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9" r:id="rId4"/>
    <p:sldId id="260" r:id="rId5"/>
    <p:sldId id="263" r:id="rId6"/>
    <p:sldId id="270" r:id="rId7"/>
    <p:sldId id="264" r:id="rId8"/>
    <p:sldId id="265" r:id="rId9"/>
    <p:sldId id="266" r:id="rId10"/>
    <p:sldId id="267" r:id="rId11"/>
    <p:sldId id="269" r:id="rId12"/>
    <p:sldId id="268" r:id="rId13"/>
    <p:sldId id="261" r:id="rId14"/>
    <p:sldId id="262" r:id="rId15"/>
    <p:sldId id="271" r:id="rId16"/>
    <p:sldId id="276" r:id="rId17"/>
    <p:sldId id="277" r:id="rId18"/>
    <p:sldId id="273" r:id="rId19"/>
    <p:sldId id="274" r:id="rId20"/>
    <p:sldId id="275" r:id="rId21"/>
    <p:sldId id="278" r:id="rId22"/>
    <p:sldId id="279" r:id="rId23"/>
    <p:sldId id="283" r:id="rId24"/>
    <p:sldId id="280" r:id="rId25"/>
    <p:sldId id="281" r:id="rId26"/>
    <p:sldId id="282" r:id="rId27"/>
    <p:sldId id="284" r:id="rId28"/>
    <p:sldId id="285" r:id="rId29"/>
    <p:sldId id="286" r:id="rId30"/>
    <p:sldId id="287" r:id="rId31"/>
    <p:sldId id="288"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1991" autoAdjust="0"/>
  </p:normalViewPr>
  <p:slideViewPr>
    <p:cSldViewPr snapToGrid="0">
      <p:cViewPr varScale="1">
        <p:scale>
          <a:sx n="59" d="100"/>
          <a:sy n="59" d="100"/>
        </p:scale>
        <p:origin x="259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C85F5-D56D-4F7F-ADF0-73E9410D651A}" type="datetimeFigureOut">
              <a:rPr lang="zh-TW" altLang="en-US" smtClean="0"/>
              <a:t>2022/11/10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A1CD8-5313-4911-B283-3547B7405C8B}" type="slidenum">
              <a:rPr lang="zh-TW" altLang="en-US" smtClean="0"/>
              <a:t>‹#›</a:t>
            </a:fld>
            <a:endParaRPr lang="zh-TW" altLang="en-US"/>
          </a:p>
        </p:txBody>
      </p:sp>
    </p:spTree>
    <p:extLst>
      <p:ext uri="{BB962C8B-B14F-4D97-AF65-F5344CB8AC3E}">
        <p14:creationId xmlns:p14="http://schemas.microsoft.com/office/powerpoint/2010/main" val="24805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now.zombit.info/%e7%a4%a6%e6%a9%9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研究的主題</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a:t>
            </a:fld>
            <a:endParaRPr lang="zh-TW" altLang="en-US"/>
          </a:p>
        </p:txBody>
      </p:sp>
    </p:spTree>
    <p:extLst>
      <p:ext uri="{BB962C8B-B14F-4D97-AF65-F5344CB8AC3E}">
        <p14:creationId xmlns:p14="http://schemas.microsoft.com/office/powerpoint/2010/main" val="314508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一種非匿名、消息繁重的算法</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優點</a:t>
            </a:r>
          </a:p>
          <a:p>
            <a:pPr lvl="1"/>
            <a:r>
              <a:rPr lang="zh-TW" altLang="en-US" sz="1200" b="0" i="0" kern="1200" dirty="0">
                <a:solidFill>
                  <a:schemeClr val="tx1"/>
                </a:solidFill>
                <a:effectLst/>
                <a:latin typeface="+mn-lt"/>
                <a:ea typeface="+mn-ea"/>
                <a:cs typeface="+mn-cs"/>
              </a:rPr>
              <a:t>具有容錯性</a:t>
            </a:r>
          </a:p>
          <a:p>
            <a:pPr lvl="1"/>
            <a:r>
              <a:rPr lang="zh-TW" altLang="en-US" sz="1200" b="0" i="0" kern="1200" dirty="0">
                <a:solidFill>
                  <a:schemeClr val="tx1"/>
                </a:solidFill>
                <a:effectLst/>
                <a:latin typeface="+mn-lt"/>
                <a:ea typeface="+mn-ea"/>
                <a:cs typeface="+mn-cs"/>
              </a:rPr>
              <a:t>效率佳</a:t>
            </a:r>
          </a:p>
          <a:p>
            <a:r>
              <a:rPr lang="zh-TW" altLang="en-US" sz="1200" b="0" i="0" kern="1200" dirty="0">
                <a:solidFill>
                  <a:schemeClr val="tx1"/>
                </a:solidFill>
                <a:effectLst/>
                <a:latin typeface="+mn-lt"/>
                <a:ea typeface="+mn-ea"/>
                <a:cs typeface="+mn-cs"/>
              </a:rPr>
              <a:t>缺點</a:t>
            </a:r>
          </a:p>
          <a:p>
            <a:pPr lvl="1"/>
            <a:r>
              <a:rPr lang="zh-TW" altLang="en-US" sz="1200" b="0" i="0" kern="1200" dirty="0">
                <a:solidFill>
                  <a:schemeClr val="tx1"/>
                </a:solidFill>
                <a:effectLst/>
                <a:latin typeface="+mn-lt"/>
                <a:ea typeface="+mn-ea"/>
                <a:cs typeface="+mn-cs"/>
              </a:rPr>
              <a:t>封閉性：</a:t>
            </a:r>
          </a:p>
          <a:p>
            <a:pPr lvl="2"/>
            <a:r>
              <a:rPr lang="zh-TW" altLang="en-US" sz="1200" b="0" i="0" kern="1200" dirty="0">
                <a:solidFill>
                  <a:schemeClr val="tx1"/>
                </a:solidFill>
                <a:effectLst/>
                <a:latin typeface="+mn-lt"/>
                <a:ea typeface="+mn-ea"/>
                <a:cs typeface="+mn-cs"/>
              </a:rPr>
              <a:t>系統中的每一節點必須建立 </a:t>
            </a:r>
            <a:r>
              <a:rPr lang="en-US" altLang="zh-TW" sz="1200" b="0" i="0" kern="1200" dirty="0">
                <a:solidFill>
                  <a:schemeClr val="tx1"/>
                </a:solidFill>
                <a:effectLst/>
                <a:latin typeface="+mn-lt"/>
                <a:ea typeface="+mn-ea"/>
                <a:cs typeface="+mn-cs"/>
              </a:rPr>
              <a:t>P2P </a:t>
            </a:r>
            <a:r>
              <a:rPr lang="zh-TW" altLang="en-US" sz="1200" b="0" i="0" kern="1200" dirty="0">
                <a:solidFill>
                  <a:schemeClr val="tx1"/>
                </a:solidFill>
                <a:effectLst/>
                <a:latin typeface="+mn-lt"/>
                <a:ea typeface="+mn-ea"/>
                <a:cs typeface="+mn-cs"/>
              </a:rPr>
              <a:t>傳輸，因此加入新節點會變得很複雜</a:t>
            </a:r>
          </a:p>
          <a:p>
            <a:pPr lvl="1"/>
            <a:r>
              <a:rPr lang="zh-TW" altLang="en-US" sz="1200" b="0" i="0" kern="1200" dirty="0">
                <a:solidFill>
                  <a:schemeClr val="tx1"/>
                </a:solidFill>
                <a:effectLst/>
                <a:latin typeface="+mn-lt"/>
                <a:ea typeface="+mn-ea"/>
                <a:cs typeface="+mn-cs"/>
              </a:rPr>
              <a:t>高開銷：</a:t>
            </a:r>
          </a:p>
          <a:p>
            <a:pPr lvl="2"/>
            <a:r>
              <a:rPr lang="zh-TW" altLang="en-US" sz="1200" b="0" i="0" kern="1200" dirty="0">
                <a:solidFill>
                  <a:schemeClr val="tx1"/>
                </a:solidFill>
                <a:effectLst/>
                <a:latin typeface="+mn-lt"/>
                <a:ea typeface="+mn-ea"/>
                <a:cs typeface="+mn-cs"/>
              </a:rPr>
              <a:t>由於必須每兩個節點都必須 </a:t>
            </a:r>
            <a:r>
              <a:rPr lang="en-US" altLang="zh-TW" sz="1200" b="0" i="0" kern="1200" dirty="0">
                <a:solidFill>
                  <a:schemeClr val="tx1"/>
                </a:solidFill>
                <a:effectLst/>
                <a:latin typeface="+mn-lt"/>
                <a:ea typeface="+mn-ea"/>
                <a:cs typeface="+mn-cs"/>
              </a:rPr>
              <a:t>P2P </a:t>
            </a:r>
            <a:r>
              <a:rPr lang="zh-TW" altLang="en-US" sz="1200" b="0" i="0" kern="1200" dirty="0">
                <a:solidFill>
                  <a:schemeClr val="tx1"/>
                </a:solidFill>
                <a:effectLst/>
                <a:latin typeface="+mn-lt"/>
                <a:ea typeface="+mn-ea"/>
                <a:cs typeface="+mn-cs"/>
              </a:rPr>
              <a:t>傳輸的關係，資源消耗會很大</a:t>
            </a: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12</a:t>
            </a:fld>
            <a:endParaRPr lang="zh-TW" altLang="en-US"/>
          </a:p>
        </p:txBody>
      </p:sp>
    </p:spTree>
    <p:extLst>
      <p:ext uri="{BB962C8B-B14F-4D97-AF65-F5344CB8AC3E}">
        <p14:creationId xmlns:p14="http://schemas.microsoft.com/office/powerpoint/2010/main" val="105266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隨著智能交通系統 </a:t>
            </a:r>
            <a:r>
              <a:rPr lang="en-US" altLang="zh-TW" sz="1200" b="0" i="0" kern="1200" dirty="0">
                <a:solidFill>
                  <a:schemeClr val="tx1"/>
                </a:solidFill>
                <a:effectLst/>
                <a:latin typeface="+mn-lt"/>
                <a:ea typeface="+mn-ea"/>
                <a:cs typeface="+mn-cs"/>
              </a:rPr>
              <a:t>(ITS) </a:t>
            </a:r>
            <a:r>
              <a:rPr lang="zh-TW" altLang="en-US" sz="1200" b="0" i="0" kern="1200" dirty="0">
                <a:solidFill>
                  <a:schemeClr val="tx1"/>
                </a:solidFill>
                <a:effectLst/>
                <a:latin typeface="+mn-lt"/>
                <a:ea typeface="+mn-ea"/>
                <a:cs typeface="+mn-cs"/>
              </a:rPr>
              <a:t>的必要性不斷增加，車載自組織網絡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被認為是實現 </a:t>
            </a:r>
            <a:r>
              <a:rPr lang="en-US" altLang="zh-TW" sz="1200" b="0" i="0" kern="1200" dirty="0">
                <a:solidFill>
                  <a:schemeClr val="tx1"/>
                </a:solidFill>
                <a:effectLst/>
                <a:latin typeface="+mn-lt"/>
                <a:ea typeface="+mn-ea"/>
                <a:cs typeface="+mn-cs"/>
              </a:rPr>
              <a:t>ITS [1]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的合適解決方案。</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最關鍵的挑戰是確保智能交通系統中不同參與者的安全。 由於高連接性，這樣的系統容易受到惡意攻擊。此外，由於敏感數據的交換，難以確保隱私。 總而言之，以下是主要的挑戰性問題：</a:t>
            </a:r>
          </a:p>
          <a:p>
            <a:pPr latinLnBrk="0"/>
            <a:endParaRPr lang="zh-TW" altLang="en-US" sz="1200" b="0" i="0" u="none" strike="noStrike"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集中化：目前，集中式通信模型代表了智能汽車架構的基礎。</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因此，中央雲服務器的作用是對所有車輛進行識別、認證、授權和連接。由於這種模型擴展的可能性很小，雲服務器的故障很可能危及整個網絡。</a:t>
            </a:r>
          </a:p>
          <a:p>
            <a:r>
              <a:rPr lang="zh-TW" altLang="en-US" sz="1200" b="0" i="0" kern="1200" dirty="0">
                <a:solidFill>
                  <a:schemeClr val="tx1"/>
                </a:solidFill>
                <a:effectLst/>
                <a:latin typeface="+mn-lt"/>
                <a:ea typeface="+mn-ea"/>
                <a:cs typeface="+mn-cs"/>
              </a:rPr>
              <a:t>缺乏隱私：目前，通信架構不能保證隱私的保護。 更準確地說，與車輛相關的數據共享不需要車主的許可。</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可擴展性：嵌入式技術的飛速發展也顯著增加了微型設備的使用，例如傳感器和執行器。 這些設備往往會產生大量數據。因此，有必要處理越來越多的設備和相關數據。</a:t>
            </a:r>
          </a:p>
          <a:p>
            <a:r>
              <a:rPr lang="zh-TW" altLang="en-US" sz="1200" b="0" i="0" kern="1200" dirty="0">
                <a:solidFill>
                  <a:schemeClr val="tx1"/>
                </a:solidFill>
                <a:effectLst/>
                <a:latin typeface="+mn-lt"/>
                <a:ea typeface="+mn-ea"/>
                <a:cs typeface="+mn-cs"/>
              </a:rPr>
              <a:t>安全性：包括中間人 </a:t>
            </a:r>
            <a:r>
              <a:rPr lang="en-US" altLang="zh-TW" sz="1200" b="0" i="0" kern="1200" dirty="0">
                <a:solidFill>
                  <a:schemeClr val="tx1"/>
                </a:solidFill>
                <a:effectLst/>
                <a:latin typeface="+mn-lt"/>
                <a:ea typeface="+mn-ea"/>
                <a:cs typeface="+mn-cs"/>
              </a:rPr>
              <a:t>(MITM) </a:t>
            </a:r>
            <a:r>
              <a:rPr lang="zh-TW" altLang="en-US" sz="1200" b="0" i="0" kern="1200" dirty="0">
                <a:solidFill>
                  <a:schemeClr val="tx1"/>
                </a:solidFill>
                <a:effectLst/>
                <a:latin typeface="+mn-lt"/>
                <a:ea typeface="+mn-ea"/>
                <a:cs typeface="+mn-cs"/>
              </a:rPr>
              <a:t>在內的攻擊在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中很常見。 因此，很難保證它們的安全性（</a:t>
            </a:r>
            <a:r>
              <a:rPr lang="en-US" altLang="zh-TW" sz="1200" b="0" i="0" kern="1200" dirty="0">
                <a:solidFill>
                  <a:schemeClr val="tx1"/>
                </a:solidFill>
                <a:effectLst/>
                <a:latin typeface="+mn-lt"/>
                <a:ea typeface="+mn-ea"/>
                <a:cs typeface="+mn-cs"/>
              </a:rPr>
              <a:t>[10]-[12]</a:t>
            </a:r>
            <a:r>
              <a:rPr lang="zh-TW" altLang="en-US" sz="1200" b="0" i="0" kern="1200" dirty="0">
                <a:solidFill>
                  <a:schemeClr val="tx1"/>
                </a:solidFill>
                <a:effectLst/>
                <a:latin typeface="+mn-lt"/>
                <a:ea typeface="+mn-ea"/>
                <a:cs typeface="+mn-cs"/>
              </a:rPr>
              <a:t>）。</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13</a:t>
            </a:fld>
            <a:endParaRPr lang="zh-TW" altLang="en-US"/>
          </a:p>
        </p:txBody>
      </p:sp>
    </p:spTree>
    <p:extLst>
      <p:ext uri="{BB962C8B-B14F-4D97-AF65-F5344CB8AC3E}">
        <p14:creationId xmlns:p14="http://schemas.microsoft.com/office/powerpoint/2010/main" val="238107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單層（</a:t>
            </a:r>
            <a:r>
              <a:rPr lang="en-US" altLang="zh-TW" sz="1200" b="0" i="0" kern="1200" dirty="0">
                <a:solidFill>
                  <a:schemeClr val="tx1"/>
                </a:solidFill>
                <a:effectLst/>
                <a:latin typeface="+mn-lt"/>
                <a:ea typeface="+mn-ea"/>
                <a:cs typeface="+mn-cs"/>
              </a:rPr>
              <a:t>fog</a:t>
            </a:r>
            <a:r>
              <a:rPr lang="zh-TW" altLang="en-US" sz="1200" b="0" i="0" kern="1200" dirty="0">
                <a:solidFill>
                  <a:schemeClr val="tx1"/>
                </a:solidFill>
                <a:effectLst/>
                <a:latin typeface="+mn-lt"/>
                <a:ea typeface="+mn-ea"/>
                <a:cs typeface="+mn-cs"/>
              </a:rPr>
              <a:t>層）：與區塊鏈相關的任務只在霧層（在車輛的 </a:t>
            </a:r>
            <a:r>
              <a:rPr lang="en-US" altLang="zh-TW" sz="1200" b="0" i="0" kern="1200" dirty="0">
                <a:solidFill>
                  <a:schemeClr val="tx1"/>
                </a:solidFill>
                <a:effectLst/>
                <a:latin typeface="+mn-lt"/>
                <a:ea typeface="+mn-ea"/>
                <a:cs typeface="+mn-cs"/>
              </a:rPr>
              <a:t>OBU </a:t>
            </a:r>
            <a:r>
              <a:rPr lang="zh-TW" altLang="en-US" sz="1200" b="0" i="0" kern="1200" dirty="0">
                <a:solidFill>
                  <a:schemeClr val="tx1"/>
                </a:solidFill>
                <a:effectLst/>
                <a:latin typeface="+mn-lt"/>
                <a:ea typeface="+mn-ea"/>
                <a:cs typeface="+mn-cs"/>
              </a:rPr>
              <a:t>中）</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 邊緣</a:t>
            </a:r>
            <a:r>
              <a:rPr lang="en-US" altLang="zh-TW" sz="1200" b="0" i="0" kern="1200" dirty="0">
                <a:solidFill>
                  <a:schemeClr val="tx1"/>
                </a:solidFill>
                <a:effectLst/>
                <a:latin typeface="+mn-lt"/>
                <a:ea typeface="+mn-ea"/>
                <a:cs typeface="+mn-cs"/>
              </a:rPr>
              <a:t>/MEC </a:t>
            </a:r>
            <a:r>
              <a:rPr lang="zh-TW" altLang="en-US" sz="1200" b="0" i="0" kern="1200" dirty="0">
                <a:solidFill>
                  <a:schemeClr val="tx1"/>
                </a:solidFill>
                <a:effectLst/>
                <a:latin typeface="+mn-lt"/>
                <a:ea typeface="+mn-ea"/>
                <a:cs typeface="+mn-cs"/>
              </a:rPr>
              <a:t>層專門在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之間傳輸數據，並將數據從車輛傳輸到雲端。</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 雲層可能會為車輛提供一些服務，但這些服務與區塊鏈無關。 通過在最後一層分佈區塊鏈，消息交換之間的延遲更少，因為與區塊鏈相關的通信是在 </a:t>
            </a:r>
            <a:r>
              <a:rPr lang="en-US" altLang="zh-TW" sz="1200" b="0" i="0" kern="1200" dirty="0">
                <a:solidFill>
                  <a:schemeClr val="tx1"/>
                </a:solidFill>
                <a:effectLst/>
                <a:latin typeface="+mn-lt"/>
                <a:ea typeface="+mn-ea"/>
                <a:cs typeface="+mn-cs"/>
              </a:rPr>
              <a:t>V2V </a:t>
            </a:r>
            <a:r>
              <a:rPr lang="zh-TW" altLang="en-US" sz="1200" b="0" i="0" kern="1200" dirty="0">
                <a:solidFill>
                  <a:schemeClr val="tx1"/>
                </a:solidFill>
                <a:effectLst/>
                <a:latin typeface="+mn-lt"/>
                <a:ea typeface="+mn-ea"/>
                <a:cs typeface="+mn-cs"/>
              </a:rPr>
              <a:t>模式下進行的。</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單層（</a:t>
            </a:r>
            <a:r>
              <a:rPr lang="en-US" altLang="zh-TW" sz="1200" b="0" i="0" kern="1200" dirty="0">
                <a:solidFill>
                  <a:schemeClr val="tx1"/>
                </a:solidFill>
                <a:effectLst/>
                <a:latin typeface="+mn-lt"/>
                <a:ea typeface="+mn-ea"/>
                <a:cs typeface="+mn-cs"/>
              </a:rPr>
              <a:t>MEC </a:t>
            </a:r>
            <a:r>
              <a:rPr lang="zh-TW" altLang="en-US" sz="1200" b="0" i="0" kern="1200" dirty="0">
                <a:solidFill>
                  <a:schemeClr val="tx1"/>
                </a:solidFill>
                <a:effectLst/>
                <a:latin typeface="+mn-lt"/>
                <a:ea typeface="+mn-ea"/>
                <a:cs typeface="+mn-cs"/>
              </a:rPr>
              <a:t>層）：在這種情況下，所有與區塊鏈相關的任務都在邊緣</a:t>
            </a:r>
            <a:r>
              <a:rPr lang="en-US" altLang="zh-TW" sz="1200" b="0" i="0" kern="1200" dirty="0">
                <a:solidFill>
                  <a:schemeClr val="tx1"/>
                </a:solidFill>
                <a:effectLst/>
                <a:latin typeface="+mn-lt"/>
                <a:ea typeface="+mn-ea"/>
                <a:cs typeface="+mn-cs"/>
              </a:rPr>
              <a:t>/MEC </a:t>
            </a:r>
            <a:r>
              <a:rPr lang="zh-TW" altLang="en-US" sz="1200" b="0" i="0" kern="1200" dirty="0">
                <a:solidFill>
                  <a:schemeClr val="tx1"/>
                </a:solidFill>
                <a:effectLst/>
                <a:latin typeface="+mn-lt"/>
                <a:ea typeface="+mn-ea"/>
                <a:cs typeface="+mn-cs"/>
              </a:rPr>
              <a:t>層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 該層可以提供用戶必需的服務。 雲層在這種情況下沒有重要作用。 至於霧層，它應該只通信而不做任何計算。通過將計算轉移到邊緣，消息交換之間的延遲更少，同時保持比車輛的 </a:t>
            </a:r>
            <a:r>
              <a:rPr lang="en-US" altLang="zh-TW" sz="1200" b="0" i="0" kern="1200" dirty="0">
                <a:solidFill>
                  <a:schemeClr val="tx1"/>
                </a:solidFill>
                <a:effectLst/>
                <a:latin typeface="+mn-lt"/>
                <a:ea typeface="+mn-ea"/>
                <a:cs typeface="+mn-cs"/>
              </a:rPr>
              <a:t>OBU </a:t>
            </a:r>
            <a:r>
              <a:rPr lang="zh-TW" altLang="en-US" sz="1200" b="0" i="0" kern="1200" dirty="0">
                <a:solidFill>
                  <a:schemeClr val="tx1"/>
                </a:solidFill>
                <a:effectLst/>
                <a:latin typeface="+mn-lt"/>
                <a:ea typeface="+mn-ea"/>
                <a:cs typeface="+mn-cs"/>
              </a:rPr>
              <a:t>更好的處理能力。 單層（霧層）和這種場景在資源分配上都有很大的問題，因為所有的處理都發生在單層中。</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通常是動態多層就是用混合智能方式處理負載平衡 </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 區塊鏈相關的任務可以在任何層中處理。 然而，在這種情況下，會考慮每一層的計算資源和用戶的上下文來動態決定每個任務應該在哪一層執行。 但是，如果決策機制選擇了不合適的層來執行一項任務，則可能會導致之前場景中提到的一些問題</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14</a:t>
            </a:fld>
            <a:endParaRPr lang="zh-TW" altLang="en-US"/>
          </a:p>
        </p:txBody>
      </p:sp>
    </p:spTree>
    <p:extLst>
      <p:ext uri="{BB962C8B-B14F-4D97-AF65-F5344CB8AC3E}">
        <p14:creationId xmlns:p14="http://schemas.microsoft.com/office/powerpoint/2010/main" val="382065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我們提出了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及以後仍面臨的四個挑戰，包括安全威脅、隱私漏洞、自動化管理的要求以及缺乏激勵機制。</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15</a:t>
            </a:fld>
            <a:endParaRPr lang="zh-TW" altLang="en-US"/>
          </a:p>
        </p:txBody>
      </p:sp>
    </p:spTree>
    <p:extLst>
      <p:ext uri="{BB962C8B-B14F-4D97-AF65-F5344CB8AC3E}">
        <p14:creationId xmlns:p14="http://schemas.microsoft.com/office/powerpoint/2010/main" val="373449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安全被認為是</a:t>
            </a:r>
            <a:r>
              <a:rPr lang="en-US" altLang="zh-TW" sz="1200" b="0" i="0" kern="1200" dirty="0">
                <a:solidFill>
                  <a:schemeClr val="tx1"/>
                </a:solidFill>
                <a:effectLst/>
                <a:latin typeface="+mn-lt"/>
                <a:ea typeface="+mn-ea"/>
                <a:cs typeface="+mn-cs"/>
              </a:rPr>
              <a:t>5G</a:t>
            </a:r>
            <a:r>
              <a:rPr lang="zh-TW" altLang="en-US" sz="1200" b="0" i="0" kern="1200" dirty="0">
                <a:solidFill>
                  <a:schemeClr val="tx1"/>
                </a:solidFill>
                <a:effectLst/>
                <a:latin typeface="+mn-lt"/>
                <a:ea typeface="+mn-ea"/>
                <a:cs typeface="+mn-cs"/>
              </a:rPr>
              <a:t>及以後系統最重要的要求之一。</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因為有越來越多的用戶、新的網絡服務、異構連接設備，以及啟用物聯網和關鍵任務應用程序的需求。</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及以後有四個最具挑戰性的安全問題，包括身份驗證、訪問控制、通信和加密 </a:t>
            </a:r>
            <a:r>
              <a:rPr lang="en-US" altLang="zh-TW" sz="1200" b="0" i="0" kern="1200" dirty="0">
                <a:solidFill>
                  <a:schemeClr val="tx1"/>
                </a:solidFill>
                <a:effectLst/>
                <a:latin typeface="+mn-lt"/>
                <a:ea typeface="+mn-ea"/>
                <a:cs typeface="+mn-cs"/>
              </a:rPr>
              <a:t>[59]</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應用區塊練可以分散信任的安全性：</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區塊鏈可以通過透明、不可變和完整的組織間記錄保存來建立分散的信任 </a:t>
            </a:r>
            <a:r>
              <a:rPr lang="en-US" altLang="zh-TW" sz="1200" b="0" i="0" kern="1200" dirty="0">
                <a:solidFill>
                  <a:schemeClr val="tx1"/>
                </a:solidFill>
                <a:effectLst/>
                <a:latin typeface="+mn-lt"/>
                <a:ea typeface="+mn-ea"/>
                <a:cs typeface="+mn-cs"/>
              </a:rPr>
              <a:t>[67]</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擁有分佈式數據庫可以使系統更可靠地抵禦黑客攻擊。 區塊鏈高度不可變的賬本服務提供了高度的安全性和更好的系統保護，</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使用區塊鏈，沒有中央機構來驗證或記錄數據和交易，可以在不失去安全性的情況下實現更透明的系統。分佈式數據庫使用兩密鑰系統加密，私鑰和公鑰。</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16</a:t>
            </a:fld>
            <a:endParaRPr lang="zh-TW" altLang="en-US"/>
          </a:p>
        </p:txBody>
      </p:sp>
    </p:spTree>
    <p:extLst>
      <p:ext uri="{BB962C8B-B14F-4D97-AF65-F5344CB8AC3E}">
        <p14:creationId xmlns:p14="http://schemas.microsoft.com/office/powerpoint/2010/main" val="229934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及以後的網絡服務涉及用戶的主要信息，包括身份、位置和其他敏感數據。</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因此，隱私保護對於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及以後的網絡至關重要。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應用區塊練使用密碼技術保護隱私：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如果去中心化共識協議是安全的，那麼區塊鏈在正確性和可用性方面可以被視為可信方（實際上是去中心化的），但不能作為用戶隱私的保證。 區塊鏈可以與現代密碼學相結合，以保護數據的隱私。可以利用混合應用程序、數字簽名、同態加密（</a:t>
            </a:r>
            <a:r>
              <a:rPr lang="en-US" altLang="zh-TW" sz="1200" b="0" i="0" kern="1200" dirty="0">
                <a:solidFill>
                  <a:schemeClr val="tx1"/>
                </a:solidFill>
                <a:effectLst/>
                <a:latin typeface="+mn-lt"/>
                <a:ea typeface="+mn-ea"/>
                <a:cs typeface="+mn-cs"/>
              </a:rPr>
              <a:t>HE</a:t>
            </a:r>
            <a:r>
              <a:rPr lang="zh-TW" altLang="en-US" sz="1200" b="0" i="0" kern="1200" dirty="0">
                <a:solidFill>
                  <a:schemeClr val="tx1"/>
                </a:solidFill>
                <a:effectLst/>
                <a:latin typeface="+mn-lt"/>
                <a:ea typeface="+mn-ea"/>
                <a:cs typeface="+mn-cs"/>
              </a:rPr>
              <a:t>）和零知識證明等技術來提高區塊鏈的隱私和安全性。</a:t>
            </a:r>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17</a:t>
            </a:fld>
            <a:endParaRPr lang="zh-TW" altLang="en-US"/>
          </a:p>
        </p:txBody>
      </p:sp>
    </p:spTree>
    <p:extLst>
      <p:ext uri="{BB962C8B-B14F-4D97-AF65-F5344CB8AC3E}">
        <p14:creationId xmlns:p14="http://schemas.microsoft.com/office/powerpoint/2010/main" val="343697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提到身分驗證  </a:t>
            </a:r>
            <a:endParaRPr lang="en-US" altLang="zh-TW" dirty="0"/>
          </a:p>
          <a:p>
            <a:endParaRPr lang="en-US" altLang="zh-TW" dirty="0"/>
          </a:p>
          <a:p>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有更好的數據傳輸和處理速度，可確保用戶在從一個單元移動到另一個單元時不會斷開連接；</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但也會有挑戰，例如，重複的身份驗證切換導致用戶在小區之間頻繁移位，這通常會導致延遲。如果使用低效的身份驗證切換還可能導致性能下降，並增加發生用戶隱私和安全問題的可能性。</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在本文中，我們提出了一種</a:t>
            </a:r>
            <a:r>
              <a:rPr lang="zh-TW" altLang="en-US" sz="1200" b="1" i="0" kern="1200" dirty="0">
                <a:solidFill>
                  <a:schemeClr val="tx1"/>
                </a:solidFill>
                <a:effectLst/>
                <a:latin typeface="+mn-lt"/>
                <a:ea typeface="+mn-ea"/>
                <a:cs typeface="+mn-cs"/>
              </a:rPr>
              <a:t>新的身份驗證方法</a:t>
            </a:r>
            <a:r>
              <a:rPr lang="zh-TW" altLang="en-US" sz="1200" b="0" i="0" kern="1200" dirty="0">
                <a:solidFill>
                  <a:schemeClr val="tx1"/>
                </a:solidFill>
                <a:effectLst/>
                <a:latin typeface="+mn-lt"/>
                <a:ea typeface="+mn-ea"/>
                <a:cs typeface="+mn-cs"/>
              </a:rPr>
              <a:t>，該方法利用區塊鍊和軟體定義網絡（</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）來消除異構小區間重複切換中不必要的重新身份驗證。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所提出的方法旨在</a:t>
            </a:r>
            <a:r>
              <a:rPr lang="zh-TW" altLang="en-US" sz="1200" b="1" i="0" kern="1200" dirty="0">
                <a:solidFill>
                  <a:schemeClr val="tx1"/>
                </a:solidFill>
                <a:effectLst/>
                <a:latin typeface="+mn-lt"/>
                <a:ea typeface="+mn-ea"/>
                <a:cs typeface="+mn-cs"/>
              </a:rPr>
              <a:t>確保低延遲</a:t>
            </a:r>
            <a:r>
              <a:rPr lang="zh-TW" altLang="en-US" sz="1200" b="0" i="0" kern="1200" dirty="0">
                <a:solidFill>
                  <a:schemeClr val="tx1"/>
                </a:solidFill>
                <a:effectLst/>
                <a:latin typeface="+mn-lt"/>
                <a:ea typeface="+mn-ea"/>
                <a:cs typeface="+mn-cs"/>
              </a:rPr>
              <a:t>，適用於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，在該網絡中，用戶使用由設計的區塊鏈組件提供的公鑰和私鑰在異構小區中以最小的延遲替換用戶，同時保護他們的隱私。</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18</a:t>
            </a:fld>
            <a:endParaRPr lang="zh-TW" altLang="en-US"/>
          </a:p>
        </p:txBody>
      </p:sp>
    </p:spTree>
    <p:extLst>
      <p:ext uri="{BB962C8B-B14F-4D97-AF65-F5344CB8AC3E}">
        <p14:creationId xmlns:p14="http://schemas.microsoft.com/office/powerpoint/2010/main" val="354620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將區塊鍊和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引入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網絡，以簡化和消除對小基站和異構網絡的頻繁切換認證。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區塊鏈中心（</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）位於細胞或異構細胞外部和附近的環境中，</a:t>
            </a:r>
            <a:r>
              <a:rPr lang="zh-TW" altLang="en-US" sz="1200" b="1" i="0" kern="1200" dirty="0">
                <a:solidFill>
                  <a:schemeClr val="tx1"/>
                </a:solidFill>
                <a:effectLst/>
                <a:latin typeface="+mn-lt"/>
                <a:ea typeface="+mn-ea"/>
                <a:cs typeface="+mn-cs"/>
              </a:rPr>
              <a:t>用作存儲和生成設備等參數加密的空間</a:t>
            </a:r>
            <a:r>
              <a:rPr lang="zh-TW" altLang="en-US" sz="1200" b="0" i="0" kern="1200" dirty="0">
                <a:solidFill>
                  <a:schemeClr val="tx1"/>
                </a:solidFill>
                <a:effectLst/>
                <a:latin typeface="+mn-lt"/>
                <a:ea typeface="+mn-ea"/>
                <a:cs typeface="+mn-cs"/>
              </a:rPr>
              <a:t>與</a:t>
            </a:r>
            <a:r>
              <a:rPr lang="zh-TW" altLang="en-US" sz="1200" b="1" i="0" kern="1200" dirty="0">
                <a:solidFill>
                  <a:schemeClr val="tx1"/>
                </a:solidFill>
                <a:effectLst/>
                <a:latin typeface="+mn-lt"/>
                <a:ea typeface="+mn-ea"/>
                <a:cs typeface="+mn-cs"/>
              </a:rPr>
              <a:t>別名下的設備相關的標識、認證和唯一數據</a:t>
            </a:r>
            <a:r>
              <a:rPr lang="zh-TW" altLang="en-US" sz="1200" b="0" i="0" kern="1200" dirty="0">
                <a:solidFill>
                  <a:schemeClr val="tx1"/>
                </a:solidFill>
                <a:effectLst/>
                <a:latin typeface="+mn-lt"/>
                <a:ea typeface="+mn-ea"/>
                <a:cs typeface="+mn-cs"/>
              </a:rPr>
              <a:t>。加密材料用於保護隱私和安全。</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參與此架構如下：</a:t>
            </a:r>
          </a:p>
          <a:p>
            <a:r>
              <a:rPr lang="zh-TW" altLang="en-US" sz="1200" b="0" i="0" kern="1200" dirty="0">
                <a:solidFill>
                  <a:schemeClr val="tx1"/>
                </a:solidFill>
                <a:effectLst/>
                <a:latin typeface="+mn-lt"/>
                <a:ea typeface="+mn-ea"/>
                <a:cs typeface="+mn-cs"/>
              </a:rPr>
              <a:t>初始註冊，新設備在首次進入小區或異構網絡時需要進行初始註冊</a:t>
            </a:r>
          </a:p>
          <a:p>
            <a:r>
              <a:rPr lang="zh-TW" altLang="en-US" sz="1200" b="0" i="0" kern="1200" dirty="0">
                <a:solidFill>
                  <a:schemeClr val="tx1"/>
                </a:solidFill>
                <a:effectLst/>
                <a:latin typeface="+mn-lt"/>
                <a:ea typeface="+mn-ea"/>
                <a:cs typeface="+mn-cs"/>
              </a:rPr>
              <a:t>更改身份信息，設備在通過一個小區到另一個小區時可能會更改其別名，從而對其進行加密 ，因此，</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生成新的加密用於在其他單元中進行識別和驗證</a:t>
            </a:r>
          </a:p>
          <a:p>
            <a:r>
              <a:rPr lang="zh-TW" altLang="en-US" sz="1200" b="0" i="0" kern="1200" dirty="0">
                <a:solidFill>
                  <a:schemeClr val="tx1"/>
                </a:solidFill>
                <a:effectLst/>
                <a:latin typeface="+mn-lt"/>
                <a:ea typeface="+mn-ea"/>
                <a:cs typeface="+mn-cs"/>
              </a:rPr>
              <a:t>惡意取消，在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中，通過使用區塊鏈查找來檢測惡意行為。一旦惡意行為在 </a:t>
            </a:r>
            <a:r>
              <a:rPr lang="en-US" altLang="zh-TW" sz="1200" b="0" i="0" kern="1200" dirty="0">
                <a:solidFill>
                  <a:schemeClr val="tx1"/>
                </a:solidFill>
                <a:effectLst/>
                <a:latin typeface="+mn-lt"/>
                <a:ea typeface="+mn-ea"/>
                <a:cs typeface="+mn-cs"/>
              </a:rPr>
              <a:t>Cell </a:t>
            </a:r>
            <a:r>
              <a:rPr lang="zh-TW" altLang="en-US" sz="1200" b="0" i="0" kern="1200" dirty="0">
                <a:solidFill>
                  <a:schemeClr val="tx1"/>
                </a:solidFill>
                <a:effectLst/>
                <a:latin typeface="+mn-lt"/>
                <a:ea typeface="+mn-ea"/>
                <a:cs typeface="+mn-cs"/>
              </a:rPr>
              <a:t>中被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確認，攻擊者的身份就會被公佈。</a:t>
            </a:r>
          </a:p>
          <a:p>
            <a:endParaRPr lang="en-US" altLang="zh-TW" dirty="0"/>
          </a:p>
          <a:p>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是一個公共賬本，任何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都可以註冊到其中，得到移動運營商的認可。只有運營商知道的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才有權在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註冊。 運營商之間的協作是公共區塊鏈， 在區塊鏈中，任何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都可以成為網絡的一部分，並且可以擁有自己的私鑰和公鑰。此外，所有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控制器候選者都可以參與共識機制，還可以檢查和驗證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網絡內的所有交易。</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控制器可以相互通信，也可以與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通信。 來自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的交易和消息可以通過專用傳輸密鑰共享給控制器。每個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控制器都有一個從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接收到的專用傳輸密鑰，用於傳輸和接收信息。</a:t>
            </a:r>
          </a:p>
          <a:p>
            <a:r>
              <a:rPr lang="zh-TW" altLang="en-US" sz="1200" b="0" i="0" kern="1200" dirty="0">
                <a:solidFill>
                  <a:schemeClr val="tx1"/>
                </a:solidFill>
                <a:effectLst/>
                <a:latin typeface="+mn-lt"/>
                <a:ea typeface="+mn-ea"/>
                <a:cs typeface="+mn-cs"/>
              </a:rPr>
              <a:t>控制器不僅是一個可以相互通信的網絡（作為另一層），而且它們還通過</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（作為更高層）進行管理。 如果某個單元中的任何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控制器出現故障，系統將通過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控制器之間網絡中的另一個 </a:t>
            </a:r>
            <a:r>
              <a:rPr lang="en-US" altLang="zh-TW" sz="1200" b="0" i="0" kern="1200" dirty="0">
                <a:solidFill>
                  <a:schemeClr val="tx1"/>
                </a:solidFill>
                <a:effectLst/>
                <a:latin typeface="+mn-lt"/>
                <a:ea typeface="+mn-ea"/>
                <a:cs typeface="+mn-cs"/>
              </a:rPr>
              <a:t>SND </a:t>
            </a:r>
            <a:r>
              <a:rPr lang="zh-TW" altLang="en-US" sz="1200" b="0" i="0" kern="1200" dirty="0">
                <a:solidFill>
                  <a:schemeClr val="tx1"/>
                </a:solidFill>
                <a:effectLst/>
                <a:latin typeface="+mn-lt"/>
                <a:ea typeface="+mn-ea"/>
                <a:cs typeface="+mn-cs"/>
              </a:rPr>
              <a:t>控制器管理該單元。 在該架構中，假設移動運營商的數據中心擁有</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的信息，</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控制器可以被更高層的移動運營商控制。</a:t>
            </a: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19</a:t>
            </a:fld>
            <a:endParaRPr lang="zh-TW" altLang="en-US"/>
          </a:p>
        </p:txBody>
      </p:sp>
    </p:spTree>
    <p:extLst>
      <p:ext uri="{BB962C8B-B14F-4D97-AF65-F5344CB8AC3E}">
        <p14:creationId xmlns:p14="http://schemas.microsoft.com/office/powerpoint/2010/main" val="111802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 圖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顯示了我們方法中 </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AP/BS </a:t>
            </a:r>
            <a:r>
              <a:rPr lang="zh-TW" altLang="en-US" sz="1200" b="0" i="0" kern="1200" dirty="0">
                <a:solidFill>
                  <a:schemeClr val="tx1"/>
                </a:solidFill>
                <a:effectLst/>
                <a:latin typeface="+mn-lt"/>
                <a:ea typeface="+mn-ea"/>
                <a:cs typeface="+mn-cs"/>
              </a:rPr>
              <a:t>之間的關係，並給出了構成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的主要組件，包括分類帳（用於存儲和維護數據）、</a:t>
            </a:r>
            <a:r>
              <a:rPr lang="en-US" altLang="zh-TW" sz="1200" b="0" i="0" kern="1200" dirty="0" err="1">
                <a:solidFill>
                  <a:schemeClr val="tx1"/>
                </a:solidFill>
                <a:effectLst/>
                <a:latin typeface="+mn-lt"/>
                <a:ea typeface="+mn-ea"/>
                <a:cs typeface="+mn-cs"/>
              </a:rPr>
              <a:t>Auth_Control</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 </a:t>
            </a:r>
            <a:r>
              <a:rPr lang="en-US" altLang="zh-TW" sz="1200" b="0" i="0" kern="1200" dirty="0" err="1">
                <a:solidFill>
                  <a:schemeClr val="tx1"/>
                </a:solidFill>
                <a:effectLst/>
                <a:latin typeface="+mn-lt"/>
                <a:ea typeface="+mn-ea"/>
                <a:cs typeface="+mn-cs"/>
              </a:rPr>
              <a:t>Sec_info</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單元。</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最初，移動用戶（</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中註冊，</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發送加入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的請求以進入給定的小區或域。 這個請求被</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中的</a:t>
            </a:r>
            <a:r>
              <a:rPr lang="en-US" altLang="zh-TW" sz="1200" b="0" i="0" kern="1200" dirty="0" err="1">
                <a:solidFill>
                  <a:schemeClr val="tx1"/>
                </a:solidFill>
                <a:effectLst/>
                <a:latin typeface="+mn-lt"/>
                <a:ea typeface="+mn-ea"/>
                <a:cs typeface="+mn-cs"/>
              </a:rPr>
              <a:t>Auth_Control</a:t>
            </a:r>
            <a:r>
              <a:rPr lang="zh-TW" altLang="en-US" sz="1200" b="0" i="0" kern="1200" dirty="0">
                <a:solidFill>
                  <a:schemeClr val="tx1"/>
                </a:solidFill>
                <a:effectLst/>
                <a:latin typeface="+mn-lt"/>
                <a:ea typeface="+mn-ea"/>
                <a:cs typeface="+mn-cs"/>
              </a:rPr>
              <a:t>單元接收到，確認後發送給</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 同時，</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中另一個名為 </a:t>
            </a:r>
            <a:r>
              <a:rPr lang="en-US" altLang="zh-TW" sz="1200" b="0" i="0" kern="1200" dirty="0" err="1">
                <a:solidFill>
                  <a:schemeClr val="tx1"/>
                </a:solidFill>
                <a:effectLst/>
                <a:latin typeface="+mn-lt"/>
                <a:ea typeface="+mn-ea"/>
                <a:cs typeface="+mn-cs"/>
              </a:rPr>
              <a:t>sec_info</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的單元將這個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的數據發送到該域或單元中的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向該小區的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發送包含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信息的向量。 同時方式。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為每個用戶的手機分配兩個公鑰和私鑰。 如圖 </a:t>
            </a:r>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所示，用戶和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之間的相互認證發生在過程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中。</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在這種情況下，</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內部的 </a:t>
            </a:r>
            <a:r>
              <a:rPr lang="en-US" altLang="zh-TW" sz="1200" b="0" i="0" kern="1200" dirty="0" err="1">
                <a:solidFill>
                  <a:schemeClr val="tx1"/>
                </a:solidFill>
                <a:effectLst/>
                <a:latin typeface="+mn-lt"/>
                <a:ea typeface="+mn-ea"/>
                <a:cs typeface="+mn-cs"/>
              </a:rPr>
              <a:t>Auth_Control</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用於識別唯一的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信息，如身份、位置以及公鑰和私鑰分配。通過 </a:t>
            </a:r>
            <a:r>
              <a:rPr lang="en-US" altLang="zh-TW" sz="1200" b="0" i="0" kern="1200" dirty="0" err="1">
                <a:solidFill>
                  <a:schemeClr val="tx1"/>
                </a:solidFill>
                <a:effectLst/>
                <a:latin typeface="+mn-lt"/>
                <a:ea typeface="+mn-ea"/>
                <a:cs typeface="+mn-cs"/>
              </a:rPr>
              <a:t>sec_info</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單元，消息以封裝包的形式安全地發送到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 具體來說，來自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中註冊用戶的一組信息（如公鑰）被發送到該小區和其他小區的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控制器負責</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管理。 它還將</a:t>
            </a:r>
            <a:r>
              <a:rPr lang="en-US" altLang="zh-TW" sz="1200" b="0" i="0" kern="1200" dirty="0">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存儲在小區中以驗證密鑰和</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加入小區。 如果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出於某種原因想要從現有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切換到同一小區中的另一個 </a:t>
            </a:r>
            <a:r>
              <a:rPr lang="en-US" altLang="zh-TW" sz="1200" b="0" i="0" kern="1200" dirty="0">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，則現有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會創建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控制器區域，</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會向目標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發送關聯請求，然後與現有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斷開連接。 通常，</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的獨特特性在當前和相鄰小區之間共享，因此在通過異構小區時無需重新認證。 至於方向和速度，</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控制器可以識別下一個小區，然後通知</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檢查 </a:t>
            </a:r>
            <a:r>
              <a:rPr lang="en-US" altLang="zh-TW" sz="1200" b="0" i="0" kern="1200" dirty="0" err="1">
                <a:solidFill>
                  <a:schemeClr val="tx1"/>
                </a:solidFill>
                <a:effectLst/>
                <a:latin typeface="+mn-lt"/>
                <a:ea typeface="+mn-ea"/>
                <a:cs typeface="+mn-cs"/>
              </a:rPr>
              <a:t>sec_info</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單元以確保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是可信小區。 用於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網絡的兩個異構小區之間的切換過程如圖 </a:t>
            </a:r>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所示（程序 </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a:t>
            </a: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20</a:t>
            </a:fld>
            <a:endParaRPr lang="zh-TW" altLang="en-US"/>
          </a:p>
        </p:txBody>
      </p:sp>
    </p:spTree>
    <p:extLst>
      <p:ext uri="{BB962C8B-B14F-4D97-AF65-F5344CB8AC3E}">
        <p14:creationId xmlns:p14="http://schemas.microsoft.com/office/powerpoint/2010/main" val="147716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註冊</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後，</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將其信息發送給小區及其相鄰小區的</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控制器，。 </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註冊在</a:t>
            </a:r>
            <a:r>
              <a:rPr lang="en-US" altLang="zh-TW" sz="1200" b="0" i="0" kern="1200" dirty="0">
                <a:solidFill>
                  <a:schemeClr val="tx1"/>
                </a:solidFill>
                <a:effectLst/>
                <a:latin typeface="+mn-lt"/>
                <a:ea typeface="+mn-ea"/>
                <a:cs typeface="+mn-cs"/>
              </a:rPr>
              <a:t>available cell</a:t>
            </a:r>
            <a:r>
              <a:rPr lang="zh-TW" altLang="en-US" sz="1200" b="0" i="0" kern="1200" dirty="0">
                <a:solidFill>
                  <a:schemeClr val="tx1"/>
                </a:solidFill>
                <a:effectLst/>
                <a:latin typeface="+mn-lt"/>
                <a:ea typeface="+mn-ea"/>
                <a:cs typeface="+mn-cs"/>
              </a:rPr>
              <a:t>中，去向同小區的</a:t>
            </a:r>
            <a:r>
              <a:rPr lang="en-US" altLang="zh-TW" sz="1200" b="0" i="0" kern="1200" dirty="0">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發送請求。 然後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與控制器通信並接受 </a:t>
            </a:r>
            <a:r>
              <a:rPr lang="en-US" altLang="zh-TW" sz="1200" b="0" i="0" kern="1200" dirty="0">
                <a:solidFill>
                  <a:schemeClr val="tx1"/>
                </a:solidFill>
                <a:effectLst/>
                <a:latin typeface="+mn-lt"/>
                <a:ea typeface="+mn-ea"/>
                <a:cs typeface="+mn-cs"/>
              </a:rPr>
              <a:t>MU </a:t>
            </a:r>
            <a:r>
              <a:rPr lang="zh-TW" altLang="en-US" sz="1200" b="0" i="0" kern="1200" dirty="0">
                <a:solidFill>
                  <a:schemeClr val="tx1"/>
                </a:solidFill>
                <a:effectLst/>
                <a:latin typeface="+mn-lt"/>
                <a:ea typeface="+mn-ea"/>
                <a:cs typeface="+mn-cs"/>
              </a:rPr>
              <a:t>請求，因為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已將其視為該小區中的有效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控制器通知 </a:t>
            </a:r>
            <a:r>
              <a:rPr lang="en-US" altLang="zh-TW" sz="1200" b="0" i="0" kern="1200" dirty="0">
                <a:solidFill>
                  <a:schemeClr val="tx1"/>
                </a:solidFill>
                <a:effectLst/>
                <a:latin typeface="+mn-lt"/>
                <a:ea typeface="+mn-ea"/>
                <a:cs typeface="+mn-cs"/>
              </a:rPr>
              <a:t>BC </a:t>
            </a:r>
            <a:r>
              <a:rPr lang="zh-TW" altLang="en-US" sz="1200" b="0" i="0" kern="1200" dirty="0">
                <a:solidFill>
                  <a:schemeClr val="tx1"/>
                </a:solidFill>
                <a:effectLst/>
                <a:latin typeface="+mn-lt"/>
                <a:ea typeface="+mn-ea"/>
                <a:cs typeface="+mn-cs"/>
              </a:rPr>
              <a:t>其位置，並在與當前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斷開連接後，通知該小區的控制器。 公鑰</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之間是已知的，並且能夠在小區的</a:t>
            </a:r>
            <a:r>
              <a:rPr lang="en-US" altLang="zh-TW" sz="1200" b="0" i="0" kern="1200" dirty="0">
                <a:solidFill>
                  <a:schemeClr val="tx1"/>
                </a:solidFill>
                <a:effectLst/>
                <a:latin typeface="+mn-lt"/>
                <a:ea typeface="+mn-ea"/>
                <a:cs typeface="+mn-cs"/>
              </a:rPr>
              <a:t>AP</a:t>
            </a:r>
            <a:r>
              <a:rPr lang="zh-TW" altLang="en-US" sz="1200" b="0" i="0" kern="1200" dirty="0">
                <a:solidFill>
                  <a:schemeClr val="tx1"/>
                </a:solidFill>
                <a:effectLst/>
                <a:latin typeface="+mn-lt"/>
                <a:ea typeface="+mn-ea"/>
                <a:cs typeface="+mn-cs"/>
              </a:rPr>
              <a:t>之間切換。 私鑰 </a:t>
            </a:r>
            <a:r>
              <a:rPr lang="en-US" altLang="zh-TW" sz="1200" b="0" i="0" kern="1200" dirty="0">
                <a:solidFill>
                  <a:schemeClr val="tx1"/>
                </a:solidFill>
                <a:effectLst/>
                <a:latin typeface="+mn-lt"/>
                <a:ea typeface="+mn-ea"/>
                <a:cs typeface="+mn-cs"/>
              </a:rPr>
              <a:t>Q </a:t>
            </a:r>
            <a:r>
              <a:rPr lang="zh-TW" altLang="en-US" sz="1200" b="0" i="0" kern="1200" dirty="0">
                <a:solidFill>
                  <a:schemeClr val="tx1"/>
                </a:solidFill>
                <a:effectLst/>
                <a:latin typeface="+mn-lt"/>
                <a:ea typeface="+mn-ea"/>
                <a:cs typeface="+mn-cs"/>
              </a:rPr>
              <a:t>用於簽署交易和解碼數據以保護隱私。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這種機制在通過少數異構網絡和 </a:t>
            </a:r>
            <a:r>
              <a:rPr lang="en-US" altLang="zh-TW" sz="1200" b="0" i="0" kern="1200" dirty="0">
                <a:solidFill>
                  <a:schemeClr val="tx1"/>
                </a:solidFill>
                <a:effectLst/>
                <a:latin typeface="+mn-lt"/>
                <a:ea typeface="+mn-ea"/>
                <a:cs typeface="+mn-cs"/>
              </a:rPr>
              <a:t>AP </a:t>
            </a:r>
            <a:r>
              <a:rPr lang="zh-TW" altLang="en-US" sz="1200" b="0" i="0" kern="1200" dirty="0">
                <a:solidFill>
                  <a:schemeClr val="tx1"/>
                </a:solidFill>
                <a:effectLst/>
                <a:latin typeface="+mn-lt"/>
                <a:ea typeface="+mn-ea"/>
                <a:cs typeface="+mn-cs"/>
              </a:rPr>
              <a:t>時加快了身份驗證過程，並減少了延遲。</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MU</a:t>
            </a:r>
            <a:r>
              <a:rPr lang="zh-TW" altLang="en-US" sz="1200" b="0" i="0" kern="1200" dirty="0">
                <a:solidFill>
                  <a:schemeClr val="tx1"/>
                </a:solidFill>
                <a:effectLst/>
                <a:latin typeface="+mn-lt"/>
                <a:ea typeface="+mn-ea"/>
                <a:cs typeface="+mn-cs"/>
              </a:rPr>
              <a:t>方向的其他相鄰小區的</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中註冊後，運行它以消除進入小區</a:t>
            </a:r>
            <a:r>
              <a:rPr lang="en-US" altLang="zh-TW" sz="1200" b="0" i="0" kern="1200" dirty="0">
                <a:solidFill>
                  <a:schemeClr val="tx1"/>
                </a:solidFill>
                <a:effectLst/>
                <a:latin typeface="+mn-lt"/>
                <a:ea typeface="+mn-ea"/>
                <a:cs typeface="+mn-cs"/>
              </a:rPr>
              <a:t>B</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時重複認證的需要，從而減少延遲，通過刪除重新認證。</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21</a:t>
            </a:fld>
            <a:endParaRPr lang="zh-TW" altLang="en-US"/>
          </a:p>
        </p:txBody>
      </p:sp>
    </p:spTree>
    <p:extLst>
      <p:ext uri="{BB962C8B-B14F-4D97-AF65-F5344CB8AC3E}">
        <p14:creationId xmlns:p14="http://schemas.microsoft.com/office/powerpoint/2010/main" val="71468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 </a:t>
            </a:r>
            <a:r>
              <a:rPr lang="en-US" altLang="zh-TW" dirty="0"/>
              <a:t>4G </a:t>
            </a:r>
            <a:r>
              <a:rPr lang="zh-TW" altLang="en-US" dirty="0"/>
              <a:t>相比，</a:t>
            </a:r>
            <a:r>
              <a:rPr lang="en-US" altLang="zh-TW" dirty="0"/>
              <a:t>5G </a:t>
            </a:r>
            <a:r>
              <a:rPr lang="zh-TW" altLang="en-US" dirty="0"/>
              <a:t>在更低延遲、更高數據速率和更大的覆蓋範圍方面提供了額外的優勢</a:t>
            </a:r>
            <a:r>
              <a:rPr lang="en-US" altLang="zh-TW" dirty="0"/>
              <a:t>’</a:t>
            </a:r>
          </a:p>
          <a:p>
            <a:r>
              <a:rPr lang="zh-TW" altLang="en-US" dirty="0"/>
              <a:t>但是，</a:t>
            </a:r>
            <a:r>
              <a:rPr lang="en-US" altLang="zh-TW" dirty="0"/>
              <a:t>5G </a:t>
            </a:r>
            <a:r>
              <a:rPr lang="zh-TW" altLang="en-US" dirty="0"/>
              <a:t>也有挑戰，例如與身份驗證切換和用戶隱私保護相關的技術挑戰。例如，在 </a:t>
            </a:r>
            <a:r>
              <a:rPr lang="en-US" altLang="zh-TW" dirty="0"/>
              <a:t>5G </a:t>
            </a:r>
            <a:r>
              <a:rPr lang="zh-TW" altLang="en-US" dirty="0"/>
              <a:t>中，由於重複的身份驗證切換導致用戶在小區之間頻繁移位，這通常會導致延遲，但 </a:t>
            </a:r>
            <a:r>
              <a:rPr lang="en-US" altLang="zh-TW" dirty="0"/>
              <a:t>5G </a:t>
            </a:r>
            <a:r>
              <a:rPr lang="zh-TW" altLang="en-US" dirty="0"/>
              <a:t>的目標是低延遲。</a:t>
            </a:r>
            <a:endParaRPr lang="en-US" altLang="zh-TW" dirty="0"/>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隨著智能交通系統 </a:t>
            </a:r>
            <a:r>
              <a:rPr lang="en-US" altLang="zh-TW" sz="1200" b="0" i="0" kern="1200" dirty="0">
                <a:solidFill>
                  <a:schemeClr val="tx1"/>
                </a:solidFill>
                <a:effectLst/>
                <a:latin typeface="+mn-lt"/>
                <a:ea typeface="+mn-ea"/>
                <a:cs typeface="+mn-cs"/>
              </a:rPr>
              <a:t>(ITS) </a:t>
            </a:r>
            <a:r>
              <a:rPr lang="zh-TW" altLang="en-US" sz="1200" b="0" i="0" kern="1200" dirty="0">
                <a:solidFill>
                  <a:schemeClr val="tx1"/>
                </a:solidFill>
                <a:effectLst/>
                <a:latin typeface="+mn-lt"/>
                <a:ea typeface="+mn-ea"/>
                <a:cs typeface="+mn-cs"/>
              </a:rPr>
              <a:t>的出現，來自</a:t>
            </a:r>
            <a:r>
              <a:rPr lang="zh-TW" altLang="en-US" sz="1200" b="1" i="0" kern="1200" dirty="0">
                <a:solidFill>
                  <a:schemeClr val="tx1"/>
                </a:solidFill>
                <a:effectLst/>
                <a:latin typeface="+mn-lt"/>
                <a:ea typeface="+mn-ea"/>
                <a:cs typeface="+mn-cs"/>
              </a:rPr>
              <a:t>嵌入車輛</a:t>
            </a:r>
            <a:r>
              <a:rPr lang="zh-TW" altLang="en-US" sz="1200" b="0" i="0" kern="1200" dirty="0">
                <a:solidFill>
                  <a:schemeClr val="tx1"/>
                </a:solidFill>
                <a:effectLst/>
                <a:latin typeface="+mn-lt"/>
                <a:ea typeface="+mn-ea"/>
                <a:cs typeface="+mn-cs"/>
              </a:rPr>
              <a:t>或</a:t>
            </a:r>
            <a:r>
              <a:rPr lang="zh-TW" altLang="en-US" sz="1200" b="1" i="0" kern="1200" dirty="0">
                <a:solidFill>
                  <a:schemeClr val="tx1"/>
                </a:solidFill>
                <a:effectLst/>
                <a:latin typeface="+mn-lt"/>
                <a:ea typeface="+mn-ea"/>
                <a:cs typeface="+mn-cs"/>
              </a:rPr>
              <a:t>智能城市基礎設施的各種傳感器的數據</a:t>
            </a:r>
            <a:r>
              <a:rPr lang="zh-TW" altLang="en-US" sz="1200" b="0" i="0" kern="1200" dirty="0">
                <a:solidFill>
                  <a:schemeClr val="tx1"/>
                </a:solidFill>
                <a:effectLst/>
                <a:latin typeface="+mn-lt"/>
                <a:ea typeface="+mn-ea"/>
                <a:cs typeface="+mn-cs"/>
              </a:rPr>
              <a:t>非常重要。 該系統需要處理能力和高效的信任機制，以便在車聯網 </a:t>
            </a:r>
            <a:r>
              <a:rPr lang="en-US" altLang="zh-TW" sz="1200" b="0" i="0" kern="1200" dirty="0">
                <a:solidFill>
                  <a:schemeClr val="tx1"/>
                </a:solidFill>
                <a:effectLst/>
                <a:latin typeface="+mn-lt"/>
                <a:ea typeface="+mn-ea"/>
                <a:cs typeface="+mn-cs"/>
              </a:rPr>
              <a:t>(V2X) </a:t>
            </a:r>
            <a:r>
              <a:rPr lang="zh-TW" altLang="en-US" sz="1200" b="0" i="0" kern="1200" dirty="0">
                <a:solidFill>
                  <a:schemeClr val="tx1"/>
                </a:solidFill>
                <a:effectLst/>
                <a:latin typeface="+mn-lt"/>
                <a:ea typeface="+mn-ea"/>
                <a:cs typeface="+mn-cs"/>
              </a:rPr>
              <a:t>通信中進行信息交換。</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現有的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數據共享系統無法為選擇性數據提供足夠的隱私保護。此外，一方面是不能保證穩定的數據可訪問性和數據的完整性。 另一方面，隨著更低延遲、更高頻寬改進，</a:t>
            </a:r>
            <a:r>
              <a:rPr lang="en-US" altLang="zh-TW" sz="1200" b="0" i="0" kern="1200" dirty="0">
                <a:solidFill>
                  <a:schemeClr val="tx1"/>
                </a:solidFill>
                <a:effectLst/>
                <a:latin typeface="+mn-lt"/>
                <a:ea typeface="+mn-ea"/>
                <a:cs typeface="+mn-cs"/>
              </a:rPr>
              <a:t>5G</a:t>
            </a:r>
            <a:r>
              <a:rPr lang="zh-TW" altLang="en-US" sz="1200" b="0" i="0" kern="1200" dirty="0">
                <a:solidFill>
                  <a:schemeClr val="tx1"/>
                </a:solidFill>
                <a:effectLst/>
                <a:latin typeface="+mn-lt"/>
                <a:ea typeface="+mn-ea"/>
                <a:cs typeface="+mn-cs"/>
              </a:rPr>
              <a:t>技術為未來的應用帶來更多可能。</a:t>
            </a:r>
            <a:endParaRPr lang="en-US" altLang="zh-TW" dirty="0"/>
          </a:p>
          <a:p>
            <a:r>
              <a:rPr lang="zh-TW" altLang="en-US" dirty="0"/>
              <a:t>關於 </a:t>
            </a:r>
            <a:r>
              <a:rPr lang="en-US" altLang="zh-TW" dirty="0"/>
              <a:t>IoV</a:t>
            </a:r>
            <a:r>
              <a:rPr lang="zh-TW" altLang="en-US" dirty="0"/>
              <a:t>，尤其是車對車 </a:t>
            </a:r>
            <a:r>
              <a:rPr lang="en-US" altLang="zh-TW" dirty="0"/>
              <a:t>(V2V) </a:t>
            </a:r>
            <a:r>
              <a:rPr lang="zh-TW" altLang="en-US" dirty="0"/>
              <a:t>和車對基礎設施 </a:t>
            </a:r>
            <a:r>
              <a:rPr lang="en-US" altLang="zh-TW" dirty="0"/>
              <a:t>(V2I) </a:t>
            </a:r>
            <a:r>
              <a:rPr lang="zh-TW" altLang="en-US" dirty="0"/>
              <a:t>的主要問題是建立安全和即時的通信。</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4</a:t>
            </a:fld>
            <a:endParaRPr lang="zh-TW" altLang="en-US"/>
          </a:p>
        </p:txBody>
      </p:sp>
    </p:spTree>
    <p:extLst>
      <p:ext uri="{BB962C8B-B14F-4D97-AF65-F5344CB8AC3E}">
        <p14:creationId xmlns:p14="http://schemas.microsoft.com/office/powerpoint/2010/main" val="152015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我們在工作中使用了升級的委託權益證明 </a:t>
            </a:r>
            <a:r>
              <a:rPr lang="en-US" altLang="zh-TW" sz="1200" b="0" i="0" kern="1200" dirty="0">
                <a:solidFill>
                  <a:schemeClr val="tx1"/>
                </a:solidFill>
                <a:effectLst/>
                <a:latin typeface="+mn-lt"/>
                <a:ea typeface="+mn-ea"/>
                <a:cs typeface="+mn-cs"/>
              </a:rPr>
              <a:t>(DPOS) </a:t>
            </a:r>
            <a:r>
              <a:rPr lang="zh-TW" altLang="en-US" sz="1200" b="0" i="0" kern="1200" dirty="0">
                <a:solidFill>
                  <a:schemeClr val="tx1"/>
                </a:solidFill>
                <a:effectLst/>
                <a:latin typeface="+mn-lt"/>
                <a:ea typeface="+mn-ea"/>
                <a:cs typeface="+mn-cs"/>
              </a:rPr>
              <a:t>算法。 原始的 </a:t>
            </a:r>
            <a:r>
              <a:rPr lang="en-US" altLang="zh-TW" sz="1200" b="0" i="0" kern="1200" dirty="0">
                <a:solidFill>
                  <a:schemeClr val="tx1"/>
                </a:solidFill>
                <a:effectLst/>
                <a:latin typeface="+mn-lt"/>
                <a:ea typeface="+mn-ea"/>
                <a:cs typeface="+mn-cs"/>
              </a:rPr>
              <a:t>DPOS </a:t>
            </a:r>
            <a:r>
              <a:rPr lang="zh-TW" altLang="en-US" sz="1200" b="0" i="0" kern="1200" dirty="0">
                <a:solidFill>
                  <a:schemeClr val="tx1"/>
                </a:solidFill>
                <a:effectLst/>
                <a:latin typeface="+mn-lt"/>
                <a:ea typeface="+mn-ea"/>
                <a:cs typeface="+mn-cs"/>
              </a:rPr>
              <a:t>存在由於見證人的數量非常有限而容易受到中心化的限制，並且還存在現實投票的缺陷。</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機制就像一個董事會，單元中的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控制器對一些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控制器候選者進行投票，從某種意義上說，他們將負責驗證和計費。 通常，對於構建每個塊，</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控制器代表們互相監督彼此的表現，當一個人不合時宜時，要么被忽略，要么得不到選票。 升級後的 </a:t>
            </a:r>
            <a:r>
              <a:rPr lang="en-US" altLang="zh-TW" sz="1200" b="0" i="0" kern="1200" dirty="0">
                <a:solidFill>
                  <a:schemeClr val="tx1"/>
                </a:solidFill>
                <a:effectLst/>
                <a:latin typeface="+mn-lt"/>
                <a:ea typeface="+mn-ea"/>
                <a:cs typeface="+mn-cs"/>
              </a:rPr>
              <a:t>DPOS </a:t>
            </a:r>
            <a:r>
              <a:rPr lang="zh-TW" altLang="en-US" sz="1200" b="0" i="0" kern="1200" dirty="0">
                <a:solidFill>
                  <a:schemeClr val="tx1"/>
                </a:solidFill>
                <a:effectLst/>
                <a:latin typeface="+mn-lt"/>
                <a:ea typeface="+mn-ea"/>
                <a:cs typeface="+mn-cs"/>
              </a:rPr>
              <a:t>可以顯著減少與認證和計費過程相關的節點數。</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控制器執行交易處理並將新塊添加到 </a:t>
            </a:r>
            <a:r>
              <a:rPr lang="en-US" altLang="zh-TW" sz="1200" b="0" i="0" kern="1200" dirty="0">
                <a:solidFill>
                  <a:schemeClr val="tx1"/>
                </a:solidFill>
                <a:effectLst/>
                <a:latin typeface="+mn-lt"/>
                <a:ea typeface="+mn-ea"/>
                <a:cs typeface="+mn-cs"/>
              </a:rPr>
              <a:t>BC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當</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控制器的礦工成功時，他們可以獲得一定數量的他們感興趣的信息作為獎勵，表明礦工是他</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她感興趣的信息的處理器。</a:t>
            </a:r>
            <a:r>
              <a:rPr lang="en-US" altLang="zh-TW"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22</a:t>
            </a:fld>
            <a:endParaRPr lang="zh-TW" altLang="en-US"/>
          </a:p>
        </p:txBody>
      </p:sp>
    </p:spTree>
    <p:extLst>
      <p:ext uri="{BB962C8B-B14F-4D97-AF65-F5344CB8AC3E}">
        <p14:creationId xmlns:p14="http://schemas.microsoft.com/office/powerpoint/2010/main" val="23692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因為在我們的工作中應用了 </a:t>
            </a:r>
            <a:r>
              <a:rPr lang="en-US" altLang="zh-TW" dirty="0"/>
              <a:t>DPOS </a:t>
            </a:r>
            <a:r>
              <a:rPr lang="zh-TW" altLang="en-US" dirty="0"/>
              <a:t>算法，並與 </a:t>
            </a:r>
            <a:r>
              <a:rPr lang="en-US" altLang="zh-TW" dirty="0"/>
              <a:t>SDN </a:t>
            </a:r>
            <a:r>
              <a:rPr lang="zh-TW" altLang="en-US" dirty="0"/>
              <a:t>控制器一起管理每個小區。</a:t>
            </a:r>
            <a:endParaRPr lang="en-US" altLang="zh-TW" dirty="0"/>
          </a:p>
          <a:p>
            <a:r>
              <a:rPr lang="en-US" altLang="zh-TW" dirty="0"/>
              <a:t>(</a:t>
            </a:r>
            <a:r>
              <a:rPr lang="zh-TW" altLang="en-US" dirty="0"/>
              <a:t>考慮</a:t>
            </a:r>
            <a:r>
              <a:rPr lang="en-US" altLang="zh-TW" dirty="0"/>
              <a:t>)</a:t>
            </a:r>
            <a:r>
              <a:rPr lang="zh-TW" altLang="en-US" dirty="0"/>
              <a:t>在應用 </a:t>
            </a:r>
            <a:r>
              <a:rPr lang="en-US" altLang="zh-TW" dirty="0"/>
              <a:t>POW </a:t>
            </a:r>
            <a:r>
              <a:rPr lang="zh-TW" altLang="en-US" dirty="0"/>
              <a:t>的基於 </a:t>
            </a:r>
            <a:r>
              <a:rPr lang="en-US" altLang="zh-TW" dirty="0"/>
              <a:t>POW </a:t>
            </a:r>
            <a:r>
              <a:rPr lang="zh-TW" altLang="en-US" dirty="0"/>
              <a:t>的模型中，它具有額外的開銷，並且不允許將 </a:t>
            </a:r>
            <a:r>
              <a:rPr lang="en-US" altLang="zh-TW" dirty="0"/>
              <a:t>SDN </a:t>
            </a:r>
            <a:r>
              <a:rPr lang="zh-TW" altLang="en-US" dirty="0"/>
              <a:t>控制器應用於挖掘切換。 基於網絡的方法需要通信中的第三方以及 </a:t>
            </a:r>
            <a:r>
              <a:rPr lang="en-US" altLang="zh-TW" dirty="0"/>
              <a:t>5G </a:t>
            </a:r>
            <a:r>
              <a:rPr lang="zh-TW" altLang="en-US" dirty="0"/>
              <a:t>網絡中異構小區之間的各種認證服務器。 </a:t>
            </a:r>
            <a:endParaRPr lang="en-US" altLang="zh-TW" dirty="0"/>
          </a:p>
          <a:p>
            <a:endParaRPr lang="en-US" altLang="zh-TW" dirty="0"/>
          </a:p>
          <a:p>
            <a:r>
              <a:rPr lang="en-US" altLang="zh-TW" dirty="0"/>
              <a:t>(MU</a:t>
            </a:r>
            <a:r>
              <a:rPr lang="zh-TW" altLang="en-US" dirty="0"/>
              <a:t>跟</a:t>
            </a:r>
            <a:r>
              <a:rPr lang="en-US" altLang="zh-TW" dirty="0"/>
              <a:t>BC</a:t>
            </a:r>
            <a:r>
              <a:rPr lang="zh-TW" altLang="en-US" dirty="0"/>
              <a:t>之間的步數*</a:t>
            </a:r>
            <a:r>
              <a:rPr lang="en-US" altLang="zh-TW" dirty="0"/>
              <a:t>BC</a:t>
            </a:r>
            <a:r>
              <a:rPr lang="zh-TW" altLang="en-US"/>
              <a:t>註冊的封</a:t>
            </a:r>
            <a:r>
              <a:rPr lang="zh-TW" altLang="en-US" dirty="0"/>
              <a:t>包長度</a:t>
            </a:r>
            <a:r>
              <a:rPr lang="en-US" altLang="zh-TW" dirty="0"/>
              <a:t>)/</a:t>
            </a:r>
            <a:r>
              <a:rPr lang="zh-TW" altLang="en-US" dirty="0"/>
              <a:t>時間</a:t>
            </a:r>
            <a:r>
              <a:rPr lang="en-US" altLang="zh-TW" dirty="0"/>
              <a:t>+(BC</a:t>
            </a:r>
            <a:r>
              <a:rPr lang="zh-TW" altLang="en-US" dirty="0"/>
              <a:t>到控制器的封包長度</a:t>
            </a:r>
            <a:r>
              <a:rPr lang="en-US" altLang="zh-TW" dirty="0"/>
              <a:t>)/</a:t>
            </a:r>
            <a:r>
              <a:rPr lang="zh-TW" altLang="en-US" dirty="0"/>
              <a:t>時間</a:t>
            </a:r>
            <a:endParaRPr lang="en-US" altLang="zh-TW" dirty="0"/>
          </a:p>
          <a:p>
            <a:r>
              <a:rPr lang="zh-TW" altLang="en-US" dirty="0"/>
              <a:t>如圖 </a:t>
            </a:r>
            <a:r>
              <a:rPr lang="en-US" altLang="zh-TW" dirty="0"/>
              <a:t>6 </a:t>
            </a:r>
            <a:r>
              <a:rPr lang="zh-TW" altLang="en-US" dirty="0"/>
              <a:t>所示，時間的增加會增加信令開銷，因為在小區之間有更多的註冊和認證請求。 我們的方法比其他方法開銷更少，因為它直接在 </a:t>
            </a:r>
            <a:r>
              <a:rPr lang="en-US" altLang="zh-TW" dirty="0"/>
              <a:t>BC </a:t>
            </a:r>
            <a:r>
              <a:rPr lang="zh-TW" altLang="en-US" dirty="0"/>
              <a:t>中註冊並加入單元，無需與其他節點交互。</a:t>
            </a:r>
            <a:endParaRPr lang="en-US" altLang="zh-TW" dirty="0"/>
          </a:p>
          <a:p>
            <a:endParaRPr lang="en-US" altLang="zh-TW" dirty="0"/>
          </a:p>
          <a:p>
            <a:r>
              <a:rPr lang="zh-TW" altLang="en-US" dirty="0"/>
              <a:t>切換執行時間：將我們方法中的身份驗證切換延遲評估與基於 </a:t>
            </a:r>
            <a:r>
              <a:rPr lang="en-US" altLang="zh-TW" dirty="0"/>
              <a:t>POW </a:t>
            </a:r>
            <a:r>
              <a:rPr lang="zh-TW" altLang="en-US" dirty="0"/>
              <a:t>和基於網絡的模型進行比較。 在基於 </a:t>
            </a:r>
            <a:r>
              <a:rPr lang="en-US" altLang="zh-TW" dirty="0"/>
              <a:t>POW </a:t>
            </a:r>
            <a:r>
              <a:rPr lang="zh-TW" altLang="en-US" dirty="0"/>
              <a:t>的方法中，用戶必須在區塊鏈中註冊，並且在單元之間的重複置換後，在單元中重新進行身份驗證。 這兩種方法需要在異構小區之間重新批准和單獨的協議以進行身份驗證。</a:t>
            </a:r>
          </a:p>
          <a:p>
            <a:r>
              <a:rPr lang="zh-TW" altLang="en-US" dirty="0"/>
              <a:t>   在我們的方法中，用戶在異構小區之間被替換時不需要重新認證，因為它們在相鄰小區中有效並且容易切換，消除了重新認證延遲。 我們的認證延遲與其他兩種基於 </a:t>
            </a:r>
            <a:r>
              <a:rPr lang="en-US" altLang="zh-TW" dirty="0"/>
              <a:t>5G </a:t>
            </a:r>
            <a:r>
              <a:rPr lang="zh-TW" altLang="en-US" dirty="0"/>
              <a:t>網絡利用率的方法的比較如圖 </a:t>
            </a:r>
            <a:r>
              <a:rPr lang="en-US" altLang="zh-TW" dirty="0"/>
              <a:t>11 </a:t>
            </a:r>
            <a:r>
              <a:rPr lang="zh-TW" altLang="en-US" dirty="0"/>
              <a:t>所示。</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23</a:t>
            </a:fld>
            <a:endParaRPr lang="zh-TW" altLang="en-US"/>
          </a:p>
        </p:txBody>
      </p:sp>
    </p:spTree>
    <p:extLst>
      <p:ext uri="{BB962C8B-B14F-4D97-AF65-F5344CB8AC3E}">
        <p14:creationId xmlns:p14="http://schemas.microsoft.com/office/powerpoint/2010/main" val="370455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本文在區塊鏈技術和</a:t>
            </a:r>
            <a:r>
              <a:rPr lang="en-US" altLang="zh-TW" dirty="0"/>
              <a:t>SDN</a:t>
            </a:r>
            <a:r>
              <a:rPr lang="zh-TW" altLang="en-US" dirty="0"/>
              <a:t>結構的幫助下，提出了一種新的身份驗證方法，以更快、更安全、更有效的方式保護用戶隱私，為</a:t>
            </a:r>
            <a:r>
              <a:rPr lang="en-US" altLang="zh-TW" dirty="0"/>
              <a:t>5G</a:t>
            </a:r>
            <a:r>
              <a:rPr lang="zh-TW" altLang="en-US" dirty="0"/>
              <a:t>網絡的發展提供智能控制。 </a:t>
            </a:r>
            <a:endParaRPr lang="en-US" altLang="zh-TW" dirty="0"/>
          </a:p>
          <a:p>
            <a:endParaRPr lang="en-US" altLang="zh-TW" dirty="0"/>
          </a:p>
          <a:p>
            <a:r>
              <a:rPr lang="zh-TW" altLang="en-US" dirty="0"/>
              <a:t>異質細胞。 結果表明，通過消除異構小區之間的重複操作，</a:t>
            </a:r>
            <a:r>
              <a:rPr lang="en-US" altLang="zh-TW" dirty="0"/>
              <a:t>5G</a:t>
            </a:r>
            <a:r>
              <a:rPr lang="zh-TW" altLang="en-US" dirty="0"/>
              <a:t>網絡獲得了低延遲。 </a:t>
            </a:r>
            <a:endParaRPr lang="en-US" altLang="zh-TW" dirty="0"/>
          </a:p>
          <a:p>
            <a:endParaRPr lang="en-US" altLang="zh-TW" dirty="0"/>
          </a:p>
          <a:p>
            <a:r>
              <a:rPr lang="zh-TW" altLang="en-US" dirty="0"/>
              <a:t>此外，使用更輕量級的區塊鏈，而不是應用 </a:t>
            </a:r>
            <a:r>
              <a:rPr lang="en-US" altLang="zh-TW" dirty="0"/>
              <a:t>POW</a:t>
            </a:r>
            <a:r>
              <a:rPr lang="zh-TW" altLang="en-US" dirty="0"/>
              <a:t>，與我們的 </a:t>
            </a:r>
            <a:r>
              <a:rPr lang="en-US" altLang="zh-TW" dirty="0"/>
              <a:t>BC </a:t>
            </a:r>
            <a:r>
              <a:rPr lang="zh-TW" altLang="en-US" dirty="0"/>
              <a:t>相關的升級後的 </a:t>
            </a:r>
            <a:r>
              <a:rPr lang="en-US" altLang="zh-TW" dirty="0"/>
              <a:t>DPOS </a:t>
            </a:r>
            <a:r>
              <a:rPr lang="zh-TW" altLang="en-US" dirty="0"/>
              <a:t>共識算法證明更適合可擴展性和優化的能源消耗。</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24</a:t>
            </a:fld>
            <a:endParaRPr lang="zh-TW" altLang="en-US"/>
          </a:p>
        </p:txBody>
      </p:sp>
    </p:spTree>
    <p:extLst>
      <p:ext uri="{BB962C8B-B14F-4D97-AF65-F5344CB8AC3E}">
        <p14:creationId xmlns:p14="http://schemas.microsoft.com/office/powerpoint/2010/main" val="3816132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車載自組織網絡（</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）可以支持車對車（</a:t>
            </a:r>
            <a:r>
              <a:rPr lang="en-US" altLang="zh-TW" sz="1200" b="0" i="0" kern="1200" dirty="0">
                <a:solidFill>
                  <a:schemeClr val="tx1"/>
                </a:solidFill>
                <a:effectLst/>
                <a:latin typeface="+mn-lt"/>
                <a:ea typeface="+mn-ea"/>
                <a:cs typeface="+mn-cs"/>
              </a:rPr>
              <a:t>V2V</a:t>
            </a:r>
            <a:r>
              <a:rPr lang="zh-TW" altLang="en-US" sz="1200" b="0" i="0" kern="1200" dirty="0">
                <a:solidFill>
                  <a:schemeClr val="tx1"/>
                </a:solidFill>
                <a:effectLst/>
                <a:latin typeface="+mn-lt"/>
                <a:ea typeface="+mn-ea"/>
                <a:cs typeface="+mn-cs"/>
              </a:rPr>
              <a:t>）和車對基礎設施（</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）通信</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最近的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認證協議沒有考慮切換情況，這會導致不必要的計算。 由於車輛的計算資源有限，不必要的計算會導致車輛過載。</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一般而言，</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由受信任的權威機構 </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、路邊單元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和車輛組成。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部署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、登記車輛並管理非法車輛的撤銷清單。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是從車輛收集原始交通信息的基礎設施。收集信息後，</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對其進行分析並將交通信息傳輸給車輛。</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車輛不斷遷移並與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中的其他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進行身份驗證。 如果不考慮移交認證，則認證過程再次進行。 增加了不必要的計算並降低了網絡的效率。 </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然而，在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身份驗證協議中考慮切換的研究還不夠，現有的切換身份驗證協議需要對車輛進行大量的計算負載。 由於車輛的計算能力有限</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，它會使車輛超載並且不能保證實時通信。此外，應考慮安全地共享切換所需的信息。如果從一個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傳輸到另一個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的切換信息被刪除或偽造，可能會導致網絡安全問題。 因此，需要一種輕量級且安全的切換認證協議來提高網絡效率和安全性。</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我們設計了基於區塊鏈的</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初始認證和</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切換認證協議。 在車輛完成與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的初始身份驗證後，車輛可以僅使用哈希和 </a:t>
            </a:r>
            <a:r>
              <a:rPr lang="en-US" altLang="zh-TW" sz="1200" b="0" i="0" kern="1200" dirty="0">
                <a:solidFill>
                  <a:schemeClr val="tx1"/>
                </a:solidFill>
                <a:effectLst/>
                <a:latin typeface="+mn-lt"/>
                <a:ea typeface="+mn-ea"/>
                <a:cs typeface="+mn-cs"/>
              </a:rPr>
              <a:t>XOR </a:t>
            </a:r>
            <a:r>
              <a:rPr lang="zh-TW" altLang="en-US" sz="1200" b="0" i="0" kern="1200" dirty="0">
                <a:solidFill>
                  <a:schemeClr val="tx1"/>
                </a:solidFill>
                <a:effectLst/>
                <a:latin typeface="+mn-lt"/>
                <a:ea typeface="+mn-ea"/>
                <a:cs typeface="+mn-cs"/>
              </a:rPr>
              <a:t>操作向其他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進行身份驗證，因為相應的信息存儲在區塊鏈中。</a:t>
            </a:r>
          </a:p>
          <a:p>
            <a:r>
              <a:rPr lang="zh-TW" altLang="en-US" sz="1200" b="0" i="0" kern="1200" dirty="0">
                <a:solidFill>
                  <a:schemeClr val="tx1"/>
                </a:solidFill>
                <a:effectLst/>
                <a:latin typeface="+mn-lt"/>
                <a:ea typeface="+mn-ea"/>
                <a:cs typeface="+mn-cs"/>
              </a:rPr>
              <a:t>我們為基於區塊鏈的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模型提出了一個無需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幫助的車輛撤銷階段。 如果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檢測到車輛的異常行為，它可以立即通過區塊鍊網絡通知車輛的撤銷。</a:t>
            </a:r>
          </a:p>
          <a:p>
            <a:r>
              <a:rPr lang="zh-TW" altLang="en-US" sz="1200" b="0" i="0" kern="1200" dirty="0">
                <a:solidFill>
                  <a:schemeClr val="tx1"/>
                </a:solidFill>
                <a:effectLst/>
                <a:latin typeface="+mn-lt"/>
                <a:ea typeface="+mn-ea"/>
                <a:cs typeface="+mn-cs"/>
              </a:rPr>
              <a:t>我們使用非正式安全分析和正式分析（例如 </a:t>
            </a:r>
            <a:r>
              <a:rPr lang="en-US" altLang="zh-TW" sz="1200" b="0" i="0" kern="1200" dirty="0">
                <a:solidFill>
                  <a:schemeClr val="tx1"/>
                </a:solidFill>
                <a:effectLst/>
                <a:latin typeface="+mn-lt"/>
                <a:ea typeface="+mn-ea"/>
                <a:cs typeface="+mn-cs"/>
              </a:rPr>
              <a:t>BAN </a:t>
            </a:r>
            <a:r>
              <a:rPr lang="zh-TW" altLang="en-US" sz="1200" b="0" i="0" kern="1200" dirty="0">
                <a:solidFill>
                  <a:schemeClr val="tx1"/>
                </a:solidFill>
                <a:effectLst/>
                <a:latin typeface="+mn-lt"/>
                <a:ea typeface="+mn-ea"/>
                <a:cs typeface="+mn-cs"/>
              </a:rPr>
              <a:t>邏輯分析 </a:t>
            </a:r>
            <a:r>
              <a:rPr lang="en-US" altLang="zh-TW" sz="1200" b="0" i="0" kern="1200" dirty="0">
                <a:solidFill>
                  <a:schemeClr val="tx1"/>
                </a:solidFill>
                <a:effectLst/>
                <a:latin typeface="+mn-lt"/>
                <a:ea typeface="+mn-ea"/>
                <a:cs typeface="+mn-cs"/>
              </a:rPr>
              <a:t>[11]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ROR </a:t>
            </a:r>
            <a:r>
              <a:rPr lang="zh-TW" altLang="en-US" sz="1200" b="0" i="0" kern="1200" dirty="0">
                <a:solidFill>
                  <a:schemeClr val="tx1"/>
                </a:solidFill>
                <a:effectLst/>
                <a:latin typeface="+mn-lt"/>
                <a:ea typeface="+mn-ea"/>
                <a:cs typeface="+mn-cs"/>
              </a:rPr>
              <a:t>模型 </a:t>
            </a:r>
            <a:r>
              <a:rPr lang="en-US" altLang="zh-TW" sz="1200" b="0" i="0" kern="1200" dirty="0">
                <a:solidFill>
                  <a:schemeClr val="tx1"/>
                </a:solidFill>
                <a:effectLst/>
                <a:latin typeface="+mn-lt"/>
                <a:ea typeface="+mn-ea"/>
                <a:cs typeface="+mn-cs"/>
              </a:rPr>
              <a:t>[12]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AVISPA </a:t>
            </a:r>
            <a:r>
              <a:rPr lang="zh-TW" altLang="en-US" sz="1200" b="0" i="0" kern="1200" dirty="0">
                <a:solidFill>
                  <a:schemeClr val="tx1"/>
                </a:solidFill>
                <a:effectLst/>
                <a:latin typeface="+mn-lt"/>
                <a:ea typeface="+mn-ea"/>
                <a:cs typeface="+mn-cs"/>
              </a:rPr>
              <a:t>模擬 </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）來分析提議的協議。 所提出的協議可以抵抗各種攻擊和安全特性。</a:t>
            </a:r>
          </a:p>
          <a:p>
            <a:r>
              <a:rPr lang="zh-TW" altLang="en-US" sz="1200" b="0" i="0" kern="1200" dirty="0">
                <a:solidFill>
                  <a:schemeClr val="tx1"/>
                </a:solidFill>
                <a:effectLst/>
                <a:latin typeface="+mn-lt"/>
                <a:ea typeface="+mn-ea"/>
                <a:cs typeface="+mn-cs"/>
              </a:rPr>
              <a:t>我們進行網絡模擬器 </a:t>
            </a:r>
            <a:r>
              <a:rPr lang="en-US" altLang="zh-TW" sz="1200" b="0" i="0" kern="1200" dirty="0">
                <a:solidFill>
                  <a:schemeClr val="tx1"/>
                </a:solidFill>
                <a:effectLst/>
                <a:latin typeface="+mn-lt"/>
                <a:ea typeface="+mn-ea"/>
                <a:cs typeface="+mn-cs"/>
              </a:rPr>
              <a:t>3 (NS-3) </a:t>
            </a:r>
            <a:r>
              <a:rPr lang="zh-TW" altLang="en-US" sz="1200" b="0" i="0" kern="1200" dirty="0">
                <a:solidFill>
                  <a:schemeClr val="tx1"/>
                </a:solidFill>
                <a:effectLst/>
                <a:latin typeface="+mn-lt"/>
                <a:ea typeface="+mn-ea"/>
                <a:cs typeface="+mn-cs"/>
              </a:rPr>
              <a:t>模擬 </a:t>
            </a:r>
            <a:r>
              <a:rPr lang="en-US" altLang="zh-TW" sz="1200" b="0" i="0" kern="1200" dirty="0">
                <a:solidFill>
                  <a:schemeClr val="tx1"/>
                </a:solidFill>
                <a:effectLst/>
                <a:latin typeface="+mn-lt"/>
                <a:ea typeface="+mn-ea"/>
                <a:cs typeface="+mn-cs"/>
              </a:rPr>
              <a:t>[14] </a:t>
            </a:r>
            <a:r>
              <a:rPr lang="zh-TW" altLang="en-US" sz="1200" b="0" i="0" kern="1200" dirty="0">
                <a:solidFill>
                  <a:schemeClr val="tx1"/>
                </a:solidFill>
                <a:effectLst/>
                <a:latin typeface="+mn-lt"/>
                <a:ea typeface="+mn-ea"/>
                <a:cs typeface="+mn-cs"/>
              </a:rPr>
              <a:t>以實際演示所提出的協議。此外，我們將提出的方案與現有方案進行了比較。 對比結果表明，該方案比現有方案具有更好的效率和安全性。</a:t>
            </a:r>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25</a:t>
            </a:fld>
            <a:endParaRPr lang="zh-TW" altLang="en-US"/>
          </a:p>
        </p:txBody>
      </p:sp>
    </p:spTree>
    <p:extLst>
      <p:ext uri="{BB962C8B-B14F-4D97-AF65-F5344CB8AC3E}">
        <p14:creationId xmlns:p14="http://schemas.microsoft.com/office/powerpoint/2010/main" val="2076354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系統模型由四個實體組成：</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、車輛和區塊鏈。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TA(Trusted authority)</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發布系統公共參數並部署</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還在登記階段為車輛發放智能卡。 註冊車輛後，</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將使用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之間的共享密鑰</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的車輛虛擬身份存儲到區塊鏈中。</a:t>
            </a:r>
          </a:p>
          <a:p>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在通信之前對車輛進行身份驗證。每個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都有足夠的計算能力來驗證其覆蓋範圍內的車輛。在移交情況下，</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可以使用存儲在區塊鏈中的信息有效地驗證車輛。</a:t>
            </a:r>
          </a:p>
          <a:p>
            <a:r>
              <a:rPr lang="zh-TW" altLang="en-US" sz="1200" b="0" i="0" kern="1200" dirty="0">
                <a:solidFill>
                  <a:schemeClr val="tx1"/>
                </a:solidFill>
                <a:effectLst/>
                <a:latin typeface="+mn-lt"/>
                <a:ea typeface="+mn-ea"/>
                <a:cs typeface="+mn-cs"/>
              </a:rPr>
              <a:t>車輛：車輛配備有計算能力有限的車載單元 </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。車輛向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註冊，然後與附近的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進行身份驗證，以發送或接收實時交通信息。</a:t>
            </a:r>
          </a:p>
          <a:p>
            <a:r>
              <a:rPr lang="zh-TW" altLang="en-US" sz="1200" b="0" i="0" kern="1200" dirty="0">
                <a:solidFill>
                  <a:schemeClr val="tx1"/>
                </a:solidFill>
                <a:effectLst/>
                <a:latin typeface="+mn-lt"/>
                <a:ea typeface="+mn-ea"/>
                <a:cs typeface="+mn-cs"/>
              </a:rPr>
              <a:t>區塊鏈：區塊鍊是由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組成的聯盟區塊鏈。 </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註冊車輛後，</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將註冊車輛的虛擬身份信息上傳到區塊鏈。 然後，</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可以在身份驗證過程中驗證車輛是否已註冊。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認證完成後，</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將包含車輛臨時身份、隨機數和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簽名的交易上傳到區塊鏈。 因此，</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可以使用存儲在區塊鏈中的信息對車輛進行簡要認證。 上傳到區塊鏈的交易不能偽造或修改，因為區塊鏈技術的特性和每筆交易都包含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的簽名。</a:t>
            </a:r>
          </a:p>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26</a:t>
            </a:fld>
            <a:endParaRPr lang="zh-TW" altLang="en-US"/>
          </a:p>
        </p:txBody>
      </p:sp>
    </p:spTree>
    <p:extLst>
      <p:ext uri="{BB962C8B-B14F-4D97-AF65-F5344CB8AC3E}">
        <p14:creationId xmlns:p14="http://schemas.microsoft.com/office/powerpoint/2010/main" val="2170945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提議的協議包括系統設置</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透過</a:t>
            </a:r>
            <a:r>
              <a:rPr lang="en-US" altLang="zh-TW" sz="1200" b="0" i="0" kern="1200" dirty="0">
                <a:solidFill>
                  <a:schemeClr val="tx1"/>
                </a:solidFill>
                <a:effectLst/>
                <a:latin typeface="+mn-lt"/>
                <a:ea typeface="+mn-ea"/>
                <a:cs typeface="+mn-cs"/>
              </a:rPr>
              <a:t>ECC</a:t>
            </a:r>
            <a:r>
              <a:rPr lang="zh-TW" altLang="en-US" sz="1200" b="0" i="0" kern="1200" dirty="0">
                <a:solidFill>
                  <a:schemeClr val="tx1"/>
                </a:solidFill>
                <a:effectLst/>
                <a:latin typeface="+mn-lt"/>
                <a:ea typeface="+mn-ea"/>
                <a:cs typeface="+mn-cs"/>
              </a:rPr>
              <a:t>發布用於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通信的系統公共參數，並在系統設置階段部署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、車輛註冊、初始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身份驗證、基於區塊鏈的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移交身份驗證和車輛撤銷階段。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發現車輛的不當行為，則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可以在沒有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支持的情況下通過區塊鏈進行車輛撤銷階段。 </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27</a:t>
            </a:fld>
            <a:endParaRPr lang="zh-TW" altLang="en-US"/>
          </a:p>
        </p:txBody>
      </p:sp>
    </p:spTree>
    <p:extLst>
      <p:ext uri="{BB962C8B-B14F-4D97-AF65-F5344CB8AC3E}">
        <p14:creationId xmlns:p14="http://schemas.microsoft.com/office/powerpoint/2010/main" val="4249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車輛必須向 </a:t>
            </a:r>
            <a:r>
              <a:rPr lang="en-US" altLang="zh-TW" sz="1200" b="0" i="0" kern="1200" dirty="0">
                <a:solidFill>
                  <a:schemeClr val="tx1"/>
                </a:solidFill>
                <a:effectLst/>
                <a:latin typeface="+mn-lt"/>
                <a:ea typeface="+mn-ea"/>
                <a:cs typeface="+mn-cs"/>
              </a:rPr>
              <a:t>TA </a:t>
            </a:r>
            <a:r>
              <a:rPr lang="zh-TW" altLang="en-US" sz="1200" b="0" i="0" kern="1200" dirty="0">
                <a:solidFill>
                  <a:schemeClr val="tx1"/>
                </a:solidFill>
                <a:effectLst/>
                <a:latin typeface="+mn-lt"/>
                <a:ea typeface="+mn-ea"/>
                <a:cs typeface="+mn-cs"/>
              </a:rPr>
              <a:t>執行註冊過程，以進行身份驗證並與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通信。 之後，註冊車輛可以與附近的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進行初始身份驗證。 使用 </a:t>
            </a:r>
            <a:r>
              <a:rPr lang="en-US" altLang="zh-TW" sz="1200" b="0" i="0" kern="1200" dirty="0">
                <a:solidFill>
                  <a:schemeClr val="tx1"/>
                </a:solidFill>
                <a:effectLst/>
                <a:latin typeface="+mn-lt"/>
                <a:ea typeface="+mn-ea"/>
                <a:cs typeface="+mn-cs"/>
              </a:rPr>
              <a:t>ECC </a:t>
            </a:r>
            <a:r>
              <a:rPr lang="zh-TW" altLang="en-US" sz="1200" b="0" i="0" kern="1200" dirty="0">
                <a:solidFill>
                  <a:schemeClr val="tx1"/>
                </a:solidFill>
                <a:effectLst/>
                <a:latin typeface="+mn-lt"/>
                <a:ea typeface="+mn-ea"/>
                <a:cs typeface="+mn-cs"/>
              </a:rPr>
              <a:t>安全地執行初始身份驗證。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SC</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smart card</a:t>
            </a:r>
          </a:p>
          <a:p>
            <a:r>
              <a:rPr lang="zh-TW" altLang="en-US" sz="1200" b="0" i="0" kern="1200" dirty="0">
                <a:solidFill>
                  <a:schemeClr val="tx1"/>
                </a:solidFill>
                <a:effectLst/>
                <a:latin typeface="+mn-lt"/>
                <a:ea typeface="+mn-ea"/>
                <a:cs typeface="+mn-cs"/>
              </a:rPr>
              <a:t>傳到</a:t>
            </a:r>
            <a:r>
              <a:rPr lang="en-US" altLang="zh-TW" sz="1200" b="0" i="0" kern="1200" dirty="0">
                <a:solidFill>
                  <a:schemeClr val="tx1"/>
                </a:solidFill>
                <a:effectLst/>
                <a:latin typeface="+mn-lt"/>
                <a:ea typeface="+mn-ea"/>
                <a:cs typeface="+mn-cs"/>
              </a:rPr>
              <a:t>TA</a:t>
            </a:r>
            <a:r>
              <a:rPr lang="zh-TW" altLang="en-US" sz="1200" b="0" i="0" kern="1200" dirty="0">
                <a:solidFill>
                  <a:schemeClr val="tx1"/>
                </a:solidFill>
                <a:effectLst/>
                <a:latin typeface="+mn-lt"/>
                <a:ea typeface="+mn-ea"/>
                <a:cs typeface="+mn-cs"/>
              </a:rPr>
              <a:t>後會看</a:t>
            </a:r>
            <a:r>
              <a:rPr lang="en-US" altLang="zh-TW" sz="1200" b="0" i="0" kern="1200" dirty="0">
                <a:solidFill>
                  <a:schemeClr val="tx1"/>
                </a:solidFill>
                <a:effectLst/>
                <a:latin typeface="+mn-lt"/>
                <a:ea typeface="+mn-ea"/>
                <a:cs typeface="+mn-cs"/>
              </a:rPr>
              <a:t>ID</a:t>
            </a:r>
            <a:r>
              <a:rPr lang="zh-TW" altLang="en-US" sz="1200" b="0" i="0" kern="1200" dirty="0">
                <a:solidFill>
                  <a:schemeClr val="tx1"/>
                </a:solidFill>
                <a:effectLst/>
                <a:latin typeface="+mn-lt"/>
                <a:ea typeface="+mn-ea"/>
                <a:cs typeface="+mn-cs"/>
              </a:rPr>
              <a:t>註冊雇了沒 然後看</a:t>
            </a:r>
            <a:r>
              <a:rPr lang="en-US" altLang="zh-TW" sz="1200" b="0" i="0" kern="1200" dirty="0">
                <a:solidFill>
                  <a:schemeClr val="tx1"/>
                </a:solidFill>
                <a:effectLst/>
                <a:latin typeface="+mn-lt"/>
                <a:ea typeface="+mn-ea"/>
                <a:cs typeface="+mn-cs"/>
              </a:rPr>
              <a:t>RID</a:t>
            </a:r>
            <a:r>
              <a:rPr lang="zh-TW" altLang="en-US" sz="1200" b="0" i="0" kern="1200" dirty="0">
                <a:solidFill>
                  <a:schemeClr val="tx1"/>
                </a:solidFill>
                <a:effectLst/>
                <a:latin typeface="+mn-lt"/>
                <a:ea typeface="+mn-ea"/>
                <a:cs typeface="+mn-cs"/>
              </a:rPr>
              <a:t>有沒有在撤銷的名單裡面</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如果都沒有 就產生</a:t>
            </a:r>
            <a:r>
              <a:rPr lang="en-US" altLang="zh-TW" sz="1200" b="0" i="0" kern="1200" dirty="0">
                <a:solidFill>
                  <a:schemeClr val="tx1"/>
                </a:solidFill>
                <a:effectLst/>
                <a:latin typeface="+mn-lt"/>
                <a:ea typeface="+mn-ea"/>
                <a:cs typeface="+mn-cs"/>
              </a:rPr>
              <a:t>R</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28</a:t>
            </a:fld>
            <a:endParaRPr lang="zh-TW" altLang="en-US"/>
          </a:p>
        </p:txBody>
      </p:sp>
    </p:spTree>
    <p:extLst>
      <p:ext uri="{BB962C8B-B14F-4D97-AF65-F5344CB8AC3E}">
        <p14:creationId xmlns:p14="http://schemas.microsoft.com/office/powerpoint/2010/main" val="389798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之後，註冊車輛可以與附近的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進行初始身份驗證。 使用 </a:t>
            </a:r>
            <a:r>
              <a:rPr lang="en-US" altLang="zh-TW" sz="1200" b="0" i="0" kern="1200" dirty="0">
                <a:solidFill>
                  <a:schemeClr val="tx1"/>
                </a:solidFill>
                <a:effectLst/>
                <a:latin typeface="+mn-lt"/>
                <a:ea typeface="+mn-ea"/>
                <a:cs typeface="+mn-cs"/>
              </a:rPr>
              <a:t>ECC </a:t>
            </a:r>
            <a:r>
              <a:rPr lang="zh-TW" altLang="en-US" sz="1200" b="0" i="0" kern="1200" dirty="0">
                <a:solidFill>
                  <a:schemeClr val="tx1"/>
                </a:solidFill>
                <a:effectLst/>
                <a:latin typeface="+mn-lt"/>
                <a:ea typeface="+mn-ea"/>
                <a:cs typeface="+mn-cs"/>
              </a:rPr>
              <a:t>安全地執行初始身份驗證。 在初始認證之後，認證信息被上傳到區塊鏈。</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如果有對等就會生成</a:t>
            </a:r>
            <a:r>
              <a:rPr lang="en-US" altLang="zh-TW" sz="1200" b="0" i="0" kern="1200" dirty="0">
                <a:solidFill>
                  <a:schemeClr val="tx1"/>
                </a:solidFill>
                <a:effectLst/>
                <a:latin typeface="+mn-lt"/>
                <a:ea typeface="+mn-ea"/>
                <a:cs typeface="+mn-cs"/>
              </a:rPr>
              <a:t>bi</a:t>
            </a:r>
          </a:p>
          <a:p>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傳送資訊給</a:t>
            </a:r>
            <a:r>
              <a:rPr lang="en-US" altLang="zh-TW" sz="1200" b="0" i="0" kern="1200" dirty="0">
                <a:solidFill>
                  <a:schemeClr val="tx1"/>
                </a:solidFill>
                <a:effectLst/>
                <a:latin typeface="+mn-lt"/>
                <a:ea typeface="+mn-ea"/>
                <a:cs typeface="+mn-cs"/>
              </a:rPr>
              <a:t>RSU</a:t>
            </a:r>
          </a:p>
          <a:p>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收到之後會確認</a:t>
            </a:r>
            <a:r>
              <a:rPr lang="en-US" altLang="zh-TW" sz="1200" b="0" i="0" kern="1200" dirty="0">
                <a:solidFill>
                  <a:schemeClr val="tx1"/>
                </a:solidFill>
                <a:effectLst/>
                <a:latin typeface="+mn-lt"/>
                <a:ea typeface="+mn-ea"/>
                <a:cs typeface="+mn-cs"/>
              </a:rPr>
              <a:t>timestamp</a:t>
            </a:r>
          </a:p>
          <a:p>
            <a:r>
              <a:rPr lang="zh-TW" altLang="en-US" dirty="0"/>
              <a:t>確認</a:t>
            </a:r>
            <a:r>
              <a:rPr lang="en-US" altLang="zh-TW" dirty="0"/>
              <a:t>M2</a:t>
            </a:r>
            <a:r>
              <a:rPr lang="zh-TW" altLang="en-US" dirty="0"/>
              <a:t>是否對等 如鼓隊等就驗證成功</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29</a:t>
            </a:fld>
            <a:endParaRPr lang="zh-TW" altLang="en-US"/>
          </a:p>
        </p:txBody>
      </p:sp>
    </p:spTree>
    <p:extLst>
      <p:ext uri="{BB962C8B-B14F-4D97-AF65-F5344CB8AC3E}">
        <p14:creationId xmlns:p14="http://schemas.microsoft.com/office/powerpoint/2010/main" val="134429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如果經過身份驗證的車輛移動到另一個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的覆蓋範圍內，則車輛可以僅使用</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XOR </a:t>
            </a:r>
            <a:r>
              <a:rPr lang="zh-TW" altLang="en-US" sz="1200" b="0" i="0" kern="1200" dirty="0">
                <a:solidFill>
                  <a:schemeClr val="tx1"/>
                </a:solidFill>
                <a:effectLst/>
                <a:latin typeface="+mn-lt"/>
                <a:ea typeface="+mn-ea"/>
                <a:cs typeface="+mn-cs"/>
              </a:rPr>
              <a:t>操作向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進行身份驗證。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dirty="0"/>
              <a:t>從區塊戀上取得資訊</a:t>
            </a: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30</a:t>
            </a:fld>
            <a:endParaRPr lang="zh-TW" altLang="en-US"/>
          </a:p>
        </p:txBody>
      </p:sp>
    </p:spTree>
    <p:extLst>
      <p:ext uri="{BB962C8B-B14F-4D97-AF65-F5344CB8AC3E}">
        <p14:creationId xmlns:p14="http://schemas.microsoft.com/office/powerpoint/2010/main" val="77651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我們使用非正式分析分析所提出方案的安全性，並使用 </a:t>
            </a:r>
            <a:r>
              <a:rPr lang="en-US" altLang="zh-TW" sz="1200" b="0" i="0" kern="1200" dirty="0">
                <a:solidFill>
                  <a:schemeClr val="tx1"/>
                </a:solidFill>
                <a:effectLst/>
                <a:latin typeface="+mn-lt"/>
                <a:ea typeface="+mn-ea"/>
                <a:cs typeface="+mn-cs"/>
              </a:rPr>
              <a:t>BAN </a:t>
            </a:r>
            <a:r>
              <a:rPr lang="zh-TW" altLang="en-US" sz="1200" b="0" i="0" kern="1200" dirty="0">
                <a:solidFill>
                  <a:schemeClr val="tx1"/>
                </a:solidFill>
                <a:effectLst/>
                <a:latin typeface="+mn-lt"/>
                <a:ea typeface="+mn-ea"/>
                <a:cs typeface="+mn-cs"/>
              </a:rPr>
              <a:t>邏輯分析、</a:t>
            </a:r>
            <a:r>
              <a:rPr lang="en-US" altLang="zh-TW" sz="1200" b="0" i="0" kern="1200" dirty="0">
                <a:solidFill>
                  <a:schemeClr val="tx1"/>
                </a:solidFill>
                <a:effectLst/>
                <a:latin typeface="+mn-lt"/>
                <a:ea typeface="+mn-ea"/>
                <a:cs typeface="+mn-cs"/>
              </a:rPr>
              <a:t>ROR </a:t>
            </a:r>
            <a:r>
              <a:rPr lang="zh-TW" altLang="en-US" sz="1200" b="0" i="0" kern="1200" dirty="0">
                <a:solidFill>
                  <a:schemeClr val="tx1"/>
                </a:solidFill>
                <a:effectLst/>
                <a:latin typeface="+mn-lt"/>
                <a:ea typeface="+mn-ea"/>
                <a:cs typeface="+mn-cs"/>
              </a:rPr>
              <a:t>模型和“互聯網安全協議和應用程序自動驗證 </a:t>
            </a:r>
            <a:r>
              <a:rPr lang="en-US" altLang="zh-TW" sz="1200" b="0" i="0" kern="1200" dirty="0">
                <a:solidFill>
                  <a:schemeClr val="tx1"/>
                </a:solidFill>
                <a:effectLst/>
                <a:latin typeface="+mn-lt"/>
                <a:ea typeface="+mn-ea"/>
                <a:cs typeface="+mn-cs"/>
              </a:rPr>
              <a:t>(AVISPA) </a:t>
            </a:r>
            <a:r>
              <a:rPr lang="zh-TW" altLang="en-US" sz="1200" b="0" i="0" kern="1200" dirty="0">
                <a:solidFill>
                  <a:schemeClr val="tx1"/>
                </a:solidFill>
                <a:effectLst/>
                <a:latin typeface="+mn-lt"/>
                <a:ea typeface="+mn-ea"/>
                <a:cs typeface="+mn-cs"/>
              </a:rPr>
              <a:t>軟件驗證模擬工具”正式證明其正確性和安全性。</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31</a:t>
            </a:fld>
            <a:endParaRPr lang="zh-TW" altLang="en-US"/>
          </a:p>
        </p:txBody>
      </p:sp>
    </p:spTree>
    <p:extLst>
      <p:ext uri="{BB962C8B-B14F-4D97-AF65-F5344CB8AC3E}">
        <p14:creationId xmlns:p14="http://schemas.microsoft.com/office/powerpoint/2010/main" val="39934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區塊鏈是一種由大家共同持有，無法偽造的「分散式帳本」技術</a:t>
            </a:r>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區塊鍊是一種去中心化的範例，</a:t>
            </a:r>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它使用加密的鍊式塊結構來驗證和存儲數據，使用共識算法來生成和更新數據，以及使用智能合約來編程和操作數據</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5</a:t>
            </a:fld>
            <a:endParaRPr lang="zh-TW" altLang="en-US"/>
          </a:p>
        </p:txBody>
      </p:sp>
    </p:spTree>
    <p:extLst>
      <p:ext uri="{BB962C8B-B14F-4D97-AF65-F5344CB8AC3E}">
        <p14:creationId xmlns:p14="http://schemas.microsoft.com/office/powerpoint/2010/main" val="246664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公共區塊鏈允許任何人加入區塊鏈，並且隨著更多節點加入它變得更加安全。 </a:t>
            </a:r>
            <a:endParaRPr lang="en-US" altLang="zh-TW" dirty="0"/>
          </a:p>
          <a:p>
            <a:r>
              <a:rPr lang="zh-TW" altLang="en-US" dirty="0"/>
              <a:t>真正不需要許可和完全去中心化的，允許任何人維護區塊鏈的帳本並驗證新塊。</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例如彼特幣及以泰方</a:t>
            </a:r>
            <a:endParaRPr lang="en-US" altLang="zh-TW" dirty="0"/>
          </a:p>
          <a:p>
            <a:endParaRPr lang="en-US" altLang="zh-TW" dirty="0"/>
          </a:p>
          <a:p>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   </a:t>
            </a:r>
            <a:r>
              <a:rPr lang="en-US" altLang="zh-TW" dirty="0"/>
              <a:t>• </a:t>
            </a:r>
            <a:r>
              <a:rPr lang="zh-TW" altLang="en-US" dirty="0"/>
              <a:t>私有區塊鏈指向某些選定節點提供加入區塊鏈的權限。 它主要用於私人業務。 節點只有通過驗證邀請才能成為網絡參與者，區塊鏈之外的任何人都無法讀取數據。這種區塊鏈類型適合單一組織使用。</a:t>
            </a:r>
            <a:endParaRPr lang="en-US" altLang="zh-TW" dirty="0"/>
          </a:p>
          <a:p>
            <a:endParaRPr lang="en-US" altLang="zh-TW" dirty="0"/>
          </a:p>
          <a:p>
            <a:endParaRPr lang="zh-TW" altLang="en-US" dirty="0"/>
          </a:p>
          <a:p>
            <a:r>
              <a:rPr lang="zh-TW" altLang="en-US" dirty="0"/>
              <a:t>   </a:t>
            </a:r>
            <a:r>
              <a:rPr lang="en-US" altLang="zh-TW" dirty="0"/>
              <a:t>• </a:t>
            </a:r>
            <a:r>
              <a:rPr lang="zh-TW" altLang="en-US" dirty="0"/>
              <a:t>第三種區塊鍊是前一種區塊鏈的混合體，具有不同的選項。 最顯著的特點是，與只有一方完全控制的私有區塊鏈不同，在聯盟中，區塊鏈領導權在每個節點之間共享，每個節點可以決定如何更新區塊鏈分類賬。</a:t>
            </a:r>
            <a:endParaRPr lang="en-US" altLang="zh-TW" dirty="0"/>
          </a:p>
          <a:p>
            <a:r>
              <a:rPr lang="zh-TW" altLang="en-US" dirty="0"/>
              <a:t>擴展了對多個組織的訪問權限，有可能提高不同組織之間協作的有效性。</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6</a:t>
            </a:fld>
            <a:endParaRPr lang="zh-TW" altLang="en-US"/>
          </a:p>
        </p:txBody>
      </p:sp>
    </p:spTree>
    <p:extLst>
      <p:ext uri="{BB962C8B-B14F-4D97-AF65-F5344CB8AC3E}">
        <p14:creationId xmlns:p14="http://schemas.microsoft.com/office/powerpoint/2010/main" val="182875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t>區塊鏈具有構成安全解決方案的潛力，包括訪問控制、數據完整性、機密性和可用性。</a:t>
            </a:r>
            <a:endParaRPr lang="en-US" altLang="zh-TW" sz="2800" dirty="0"/>
          </a:p>
          <a:p>
            <a:r>
              <a:rPr lang="zh-TW" altLang="en-US" sz="2800" dirty="0"/>
              <a:t>他也有以下特性</a:t>
            </a:r>
            <a:endParaRPr lang="en-US" altLang="zh-TW" sz="2800" dirty="0"/>
          </a:p>
          <a:p>
            <a:endParaRPr lang="en-US" altLang="zh-TW" sz="2800" dirty="0"/>
          </a:p>
          <a:p>
            <a:r>
              <a:rPr lang="zh-TW" altLang="en-US" sz="2800" dirty="0"/>
              <a:t>不變性：每一筆交易都必須被解密然後在同一個時間記錄在一個區塊上，並且跟已經發生的紀錄串再一起，所以添加到區塊鏈賬本中的數據不能隨時間而改變。 </a:t>
            </a:r>
            <a:endParaRPr lang="en-US" altLang="zh-TW" sz="2800" dirty="0"/>
          </a:p>
          <a:p>
            <a:endParaRPr lang="en-US" altLang="zh-TW" sz="2800" dirty="0"/>
          </a:p>
          <a:p>
            <a:r>
              <a:rPr lang="zh-TW" altLang="en-US" sz="2800" dirty="0"/>
              <a:t>此功能有助於在 </a:t>
            </a:r>
            <a:r>
              <a:rPr lang="en-US" altLang="zh-TW" sz="2800" dirty="0"/>
              <a:t>5G </a:t>
            </a:r>
            <a:r>
              <a:rPr lang="zh-TW" altLang="en-US" sz="2800" dirty="0"/>
              <a:t>場景中實現可靠的數據存儲和共享，即保護隱私的網絡虛擬化。</a:t>
            </a:r>
            <a:endParaRPr lang="en-US" altLang="zh-TW" sz="2800" dirty="0"/>
          </a:p>
          <a:p>
            <a:endParaRPr lang="en-US" altLang="zh-TW" sz="2800" dirty="0"/>
          </a:p>
          <a:p>
            <a:endParaRPr lang="zh-TW" altLang="en-US" sz="2800" dirty="0"/>
          </a:p>
          <a:p>
            <a:r>
              <a:rPr lang="zh-TW" altLang="en-US" sz="2800" dirty="0"/>
              <a:t> 隱私：區塊鏈高度關注安全和隱私，區塊鏈使用私鑰和公鑰來保護成員之間的交易。 這些密鑰是用數學函數隨機生成的，因此不可能篡改私鑰或公鑰。</a:t>
            </a:r>
          </a:p>
          <a:p>
            <a:r>
              <a:rPr lang="zh-TW" altLang="en-US" sz="2800" dirty="0"/>
              <a:t>  </a:t>
            </a:r>
            <a:endParaRPr lang="en-US" altLang="zh-TW" sz="2800" dirty="0"/>
          </a:p>
          <a:p>
            <a:r>
              <a:rPr lang="zh-TW" altLang="en-US" sz="2800" dirty="0"/>
              <a:t>共識演算法</a:t>
            </a:r>
            <a:endParaRPr lang="en-US" altLang="zh-TW" sz="2800" dirty="0"/>
          </a:p>
          <a:p>
            <a:r>
              <a:rPr lang="zh-TW" altLang="en-US" sz="1200" b="0" i="0" kern="1200" dirty="0">
                <a:solidFill>
                  <a:schemeClr val="tx1"/>
                </a:solidFill>
                <a:effectLst/>
                <a:latin typeface="+mn-lt"/>
                <a:ea typeface="+mn-ea"/>
                <a:cs typeface="+mn-cs"/>
              </a:rPr>
              <a:t>區塊鏈系統建立了關於參與者同意記錄交易的規則。只有當網路中的大多數參與者同意時，您才能記錄新交易。</a:t>
            </a:r>
            <a:endParaRPr lang="zh-TW" altLang="en-US" sz="2800"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7</a:t>
            </a:fld>
            <a:endParaRPr lang="zh-TW" altLang="en-US"/>
          </a:p>
        </p:txBody>
      </p:sp>
    </p:spTree>
    <p:extLst>
      <p:ext uri="{BB962C8B-B14F-4D97-AF65-F5344CB8AC3E}">
        <p14:creationId xmlns:p14="http://schemas.microsoft.com/office/powerpoint/2010/main" val="79854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透明度：區塊鏈中發生的每一筆交易或事件都被存儲，網絡中的任何人都可以查看所有相關細節。</a:t>
            </a:r>
          </a:p>
          <a:p>
            <a:r>
              <a:rPr lang="zh-TW" altLang="en-US" sz="1200" dirty="0"/>
              <a:t>   </a:t>
            </a:r>
            <a:r>
              <a:rPr lang="en-US" altLang="zh-TW" sz="1200" dirty="0"/>
              <a:t>• </a:t>
            </a:r>
            <a:r>
              <a:rPr lang="zh-TW" altLang="en-US" sz="1200" dirty="0"/>
              <a:t>去中心化：沒有控制每一筆交易的中心點。 每個節點都有所有的區塊鏈歷史。 此外，在區塊鏈技術中，不需要中央機構來執行和驗證用戶之間的交易，因為有共識算法來驗證添加到鏈中的新塊，這樣避免 </a:t>
            </a:r>
            <a:r>
              <a:rPr lang="en-US" altLang="zh-TW" sz="1200" dirty="0"/>
              <a:t>SPOF</a:t>
            </a:r>
            <a:r>
              <a:rPr lang="zh-TW" altLang="en-US" sz="1200" dirty="0"/>
              <a:t>（單點故障）。 </a:t>
            </a:r>
            <a:endParaRPr lang="en-US" altLang="zh-TW" sz="1200" dirty="0"/>
          </a:p>
          <a:p>
            <a:endParaRPr lang="en-US" altLang="zh-TW" sz="1200" dirty="0"/>
          </a:p>
          <a:p>
            <a:r>
              <a:rPr lang="zh-TW" altLang="en-US" sz="1200" dirty="0"/>
              <a:t>容錯</a:t>
            </a:r>
            <a:endParaRPr lang="en-US" altLang="zh-TW" sz="1200" dirty="0"/>
          </a:p>
          <a:p>
            <a:r>
              <a:rPr lang="zh-TW" altLang="en-US" sz="1200" dirty="0"/>
              <a:t>將區塊鏈網路上產生的交易分散紀錄在每個節點當中，形成對等式網路（</a:t>
            </a:r>
            <a:r>
              <a:rPr lang="en-US" altLang="zh-TW" sz="1200" dirty="0"/>
              <a:t>peer-to-peer network</a:t>
            </a:r>
            <a:r>
              <a:rPr lang="zh-TW" altLang="en-US" sz="1200" dirty="0"/>
              <a:t>），就算單一節點故障，也不至於造成整個系統崩潰。</a:t>
            </a:r>
            <a:endParaRPr lang="en-US" altLang="zh-TW" sz="1200" dirty="0"/>
          </a:p>
          <a:p>
            <a:endParaRPr lang="en-US" altLang="zh-TW" sz="1200" dirty="0"/>
          </a:p>
          <a:p>
            <a:endParaRPr lang="zh-TW" altLang="en-US" sz="1200" dirty="0"/>
          </a:p>
          <a:p>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8</a:t>
            </a:fld>
            <a:endParaRPr lang="zh-TW" altLang="en-US"/>
          </a:p>
        </p:txBody>
      </p:sp>
    </p:spTree>
    <p:extLst>
      <p:ext uri="{BB962C8B-B14F-4D97-AF65-F5344CB8AC3E}">
        <p14:creationId xmlns:p14="http://schemas.microsoft.com/office/powerpoint/2010/main" val="212019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 每個節點相互競爭以解決加密難題，具有最佳計算能力的節點通常會贏得競爭並生成新塊。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優點是防止駭客攻擊。由於這種共識模型需要大量的計算能力和精力，因此駭客很難改變系統。即使他們試圖這樣做，設備，電力和努力的成本也將超過獲得的利潤。</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且由於區塊幾乎不可能改變，因此用戶可以確保它保持每筆交易的真實性和可追溯性。</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解決哈希變得越來越困難，整個過程需要越來越多的計算能力。因此，礦工必須使用昂貴的專用硬體，並消耗大量能源。另一方面，這種共識機制與緩慢的交易速度有關。驗證一個區塊和批准一筆交易可能需要十多分鐘。同時，交易費用也相當高。</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9</a:t>
            </a:fld>
            <a:endParaRPr lang="zh-TW" altLang="en-US"/>
          </a:p>
        </p:txBody>
      </p:sp>
    </p:spTree>
    <p:extLst>
      <p:ext uri="{BB962C8B-B14F-4D97-AF65-F5344CB8AC3E}">
        <p14:creationId xmlns:p14="http://schemas.microsoft.com/office/powerpoint/2010/main" val="153629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a:solidFill>
                  <a:schemeClr val="tx1"/>
                </a:solidFill>
                <a:effectLst/>
                <a:latin typeface="+mn-lt"/>
                <a:ea typeface="+mn-ea"/>
                <a:cs typeface="+mn-cs"/>
              </a:rPr>
              <a:t>權益證明</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解決 </a:t>
            </a:r>
            <a:r>
              <a:rPr lang="en-US" altLang="zh-TW" sz="1200" b="0" i="0" kern="1200" dirty="0">
                <a:solidFill>
                  <a:schemeClr val="tx1"/>
                </a:solidFill>
                <a:effectLst/>
                <a:latin typeface="+mn-lt"/>
                <a:ea typeface="+mn-ea"/>
                <a:cs typeface="+mn-cs"/>
              </a:rPr>
              <a:t>PoW</a:t>
            </a:r>
            <a:r>
              <a:rPr lang="zh-TW" altLang="en-US" sz="1200" b="0" i="0" kern="1200" dirty="0">
                <a:solidFill>
                  <a:schemeClr val="tx1"/>
                </a:solidFill>
                <a:effectLst/>
                <a:latin typeface="+mn-lt"/>
                <a:ea typeface="+mn-ea"/>
                <a:cs typeface="+mn-cs"/>
              </a:rPr>
              <a:t>固有的能耗問題所衍生的另一種共識機制</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PoS </a:t>
            </a:r>
            <a:r>
              <a:rPr lang="zh-TW" altLang="en-US" sz="1200" b="0" i="0" kern="1200" dirty="0">
                <a:solidFill>
                  <a:schemeClr val="tx1"/>
                </a:solidFill>
                <a:effectLst/>
                <a:latin typeface="+mn-lt"/>
                <a:ea typeface="+mn-ea"/>
                <a:cs typeface="+mn-cs"/>
              </a:rPr>
              <a:t>用加密貨幣抵押量取代礦工算力的比拚，節點不需要花大筆錢買</a:t>
            </a:r>
            <a:r>
              <a:rPr lang="zh-TW" altLang="en-US" sz="1200" b="0" i="0" u="none" strike="noStrike" kern="1200" dirty="0">
                <a:solidFill>
                  <a:schemeClr val="tx1"/>
                </a:solidFill>
                <a:effectLst/>
                <a:latin typeface="+mn-lt"/>
                <a:ea typeface="+mn-ea"/>
                <a:cs typeface="+mn-cs"/>
                <a:hlinkClick r:id="rId3"/>
              </a:rPr>
              <a:t>礦機</a:t>
            </a:r>
            <a:r>
              <a:rPr lang="zh-TW" altLang="en-US" sz="1200" b="0" i="0" kern="1200" dirty="0">
                <a:solidFill>
                  <a:schemeClr val="tx1"/>
                </a:solidFill>
                <a:effectLst/>
                <a:latin typeface="+mn-lt"/>
                <a:ea typeface="+mn-ea"/>
                <a:cs typeface="+mn-cs"/>
              </a:rPr>
              <a:t>或繳交鉅額電費</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根據節點積累了多少硬幣來選擇礦工。</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dirty="0">
                <a:effectLst/>
              </a:rPr>
              <a:t>類似現實生活中的股東機制，擁有股份越多的人越容易獲取記賬權       </a:t>
            </a:r>
            <a:r>
              <a:rPr lang="zh-TW" altLang="en-US" sz="1200" b="0" i="0" kern="1200" dirty="0">
                <a:solidFill>
                  <a:schemeClr val="tx1"/>
                </a:solidFill>
                <a:effectLst/>
                <a:latin typeface="+mn-lt"/>
                <a:ea typeface="+mn-ea"/>
                <a:cs typeface="+mn-cs"/>
              </a:rPr>
              <a:t>你持有的幣越多，持有的時間越長，即幣齡（幣齡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持幣數 * 持幣時間）越大，就能拿到越多的分紅，也就有更大的記帳權利。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不再需要浪費電力爭記帳權，有效解決能源問題</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一是耗能少，不需要像工作量證明機制一樣，耗費大量的能源。二是作惡成本高昂，想要攻擊網路的話，必須要有 </a:t>
            </a:r>
            <a:r>
              <a:rPr lang="en-US" altLang="zh-TW" sz="1200" b="0" i="0" kern="1200" dirty="0">
                <a:solidFill>
                  <a:schemeClr val="tx1"/>
                </a:solidFill>
                <a:effectLst/>
                <a:latin typeface="+mn-lt"/>
                <a:ea typeface="+mn-ea"/>
                <a:cs typeface="+mn-cs"/>
              </a:rPr>
              <a:t>51% </a:t>
            </a:r>
            <a:r>
              <a:rPr lang="zh-TW" altLang="en-US" sz="1200" b="0" i="0" kern="1200" dirty="0">
                <a:solidFill>
                  <a:schemeClr val="tx1"/>
                </a:solidFill>
                <a:effectLst/>
                <a:latin typeface="+mn-lt"/>
                <a:ea typeface="+mn-ea"/>
                <a:cs typeface="+mn-cs"/>
              </a:rPr>
              <a:t>的幣齡，這個難度就很大了，不但需要大量的幣，還要持有足夠長的時間；三是達成共識的時間短，網路環境好的話，可實現毫秒級速度。</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缺乏變異隨機化。 通常，富節點總是會贏得礦工選舉，這可能是一個安全問題。</a:t>
            </a:r>
            <a:endParaRPr lang="zh-TW" altLang="en-US" dirty="0"/>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10</a:t>
            </a:fld>
            <a:endParaRPr lang="zh-TW" altLang="en-US"/>
          </a:p>
        </p:txBody>
      </p:sp>
    </p:spTree>
    <p:extLst>
      <p:ext uri="{BB962C8B-B14F-4D97-AF65-F5344CB8AC3E}">
        <p14:creationId xmlns:p14="http://schemas.microsoft.com/office/powerpoint/2010/main" val="118483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基於委託權益證明的區塊鏈具有投票系統，利益相關者將他們的工作交付給第三方。</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也就是他們可以投票給幾個節點代替他們保護網絡。智些節點也被稱為見證人，他們有責任在產生和驗證新區塊的過程中達成共識。</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驗證特定區塊的委託人將由使用者投票，而不是隨機選擇驗證者，而擁有最多抵押代幣的委託人將被選擇。</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與 </a:t>
            </a:r>
            <a:r>
              <a:rPr lang="en-US" altLang="zh-TW" sz="1200" b="0" i="0" kern="1200" dirty="0">
                <a:solidFill>
                  <a:schemeClr val="tx1"/>
                </a:solidFill>
                <a:effectLst/>
                <a:latin typeface="+mn-lt"/>
                <a:ea typeface="+mn-ea"/>
                <a:cs typeface="+mn-cs"/>
              </a:rPr>
              <a:t>PoW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PoS </a:t>
            </a:r>
            <a:r>
              <a:rPr lang="zh-TW" altLang="en-US" sz="1200" b="0" i="0" kern="1200" dirty="0">
                <a:solidFill>
                  <a:schemeClr val="tx1"/>
                </a:solidFill>
                <a:effectLst/>
                <a:latin typeface="+mn-lt"/>
                <a:ea typeface="+mn-ea"/>
                <a:cs typeface="+mn-cs"/>
              </a:rPr>
              <a:t>相比擁有更高的效率</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允許持續監控網路安全。一旦抵押人檢測到惡意活動，他們就會立即投票選出可疑的代表，而這可疑的代表可以隨時被逐出網路。</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DPoS</a:t>
            </a:r>
            <a:r>
              <a:rPr lang="zh-TW" altLang="en-US" sz="1200" b="0" i="0" kern="1200" dirty="0">
                <a:solidFill>
                  <a:schemeClr val="tx1"/>
                </a:solidFill>
                <a:effectLst/>
                <a:latin typeface="+mn-lt"/>
                <a:ea typeface="+mn-ea"/>
                <a:cs typeface="+mn-cs"/>
              </a:rPr>
              <a:t>就跟選舉一樣，是中心化和去中心化的混和，他的中心化是可以控制的，因為用公平選舉模式可解決中心化帶來的擔憂， 去中心化的部分少些，換來的是系統整體效率和資料安全性的增強。</a:t>
            </a:r>
            <a:endParaRPr lang="zh-TW" altLang="en-US" dirty="0"/>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DPoS </a:t>
            </a:r>
            <a:r>
              <a:rPr lang="zh-TW" altLang="en-US" sz="1200" b="0" i="0" kern="1200" dirty="0">
                <a:solidFill>
                  <a:schemeClr val="tx1"/>
                </a:solidFill>
                <a:effectLst/>
                <a:latin typeface="+mn-lt"/>
                <a:ea typeface="+mn-ea"/>
                <a:cs typeface="+mn-cs"/>
              </a:rPr>
              <a:t>以代理人共識取代全網共識，因此時常被抨擊與區塊鏈去中心化的理念相違背。</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23A1CD8-5313-4911-B283-3547B7405C8B}" type="slidenum">
              <a:rPr lang="zh-TW" altLang="en-US" smtClean="0"/>
              <a:t>11</a:t>
            </a:fld>
            <a:endParaRPr lang="zh-TW" altLang="en-US"/>
          </a:p>
        </p:txBody>
      </p:sp>
    </p:spTree>
    <p:extLst>
      <p:ext uri="{BB962C8B-B14F-4D97-AF65-F5344CB8AC3E}">
        <p14:creationId xmlns:p14="http://schemas.microsoft.com/office/powerpoint/2010/main" val="3207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21C375A0-F95F-48F6-B6D4-97BFCB440910}"/>
              </a:ext>
            </a:extLst>
          </p:cNvPr>
          <p:cNvGrpSpPr>
            <a:grpSpLocks/>
          </p:cNvGrpSpPr>
          <p:nvPr/>
        </p:nvGrpSpPr>
        <p:grpSpPr bwMode="auto">
          <a:xfrm>
            <a:off x="0" y="0"/>
            <a:ext cx="12192000" cy="6858000"/>
            <a:chOff x="0" y="0"/>
            <a:chExt cx="9144000" cy="6858000"/>
          </a:xfrm>
        </p:grpSpPr>
        <p:grpSp>
          <p:nvGrpSpPr>
            <p:cNvPr id="5" name="Group 9">
              <a:extLst>
                <a:ext uri="{FF2B5EF4-FFF2-40B4-BE49-F238E27FC236}">
                  <a16:creationId xmlns:a16="http://schemas.microsoft.com/office/drawing/2014/main" id="{B0F2DEEB-2D8B-4BB6-B67D-0B068E41EEA9}"/>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344416C6-AC2A-4FFF-86A5-099E34EDA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048798AD-1532-44F5-88A4-A7E0D06C04D5}"/>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5635AD22-9D19-45FC-A9BA-94CC705ADCA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51B5FF74-0AEC-45D5-A91D-EED188AF634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94B30A98-928E-443F-98ED-CAED1010A32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C47F28FB-C581-43E8-A705-F7D987B6F0F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9F89DF8F-4363-4424-867A-32BE417CCA4D}"/>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2022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baseline="0">
                <a:latin typeface="Times New Roman" panose="02020603050405020304" pitchFamily="18" charset="0"/>
                <a:ea typeface="標楷體" panose="03000509000000000000" pitchFamily="65"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baseline="0">
                <a:solidFill>
                  <a:schemeClr val="tx1">
                    <a:tint val="75000"/>
                  </a:schemeClr>
                </a:solidFill>
                <a:latin typeface="Times New Roman" panose="02020603050405020304" pitchFamily="18" charset="0"/>
                <a:ea typeface="標楷體" panose="03000509000000000000"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按一下以編輯母片子標題樣式</a:t>
            </a:r>
            <a:endParaRPr lang="en-US" dirty="0"/>
          </a:p>
        </p:txBody>
      </p:sp>
      <p:sp>
        <p:nvSpPr>
          <p:cNvPr id="13" name="日期版面配置區 3">
            <a:extLst>
              <a:ext uri="{FF2B5EF4-FFF2-40B4-BE49-F238E27FC236}">
                <a16:creationId xmlns:a16="http://schemas.microsoft.com/office/drawing/2014/main" id="{A9AFD153-03EA-4D0C-8AA7-6B22278F7229}"/>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fld id="{5170FB8A-3466-45A6-B330-21A0037B952D}" type="datetimeFigureOut">
              <a:rPr lang="zh-TW" altLang="en-US" smtClean="0"/>
              <a:t>2022/11/10</a:t>
            </a:fld>
            <a:endParaRPr lang="zh-TW" altLang="en-US" dirty="0"/>
          </a:p>
        </p:txBody>
      </p:sp>
      <p:sp>
        <p:nvSpPr>
          <p:cNvPr id="14" name="頁尾版面配置區 4">
            <a:extLst>
              <a:ext uri="{FF2B5EF4-FFF2-40B4-BE49-F238E27FC236}">
                <a16:creationId xmlns:a16="http://schemas.microsoft.com/office/drawing/2014/main" id="{95A711E5-C817-480B-9205-B1694DFA7BF1}"/>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15" name="投影片編號版面配置區 5">
            <a:extLst>
              <a:ext uri="{FF2B5EF4-FFF2-40B4-BE49-F238E27FC236}">
                <a16:creationId xmlns:a16="http://schemas.microsoft.com/office/drawing/2014/main" id="{ACAE884B-E6E7-4591-B93D-34868FC22CF8}"/>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15828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F5FC269-F2E1-4EA3-9BA6-2E19C28518BA}"/>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6" name="頁尾版面配置區 4">
            <a:extLst>
              <a:ext uri="{FF2B5EF4-FFF2-40B4-BE49-F238E27FC236}">
                <a16:creationId xmlns:a16="http://schemas.microsoft.com/office/drawing/2014/main" id="{A915B498-FFDF-4C8C-A4A8-34B3A720BA3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9ABC0AF3-5546-4EAE-933C-6486A129A2CB}"/>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449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82797C5D-F62F-4ED6-80A0-2BFAF149185E}"/>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04E838FD-0511-4798-8A1A-C4258D5C9B3C}"/>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6" name="頁尾版面配置區 4">
            <a:extLst>
              <a:ext uri="{FF2B5EF4-FFF2-40B4-BE49-F238E27FC236}">
                <a16:creationId xmlns:a16="http://schemas.microsoft.com/office/drawing/2014/main" id="{499EC9A6-AC36-4ED2-9F4A-CF55E9BA931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E904D90A-B603-4C1C-BAD8-56B366BD355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94782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2C2F364A-37B4-47ED-9F56-A9A5657A652B}"/>
              </a:ext>
            </a:extLst>
          </p:cNvPr>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86CD6CAC-2D0B-494F-A769-2D927FE08B27}"/>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6" name="頁尾版面配置區 4">
            <a:extLst>
              <a:ext uri="{FF2B5EF4-FFF2-40B4-BE49-F238E27FC236}">
                <a16:creationId xmlns:a16="http://schemas.microsoft.com/office/drawing/2014/main" id="{ED359615-0421-40A0-BC9A-934CE07432D9}"/>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599D8184-19B1-445F-8198-8EE20909BE8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8966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223C204-3FF3-49D0-AAD9-13DD024B2A5F}"/>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4" name="頁尾版面配置區 4">
            <a:extLst>
              <a:ext uri="{FF2B5EF4-FFF2-40B4-BE49-F238E27FC236}">
                <a16:creationId xmlns:a16="http://schemas.microsoft.com/office/drawing/2014/main" id="{065CC3BA-88CC-42A6-8BFA-FD581C3A721F}"/>
              </a:ext>
            </a:extLst>
          </p:cNvPr>
          <p:cNvSpPr>
            <a:spLocks noGrp="1"/>
          </p:cNvSpPr>
          <p:nvPr>
            <p:ph type="ftr" sz="quarter" idx="11"/>
          </p:nvPr>
        </p:nvSpPr>
        <p:spPr/>
        <p:txBody>
          <a:bodyPr/>
          <a:lstStyle>
            <a:lvl1pPr>
              <a:defRPr/>
            </a:lvl1pPr>
          </a:lstStyle>
          <a:p>
            <a:endParaRPr lang="zh-TW" altLang="en-US"/>
          </a:p>
        </p:txBody>
      </p:sp>
      <p:sp>
        <p:nvSpPr>
          <p:cNvPr id="5" name="投影片編號版面配置區 5">
            <a:extLst>
              <a:ext uri="{FF2B5EF4-FFF2-40B4-BE49-F238E27FC236}">
                <a16:creationId xmlns:a16="http://schemas.microsoft.com/office/drawing/2014/main" id="{1814ECC3-B510-4480-B420-607A313BD43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257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0351B20-81AA-48DC-9C75-B1B8E4583A42}"/>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baseline="0">
                <a:latin typeface="Times New Roman" panose="02020603050405020304" pitchFamily="18" charset="0"/>
                <a:ea typeface="標楷體" panose="03000509000000000000" pitchFamily="65" charset="-120"/>
              </a:defRPr>
            </a:lvl1pPr>
          </a:lstStyle>
          <a:p>
            <a:r>
              <a:rPr lang="zh-TW" altLang="en-US" dirty="0"/>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baseline="0">
                <a:solidFill>
                  <a:schemeClr val="tx2">
                    <a:lumMod val="75000"/>
                  </a:schemeClr>
                </a:solidFill>
                <a:latin typeface="Times New Roman" panose="02020603050405020304" pitchFamily="18" charset="0"/>
                <a:ea typeface="標楷體" panose="03000509000000000000" pitchFamily="65" charset="-120"/>
              </a:defRPr>
            </a:lvl1pPr>
            <a:lvl2pPr>
              <a:defRPr baseline="0">
                <a:solidFill>
                  <a:schemeClr val="tx1">
                    <a:lumMod val="75000"/>
                    <a:lumOff val="25000"/>
                  </a:schemeClr>
                </a:solidFill>
                <a:latin typeface="Times New Roman" panose="02020603050405020304" pitchFamily="18" charset="0"/>
                <a:ea typeface="標楷體" panose="03000509000000000000" pitchFamily="65" charset="-120"/>
              </a:defRPr>
            </a:lvl2pPr>
            <a:lvl3pPr>
              <a:defRPr baseline="0">
                <a:solidFill>
                  <a:schemeClr val="tx1">
                    <a:lumMod val="65000"/>
                    <a:lumOff val="35000"/>
                  </a:schemeClr>
                </a:solidFill>
                <a:latin typeface="Times New Roman" panose="02020603050405020304" pitchFamily="18" charset="0"/>
                <a:ea typeface="標楷體" panose="03000509000000000000" pitchFamily="65" charset="-120"/>
              </a:defRPr>
            </a:lvl3pPr>
            <a:lvl4pPr>
              <a:defRPr baseline="0">
                <a:solidFill>
                  <a:schemeClr val="tx1">
                    <a:lumMod val="65000"/>
                    <a:lumOff val="35000"/>
                  </a:schemeClr>
                </a:solidFill>
                <a:latin typeface="Times New Roman" panose="02020603050405020304" pitchFamily="18" charset="0"/>
                <a:ea typeface="標楷體" panose="03000509000000000000" pitchFamily="65" charset="-120"/>
              </a:defRPr>
            </a:lvl4pPr>
            <a:lvl5pPr>
              <a:defRPr baseline="0">
                <a:solidFill>
                  <a:schemeClr val="tx1">
                    <a:lumMod val="65000"/>
                    <a:lumOff val="35000"/>
                  </a:schemeClr>
                </a:solidFill>
                <a:latin typeface="Times New Roman" panose="02020603050405020304" pitchFamily="18" charset="0"/>
                <a:ea typeface="標楷體" panose="03000509000000000000" pitchFamily="65"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a:extLst>
              <a:ext uri="{FF2B5EF4-FFF2-40B4-BE49-F238E27FC236}">
                <a16:creationId xmlns:a16="http://schemas.microsoft.com/office/drawing/2014/main" id="{050A9D3D-A3D9-4EF2-965E-D90BF7F52CC7}"/>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6" name="頁尾版面配置區 4">
            <a:extLst>
              <a:ext uri="{FF2B5EF4-FFF2-40B4-BE49-F238E27FC236}">
                <a16:creationId xmlns:a16="http://schemas.microsoft.com/office/drawing/2014/main" id="{09CC5553-6216-4A55-AE55-04AA3A58A37F}"/>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16FE307B-5D14-4DCA-9DA9-1A9B40F6B03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73201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94C1177-B9A1-4717-9794-E29ABDE30567}"/>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5" name="頁尾版面配置區 4">
            <a:extLst>
              <a:ext uri="{FF2B5EF4-FFF2-40B4-BE49-F238E27FC236}">
                <a16:creationId xmlns:a16="http://schemas.microsoft.com/office/drawing/2014/main" id="{43B1878C-2021-4282-ADDA-8851E1912277}"/>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4D2745C5-7286-4ECD-AD67-E81E5B76520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13535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DC413298-591E-459E-BE89-973256CD84C8}"/>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DAD5AB70-A2B2-4488-B467-5B1B5C9A0DFA}"/>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7" name="頁尾版面配置區 4">
            <a:extLst>
              <a:ext uri="{FF2B5EF4-FFF2-40B4-BE49-F238E27FC236}">
                <a16:creationId xmlns:a16="http://schemas.microsoft.com/office/drawing/2014/main" id="{1C5D2369-9E85-4F21-AB28-F9C71C399E6F}"/>
              </a:ext>
            </a:extLst>
          </p:cNvPr>
          <p:cNvSpPr>
            <a:spLocks noGrp="1"/>
          </p:cNvSpPr>
          <p:nvPr>
            <p:ph type="ftr" sz="quarter" idx="11"/>
          </p:nvPr>
        </p:nvSpPr>
        <p:spPr/>
        <p:txBody>
          <a:bodyPr/>
          <a:lstStyle>
            <a:lvl1pPr>
              <a:defRPr/>
            </a:lvl1pPr>
          </a:lstStyle>
          <a:p>
            <a:endParaRPr lang="zh-TW" altLang="en-US"/>
          </a:p>
        </p:txBody>
      </p:sp>
      <p:sp>
        <p:nvSpPr>
          <p:cNvPr id="8" name="投影片編號版面配置區 5">
            <a:extLst>
              <a:ext uri="{FF2B5EF4-FFF2-40B4-BE49-F238E27FC236}">
                <a16:creationId xmlns:a16="http://schemas.microsoft.com/office/drawing/2014/main" id="{E9B36EC7-C801-4F34-B964-5367D0118FE0}"/>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2111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9CF2EC68-9890-4D62-9DDA-643FA2100287}"/>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32BFB871-EA16-4297-B10E-B986DBB13149}"/>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9" name="頁尾版面配置區 4">
            <a:extLst>
              <a:ext uri="{FF2B5EF4-FFF2-40B4-BE49-F238E27FC236}">
                <a16:creationId xmlns:a16="http://schemas.microsoft.com/office/drawing/2014/main" id="{9D6E29B9-F5BB-40F6-A1F2-4618573D2933}"/>
              </a:ext>
            </a:extLst>
          </p:cNvPr>
          <p:cNvSpPr>
            <a:spLocks noGrp="1"/>
          </p:cNvSpPr>
          <p:nvPr>
            <p:ph type="ftr" sz="quarter" idx="11"/>
          </p:nvPr>
        </p:nvSpPr>
        <p:spPr/>
        <p:txBody>
          <a:bodyPr/>
          <a:lstStyle>
            <a:lvl1pPr>
              <a:defRPr/>
            </a:lvl1pPr>
          </a:lstStyle>
          <a:p>
            <a:endParaRPr lang="zh-TW" altLang="en-US"/>
          </a:p>
        </p:txBody>
      </p:sp>
      <p:sp>
        <p:nvSpPr>
          <p:cNvPr id="10" name="投影片編號版面配置區 5">
            <a:extLst>
              <a:ext uri="{FF2B5EF4-FFF2-40B4-BE49-F238E27FC236}">
                <a16:creationId xmlns:a16="http://schemas.microsoft.com/office/drawing/2014/main" id="{D009B376-81A4-477B-82CA-85677EF3A97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80486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5FBB938B-CE6A-417A-AFD9-086BD10C569C}"/>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789EE935-F8C4-454E-8D53-1C76F6CBCE6B}"/>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5" name="頁尾版面配置區 4">
            <a:extLst>
              <a:ext uri="{FF2B5EF4-FFF2-40B4-BE49-F238E27FC236}">
                <a16:creationId xmlns:a16="http://schemas.microsoft.com/office/drawing/2014/main" id="{FED89193-B0BD-463F-A6B3-AB31A7FD62F9}"/>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AA91CCD6-0606-4C73-8129-01FCAD49224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13918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D2E5DD9A-551C-4667-B066-ECAE699BE046}"/>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3" name="頁尾版面配置區 4">
            <a:extLst>
              <a:ext uri="{FF2B5EF4-FFF2-40B4-BE49-F238E27FC236}">
                <a16:creationId xmlns:a16="http://schemas.microsoft.com/office/drawing/2014/main" id="{58EB5F6D-15F0-43DC-B5B1-8CA0AA6CF17A}"/>
              </a:ext>
            </a:extLst>
          </p:cNvPr>
          <p:cNvSpPr>
            <a:spLocks noGrp="1"/>
          </p:cNvSpPr>
          <p:nvPr>
            <p:ph type="ftr" sz="quarter" idx="11"/>
          </p:nvPr>
        </p:nvSpPr>
        <p:spPr/>
        <p:txBody>
          <a:bodyPr/>
          <a:lstStyle>
            <a:lvl1pPr>
              <a:defRPr/>
            </a:lvl1pPr>
          </a:lstStyle>
          <a:p>
            <a:endParaRPr lang="zh-TW" altLang="en-US"/>
          </a:p>
        </p:txBody>
      </p:sp>
      <p:sp>
        <p:nvSpPr>
          <p:cNvPr id="4" name="投影片編號版面配置區 5">
            <a:extLst>
              <a:ext uri="{FF2B5EF4-FFF2-40B4-BE49-F238E27FC236}">
                <a16:creationId xmlns:a16="http://schemas.microsoft.com/office/drawing/2014/main" id="{C11A3720-4AA5-4FA5-A3DF-4693AA94471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9132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D769EFE4-035B-43B1-A90F-3B834BBA9BB6}"/>
              </a:ext>
            </a:extLst>
          </p:cNvPr>
          <p:cNvSpPr>
            <a:spLocks noGrp="1"/>
          </p:cNvSpPr>
          <p:nvPr>
            <p:ph type="dt" sz="half" idx="10"/>
          </p:nvPr>
        </p:nvSpPr>
        <p:spPr/>
        <p:txBody>
          <a:bodyPr/>
          <a:lstStyle>
            <a:lvl1pPr>
              <a:defRPr/>
            </a:lvl1pPr>
          </a:lstStyle>
          <a:p>
            <a:fld id="{5170FB8A-3466-45A6-B330-21A0037B952D}" type="datetimeFigureOut">
              <a:rPr lang="zh-TW" altLang="en-US" smtClean="0"/>
              <a:t>2022/11/10</a:t>
            </a:fld>
            <a:endParaRPr lang="zh-TW" altLang="en-US"/>
          </a:p>
        </p:txBody>
      </p:sp>
      <p:sp>
        <p:nvSpPr>
          <p:cNvPr id="6" name="頁尾版面配置區 4">
            <a:extLst>
              <a:ext uri="{FF2B5EF4-FFF2-40B4-BE49-F238E27FC236}">
                <a16:creationId xmlns:a16="http://schemas.microsoft.com/office/drawing/2014/main" id="{43BA8160-E909-4991-A009-E0559B0ABDBA}"/>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D485A007-C4CA-4167-B824-6A095FEF4F53}"/>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4239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45332D55-C849-4B7C-8BB8-4453BEE5535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019800"/>
            <a:ext cx="355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6727DB9E-4535-4AA8-9636-5F37DD89679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102235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1768FC16-13D1-4F9B-A53D-D21F9C59FAC9}"/>
              </a:ext>
            </a:extLst>
          </p:cNvPr>
          <p:cNvSpPr>
            <a:spLocks noChangeArrowheads="1"/>
          </p:cNvSpPr>
          <p:nvPr/>
        </p:nvSpPr>
        <p:spPr bwMode="auto">
          <a:xfrm>
            <a:off x="827618" y="60325"/>
            <a:ext cx="415078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EF01EDB7-D576-482D-B771-8955FE623AA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0E3F2C6E-4A3F-4EF9-8CBC-6FFF7A3F548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368063-A7D4-45FB-AAA7-8BAB93FE2E3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fld id="{5170FB8A-3466-45A6-B330-21A0037B952D}" type="datetimeFigureOut">
              <a:rPr lang="zh-TW" altLang="en-US" smtClean="0"/>
              <a:t>2022/11/10</a:t>
            </a:fld>
            <a:endParaRPr lang="zh-TW" altLang="en-US"/>
          </a:p>
        </p:txBody>
      </p:sp>
      <p:sp>
        <p:nvSpPr>
          <p:cNvPr id="5" name="頁尾版面配置區 4">
            <a:extLst>
              <a:ext uri="{FF2B5EF4-FFF2-40B4-BE49-F238E27FC236}">
                <a16:creationId xmlns:a16="http://schemas.microsoft.com/office/drawing/2014/main" id="{892295CF-4B93-4BAC-860F-27313BA06B3C}"/>
              </a:ext>
            </a:extLst>
          </p:cNvPr>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endParaRPr lang="zh-TW" altLang="en-US"/>
          </a:p>
        </p:txBody>
      </p:sp>
      <p:sp>
        <p:nvSpPr>
          <p:cNvPr id="6" name="投影片編號版面配置區 5">
            <a:extLst>
              <a:ext uri="{FF2B5EF4-FFF2-40B4-BE49-F238E27FC236}">
                <a16:creationId xmlns:a16="http://schemas.microsoft.com/office/drawing/2014/main" id="{6FB82948-32DD-4D72-B52D-45A43D50A51F}"/>
              </a:ext>
            </a:extLst>
          </p:cNvPr>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99818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CBEE91-1603-4628-A0E2-D15C61451D76}"/>
              </a:ext>
            </a:extLst>
          </p:cNvPr>
          <p:cNvSpPr>
            <a:spLocks noGrp="1"/>
          </p:cNvSpPr>
          <p:nvPr>
            <p:ph type="ctrTitle"/>
          </p:nvPr>
        </p:nvSpPr>
        <p:spPr>
          <a:xfrm>
            <a:off x="914400" y="2693987"/>
            <a:ext cx="10363200" cy="1470025"/>
          </a:xfrm>
        </p:spPr>
        <p:txBody>
          <a:bodyPr/>
          <a:lstStyle/>
          <a:p>
            <a:r>
              <a:rPr lang="en-US" altLang="zh-TW" dirty="0"/>
              <a:t>Blockchain-based for VANET</a:t>
            </a:r>
            <a:endParaRPr lang="zh-TW" altLang="en-US" dirty="0"/>
          </a:p>
        </p:txBody>
      </p:sp>
    </p:spTree>
    <p:extLst>
      <p:ext uri="{BB962C8B-B14F-4D97-AF65-F5344CB8AC3E}">
        <p14:creationId xmlns:p14="http://schemas.microsoft.com/office/powerpoint/2010/main" val="35629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F51471-5A3D-42ED-A373-EF9AFCC25A5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144A75B-7313-4671-9191-C6CBAEDF62A6}"/>
              </a:ext>
            </a:extLst>
          </p:cNvPr>
          <p:cNvSpPr>
            <a:spLocks noGrp="1"/>
          </p:cNvSpPr>
          <p:nvPr>
            <p:ph idx="1"/>
          </p:nvPr>
        </p:nvSpPr>
        <p:spPr/>
        <p:txBody>
          <a:bodyPr/>
          <a:lstStyle/>
          <a:p>
            <a:r>
              <a:rPr lang="en-US" altLang="zh-TW" dirty="0"/>
              <a:t>PoS (Proof-of-Stake)</a:t>
            </a:r>
          </a:p>
          <a:p>
            <a:pPr lvl="1"/>
            <a:r>
              <a:rPr lang="en-US" altLang="zh-TW" dirty="0"/>
              <a:t>This approach chooses the miner based on how many coins the node has accumulated.</a:t>
            </a:r>
          </a:p>
          <a:p>
            <a:pPr lvl="1"/>
            <a:r>
              <a:rPr lang="en-US" altLang="zh-TW" dirty="0"/>
              <a:t>Pros : no longer necessary to waste electricity, increased validation efficiency</a:t>
            </a:r>
          </a:p>
          <a:p>
            <a:pPr lvl="1"/>
            <a:r>
              <a:rPr lang="en-US" altLang="zh-TW" dirty="0"/>
              <a:t>Cons : The lack of variation randomization. Usually, rich nodes would always win the miner election, and that may be a security issue. </a:t>
            </a:r>
          </a:p>
          <a:p>
            <a:endParaRPr lang="zh-TW" altLang="en-US" dirty="0"/>
          </a:p>
        </p:txBody>
      </p:sp>
    </p:spTree>
    <p:extLst>
      <p:ext uri="{BB962C8B-B14F-4D97-AF65-F5344CB8AC3E}">
        <p14:creationId xmlns:p14="http://schemas.microsoft.com/office/powerpoint/2010/main" val="213712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CFF8C6-757F-4E08-B72A-14CB2482B82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3BB6FA1-3ED9-4AE0-B7E8-C721E024DED6}"/>
              </a:ext>
            </a:extLst>
          </p:cNvPr>
          <p:cNvSpPr>
            <a:spLocks noGrp="1"/>
          </p:cNvSpPr>
          <p:nvPr>
            <p:ph idx="1"/>
          </p:nvPr>
        </p:nvSpPr>
        <p:spPr/>
        <p:txBody>
          <a:bodyPr/>
          <a:lstStyle/>
          <a:p>
            <a:r>
              <a:rPr lang="en-US" altLang="zh-TW" dirty="0"/>
              <a:t>DPoS (Delegated Proof of Stake) </a:t>
            </a:r>
          </a:p>
          <a:p>
            <a:pPr lvl="1"/>
            <a:r>
              <a:rPr lang="en-US" altLang="zh-TW" dirty="0"/>
              <a:t>Improved version of PoS, DPoS have a voting system where stakeholders deliver their work to third parties.</a:t>
            </a:r>
          </a:p>
          <a:p>
            <a:pPr lvl="1"/>
            <a:r>
              <a:rPr lang="en-US" altLang="zh-TW" dirty="0"/>
              <a:t>Pros : Higher efficiency compared to PoW and PoS, allows continuous monitoring of network security</a:t>
            </a:r>
          </a:p>
          <a:p>
            <a:pPr lvl="1"/>
            <a:r>
              <a:rPr lang="en-US" altLang="zh-TW" dirty="0"/>
              <a:t>Cons : Replaces network-wide consensus with agent consensus</a:t>
            </a:r>
          </a:p>
          <a:p>
            <a:endParaRPr lang="zh-TW" altLang="en-US" dirty="0"/>
          </a:p>
        </p:txBody>
      </p:sp>
    </p:spTree>
    <p:extLst>
      <p:ext uri="{BB962C8B-B14F-4D97-AF65-F5344CB8AC3E}">
        <p14:creationId xmlns:p14="http://schemas.microsoft.com/office/powerpoint/2010/main" val="91306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6F5414-03BE-453F-80BB-2094EA7A2E4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A0F4E8F-34A5-41C9-BDF0-4DDBB6DA54A1}"/>
              </a:ext>
            </a:extLst>
          </p:cNvPr>
          <p:cNvSpPr>
            <a:spLocks noGrp="1"/>
          </p:cNvSpPr>
          <p:nvPr>
            <p:ph idx="1"/>
          </p:nvPr>
        </p:nvSpPr>
        <p:spPr/>
        <p:txBody>
          <a:bodyPr/>
          <a:lstStyle/>
          <a:p>
            <a:r>
              <a:rPr lang="en-US" altLang="zh-TW" dirty="0"/>
              <a:t>PBFT(Proof Byzantine Fault Tolerance)</a:t>
            </a:r>
          </a:p>
          <a:p>
            <a:pPr lvl="1"/>
            <a:r>
              <a:rPr lang="en-US" altLang="zh-TW" dirty="0"/>
              <a:t>Non-anonymous, message heavy algorithm.</a:t>
            </a:r>
          </a:p>
          <a:p>
            <a:pPr lvl="1"/>
            <a:r>
              <a:rPr lang="en-US" altLang="zh-TW" dirty="0"/>
              <a:t>Pros : Fault-tolerant and efficient</a:t>
            </a:r>
          </a:p>
          <a:p>
            <a:pPr lvl="1"/>
            <a:r>
              <a:rPr lang="en-US" altLang="zh-TW" dirty="0"/>
              <a:t>Cons : Closeness, High overhead</a:t>
            </a:r>
            <a:endParaRPr lang="zh-TW" altLang="en-US" dirty="0"/>
          </a:p>
        </p:txBody>
      </p:sp>
      <p:sp>
        <p:nvSpPr>
          <p:cNvPr id="4" name="動作按鈕: 返回 3">
            <a:hlinkClick r:id="rId3" action="ppaction://hlinksldjump" highlightClick="1"/>
            <a:extLst>
              <a:ext uri="{FF2B5EF4-FFF2-40B4-BE49-F238E27FC236}">
                <a16:creationId xmlns:a16="http://schemas.microsoft.com/office/drawing/2014/main" id="{50016AE7-D70C-4832-8814-67274A026B71}"/>
              </a:ext>
            </a:extLst>
          </p:cNvPr>
          <p:cNvSpPr/>
          <p:nvPr/>
        </p:nvSpPr>
        <p:spPr>
          <a:xfrm>
            <a:off x="9187031" y="6126164"/>
            <a:ext cx="451821" cy="45719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53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3EC8AD-ECE5-418C-91E9-463C2A3E389D}"/>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06F14A3A-85E2-4627-8D80-247DBFDDAD28}"/>
              </a:ext>
            </a:extLst>
          </p:cNvPr>
          <p:cNvSpPr>
            <a:spLocks noGrp="1"/>
          </p:cNvSpPr>
          <p:nvPr>
            <p:ph idx="1"/>
          </p:nvPr>
        </p:nvSpPr>
        <p:spPr>
          <a:xfrm>
            <a:off x="435428" y="1600201"/>
            <a:ext cx="11321143" cy="4525963"/>
          </a:xfrm>
        </p:spPr>
        <p:txBody>
          <a:bodyPr/>
          <a:lstStyle/>
          <a:p>
            <a:r>
              <a:rPr lang="en-US" altLang="zh-TW" sz="2400" dirty="0"/>
              <a:t>As the necessity of an intelligent transportation system (ITS) is on the rise, vehicular ad-hoc networks (VANETs) are considered as a suitable solution to realize ITS. </a:t>
            </a:r>
          </a:p>
          <a:p>
            <a:r>
              <a:rPr lang="en-US" altLang="zh-TW" sz="2400" dirty="0"/>
              <a:t>The most critical challenge is to ensure the security of different participants in ITS. To summarize, the following are the primary challenging issues:</a:t>
            </a:r>
          </a:p>
          <a:p>
            <a:pPr lvl="1"/>
            <a:r>
              <a:rPr lang="en-US" altLang="zh-TW" sz="2000" dirty="0"/>
              <a:t>Centralization: Currently, centralized communication models represent the basis of smart vehicle architectures. </a:t>
            </a:r>
          </a:p>
          <a:p>
            <a:pPr lvl="1"/>
            <a:r>
              <a:rPr lang="en-US" altLang="zh-TW" sz="2000" dirty="0"/>
              <a:t>Lack of Privacy: Currently, communication architectures do not guarantee the protection of privacy. </a:t>
            </a:r>
          </a:p>
          <a:p>
            <a:pPr lvl="1"/>
            <a:r>
              <a:rPr lang="en-US" altLang="zh-TW" sz="2000" dirty="0"/>
              <a:t>Scalability: The extraordinary growth of embedded technologies has also significantly increased the use of miniaturized devices such as sensors and actuators. </a:t>
            </a:r>
          </a:p>
          <a:p>
            <a:pPr lvl="1"/>
            <a:r>
              <a:rPr lang="en-US" altLang="zh-TW" sz="2000" dirty="0"/>
              <a:t>Security: Attacks, including Man-In-The-Middle (MITM), are common in VANETs. </a:t>
            </a:r>
            <a:endParaRPr lang="zh-TW" altLang="en-US" sz="2000" dirty="0"/>
          </a:p>
          <a:p>
            <a:pPr lvl="1"/>
            <a:endParaRPr lang="en-US" altLang="zh-TW" sz="2000" dirty="0"/>
          </a:p>
        </p:txBody>
      </p:sp>
      <p:sp>
        <p:nvSpPr>
          <p:cNvPr id="4" name="動作按鈕: 返回 3">
            <a:hlinkClick r:id="rId3" action="ppaction://hlinksldjump" highlightClick="1"/>
            <a:extLst>
              <a:ext uri="{FF2B5EF4-FFF2-40B4-BE49-F238E27FC236}">
                <a16:creationId xmlns:a16="http://schemas.microsoft.com/office/drawing/2014/main" id="{C8B4F7D0-2AA5-4806-9222-11E6227A90C5}"/>
              </a:ext>
            </a:extLst>
          </p:cNvPr>
          <p:cNvSpPr/>
          <p:nvPr/>
        </p:nvSpPr>
        <p:spPr>
          <a:xfrm>
            <a:off x="9273092" y="6250193"/>
            <a:ext cx="441063" cy="40879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797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A24E38-5EA9-485D-BB61-43B9A16DD7E4}"/>
              </a:ext>
            </a:extLst>
          </p:cNvPr>
          <p:cNvSpPr>
            <a:spLocks noGrp="1"/>
          </p:cNvSpPr>
          <p:nvPr>
            <p:ph type="title"/>
          </p:nvPr>
        </p:nvSpPr>
        <p:spPr/>
        <p:txBody>
          <a:bodyPr/>
          <a:lstStyle/>
          <a:p>
            <a:r>
              <a:rPr lang="en-US" altLang="zh-TW" sz="3200" dirty="0"/>
              <a:t>TAXONOMY(</a:t>
            </a:r>
            <a:r>
              <a:rPr lang="zh-TW" altLang="en-US" sz="3200" dirty="0"/>
              <a:t>分類</a:t>
            </a:r>
            <a:r>
              <a:rPr lang="en-US" altLang="zh-TW" sz="3200" dirty="0"/>
              <a:t>) OF BLOCKCHAIN APPLIED IN IOV</a:t>
            </a:r>
            <a:endParaRPr lang="zh-TW" altLang="en-US" sz="3200" dirty="0"/>
          </a:p>
        </p:txBody>
      </p:sp>
      <p:pic>
        <p:nvPicPr>
          <p:cNvPr id="4" name="內容版面配置區 3">
            <a:extLst>
              <a:ext uri="{FF2B5EF4-FFF2-40B4-BE49-F238E27FC236}">
                <a16:creationId xmlns:a16="http://schemas.microsoft.com/office/drawing/2014/main" id="{1F787F98-156F-4811-9FEE-EB495525FCF7}"/>
              </a:ext>
            </a:extLst>
          </p:cNvPr>
          <p:cNvPicPr>
            <a:picLocks noGrp="1" noChangeAspect="1"/>
          </p:cNvPicPr>
          <p:nvPr>
            <p:ph idx="1"/>
          </p:nvPr>
        </p:nvPicPr>
        <p:blipFill>
          <a:blip r:embed="rId3"/>
          <a:stretch>
            <a:fillRect/>
          </a:stretch>
        </p:blipFill>
        <p:spPr>
          <a:xfrm>
            <a:off x="2352744" y="1458000"/>
            <a:ext cx="7486512" cy="5400000"/>
          </a:xfrm>
          <a:prstGeom prst="rect">
            <a:avLst/>
          </a:prstGeom>
        </p:spPr>
      </p:pic>
    </p:spTree>
    <p:extLst>
      <p:ext uri="{BB962C8B-B14F-4D97-AF65-F5344CB8AC3E}">
        <p14:creationId xmlns:p14="http://schemas.microsoft.com/office/powerpoint/2010/main" val="286038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C976E2-1C1C-4EAB-9752-590FA5D0BBB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CCB075A-ADFE-400C-973F-E7C441A602FC}"/>
              </a:ext>
            </a:extLst>
          </p:cNvPr>
          <p:cNvSpPr>
            <a:spLocks noGrp="1"/>
          </p:cNvSpPr>
          <p:nvPr>
            <p:ph idx="1"/>
          </p:nvPr>
        </p:nvSpPr>
        <p:spPr/>
        <p:txBody>
          <a:bodyPr/>
          <a:lstStyle/>
          <a:p>
            <a:r>
              <a:rPr lang="en-US" altLang="zh-TW" sz="3000" dirty="0"/>
              <a:t>We present four challenges 5G and beyond still faces</a:t>
            </a:r>
          </a:p>
          <a:p>
            <a:pPr lvl="1"/>
            <a:r>
              <a:rPr lang="en-US" altLang="zh-TW" dirty="0"/>
              <a:t>security threats</a:t>
            </a:r>
          </a:p>
          <a:p>
            <a:pPr lvl="1"/>
            <a:r>
              <a:rPr lang="en-US" altLang="zh-TW" dirty="0"/>
              <a:t>privacy vulnerabilities</a:t>
            </a:r>
          </a:p>
          <a:p>
            <a:pPr lvl="1"/>
            <a:r>
              <a:rPr lang="en-US" altLang="zh-TW" dirty="0"/>
              <a:t>requirements of automated management</a:t>
            </a:r>
          </a:p>
          <a:p>
            <a:pPr lvl="1"/>
            <a:r>
              <a:rPr lang="en-US" altLang="zh-TW" dirty="0"/>
              <a:t>lack of incentive mechanism. </a:t>
            </a:r>
          </a:p>
        </p:txBody>
      </p:sp>
      <p:sp>
        <p:nvSpPr>
          <p:cNvPr id="4" name="動作按鈕: 往後或下一項 3">
            <a:hlinkClick r:id="" action="ppaction://hlinkshowjump?jump=nextslide" highlightClick="1"/>
            <a:extLst>
              <a:ext uri="{FF2B5EF4-FFF2-40B4-BE49-F238E27FC236}">
                <a16:creationId xmlns:a16="http://schemas.microsoft.com/office/drawing/2014/main" id="{2FFEC3AE-CB9C-4957-B24C-17EE6981141C}"/>
              </a:ext>
            </a:extLst>
          </p:cNvPr>
          <p:cNvSpPr/>
          <p:nvPr/>
        </p:nvSpPr>
        <p:spPr>
          <a:xfrm>
            <a:off x="3835400" y="2260600"/>
            <a:ext cx="381000" cy="355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往後或下一項 4">
            <a:hlinkClick r:id="rId3" action="ppaction://hlinksldjump" highlightClick="1"/>
            <a:extLst>
              <a:ext uri="{FF2B5EF4-FFF2-40B4-BE49-F238E27FC236}">
                <a16:creationId xmlns:a16="http://schemas.microsoft.com/office/drawing/2014/main" id="{8A8CDE50-98ED-4FC9-88D5-EE615E18F692}"/>
              </a:ext>
            </a:extLst>
          </p:cNvPr>
          <p:cNvSpPr/>
          <p:nvPr/>
        </p:nvSpPr>
        <p:spPr>
          <a:xfrm>
            <a:off x="4876800" y="2819400"/>
            <a:ext cx="431800" cy="3683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353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3F394-C80B-4F6D-A0CA-83B8C6960F2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90A53F0-AFC7-4E10-BD45-72E4D94887EF}"/>
              </a:ext>
            </a:extLst>
          </p:cNvPr>
          <p:cNvSpPr>
            <a:spLocks noGrp="1"/>
          </p:cNvSpPr>
          <p:nvPr>
            <p:ph idx="1"/>
          </p:nvPr>
        </p:nvSpPr>
        <p:spPr/>
        <p:txBody>
          <a:bodyPr/>
          <a:lstStyle/>
          <a:p>
            <a:r>
              <a:rPr lang="en-US" altLang="zh-TW" sz="3000" dirty="0"/>
              <a:t>Regarded as one of the most important requirements for 5G and beyond systems. </a:t>
            </a:r>
          </a:p>
          <a:p>
            <a:r>
              <a:rPr lang="en-US" altLang="zh-TW" sz="3000" dirty="0"/>
              <a:t>5G and beyond faces a series of new security challenges. </a:t>
            </a:r>
          </a:p>
          <a:p>
            <a:pPr lvl="1"/>
            <a:r>
              <a:rPr lang="en-US" altLang="zh-TW" sz="2400" dirty="0"/>
              <a:t>including authentication, access control, communication, and encryption .</a:t>
            </a:r>
          </a:p>
          <a:p>
            <a:r>
              <a:rPr lang="en-US" altLang="zh-TW" sz="3000" dirty="0"/>
              <a:t>Security With Decentralized Trust</a:t>
            </a:r>
          </a:p>
          <a:p>
            <a:pPr lvl="1"/>
            <a:r>
              <a:rPr lang="en-US" altLang="zh-TW" sz="2400" dirty="0"/>
              <a:t>Blockchains can establish decentralized trust through transparent, immutable, and complete inter-organizational recordkeeping [67].</a:t>
            </a:r>
            <a:endParaRPr lang="en-US" altLang="zh-TW" sz="2600" dirty="0"/>
          </a:p>
        </p:txBody>
      </p:sp>
      <p:sp>
        <p:nvSpPr>
          <p:cNvPr id="4" name="動作按鈕: 返回 3">
            <a:hlinkClick r:id="rId3" action="ppaction://hlinksldjump" highlightClick="1"/>
            <a:extLst>
              <a:ext uri="{FF2B5EF4-FFF2-40B4-BE49-F238E27FC236}">
                <a16:creationId xmlns:a16="http://schemas.microsoft.com/office/drawing/2014/main" id="{3606DDA0-CA04-4A19-BF6A-8624BE9508E1}"/>
              </a:ext>
            </a:extLst>
          </p:cNvPr>
          <p:cNvSpPr/>
          <p:nvPr/>
        </p:nvSpPr>
        <p:spPr>
          <a:xfrm>
            <a:off x="8966200" y="5956300"/>
            <a:ext cx="533400" cy="627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290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F0EC7-14AC-47E3-A3EE-9FDA519184C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869D5AD-B55A-4979-AB4D-BF3B3154EDA4}"/>
              </a:ext>
            </a:extLst>
          </p:cNvPr>
          <p:cNvSpPr>
            <a:spLocks noGrp="1"/>
          </p:cNvSpPr>
          <p:nvPr>
            <p:ph idx="1"/>
          </p:nvPr>
        </p:nvSpPr>
        <p:spPr/>
        <p:txBody>
          <a:bodyPr/>
          <a:lstStyle/>
          <a:p>
            <a:r>
              <a:rPr lang="en-US" altLang="zh-TW" sz="3000" dirty="0"/>
              <a:t>5G and beyond network services involve users’ primary information, including identity, location, and other sensitive data. Privacy issues are very important. </a:t>
            </a:r>
          </a:p>
          <a:p>
            <a:r>
              <a:rPr lang="en-US" altLang="zh-TW" sz="2800" dirty="0"/>
              <a:t>Privacy-Preserving With Cryptographic Technology: </a:t>
            </a:r>
          </a:p>
          <a:p>
            <a:pPr lvl="1"/>
            <a:r>
              <a:rPr lang="en-US" altLang="zh-TW" sz="2400" dirty="0"/>
              <a:t>Providing that a decentralized consensus protocol is safe, blockchain can be viewed as a trusted party (decentralized, in fact) in terms of correctness and availability, but not as a guarantee of privacy for users. </a:t>
            </a:r>
            <a:endParaRPr lang="zh-TW" altLang="en-US" sz="2600" dirty="0"/>
          </a:p>
        </p:txBody>
      </p:sp>
      <p:sp>
        <p:nvSpPr>
          <p:cNvPr id="4" name="動作按鈕: 返回 3">
            <a:hlinkClick r:id="rId3" action="ppaction://hlinksldjump" highlightClick="1"/>
            <a:extLst>
              <a:ext uri="{FF2B5EF4-FFF2-40B4-BE49-F238E27FC236}">
                <a16:creationId xmlns:a16="http://schemas.microsoft.com/office/drawing/2014/main" id="{7A9AC901-AFEE-4E27-AB29-9E4C01A39E23}"/>
              </a:ext>
            </a:extLst>
          </p:cNvPr>
          <p:cNvSpPr/>
          <p:nvPr/>
        </p:nvSpPr>
        <p:spPr>
          <a:xfrm>
            <a:off x="9230061" y="6271708"/>
            <a:ext cx="419548" cy="39803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363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E2F19D-A623-462A-B057-A7E46BFB220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E190CFF-116D-4AD9-8292-3A77ECB3613F}"/>
              </a:ext>
            </a:extLst>
          </p:cNvPr>
          <p:cNvSpPr>
            <a:spLocks noGrp="1"/>
          </p:cNvSpPr>
          <p:nvPr>
            <p:ph idx="1"/>
          </p:nvPr>
        </p:nvSpPr>
        <p:spPr/>
        <p:txBody>
          <a:bodyPr/>
          <a:lstStyle/>
          <a:p>
            <a:r>
              <a:rPr lang="en-US" altLang="zh-TW" sz="3000" dirty="0"/>
              <a:t>5G assures users are not disconnected when they move from one cell to another. However, 5G comes with its challenges, such as those relating to authentication handover and privacy protection.</a:t>
            </a:r>
          </a:p>
          <a:p>
            <a:r>
              <a:rPr lang="en-US" altLang="zh-TW" sz="2800" dirty="0"/>
              <a:t>In this paper, we propose a new authentication approach that utilizes blockchain and software defined networking (SDN) techniques to remove the unnecessary re-authentication in repeated handover among heterogeneous cells. </a:t>
            </a:r>
            <a:endParaRPr lang="zh-TW" altLang="en-US" sz="3000" dirty="0"/>
          </a:p>
        </p:txBody>
      </p:sp>
    </p:spTree>
    <p:extLst>
      <p:ext uri="{BB962C8B-B14F-4D97-AF65-F5344CB8AC3E}">
        <p14:creationId xmlns:p14="http://schemas.microsoft.com/office/powerpoint/2010/main" val="337522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D29B25-21C1-4453-A07A-49FD3DF8CC29}"/>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67490F2C-1C98-48A2-B4BB-D57F038A6410}"/>
              </a:ext>
            </a:extLst>
          </p:cNvPr>
          <p:cNvPicPr>
            <a:picLocks noGrp="1" noChangeAspect="1"/>
          </p:cNvPicPr>
          <p:nvPr>
            <p:ph idx="1"/>
          </p:nvPr>
        </p:nvPicPr>
        <p:blipFill>
          <a:blip r:embed="rId3"/>
          <a:stretch>
            <a:fillRect/>
          </a:stretch>
        </p:blipFill>
        <p:spPr>
          <a:xfrm>
            <a:off x="1702554" y="1778000"/>
            <a:ext cx="8786892" cy="4525963"/>
          </a:xfrm>
          <a:prstGeom prst="rect">
            <a:avLst/>
          </a:prstGeom>
        </p:spPr>
      </p:pic>
    </p:spTree>
    <p:extLst>
      <p:ext uri="{BB962C8B-B14F-4D97-AF65-F5344CB8AC3E}">
        <p14:creationId xmlns:p14="http://schemas.microsoft.com/office/powerpoint/2010/main" val="115999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9EE4C4-CC5B-4C8E-B943-445AF5D4ABE9}"/>
              </a:ext>
            </a:extLst>
          </p:cNvPr>
          <p:cNvSpPr>
            <a:spLocks noGrp="1"/>
          </p:cNvSpPr>
          <p:nvPr>
            <p:ph type="title"/>
          </p:nvPr>
        </p:nvSpPr>
        <p:spPr/>
        <p:txBody>
          <a:bodyPr/>
          <a:lstStyle/>
          <a:p>
            <a:r>
              <a:rPr lang="en-US" altLang="zh-TW" dirty="0"/>
              <a:t>Reference</a:t>
            </a:r>
            <a:endParaRPr lang="zh-TW" altLang="en-US" dirty="0"/>
          </a:p>
        </p:txBody>
      </p:sp>
      <p:sp>
        <p:nvSpPr>
          <p:cNvPr id="3" name="內容版面配置區 2">
            <a:extLst>
              <a:ext uri="{FF2B5EF4-FFF2-40B4-BE49-F238E27FC236}">
                <a16:creationId xmlns:a16="http://schemas.microsoft.com/office/drawing/2014/main" id="{5614A201-8968-4588-ABFB-6608AF71D96C}"/>
              </a:ext>
            </a:extLst>
          </p:cNvPr>
          <p:cNvSpPr>
            <a:spLocks noGrp="1"/>
          </p:cNvSpPr>
          <p:nvPr>
            <p:ph idx="1"/>
          </p:nvPr>
        </p:nvSpPr>
        <p:spPr>
          <a:xfrm>
            <a:off x="297628" y="1621716"/>
            <a:ext cx="11596743" cy="4525963"/>
          </a:xfrm>
        </p:spPr>
        <p:txBody>
          <a:bodyPr/>
          <a:lstStyle/>
          <a:p>
            <a:r>
              <a:rPr lang="en-US" altLang="zh-TW" sz="2600" dirty="0"/>
              <a:t>(2021)</a:t>
            </a:r>
            <a:r>
              <a:rPr lang="en-US" altLang="zh-TW" sz="2600" b="1" dirty="0"/>
              <a:t> </a:t>
            </a:r>
            <a:r>
              <a:rPr lang="en-US" altLang="zh-TW" sz="2600" dirty="0"/>
              <a:t>A Survey of Decentralizing Applications via Blockchain: The 5G and Beyond Perspective</a:t>
            </a:r>
          </a:p>
          <a:p>
            <a:pPr lvl="1"/>
            <a:r>
              <a:rPr lang="en-US" altLang="zh-TW" sz="2200" dirty="0"/>
              <a:t>IEEE Communications Surveys and Tutorials(IF : 33.840)</a:t>
            </a:r>
          </a:p>
          <a:p>
            <a:r>
              <a:rPr lang="en-US" altLang="zh-TW" sz="2600" dirty="0"/>
              <a:t>(2021)</a:t>
            </a:r>
            <a:r>
              <a:rPr lang="en-US" altLang="zh-TW" sz="2600" b="1" dirty="0"/>
              <a:t> </a:t>
            </a:r>
            <a:r>
              <a:rPr lang="en-US" altLang="zh-TW" sz="2600" dirty="0"/>
              <a:t>A Survey on Blockchain and Edge Computing applied to the Internet of Vehicles</a:t>
            </a:r>
          </a:p>
          <a:p>
            <a:pPr lvl="1"/>
            <a:r>
              <a:rPr lang="en-US" altLang="zh-TW" sz="3000" dirty="0"/>
              <a:t> </a:t>
            </a:r>
            <a:r>
              <a:rPr lang="en-US" altLang="zh-TW" sz="2200" dirty="0"/>
              <a:t>2020 IEEE International Conference on Advanced Networks and Telecommunications Systems (ANTS)</a:t>
            </a:r>
          </a:p>
          <a:p>
            <a:r>
              <a:rPr lang="en-US" altLang="zh-TW" sz="2600" dirty="0"/>
              <a:t>(2021)</a:t>
            </a:r>
            <a:r>
              <a:rPr lang="en-US" altLang="zh-TW" sz="2600" b="1" dirty="0"/>
              <a:t> </a:t>
            </a:r>
            <a:r>
              <a:rPr lang="en-US" altLang="zh-TW" sz="2600" dirty="0"/>
              <a:t>Blockchain-Enabled Authentication Handover With Efficient Privacy Protection in SDN-Based 5G Networks</a:t>
            </a:r>
          </a:p>
          <a:p>
            <a:r>
              <a:rPr lang="en-US" altLang="zh-TW" sz="2600" dirty="0"/>
              <a:t>(2022)</a:t>
            </a:r>
            <a:r>
              <a:rPr lang="en-US" altLang="zh-TW" sz="2600" b="1" dirty="0"/>
              <a:t> </a:t>
            </a:r>
            <a:r>
              <a:rPr lang="en-US" altLang="zh-TW" sz="2600" dirty="0"/>
              <a:t>Design of Blockchain-Based Lightweight V2I Handover Authentication Protocol for VANET</a:t>
            </a:r>
          </a:p>
          <a:p>
            <a:pPr lvl="1"/>
            <a:r>
              <a:rPr lang="en-US" altLang="zh-TW" sz="2200" dirty="0"/>
              <a:t>IEEE Transactions on Network Science and Engineering (IF : 5.033)</a:t>
            </a:r>
          </a:p>
          <a:p>
            <a:pPr lvl="1"/>
            <a:endParaRPr lang="en-US" altLang="zh-TW" sz="3000" dirty="0"/>
          </a:p>
          <a:p>
            <a:endParaRPr lang="zh-TW" altLang="en-US" dirty="0"/>
          </a:p>
        </p:txBody>
      </p:sp>
    </p:spTree>
    <p:extLst>
      <p:ext uri="{BB962C8B-B14F-4D97-AF65-F5344CB8AC3E}">
        <p14:creationId xmlns:p14="http://schemas.microsoft.com/office/powerpoint/2010/main" val="184496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1241AB-D3CE-4706-9CA1-70385F25AEB7}"/>
              </a:ext>
            </a:extLst>
          </p:cNvPr>
          <p:cNvSpPr>
            <a:spLocks noGrp="1"/>
          </p:cNvSpPr>
          <p:nvPr>
            <p:ph type="title"/>
          </p:nvPr>
        </p:nvSpPr>
        <p:spPr/>
        <p:txBody>
          <a:bodyPr/>
          <a:lstStyle/>
          <a:p>
            <a:endParaRPr lang="zh-TW" altLang="en-US"/>
          </a:p>
        </p:txBody>
      </p:sp>
      <p:pic>
        <p:nvPicPr>
          <p:cNvPr id="8" name="內容版面配置區 7">
            <a:extLst>
              <a:ext uri="{FF2B5EF4-FFF2-40B4-BE49-F238E27FC236}">
                <a16:creationId xmlns:a16="http://schemas.microsoft.com/office/drawing/2014/main" id="{93F7D2D5-6DAB-4858-A7E4-D5F6FFC5698E}"/>
              </a:ext>
            </a:extLst>
          </p:cNvPr>
          <p:cNvPicPr>
            <a:picLocks noGrp="1" noChangeAspect="1"/>
          </p:cNvPicPr>
          <p:nvPr>
            <p:ph idx="1"/>
          </p:nvPr>
        </p:nvPicPr>
        <p:blipFill>
          <a:blip r:embed="rId3"/>
          <a:stretch>
            <a:fillRect/>
          </a:stretch>
        </p:blipFill>
        <p:spPr>
          <a:xfrm>
            <a:off x="7725813" y="1841500"/>
            <a:ext cx="3856587" cy="4525963"/>
          </a:xfrm>
          <a:prstGeom prst="rect">
            <a:avLst/>
          </a:prstGeom>
        </p:spPr>
      </p:pic>
      <p:pic>
        <p:nvPicPr>
          <p:cNvPr id="9" name="圖片 8">
            <a:extLst>
              <a:ext uri="{FF2B5EF4-FFF2-40B4-BE49-F238E27FC236}">
                <a16:creationId xmlns:a16="http://schemas.microsoft.com/office/drawing/2014/main" id="{DC59DEF9-F1E9-427D-ABCE-DEBB08F6F555}"/>
              </a:ext>
            </a:extLst>
          </p:cNvPr>
          <p:cNvPicPr>
            <a:picLocks noChangeAspect="1"/>
          </p:cNvPicPr>
          <p:nvPr/>
        </p:nvPicPr>
        <p:blipFill>
          <a:blip r:embed="rId4"/>
          <a:stretch>
            <a:fillRect/>
          </a:stretch>
        </p:blipFill>
        <p:spPr>
          <a:xfrm>
            <a:off x="1361394" y="1841500"/>
            <a:ext cx="4847243" cy="1800000"/>
          </a:xfrm>
          <a:prstGeom prst="rect">
            <a:avLst/>
          </a:prstGeom>
        </p:spPr>
      </p:pic>
      <p:sp>
        <p:nvSpPr>
          <p:cNvPr id="11" name="文字方塊 10">
            <a:extLst>
              <a:ext uri="{FF2B5EF4-FFF2-40B4-BE49-F238E27FC236}">
                <a16:creationId xmlns:a16="http://schemas.microsoft.com/office/drawing/2014/main" id="{955457BB-EF87-4BA4-93A6-32797A1982E5}"/>
              </a:ext>
            </a:extLst>
          </p:cNvPr>
          <p:cNvSpPr txBox="1"/>
          <p:nvPr/>
        </p:nvSpPr>
        <p:spPr>
          <a:xfrm>
            <a:off x="330200" y="3949700"/>
            <a:ext cx="7721600" cy="2677656"/>
          </a:xfrm>
          <a:prstGeom prst="rect">
            <a:avLst/>
          </a:prstGeom>
          <a:noFill/>
        </p:spPr>
        <p:txBody>
          <a:bodyPr wrap="square" rtlCol="0">
            <a:spAutoFit/>
          </a:bodyPr>
          <a:lstStyle/>
          <a:p>
            <a:pPr marL="457200" indent="-457200">
              <a:buFont typeface="Wingdings" panose="05000000000000000000" pitchFamily="2" charset="2"/>
              <a:buChar char="n"/>
            </a:pPr>
            <a:r>
              <a:rPr lang="en-US" altLang="zh-TW" sz="2800" dirty="0">
                <a:solidFill>
                  <a:schemeClr val="tx2">
                    <a:lumMod val="75000"/>
                  </a:schemeClr>
                </a:solidFill>
                <a:latin typeface="Times New Roman" panose="02020603050405020304" pitchFamily="18" charset="0"/>
                <a:ea typeface="標楷體" panose="03000509000000000000" pitchFamily="65" charset="-120"/>
                <a:cs typeface="+mn-cs"/>
              </a:rPr>
              <a:t>The mutual authentication between user and BC occurs in procedure 1.</a:t>
            </a:r>
          </a:p>
          <a:p>
            <a:pPr marL="457200" indent="-457200">
              <a:buFont typeface="Wingdings" panose="05000000000000000000" pitchFamily="2" charset="2"/>
              <a:buChar char="n"/>
            </a:pPr>
            <a:r>
              <a:rPr lang="en-US" altLang="zh-TW" sz="2800" dirty="0">
                <a:solidFill>
                  <a:schemeClr val="tx2">
                    <a:lumMod val="75000"/>
                  </a:schemeClr>
                </a:solidFill>
                <a:latin typeface="Times New Roman" panose="02020603050405020304" pitchFamily="18" charset="0"/>
                <a:ea typeface="標楷體" panose="03000509000000000000" pitchFamily="65" charset="-120"/>
                <a:cs typeface="+mn-cs"/>
              </a:rPr>
              <a:t>A handover process between the two heterogeneous cells for the 5G network is presented in Procedure 2.</a:t>
            </a:r>
          </a:p>
          <a:p>
            <a:pPr marL="457200" indent="-457200">
              <a:buFont typeface="Wingdings" panose="05000000000000000000" pitchFamily="2" charset="2"/>
              <a:buChar char="n"/>
            </a:pPr>
            <a:endParaRPr lang="zh-TW" altLang="en-US" sz="2800" dirty="0">
              <a:solidFill>
                <a:schemeClr val="tx2">
                  <a:lumMod val="75000"/>
                </a:schemeClr>
              </a:solidFill>
              <a:latin typeface="Times New Roman" panose="02020603050405020304" pitchFamily="18" charset="0"/>
              <a:ea typeface="標楷體" panose="03000509000000000000" pitchFamily="65" charset="-120"/>
              <a:cs typeface="+mn-cs"/>
            </a:endParaRPr>
          </a:p>
        </p:txBody>
      </p:sp>
    </p:spTree>
    <p:extLst>
      <p:ext uri="{BB962C8B-B14F-4D97-AF65-F5344CB8AC3E}">
        <p14:creationId xmlns:p14="http://schemas.microsoft.com/office/powerpoint/2010/main" val="33281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5BB9B7-A500-4ED6-9D1F-CB5A26CE2865}"/>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AC9752A8-79C1-4FB1-8DA0-20F950C8EE6E}"/>
              </a:ext>
            </a:extLst>
          </p:cNvPr>
          <p:cNvPicPr>
            <a:picLocks noGrp="1" noChangeAspect="1"/>
          </p:cNvPicPr>
          <p:nvPr>
            <p:ph idx="1"/>
          </p:nvPr>
        </p:nvPicPr>
        <p:blipFill>
          <a:blip r:embed="rId3"/>
          <a:stretch>
            <a:fillRect/>
          </a:stretch>
        </p:blipFill>
        <p:spPr>
          <a:xfrm>
            <a:off x="7092811" y="1689100"/>
            <a:ext cx="4610378" cy="4525963"/>
          </a:xfrm>
          <a:prstGeom prst="rect">
            <a:avLst/>
          </a:prstGeom>
        </p:spPr>
      </p:pic>
      <p:pic>
        <p:nvPicPr>
          <p:cNvPr id="4" name="圖片 3">
            <a:extLst>
              <a:ext uri="{FF2B5EF4-FFF2-40B4-BE49-F238E27FC236}">
                <a16:creationId xmlns:a16="http://schemas.microsoft.com/office/drawing/2014/main" id="{039C7335-9F8F-4039-B9C1-37CA0727FA5C}"/>
              </a:ext>
            </a:extLst>
          </p:cNvPr>
          <p:cNvPicPr>
            <a:picLocks noChangeAspect="1"/>
          </p:cNvPicPr>
          <p:nvPr/>
        </p:nvPicPr>
        <p:blipFill>
          <a:blip r:embed="rId4"/>
          <a:stretch>
            <a:fillRect/>
          </a:stretch>
        </p:blipFill>
        <p:spPr>
          <a:xfrm>
            <a:off x="266264" y="2165894"/>
            <a:ext cx="6249272" cy="3572374"/>
          </a:xfrm>
          <a:prstGeom prst="rect">
            <a:avLst/>
          </a:prstGeom>
        </p:spPr>
      </p:pic>
    </p:spTree>
    <p:extLst>
      <p:ext uri="{BB962C8B-B14F-4D97-AF65-F5344CB8AC3E}">
        <p14:creationId xmlns:p14="http://schemas.microsoft.com/office/powerpoint/2010/main" val="308901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1A4D3F-EDD6-4151-9A8B-C39FA355F30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94AC5E5-9135-45EE-91A6-A9CD81AD4725}"/>
              </a:ext>
            </a:extLst>
          </p:cNvPr>
          <p:cNvSpPr>
            <a:spLocks noGrp="1"/>
          </p:cNvSpPr>
          <p:nvPr>
            <p:ph idx="1"/>
          </p:nvPr>
        </p:nvSpPr>
        <p:spPr/>
        <p:txBody>
          <a:bodyPr/>
          <a:lstStyle/>
          <a:p>
            <a:r>
              <a:rPr lang="en-US" altLang="zh-TW" dirty="0"/>
              <a:t>We used an upgraded Delegated Proof of Stake (DPOS) algorithm in our work. </a:t>
            </a:r>
          </a:p>
          <a:p>
            <a:r>
              <a:rPr lang="en-US" altLang="zh-TW" dirty="0"/>
              <a:t>The original DPOS has the limitations of being vulnerable to centralization as the number of witnesses is very limited, and also being exposed to flaw of </a:t>
            </a:r>
            <a:r>
              <a:rPr lang="en-US" altLang="zh-TW" dirty="0" err="1"/>
              <a:t>reallife</a:t>
            </a:r>
            <a:r>
              <a:rPr lang="en-US" altLang="zh-TW" dirty="0"/>
              <a:t> voting.</a:t>
            </a:r>
          </a:p>
          <a:p>
            <a:r>
              <a:rPr lang="en-US" altLang="zh-TW" dirty="0"/>
              <a:t>The</a:t>
            </a:r>
            <a:r>
              <a:rPr lang="zh-TW" altLang="en-US" dirty="0"/>
              <a:t> </a:t>
            </a:r>
            <a:r>
              <a:rPr lang="en-US" altLang="zh-TW" dirty="0"/>
              <a:t>SDN controllers perform transaction processing and the addition of a new block to the BC. </a:t>
            </a:r>
            <a:endParaRPr lang="zh-TW" altLang="en-US" dirty="0"/>
          </a:p>
        </p:txBody>
      </p:sp>
    </p:spTree>
    <p:extLst>
      <p:ext uri="{BB962C8B-B14F-4D97-AF65-F5344CB8AC3E}">
        <p14:creationId xmlns:p14="http://schemas.microsoft.com/office/powerpoint/2010/main" val="1808697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DE7DA5-DCB7-4A90-AAEE-2B0060FDBB0E}"/>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EF1769A9-372E-4C9F-A2DB-CDAB86415043}"/>
              </a:ext>
            </a:extLst>
          </p:cNvPr>
          <p:cNvPicPr>
            <a:picLocks noGrp="1" noChangeAspect="1"/>
          </p:cNvPicPr>
          <p:nvPr>
            <p:ph idx="1"/>
          </p:nvPr>
        </p:nvPicPr>
        <p:blipFill>
          <a:blip r:embed="rId3"/>
          <a:stretch>
            <a:fillRect/>
          </a:stretch>
        </p:blipFill>
        <p:spPr>
          <a:xfrm>
            <a:off x="213103" y="1728263"/>
            <a:ext cx="5696745" cy="4305901"/>
          </a:xfrm>
          <a:prstGeom prst="rect">
            <a:avLst/>
          </a:prstGeom>
        </p:spPr>
      </p:pic>
      <p:pic>
        <p:nvPicPr>
          <p:cNvPr id="5" name="圖片 4">
            <a:extLst>
              <a:ext uri="{FF2B5EF4-FFF2-40B4-BE49-F238E27FC236}">
                <a16:creationId xmlns:a16="http://schemas.microsoft.com/office/drawing/2014/main" id="{3529CFFC-D8B2-4B85-81DE-DF21D07E4F13}"/>
              </a:ext>
            </a:extLst>
          </p:cNvPr>
          <p:cNvPicPr>
            <a:picLocks noChangeAspect="1"/>
          </p:cNvPicPr>
          <p:nvPr/>
        </p:nvPicPr>
        <p:blipFill>
          <a:blip r:embed="rId4"/>
          <a:stretch>
            <a:fillRect/>
          </a:stretch>
        </p:blipFill>
        <p:spPr>
          <a:xfrm>
            <a:off x="5909848" y="1620144"/>
            <a:ext cx="5934903" cy="4963218"/>
          </a:xfrm>
          <a:prstGeom prst="rect">
            <a:avLst/>
          </a:prstGeom>
        </p:spPr>
      </p:pic>
    </p:spTree>
    <p:extLst>
      <p:ext uri="{BB962C8B-B14F-4D97-AF65-F5344CB8AC3E}">
        <p14:creationId xmlns:p14="http://schemas.microsoft.com/office/powerpoint/2010/main" val="78297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5C6E0-7BE1-4E41-8BD5-F2AE3E9AE3D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F5265B1-4872-40F2-AAF3-24179F6AE17B}"/>
              </a:ext>
            </a:extLst>
          </p:cNvPr>
          <p:cNvSpPr>
            <a:spLocks noGrp="1"/>
          </p:cNvSpPr>
          <p:nvPr>
            <p:ph idx="1"/>
          </p:nvPr>
        </p:nvSpPr>
        <p:spPr/>
        <p:txBody>
          <a:bodyPr/>
          <a:lstStyle/>
          <a:p>
            <a:r>
              <a:rPr lang="en-US" altLang="zh-TW" dirty="0"/>
              <a:t>In this paper, with the assistance of blockchain technology and SDN structure, a new authenticate approach was proposed to protect the privacy of users in a faster, safer and more effective manner for the advancement of the 5G network and to provide intelligent control across heterogeneous cells. The upgraded DPOS consensus algorithm associated with our BC demonstrated to be a better fit for scalability and optimized energy consumption.</a:t>
            </a:r>
            <a:endParaRPr lang="zh-TW" altLang="en-US" dirty="0"/>
          </a:p>
        </p:txBody>
      </p:sp>
      <p:sp>
        <p:nvSpPr>
          <p:cNvPr id="4" name="動作按鈕: 返回 3">
            <a:hlinkClick r:id="rId3" action="ppaction://hlinksldjump" highlightClick="1"/>
            <a:extLst>
              <a:ext uri="{FF2B5EF4-FFF2-40B4-BE49-F238E27FC236}">
                <a16:creationId xmlns:a16="http://schemas.microsoft.com/office/drawing/2014/main" id="{FC40170A-7AAE-4A6B-BC27-3E1E98DE9D2E}"/>
              </a:ext>
            </a:extLst>
          </p:cNvPr>
          <p:cNvSpPr/>
          <p:nvPr/>
        </p:nvSpPr>
        <p:spPr>
          <a:xfrm>
            <a:off x="9208546" y="6035040"/>
            <a:ext cx="570155" cy="54832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2614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8D2C83-0D8A-4299-9A45-27D0ECE60D7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9C0AC49-8CDA-45D0-9C15-2ECF4C0A8D95}"/>
              </a:ext>
            </a:extLst>
          </p:cNvPr>
          <p:cNvSpPr>
            <a:spLocks noGrp="1"/>
          </p:cNvSpPr>
          <p:nvPr>
            <p:ph idx="1"/>
          </p:nvPr>
        </p:nvSpPr>
        <p:spPr>
          <a:xfrm>
            <a:off x="304800" y="1621716"/>
            <a:ext cx="11582400" cy="4525963"/>
          </a:xfrm>
        </p:spPr>
        <p:txBody>
          <a:bodyPr/>
          <a:lstStyle/>
          <a:p>
            <a:r>
              <a:rPr lang="en-US" altLang="zh-TW" sz="3000" dirty="0"/>
              <a:t>Recent V2I authentication protocols do not consider the handover situation, and it causes unnecessary computations. </a:t>
            </a:r>
          </a:p>
          <a:p>
            <a:r>
              <a:rPr lang="en-US" altLang="zh-TW" sz="2800" dirty="0"/>
              <a:t>In general, VANETs consist of a trusted authority (TA), road side units (RSUs), and vehicles. </a:t>
            </a:r>
          </a:p>
          <a:p>
            <a:r>
              <a:rPr lang="en-US" altLang="zh-TW" sz="2800" dirty="0"/>
              <a:t>The main contributions</a:t>
            </a:r>
          </a:p>
          <a:p>
            <a:pPr lvl="1"/>
            <a:r>
              <a:rPr lang="en-US" altLang="zh-TW" sz="2400" dirty="0"/>
              <a:t>Design V2I initial authentication and V2I handover authentication protocol based on blockchain. </a:t>
            </a:r>
          </a:p>
          <a:p>
            <a:pPr lvl="1"/>
            <a:r>
              <a:rPr lang="en-US" altLang="zh-TW" sz="2400" dirty="0"/>
              <a:t>Propose a vehicle revocation phase without the help of TA for the blockchain-based VANET model. </a:t>
            </a:r>
          </a:p>
          <a:p>
            <a:pPr lvl="1"/>
            <a:r>
              <a:rPr lang="en-US" altLang="zh-TW" sz="2400" dirty="0"/>
              <a:t>Analyze the proposed protocol using informal security analysis and formal analysis. </a:t>
            </a:r>
          </a:p>
          <a:p>
            <a:pPr lvl="1"/>
            <a:r>
              <a:rPr lang="en-US" altLang="zh-TW" sz="2400" dirty="0"/>
              <a:t>Conduct network simulator 3 (NS-3) simulation [14] to demonstrate. </a:t>
            </a:r>
            <a:endParaRPr lang="zh-TW" altLang="en-US" sz="2600" dirty="0"/>
          </a:p>
        </p:txBody>
      </p:sp>
    </p:spTree>
    <p:extLst>
      <p:ext uri="{BB962C8B-B14F-4D97-AF65-F5344CB8AC3E}">
        <p14:creationId xmlns:p14="http://schemas.microsoft.com/office/powerpoint/2010/main" val="197561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6CE978-8EF7-4628-8A9C-320A26A68EA4}"/>
              </a:ext>
            </a:extLst>
          </p:cNvPr>
          <p:cNvSpPr>
            <a:spLocks noGrp="1"/>
          </p:cNvSpPr>
          <p:nvPr>
            <p:ph type="title"/>
          </p:nvPr>
        </p:nvSpPr>
        <p:spPr/>
        <p:txBody>
          <a:bodyPr/>
          <a:lstStyle/>
          <a:p>
            <a:r>
              <a:rPr lang="en-US" altLang="zh-TW" dirty="0"/>
              <a:t>System Model</a:t>
            </a:r>
            <a:endParaRPr lang="zh-TW" altLang="en-US" dirty="0"/>
          </a:p>
        </p:txBody>
      </p:sp>
      <p:sp>
        <p:nvSpPr>
          <p:cNvPr id="3" name="內容版面配置區 2">
            <a:extLst>
              <a:ext uri="{FF2B5EF4-FFF2-40B4-BE49-F238E27FC236}">
                <a16:creationId xmlns:a16="http://schemas.microsoft.com/office/drawing/2014/main" id="{8CC2ADB9-2C7A-45A9-B131-9DF0A38DC534}"/>
              </a:ext>
            </a:extLst>
          </p:cNvPr>
          <p:cNvSpPr>
            <a:spLocks noGrp="1"/>
          </p:cNvSpPr>
          <p:nvPr>
            <p:ph idx="1"/>
          </p:nvPr>
        </p:nvSpPr>
        <p:spPr>
          <a:xfrm>
            <a:off x="398033" y="1600201"/>
            <a:ext cx="7810052" cy="4525963"/>
          </a:xfrm>
        </p:spPr>
        <p:txBody>
          <a:bodyPr/>
          <a:lstStyle/>
          <a:p>
            <a:r>
              <a:rPr lang="en-US" altLang="zh-TW" sz="3000" dirty="0"/>
              <a:t>TA </a:t>
            </a:r>
          </a:p>
          <a:p>
            <a:pPr lvl="1"/>
            <a:r>
              <a:rPr lang="en-US" altLang="zh-TW" sz="2600" dirty="0"/>
              <a:t>TA publishes system public parameters and deploys RSUs. </a:t>
            </a:r>
          </a:p>
          <a:p>
            <a:r>
              <a:rPr lang="en-US" altLang="zh-TW" sz="3000" dirty="0"/>
              <a:t>RSU</a:t>
            </a:r>
          </a:p>
          <a:p>
            <a:pPr lvl="1"/>
            <a:r>
              <a:rPr lang="en-US" altLang="zh-TW" sz="2600" dirty="0"/>
              <a:t>RSUs authenticate vehicles before communications. </a:t>
            </a:r>
          </a:p>
          <a:p>
            <a:r>
              <a:rPr lang="en-US" altLang="zh-TW" sz="3000" dirty="0"/>
              <a:t>Vehicle</a:t>
            </a:r>
          </a:p>
          <a:p>
            <a:pPr lvl="1"/>
            <a:r>
              <a:rPr lang="en-US" altLang="zh-TW" sz="2600" dirty="0"/>
              <a:t>Vehicles are equipped with on-board units (OBUs), which have limited computing capabilities. </a:t>
            </a:r>
          </a:p>
          <a:p>
            <a:r>
              <a:rPr lang="en-US" altLang="zh-TW" sz="3000" dirty="0"/>
              <a:t>Blockchain</a:t>
            </a:r>
          </a:p>
          <a:p>
            <a:pPr lvl="1"/>
            <a:r>
              <a:rPr lang="en-US" altLang="zh-TW" sz="2600" dirty="0"/>
              <a:t>Blockchain is a consortium blockchain consists of TA and RSUs.</a:t>
            </a:r>
            <a:endParaRPr lang="zh-TW" altLang="en-US" sz="2600" dirty="0"/>
          </a:p>
        </p:txBody>
      </p:sp>
      <p:pic>
        <p:nvPicPr>
          <p:cNvPr id="4" name="圖片 3">
            <a:extLst>
              <a:ext uri="{FF2B5EF4-FFF2-40B4-BE49-F238E27FC236}">
                <a16:creationId xmlns:a16="http://schemas.microsoft.com/office/drawing/2014/main" id="{35102EA5-4EE2-443E-9D61-1941932E2DF7}"/>
              </a:ext>
            </a:extLst>
          </p:cNvPr>
          <p:cNvPicPr>
            <a:picLocks noChangeAspect="1"/>
          </p:cNvPicPr>
          <p:nvPr/>
        </p:nvPicPr>
        <p:blipFill>
          <a:blip r:embed="rId3"/>
          <a:stretch>
            <a:fillRect/>
          </a:stretch>
        </p:blipFill>
        <p:spPr>
          <a:xfrm>
            <a:off x="8152921" y="1883182"/>
            <a:ext cx="4039079" cy="3960000"/>
          </a:xfrm>
          <a:prstGeom prst="rect">
            <a:avLst/>
          </a:prstGeom>
        </p:spPr>
      </p:pic>
    </p:spTree>
    <p:extLst>
      <p:ext uri="{BB962C8B-B14F-4D97-AF65-F5344CB8AC3E}">
        <p14:creationId xmlns:p14="http://schemas.microsoft.com/office/powerpoint/2010/main" val="272933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8D672C-DC2E-4557-91FC-83941F8758F5}"/>
              </a:ext>
            </a:extLst>
          </p:cNvPr>
          <p:cNvSpPr>
            <a:spLocks noGrp="1"/>
          </p:cNvSpPr>
          <p:nvPr>
            <p:ph type="title"/>
          </p:nvPr>
        </p:nvSpPr>
        <p:spPr/>
        <p:txBody>
          <a:bodyPr/>
          <a:lstStyle/>
          <a:p>
            <a:r>
              <a:rPr lang="en-US" altLang="zh-TW" dirty="0"/>
              <a:t>Proposed scheme</a:t>
            </a:r>
            <a:endParaRPr lang="zh-TW" altLang="en-US" dirty="0"/>
          </a:p>
        </p:txBody>
      </p:sp>
      <p:sp>
        <p:nvSpPr>
          <p:cNvPr id="3" name="內容版面配置區 2">
            <a:extLst>
              <a:ext uri="{FF2B5EF4-FFF2-40B4-BE49-F238E27FC236}">
                <a16:creationId xmlns:a16="http://schemas.microsoft.com/office/drawing/2014/main" id="{861823C8-DEF9-4A04-AD7F-13444B771061}"/>
              </a:ext>
            </a:extLst>
          </p:cNvPr>
          <p:cNvSpPr>
            <a:spLocks noGrp="1"/>
          </p:cNvSpPr>
          <p:nvPr>
            <p:ph idx="1"/>
          </p:nvPr>
        </p:nvSpPr>
        <p:spPr/>
        <p:txBody>
          <a:bodyPr/>
          <a:lstStyle/>
          <a:p>
            <a:r>
              <a:rPr lang="en-US" altLang="zh-TW" dirty="0"/>
              <a:t>The proposed protocol includes </a:t>
            </a:r>
          </a:p>
          <a:p>
            <a:pPr marL="514350" indent="-514350">
              <a:buFont typeface="+mj-lt"/>
              <a:buAutoNum type="arabicPeriod"/>
            </a:pPr>
            <a:r>
              <a:rPr lang="en-US" altLang="zh-TW" dirty="0"/>
              <a:t>system setup</a:t>
            </a:r>
          </a:p>
          <a:p>
            <a:pPr marL="914400" lvl="1" indent="-514350"/>
            <a:r>
              <a:rPr lang="en-US" altLang="zh-TW" dirty="0"/>
              <a:t>TA publishes system public parameters for V2I communications and deploys RSUs in the system setup phase.</a:t>
            </a:r>
          </a:p>
          <a:p>
            <a:pPr marL="514350" indent="-514350">
              <a:buFont typeface="+mj-lt"/>
              <a:buAutoNum type="arabicPeriod"/>
            </a:pPr>
            <a:r>
              <a:rPr lang="en-US" altLang="zh-TW" dirty="0"/>
              <a:t>vehicle registration</a:t>
            </a:r>
          </a:p>
          <a:p>
            <a:pPr marL="514350" indent="-514350">
              <a:buFont typeface="+mj-lt"/>
              <a:buAutoNum type="arabicPeriod"/>
            </a:pPr>
            <a:r>
              <a:rPr lang="en-US" altLang="zh-TW" dirty="0"/>
              <a:t>initial V2I authentication</a:t>
            </a:r>
          </a:p>
          <a:p>
            <a:pPr marL="514350" indent="-514350">
              <a:buFont typeface="+mj-lt"/>
              <a:buAutoNum type="arabicPeriod"/>
            </a:pPr>
            <a:r>
              <a:rPr lang="en-US" altLang="zh-TW" dirty="0"/>
              <a:t>blockchain-based V2I handover authentication</a:t>
            </a:r>
          </a:p>
          <a:p>
            <a:pPr marL="514350" indent="-514350">
              <a:buFont typeface="+mj-lt"/>
              <a:buAutoNum type="arabicPeriod"/>
            </a:pPr>
            <a:r>
              <a:rPr lang="en-US" altLang="zh-TW" dirty="0"/>
              <a:t>vehicle revocation phases</a:t>
            </a:r>
          </a:p>
          <a:p>
            <a:pPr lvl="1"/>
            <a:r>
              <a:rPr lang="en-US" altLang="zh-TW" dirty="0"/>
              <a:t>During the communications, misbehavior of Vi can be revealed by a RSU.</a:t>
            </a:r>
            <a:endParaRPr lang="zh-TW" altLang="en-US" dirty="0"/>
          </a:p>
        </p:txBody>
      </p:sp>
    </p:spTree>
    <p:extLst>
      <p:ext uri="{BB962C8B-B14F-4D97-AF65-F5344CB8AC3E}">
        <p14:creationId xmlns:p14="http://schemas.microsoft.com/office/powerpoint/2010/main" val="10881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A8A753-0BF1-4C7C-8606-A8099DFF1E0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AED45A2-A56E-44B4-ADA7-272B22DD2575}"/>
              </a:ext>
            </a:extLst>
          </p:cNvPr>
          <p:cNvSpPr>
            <a:spLocks noGrp="1"/>
          </p:cNvSpPr>
          <p:nvPr>
            <p:ph idx="1"/>
          </p:nvPr>
        </p:nvSpPr>
        <p:spPr>
          <a:xfrm>
            <a:off x="609600" y="1600201"/>
            <a:ext cx="4736951" cy="4525963"/>
          </a:xfrm>
        </p:spPr>
        <p:txBody>
          <a:bodyPr/>
          <a:lstStyle/>
          <a:p>
            <a:r>
              <a:rPr lang="en-US" altLang="zh-TW" sz="3000" dirty="0"/>
              <a:t>Vehicles must carry out the registration process to TA for authenticating and communicating with RSUs.</a:t>
            </a:r>
          </a:p>
          <a:p>
            <a:r>
              <a:rPr lang="en-US" altLang="zh-TW" sz="2800" dirty="0"/>
              <a:t>After that, a registered vehicle can conduct initial authentication with a nearby RSU.</a:t>
            </a:r>
            <a:endParaRPr lang="zh-TW" altLang="en-US" sz="3000" dirty="0"/>
          </a:p>
        </p:txBody>
      </p:sp>
      <p:pic>
        <p:nvPicPr>
          <p:cNvPr id="4" name="圖片 3">
            <a:extLst>
              <a:ext uri="{FF2B5EF4-FFF2-40B4-BE49-F238E27FC236}">
                <a16:creationId xmlns:a16="http://schemas.microsoft.com/office/drawing/2014/main" id="{F966B7E2-A79B-4612-B2CF-D10775AD2CB1}"/>
              </a:ext>
            </a:extLst>
          </p:cNvPr>
          <p:cNvPicPr>
            <a:picLocks noChangeAspect="1"/>
          </p:cNvPicPr>
          <p:nvPr/>
        </p:nvPicPr>
        <p:blipFill>
          <a:blip r:embed="rId3"/>
          <a:stretch>
            <a:fillRect/>
          </a:stretch>
        </p:blipFill>
        <p:spPr>
          <a:xfrm>
            <a:off x="5435196" y="1600201"/>
            <a:ext cx="6373114" cy="4620270"/>
          </a:xfrm>
          <a:prstGeom prst="rect">
            <a:avLst/>
          </a:prstGeom>
        </p:spPr>
      </p:pic>
    </p:spTree>
    <p:extLst>
      <p:ext uri="{BB962C8B-B14F-4D97-AF65-F5344CB8AC3E}">
        <p14:creationId xmlns:p14="http://schemas.microsoft.com/office/powerpoint/2010/main" val="3654659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D32E2F-DD60-41C2-A58C-6CF8F43470A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1D7C616-5C8C-48C3-A5EE-97B7E55E9B33}"/>
              </a:ext>
            </a:extLst>
          </p:cNvPr>
          <p:cNvSpPr>
            <a:spLocks noGrp="1"/>
          </p:cNvSpPr>
          <p:nvPr>
            <p:ph idx="1"/>
          </p:nvPr>
        </p:nvSpPr>
        <p:spPr>
          <a:xfrm>
            <a:off x="580913" y="1621716"/>
            <a:ext cx="6454588" cy="4525963"/>
          </a:xfrm>
        </p:spPr>
        <p:txBody>
          <a:bodyPr/>
          <a:lstStyle/>
          <a:p>
            <a:r>
              <a:rPr lang="en-US" altLang="zh-TW" sz="3000" dirty="0"/>
              <a:t>After that, a registered vehicle can conduct initial authentication with a nearby RSU. The initial authentication is performed securely using ECC. </a:t>
            </a:r>
            <a:endParaRPr lang="zh-TW" altLang="en-US" sz="3000" dirty="0"/>
          </a:p>
        </p:txBody>
      </p:sp>
      <p:pic>
        <p:nvPicPr>
          <p:cNvPr id="4" name="圖片 3">
            <a:extLst>
              <a:ext uri="{FF2B5EF4-FFF2-40B4-BE49-F238E27FC236}">
                <a16:creationId xmlns:a16="http://schemas.microsoft.com/office/drawing/2014/main" id="{5906802D-DCFC-4DE3-AEAD-FA03BC9067E9}"/>
              </a:ext>
            </a:extLst>
          </p:cNvPr>
          <p:cNvPicPr>
            <a:picLocks noChangeAspect="1"/>
          </p:cNvPicPr>
          <p:nvPr/>
        </p:nvPicPr>
        <p:blipFill>
          <a:blip r:embed="rId3"/>
          <a:stretch>
            <a:fillRect/>
          </a:stretch>
        </p:blipFill>
        <p:spPr>
          <a:xfrm>
            <a:off x="7076996" y="1458000"/>
            <a:ext cx="4534091" cy="5400000"/>
          </a:xfrm>
          <a:prstGeom prst="rect">
            <a:avLst/>
          </a:prstGeom>
        </p:spPr>
      </p:pic>
    </p:spTree>
    <p:extLst>
      <p:ext uri="{BB962C8B-B14F-4D97-AF65-F5344CB8AC3E}">
        <p14:creationId xmlns:p14="http://schemas.microsoft.com/office/powerpoint/2010/main" val="316416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BC763F-E52D-4655-80FC-4453E4A5E486}"/>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3A718974-8E3B-4D9F-9D4E-A46C776F829B}"/>
              </a:ext>
            </a:extLst>
          </p:cNvPr>
          <p:cNvSpPr>
            <a:spLocks noGrp="1"/>
          </p:cNvSpPr>
          <p:nvPr>
            <p:ph idx="1"/>
          </p:nvPr>
        </p:nvSpPr>
        <p:spPr/>
        <p:txBody>
          <a:bodyPr/>
          <a:lstStyle/>
          <a:p>
            <a:r>
              <a:rPr lang="zh-TW" altLang="en-US" dirty="0"/>
              <a:t>前言</a:t>
            </a:r>
            <a:endParaRPr lang="en-US" altLang="zh-TW" dirty="0"/>
          </a:p>
          <a:p>
            <a:r>
              <a:rPr lang="zh-TW" altLang="en-US" dirty="0"/>
              <a:t>主題介紹</a:t>
            </a:r>
            <a:endParaRPr lang="en-US" altLang="zh-TW" dirty="0"/>
          </a:p>
          <a:p>
            <a:r>
              <a:rPr lang="zh-TW" altLang="en-US" dirty="0"/>
              <a:t>該主題重要性及應用範例</a:t>
            </a:r>
            <a:endParaRPr lang="en-US" altLang="zh-TW" dirty="0"/>
          </a:p>
          <a:p>
            <a:r>
              <a:rPr lang="zh-TW" altLang="en-US" dirty="0"/>
              <a:t>相關前案的研究回顧</a:t>
            </a:r>
            <a:endParaRPr lang="en-US" altLang="zh-TW" dirty="0"/>
          </a:p>
          <a:p>
            <a:r>
              <a:rPr lang="zh-TW" altLang="en-US" dirty="0"/>
              <a:t>再報告你要介紹的最新最好的作法，以及這些論文常用的比較分析範例説明</a:t>
            </a:r>
            <a:endParaRPr lang="en-US" altLang="zh-TW" dirty="0"/>
          </a:p>
          <a:p>
            <a:r>
              <a:rPr lang="zh-TW" altLang="en-US" dirty="0"/>
              <a:t>說說你的看法與可能的研究方向。</a:t>
            </a:r>
          </a:p>
        </p:txBody>
      </p:sp>
      <p:sp>
        <p:nvSpPr>
          <p:cNvPr id="4" name="動作按鈕: 往後或下一項 3">
            <a:hlinkClick r:id="rId2" action="ppaction://hlinksldjump" highlightClick="1"/>
            <a:extLst>
              <a:ext uri="{FF2B5EF4-FFF2-40B4-BE49-F238E27FC236}">
                <a16:creationId xmlns:a16="http://schemas.microsoft.com/office/drawing/2014/main" id="{3725AC1C-E382-43D9-922D-E76444276FAC}"/>
              </a:ext>
            </a:extLst>
          </p:cNvPr>
          <p:cNvSpPr/>
          <p:nvPr/>
        </p:nvSpPr>
        <p:spPr>
          <a:xfrm>
            <a:off x="1968649" y="1731981"/>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往後或下一項 4">
            <a:hlinkClick r:id="rId3" action="ppaction://hlinksldjump" highlightClick="1"/>
            <a:extLst>
              <a:ext uri="{FF2B5EF4-FFF2-40B4-BE49-F238E27FC236}">
                <a16:creationId xmlns:a16="http://schemas.microsoft.com/office/drawing/2014/main" id="{394AFE8E-0A85-4E3C-A80F-5A5D2FE2B0CE}"/>
              </a:ext>
            </a:extLst>
          </p:cNvPr>
          <p:cNvSpPr/>
          <p:nvPr/>
        </p:nvSpPr>
        <p:spPr>
          <a:xfrm>
            <a:off x="2884842" y="2282414"/>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往後或下一項 5">
            <a:hlinkClick r:id="rId3" action="ppaction://hlinksldjump" highlightClick="1"/>
            <a:extLst>
              <a:ext uri="{FF2B5EF4-FFF2-40B4-BE49-F238E27FC236}">
                <a16:creationId xmlns:a16="http://schemas.microsoft.com/office/drawing/2014/main" id="{2D8E2C17-3E43-44AE-8254-5F0FB29A9433}"/>
              </a:ext>
            </a:extLst>
          </p:cNvPr>
          <p:cNvSpPr/>
          <p:nvPr/>
        </p:nvSpPr>
        <p:spPr>
          <a:xfrm>
            <a:off x="5606527" y="2874085"/>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動作按鈕: 往後或下一項 6">
            <a:hlinkClick r:id="rId4" action="ppaction://hlinksldjump" highlightClick="1"/>
            <a:extLst>
              <a:ext uri="{FF2B5EF4-FFF2-40B4-BE49-F238E27FC236}">
                <a16:creationId xmlns:a16="http://schemas.microsoft.com/office/drawing/2014/main" id="{5286E242-5365-4F31-ACA9-3D953F154626}"/>
              </a:ext>
            </a:extLst>
          </p:cNvPr>
          <p:cNvSpPr/>
          <p:nvPr/>
        </p:nvSpPr>
        <p:spPr>
          <a:xfrm>
            <a:off x="4993341" y="3465149"/>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動作按鈕: 往後或下一項 7">
            <a:hlinkClick r:id="rId5" action="ppaction://hlinksldjump" highlightClick="1"/>
            <a:extLst>
              <a:ext uri="{FF2B5EF4-FFF2-40B4-BE49-F238E27FC236}">
                <a16:creationId xmlns:a16="http://schemas.microsoft.com/office/drawing/2014/main" id="{58ED7373-506E-4422-84D9-A0CF84A7F15B}"/>
              </a:ext>
            </a:extLst>
          </p:cNvPr>
          <p:cNvSpPr/>
          <p:nvPr/>
        </p:nvSpPr>
        <p:spPr>
          <a:xfrm>
            <a:off x="4476974" y="4541520"/>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動作按鈕: 往後或下一項 8">
            <a:hlinkClick r:id="" action="ppaction://hlinkshowjump?jump=nextslide" highlightClick="1"/>
            <a:extLst>
              <a:ext uri="{FF2B5EF4-FFF2-40B4-BE49-F238E27FC236}">
                <a16:creationId xmlns:a16="http://schemas.microsoft.com/office/drawing/2014/main" id="{DFA3AA75-8ED2-4BB9-BBE2-5C74EE0721B5}"/>
              </a:ext>
            </a:extLst>
          </p:cNvPr>
          <p:cNvSpPr/>
          <p:nvPr/>
        </p:nvSpPr>
        <p:spPr>
          <a:xfrm>
            <a:off x="7273962" y="5154706"/>
            <a:ext cx="408791" cy="3980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200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CD1E05-2BF4-48B1-A22D-8D7B04FFE67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427ED28-90F8-453C-9836-6378EBCF2E00}"/>
              </a:ext>
            </a:extLst>
          </p:cNvPr>
          <p:cNvSpPr>
            <a:spLocks noGrp="1"/>
          </p:cNvSpPr>
          <p:nvPr>
            <p:ph idx="1"/>
          </p:nvPr>
        </p:nvSpPr>
        <p:spPr>
          <a:xfrm>
            <a:off x="609600" y="1600201"/>
            <a:ext cx="6113929" cy="4525963"/>
          </a:xfrm>
        </p:spPr>
        <p:txBody>
          <a:bodyPr/>
          <a:lstStyle/>
          <a:p>
            <a:r>
              <a:rPr lang="en-US" altLang="zh-TW" sz="3000" dirty="0"/>
              <a:t>If the authenticated vehicle moves to coverage of another RSU, the vehicle can authenticate with the RSU using only hash and XOR operations.</a:t>
            </a:r>
            <a:endParaRPr lang="zh-TW" altLang="en-US" sz="3000" dirty="0"/>
          </a:p>
        </p:txBody>
      </p:sp>
      <p:pic>
        <p:nvPicPr>
          <p:cNvPr id="4" name="圖片 3">
            <a:extLst>
              <a:ext uri="{FF2B5EF4-FFF2-40B4-BE49-F238E27FC236}">
                <a16:creationId xmlns:a16="http://schemas.microsoft.com/office/drawing/2014/main" id="{80CA1C4F-2293-4A5B-AD70-30075E81FE90}"/>
              </a:ext>
            </a:extLst>
          </p:cNvPr>
          <p:cNvPicPr>
            <a:picLocks noChangeAspect="1"/>
          </p:cNvPicPr>
          <p:nvPr/>
        </p:nvPicPr>
        <p:blipFill>
          <a:blip r:embed="rId3"/>
          <a:stretch>
            <a:fillRect/>
          </a:stretch>
        </p:blipFill>
        <p:spPr>
          <a:xfrm>
            <a:off x="6907464" y="1382676"/>
            <a:ext cx="4753162" cy="5400000"/>
          </a:xfrm>
          <a:prstGeom prst="rect">
            <a:avLst/>
          </a:prstGeom>
        </p:spPr>
      </p:pic>
    </p:spTree>
    <p:extLst>
      <p:ext uri="{BB962C8B-B14F-4D97-AF65-F5344CB8AC3E}">
        <p14:creationId xmlns:p14="http://schemas.microsoft.com/office/powerpoint/2010/main" val="214458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05F84D-A36F-4EB8-926D-1CE912C4D3A6}"/>
              </a:ext>
            </a:extLst>
          </p:cNvPr>
          <p:cNvSpPr>
            <a:spLocks noGrp="1"/>
          </p:cNvSpPr>
          <p:nvPr>
            <p:ph type="title"/>
          </p:nvPr>
        </p:nvSpPr>
        <p:spPr/>
        <p:txBody>
          <a:bodyPr/>
          <a:lstStyle/>
          <a:p>
            <a:r>
              <a:rPr lang="en-US" altLang="zh-TW" dirty="0"/>
              <a:t>Security analysis</a:t>
            </a:r>
            <a:endParaRPr lang="zh-TW" altLang="en-US" dirty="0"/>
          </a:p>
        </p:txBody>
      </p:sp>
      <p:sp>
        <p:nvSpPr>
          <p:cNvPr id="3" name="內容版面配置區 2">
            <a:extLst>
              <a:ext uri="{FF2B5EF4-FFF2-40B4-BE49-F238E27FC236}">
                <a16:creationId xmlns:a16="http://schemas.microsoft.com/office/drawing/2014/main" id="{B4B06135-2996-456F-B453-1BDABA7E5A72}"/>
              </a:ext>
            </a:extLst>
          </p:cNvPr>
          <p:cNvSpPr>
            <a:spLocks noGrp="1"/>
          </p:cNvSpPr>
          <p:nvPr>
            <p:ph idx="1"/>
          </p:nvPr>
        </p:nvSpPr>
        <p:spPr/>
        <p:txBody>
          <a:bodyPr/>
          <a:lstStyle/>
          <a:p>
            <a:r>
              <a:rPr lang="en-US" altLang="zh-TW" sz="3000" dirty="0"/>
              <a:t>We analyze the security of the proposed scheme using informal analysis and formally prove the correctness and security utilizing BAN-logic analysis, ROR model, and “Automated Validation of Internet Security Protocols and Applications (AVISPA) software validation simulation tool”.</a:t>
            </a:r>
            <a:endParaRPr lang="zh-TW" altLang="en-US" sz="3000" dirty="0"/>
          </a:p>
        </p:txBody>
      </p:sp>
      <p:sp>
        <p:nvSpPr>
          <p:cNvPr id="4" name="動作按鈕: 返回 3">
            <a:hlinkClick r:id="rId3" action="ppaction://hlinksldjump" highlightClick="1"/>
            <a:extLst>
              <a:ext uri="{FF2B5EF4-FFF2-40B4-BE49-F238E27FC236}">
                <a16:creationId xmlns:a16="http://schemas.microsoft.com/office/drawing/2014/main" id="{8E4D72BC-96F2-46A2-9663-B446633ACF5A}"/>
              </a:ext>
            </a:extLst>
          </p:cNvPr>
          <p:cNvSpPr/>
          <p:nvPr/>
        </p:nvSpPr>
        <p:spPr>
          <a:xfrm>
            <a:off x="9029700" y="6126164"/>
            <a:ext cx="571500" cy="45719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1501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3A176B-3A68-4A78-8E61-F02E37C78766}"/>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1E1BE787-E872-41E7-8E9C-37355892E969}"/>
              </a:ext>
            </a:extLst>
          </p:cNvPr>
          <p:cNvSpPr>
            <a:spLocks noGrp="1"/>
          </p:cNvSpPr>
          <p:nvPr>
            <p:ph idx="1"/>
          </p:nvPr>
        </p:nvSpPr>
        <p:spPr>
          <a:xfrm>
            <a:off x="549728" y="1611087"/>
            <a:ext cx="11092543" cy="4525963"/>
          </a:xfrm>
        </p:spPr>
        <p:txBody>
          <a:bodyPr/>
          <a:lstStyle/>
          <a:p>
            <a:r>
              <a:rPr lang="en-US" altLang="zh-TW" sz="2400" dirty="0"/>
              <a:t>5G mobile networks provide additional benefits in terms of lower latency, higher data rates, and more coverage</a:t>
            </a:r>
          </a:p>
          <a:p>
            <a:r>
              <a:rPr lang="en-US" altLang="zh-TW" sz="2400" dirty="0"/>
              <a:t>However, 5G comes with its own technical challenges, such as those relating to authentication handover and user privacy protection.</a:t>
            </a:r>
          </a:p>
          <a:p>
            <a:r>
              <a:rPr lang="en-US" altLang="zh-TW" sz="2400" dirty="0"/>
              <a:t>With the advent of Intelligent Transportation Systems (ITS), data from various sensors embedded into vehicles or smart cities infrastructure are of utmost importance. This ecosystem will require processing power and efficient trust mechanisms for information exchange in vehicle-to-everything (V2X) communications.</a:t>
            </a:r>
          </a:p>
          <a:p>
            <a:r>
              <a:rPr lang="en-US" altLang="zh-TW" sz="2400" dirty="0"/>
              <a:t>The primary issue regarding the IoV, and in particular to Vehicle-to-Vehicle (V2V) and Vehicle-to-Infrastructure (V2I), is establishing secure and instant communications.</a:t>
            </a:r>
          </a:p>
          <a:p>
            <a:endParaRPr lang="en-US" altLang="zh-TW" sz="2400" dirty="0"/>
          </a:p>
          <a:p>
            <a:endParaRPr lang="zh-TW" altLang="en-US" sz="2400" dirty="0"/>
          </a:p>
        </p:txBody>
      </p:sp>
    </p:spTree>
    <p:extLst>
      <p:ext uri="{BB962C8B-B14F-4D97-AF65-F5344CB8AC3E}">
        <p14:creationId xmlns:p14="http://schemas.microsoft.com/office/powerpoint/2010/main" val="311061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1192A4-EF68-4168-8A87-0CB0BBDBFF1B}"/>
              </a:ext>
            </a:extLst>
          </p:cNvPr>
          <p:cNvSpPr>
            <a:spLocks noGrp="1"/>
          </p:cNvSpPr>
          <p:nvPr>
            <p:ph type="title"/>
          </p:nvPr>
        </p:nvSpPr>
        <p:spPr/>
        <p:txBody>
          <a:bodyPr/>
          <a:lstStyle/>
          <a:p>
            <a:r>
              <a:rPr lang="en-US" altLang="zh-TW" dirty="0"/>
              <a:t>Background(Blockchain)</a:t>
            </a:r>
            <a:endParaRPr lang="zh-TW" altLang="en-US" dirty="0"/>
          </a:p>
        </p:txBody>
      </p:sp>
      <p:sp>
        <p:nvSpPr>
          <p:cNvPr id="3" name="內容版面配置區 2">
            <a:extLst>
              <a:ext uri="{FF2B5EF4-FFF2-40B4-BE49-F238E27FC236}">
                <a16:creationId xmlns:a16="http://schemas.microsoft.com/office/drawing/2014/main" id="{30F76DCB-ED66-4AF7-984A-22B064BDF732}"/>
              </a:ext>
            </a:extLst>
          </p:cNvPr>
          <p:cNvSpPr>
            <a:spLocks noGrp="1"/>
          </p:cNvSpPr>
          <p:nvPr>
            <p:ph idx="1"/>
          </p:nvPr>
        </p:nvSpPr>
        <p:spPr/>
        <p:txBody>
          <a:bodyPr/>
          <a:lstStyle/>
          <a:p>
            <a:r>
              <a:rPr lang="en-US" altLang="zh-TW" dirty="0"/>
              <a:t>Blockchain can be defined as a decentralized ledger shared among different nodes that uses encrypted blocks to store data.</a:t>
            </a:r>
          </a:p>
          <a:p>
            <a:r>
              <a:rPr lang="en-US" altLang="zh-TW" dirty="0"/>
              <a:t>Blockchain is a decentralized paradigm that uses encrypted chained block structures to validate and store data, consensus algorithms to generate and update data and smart contracts to program and manipulate data.</a:t>
            </a:r>
          </a:p>
        </p:txBody>
      </p:sp>
    </p:spTree>
    <p:extLst>
      <p:ext uri="{BB962C8B-B14F-4D97-AF65-F5344CB8AC3E}">
        <p14:creationId xmlns:p14="http://schemas.microsoft.com/office/powerpoint/2010/main" val="57500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4061C9-FCFC-4624-895A-16CB68B5605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F3AE34E-24CA-4F31-8AA7-87F7E6C3B8B3}"/>
              </a:ext>
            </a:extLst>
          </p:cNvPr>
          <p:cNvSpPr>
            <a:spLocks noGrp="1"/>
          </p:cNvSpPr>
          <p:nvPr>
            <p:ph idx="1"/>
          </p:nvPr>
        </p:nvSpPr>
        <p:spPr/>
        <p:txBody>
          <a:bodyPr/>
          <a:lstStyle/>
          <a:p>
            <a:r>
              <a:rPr lang="en-US" altLang="zh-TW" dirty="0"/>
              <a:t>Types of blockchain</a:t>
            </a:r>
          </a:p>
          <a:p>
            <a:pPr lvl="1"/>
            <a:r>
              <a:rPr lang="en-US" altLang="zh-TW" sz="3000" dirty="0">
                <a:solidFill>
                  <a:schemeClr val="tx2">
                    <a:lumMod val="75000"/>
                  </a:schemeClr>
                </a:solidFill>
              </a:rPr>
              <a:t>public blockchain</a:t>
            </a:r>
          </a:p>
          <a:p>
            <a:pPr lvl="1">
              <a:buFont typeface="Wingdings" panose="05000000000000000000" pitchFamily="2" charset="2"/>
              <a:buChar char="Ø"/>
            </a:pPr>
            <a:r>
              <a:rPr lang="en-US" altLang="zh-TW" dirty="0"/>
              <a:t>allows anyone joining and contributing the blockchain itself. </a:t>
            </a:r>
          </a:p>
          <a:p>
            <a:pPr lvl="1"/>
            <a:r>
              <a:rPr lang="en-US" altLang="zh-TW" sz="3000" dirty="0">
                <a:solidFill>
                  <a:schemeClr val="tx2">
                    <a:lumMod val="75000"/>
                  </a:schemeClr>
                </a:solidFill>
              </a:rPr>
              <a:t>private blockchain</a:t>
            </a:r>
          </a:p>
          <a:p>
            <a:pPr lvl="1">
              <a:buFont typeface="Wingdings" panose="05000000000000000000" pitchFamily="2" charset="2"/>
              <a:buChar char="Ø"/>
            </a:pPr>
            <a:r>
              <a:rPr lang="en-US" altLang="zh-TW" dirty="0"/>
              <a:t>provides the permission to join the blockchain only to some selected nodes</a:t>
            </a:r>
          </a:p>
          <a:p>
            <a:pPr lvl="1"/>
            <a:r>
              <a:rPr lang="en-US" altLang="zh-TW" sz="3000" dirty="0">
                <a:solidFill>
                  <a:schemeClr val="tx2">
                    <a:lumMod val="75000"/>
                  </a:schemeClr>
                </a:solidFill>
              </a:rPr>
              <a:t>permissioned/consortium blockchain</a:t>
            </a:r>
          </a:p>
          <a:p>
            <a:pPr lvl="1">
              <a:buFont typeface="Wingdings" panose="05000000000000000000" pitchFamily="2" charset="2"/>
              <a:buChar char="Ø"/>
            </a:pPr>
            <a:r>
              <a:rPr lang="en-US" altLang="zh-TW" dirty="0"/>
              <a:t>a hybrid of the previous ones with different options.</a:t>
            </a:r>
            <a:endParaRPr lang="zh-TW" altLang="en-US" dirty="0"/>
          </a:p>
          <a:p>
            <a:endParaRPr lang="zh-TW" altLang="en-US" dirty="0"/>
          </a:p>
        </p:txBody>
      </p:sp>
    </p:spTree>
    <p:extLst>
      <p:ext uri="{BB962C8B-B14F-4D97-AF65-F5344CB8AC3E}">
        <p14:creationId xmlns:p14="http://schemas.microsoft.com/office/powerpoint/2010/main" val="57829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06725B-D517-4C79-81CE-60ED3E9F007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EF01F30-E472-400E-B19E-C94AF359FF7D}"/>
              </a:ext>
            </a:extLst>
          </p:cNvPr>
          <p:cNvSpPr>
            <a:spLocks noGrp="1"/>
          </p:cNvSpPr>
          <p:nvPr>
            <p:ph idx="1"/>
          </p:nvPr>
        </p:nvSpPr>
        <p:spPr>
          <a:xfrm>
            <a:off x="50800" y="1663701"/>
            <a:ext cx="12090400" cy="4525963"/>
          </a:xfrm>
        </p:spPr>
        <p:txBody>
          <a:bodyPr/>
          <a:lstStyle/>
          <a:p>
            <a:r>
              <a:rPr lang="en-US" altLang="zh-TW" dirty="0"/>
              <a:t>Blockchain have the potential to constitute</a:t>
            </a:r>
            <a:r>
              <a:rPr lang="zh-TW" altLang="en-US" dirty="0"/>
              <a:t> </a:t>
            </a:r>
            <a:r>
              <a:rPr lang="en-US" altLang="zh-TW" dirty="0"/>
              <a:t>security solutions, including access control,</a:t>
            </a:r>
            <a:r>
              <a:rPr lang="zh-TW" altLang="en-US" dirty="0"/>
              <a:t> </a:t>
            </a:r>
            <a:r>
              <a:rPr lang="en-US" altLang="zh-TW" dirty="0"/>
              <a:t>data integrity, confidentiality, and availability.</a:t>
            </a:r>
          </a:p>
          <a:p>
            <a:r>
              <a:rPr lang="en-US" altLang="zh-TW" dirty="0"/>
              <a:t>Main feature</a:t>
            </a:r>
          </a:p>
          <a:p>
            <a:pPr lvl="1"/>
            <a:r>
              <a:rPr lang="en-US" altLang="zh-TW" sz="3000" dirty="0">
                <a:solidFill>
                  <a:schemeClr val="tx2">
                    <a:lumMod val="75000"/>
                  </a:schemeClr>
                </a:solidFill>
              </a:rPr>
              <a:t>Immutability</a:t>
            </a:r>
          </a:p>
          <a:p>
            <a:pPr lvl="1">
              <a:buFont typeface="Wingdings" panose="05000000000000000000" pitchFamily="2" charset="2"/>
              <a:buChar char="Ø"/>
            </a:pPr>
            <a:r>
              <a:rPr lang="en-US" altLang="zh-TW" sz="2700" dirty="0"/>
              <a:t>data that are added to the blockchain ledger cannot be changed over time.</a:t>
            </a:r>
            <a:endParaRPr lang="en-US" altLang="zh-TW" sz="2700" dirty="0">
              <a:solidFill>
                <a:schemeClr val="tx2">
                  <a:lumMod val="75000"/>
                </a:schemeClr>
              </a:solidFill>
            </a:endParaRPr>
          </a:p>
          <a:p>
            <a:pPr lvl="1"/>
            <a:r>
              <a:rPr lang="en-US" altLang="zh-TW" sz="3000" dirty="0">
                <a:solidFill>
                  <a:schemeClr val="tx2">
                    <a:lumMod val="75000"/>
                  </a:schemeClr>
                </a:solidFill>
              </a:rPr>
              <a:t>Privacy</a:t>
            </a:r>
          </a:p>
          <a:p>
            <a:pPr lvl="1">
              <a:buFont typeface="Wingdings" panose="05000000000000000000" pitchFamily="2" charset="2"/>
              <a:buChar char="Ø"/>
            </a:pPr>
            <a:r>
              <a:rPr lang="en-US" altLang="zh-TW" sz="2700" dirty="0"/>
              <a:t>Uses private and public key to secure transactions between members.</a:t>
            </a:r>
          </a:p>
          <a:p>
            <a:pPr lvl="1"/>
            <a:r>
              <a:rPr lang="en-US" altLang="zh-TW" sz="3000" dirty="0">
                <a:solidFill>
                  <a:schemeClr val="tx2">
                    <a:lumMod val="75000"/>
                  </a:schemeClr>
                </a:solidFill>
              </a:rPr>
              <a:t>Consensus algorithms</a:t>
            </a:r>
          </a:p>
          <a:p>
            <a:pPr lvl="1">
              <a:buFont typeface="Wingdings" panose="05000000000000000000" pitchFamily="2" charset="2"/>
              <a:buChar char="Ø"/>
            </a:pPr>
            <a:r>
              <a:rPr lang="en-US" altLang="zh-TW" sz="2700" dirty="0"/>
              <a:t>only record new transactions if the majority of participants in the network agree.</a:t>
            </a:r>
          </a:p>
          <a:p>
            <a:pPr marL="457200" lvl="1" indent="0">
              <a:buNone/>
            </a:pPr>
            <a:endParaRPr lang="en-US" altLang="zh-TW" sz="2700" dirty="0">
              <a:solidFill>
                <a:schemeClr val="tx2">
                  <a:lumMod val="75000"/>
                </a:schemeClr>
              </a:solidFill>
            </a:endParaRPr>
          </a:p>
        </p:txBody>
      </p:sp>
    </p:spTree>
    <p:extLst>
      <p:ext uri="{BB962C8B-B14F-4D97-AF65-F5344CB8AC3E}">
        <p14:creationId xmlns:p14="http://schemas.microsoft.com/office/powerpoint/2010/main" val="207404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DE6758-29FA-493A-8DA0-90B03EFDC4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878CE1C-FE68-4D7D-9181-BD2195AB14AF}"/>
              </a:ext>
            </a:extLst>
          </p:cNvPr>
          <p:cNvSpPr>
            <a:spLocks noGrp="1"/>
          </p:cNvSpPr>
          <p:nvPr>
            <p:ph idx="1"/>
          </p:nvPr>
        </p:nvSpPr>
        <p:spPr/>
        <p:txBody>
          <a:bodyPr/>
          <a:lstStyle/>
          <a:p>
            <a:pPr lvl="1"/>
            <a:r>
              <a:rPr lang="en-US" altLang="zh-TW" sz="3000" dirty="0">
                <a:solidFill>
                  <a:schemeClr val="tx2">
                    <a:lumMod val="75000"/>
                  </a:schemeClr>
                </a:solidFill>
              </a:rPr>
              <a:t>Transparency</a:t>
            </a:r>
          </a:p>
          <a:p>
            <a:pPr lvl="1">
              <a:buFont typeface="Wingdings" panose="05000000000000000000" pitchFamily="2" charset="2"/>
              <a:buChar char="Ø"/>
            </a:pPr>
            <a:r>
              <a:rPr lang="en-US" altLang="zh-TW" sz="2700" dirty="0"/>
              <a:t>every single transaction or event that occurs in the blockchain is stored and anyone in the network can view all the related details.</a:t>
            </a:r>
            <a:endParaRPr lang="en-US" altLang="zh-TW" sz="2700" dirty="0">
              <a:solidFill>
                <a:schemeClr val="tx2">
                  <a:lumMod val="75000"/>
                </a:schemeClr>
              </a:solidFill>
            </a:endParaRPr>
          </a:p>
          <a:p>
            <a:pPr lvl="1"/>
            <a:r>
              <a:rPr lang="en-US" altLang="zh-TW" sz="3000" dirty="0">
                <a:solidFill>
                  <a:schemeClr val="tx2">
                    <a:lumMod val="75000"/>
                  </a:schemeClr>
                </a:solidFill>
              </a:rPr>
              <a:t>Decentralization</a:t>
            </a:r>
          </a:p>
          <a:p>
            <a:pPr lvl="1">
              <a:buFont typeface="Wingdings" panose="05000000000000000000" pitchFamily="2" charset="2"/>
              <a:buChar char="Ø"/>
            </a:pPr>
            <a:r>
              <a:rPr lang="en-US" altLang="zh-TW" sz="2700" dirty="0"/>
              <a:t>there is not a central point that controls every single transaction.</a:t>
            </a:r>
            <a:endParaRPr lang="zh-TW" altLang="en-US" sz="2700" dirty="0">
              <a:solidFill>
                <a:schemeClr val="tx2">
                  <a:lumMod val="75000"/>
                </a:schemeClr>
              </a:solidFill>
            </a:endParaRPr>
          </a:p>
          <a:p>
            <a:pPr lvl="1"/>
            <a:r>
              <a:rPr lang="en-US" altLang="zh-TW" sz="3000" dirty="0">
                <a:solidFill>
                  <a:schemeClr val="tx2">
                    <a:lumMod val="75000"/>
                  </a:schemeClr>
                </a:solidFill>
              </a:rPr>
              <a:t>Fault-tolerant</a:t>
            </a:r>
          </a:p>
          <a:p>
            <a:pPr lvl="1">
              <a:buFont typeface="Wingdings" panose="05000000000000000000" pitchFamily="2" charset="2"/>
              <a:buChar char="Ø"/>
            </a:pPr>
            <a:r>
              <a:rPr lang="en-US" altLang="zh-TW" sz="2700" dirty="0"/>
              <a:t>The transactions generated on the blockchain network are scattered and recorded in each node to form a peer-to-peer network. Even if a single node fails, it will not cause the entire system to collapse.</a:t>
            </a:r>
            <a:endParaRPr lang="zh-TW" altLang="en-US" sz="2700" dirty="0"/>
          </a:p>
        </p:txBody>
      </p:sp>
    </p:spTree>
    <p:extLst>
      <p:ext uri="{BB962C8B-B14F-4D97-AF65-F5344CB8AC3E}">
        <p14:creationId xmlns:p14="http://schemas.microsoft.com/office/powerpoint/2010/main" val="265914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917CE2-A911-4CD9-8B4F-F786C9256BB7}"/>
              </a:ext>
            </a:extLst>
          </p:cNvPr>
          <p:cNvSpPr>
            <a:spLocks noGrp="1"/>
          </p:cNvSpPr>
          <p:nvPr>
            <p:ph type="title"/>
          </p:nvPr>
        </p:nvSpPr>
        <p:spPr/>
        <p:txBody>
          <a:bodyPr/>
          <a:lstStyle/>
          <a:p>
            <a:r>
              <a:rPr lang="en-US" altLang="zh-TW" dirty="0"/>
              <a:t>Consensus algorithms</a:t>
            </a:r>
            <a:endParaRPr lang="zh-TW" altLang="en-US" dirty="0"/>
          </a:p>
        </p:txBody>
      </p:sp>
      <p:sp>
        <p:nvSpPr>
          <p:cNvPr id="3" name="內容版面配置區 2">
            <a:extLst>
              <a:ext uri="{FF2B5EF4-FFF2-40B4-BE49-F238E27FC236}">
                <a16:creationId xmlns:a16="http://schemas.microsoft.com/office/drawing/2014/main" id="{E89BEC8C-661B-4F4A-872C-093D6C4B99EA}"/>
              </a:ext>
            </a:extLst>
          </p:cNvPr>
          <p:cNvSpPr>
            <a:spLocks noGrp="1"/>
          </p:cNvSpPr>
          <p:nvPr>
            <p:ph idx="1"/>
          </p:nvPr>
        </p:nvSpPr>
        <p:spPr/>
        <p:txBody>
          <a:bodyPr/>
          <a:lstStyle/>
          <a:p>
            <a:r>
              <a:rPr lang="en-US" altLang="zh-TW" dirty="0"/>
              <a:t>PoW (Proof-of-work)</a:t>
            </a:r>
            <a:r>
              <a:rPr lang="zh-TW" altLang="en-US" dirty="0"/>
              <a:t> </a:t>
            </a:r>
            <a:endParaRPr lang="en-US" altLang="zh-TW" dirty="0"/>
          </a:p>
          <a:p>
            <a:pPr lvl="1"/>
            <a:r>
              <a:rPr lang="en-US" altLang="zh-TW" dirty="0"/>
              <a:t>Every node competes with one another to solve a challenge, the nodes with the best computational power usually win the competition and generate the new block.</a:t>
            </a:r>
          </a:p>
          <a:p>
            <a:pPr lvl="1"/>
            <a:r>
              <a:rPr lang="en-US" altLang="zh-TW" dirty="0"/>
              <a:t>Pros : Prevent hacker attack</a:t>
            </a:r>
          </a:p>
          <a:p>
            <a:pPr lvl="1"/>
            <a:r>
              <a:rPr lang="en-US" altLang="zh-TW" dirty="0"/>
              <a:t>Cons : High latency, low transaction rate and energy consumption.</a:t>
            </a:r>
          </a:p>
          <a:p>
            <a:pPr lvl="1"/>
            <a:endParaRPr lang="en-US" altLang="zh-TW" dirty="0"/>
          </a:p>
          <a:p>
            <a:endParaRPr lang="zh-TW" altLang="en-US" dirty="0"/>
          </a:p>
        </p:txBody>
      </p:sp>
      <p:pic>
        <p:nvPicPr>
          <p:cNvPr id="4" name="圖片 3">
            <a:extLst>
              <a:ext uri="{FF2B5EF4-FFF2-40B4-BE49-F238E27FC236}">
                <a16:creationId xmlns:a16="http://schemas.microsoft.com/office/drawing/2014/main" id="{AFA4C168-4013-4E32-9E8A-50D157083182}"/>
              </a:ext>
            </a:extLst>
          </p:cNvPr>
          <p:cNvPicPr>
            <a:picLocks noChangeAspect="1"/>
          </p:cNvPicPr>
          <p:nvPr/>
        </p:nvPicPr>
        <p:blipFill>
          <a:blip r:embed="rId3"/>
          <a:stretch>
            <a:fillRect/>
          </a:stretch>
        </p:blipFill>
        <p:spPr>
          <a:xfrm>
            <a:off x="1739900" y="4615543"/>
            <a:ext cx="8400659" cy="2112284"/>
          </a:xfrm>
          <a:prstGeom prst="rect">
            <a:avLst/>
          </a:prstGeom>
        </p:spPr>
      </p:pic>
    </p:spTree>
    <p:extLst>
      <p:ext uri="{BB962C8B-B14F-4D97-AF65-F5344CB8AC3E}">
        <p14:creationId xmlns:p14="http://schemas.microsoft.com/office/powerpoint/2010/main" val="1894310324"/>
      </p:ext>
    </p:extLst>
  </p:cSld>
  <p:clrMapOvr>
    <a:masterClrMapping/>
  </p:clrMapOvr>
</p:sld>
</file>

<file path=ppt/theme/theme1.xml><?xml version="1.0" encoding="utf-8"?>
<a:theme xmlns:a="http://schemas.openxmlformats.org/drawingml/2006/main" name="main_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lab" id="{8B6CB0BF-CDB1-4E1F-B97F-DB6E190DD472}" vid="{68301D31-93A2-4946-94B3-E9A42B971D1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main_lab</Template>
  <TotalTime>8059</TotalTime>
  <Words>6840</Words>
  <Application>Microsoft Office PowerPoint</Application>
  <PresentationFormat>寬螢幕</PresentationFormat>
  <Paragraphs>358</Paragraphs>
  <Slides>31</Slides>
  <Notes>29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31</vt:i4>
      </vt:variant>
    </vt:vector>
  </HeadingPairs>
  <TitlesOfParts>
    <vt:vector size="39" baseType="lpstr">
      <vt:lpstr>微軟正黑體</vt:lpstr>
      <vt:lpstr>新細明體</vt:lpstr>
      <vt:lpstr>標楷體</vt:lpstr>
      <vt:lpstr>Arial</vt:lpstr>
      <vt:lpstr>Calibri</vt:lpstr>
      <vt:lpstr>Times New Roman</vt:lpstr>
      <vt:lpstr>Wingdings</vt:lpstr>
      <vt:lpstr>main_lab</vt:lpstr>
      <vt:lpstr>Blockchain-based for VANET</vt:lpstr>
      <vt:lpstr>Reference</vt:lpstr>
      <vt:lpstr>Outline</vt:lpstr>
      <vt:lpstr>Abstract</vt:lpstr>
      <vt:lpstr>Background(Blockchain)</vt:lpstr>
      <vt:lpstr>PowerPoint 簡報</vt:lpstr>
      <vt:lpstr>PowerPoint 簡報</vt:lpstr>
      <vt:lpstr>PowerPoint 簡報</vt:lpstr>
      <vt:lpstr>Consensus algorithms</vt:lpstr>
      <vt:lpstr>PowerPoint 簡報</vt:lpstr>
      <vt:lpstr>PowerPoint 簡報</vt:lpstr>
      <vt:lpstr>PowerPoint 簡報</vt:lpstr>
      <vt:lpstr>Introduction</vt:lpstr>
      <vt:lpstr>TAXONOMY(分類) OF BLOCKCHAIN APPLIED IN IOV</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System Model</vt:lpstr>
      <vt:lpstr>Proposed scheme</vt:lpstr>
      <vt:lpstr>PowerPoint 簡報</vt:lpstr>
      <vt:lpstr>PowerPoint 簡報</vt:lpstr>
      <vt:lpstr>PowerPoint 簡報</vt:lpstr>
      <vt:lpstr>Security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11/14報告</dc:title>
  <dc:creator>CYTSAO_Erin</dc:creator>
  <cp:lastModifiedBy>CYTSAO_Erin</cp:lastModifiedBy>
  <cp:revision>74</cp:revision>
  <dcterms:created xsi:type="dcterms:W3CDTF">2022-11-08T07:21:45Z</dcterms:created>
  <dcterms:modified xsi:type="dcterms:W3CDTF">2022-11-14T01:41:18Z</dcterms:modified>
</cp:coreProperties>
</file>