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484" r:id="rId2"/>
    <p:sldId id="485" r:id="rId3"/>
    <p:sldId id="486" r:id="rId4"/>
    <p:sldId id="487" r:id="rId5"/>
    <p:sldId id="491" r:id="rId6"/>
    <p:sldId id="488" r:id="rId7"/>
    <p:sldId id="513" r:id="rId8"/>
    <p:sldId id="489" r:id="rId9"/>
    <p:sldId id="512" r:id="rId10"/>
    <p:sldId id="503" r:id="rId11"/>
    <p:sldId id="514" r:id="rId12"/>
    <p:sldId id="492" r:id="rId13"/>
    <p:sldId id="515" r:id="rId14"/>
    <p:sldId id="516" r:id="rId15"/>
    <p:sldId id="517" r:id="rId16"/>
    <p:sldId id="518" r:id="rId17"/>
    <p:sldId id="519" r:id="rId18"/>
    <p:sldId id="520" r:id="rId19"/>
    <p:sldId id="521" r:id="rId20"/>
    <p:sldId id="522" r:id="rId21"/>
    <p:sldId id="523" r:id="rId22"/>
    <p:sldId id="524" r:id="rId23"/>
    <p:sldId id="525" r:id="rId24"/>
    <p:sldId id="526" r:id="rId25"/>
    <p:sldId id="527" r:id="rId26"/>
    <p:sldId id="528" r:id="rId27"/>
    <p:sldId id="529" r:id="rId28"/>
    <p:sldId id="530" r:id="rId29"/>
    <p:sldId id="531" r:id="rId30"/>
    <p:sldId id="532" r:id="rId31"/>
    <p:sldId id="533" r:id="rId32"/>
    <p:sldId id="534" r:id="rId33"/>
    <p:sldId id="535" r:id="rId34"/>
    <p:sldId id="536" r:id="rId35"/>
    <p:sldId id="537" r:id="rId36"/>
    <p:sldId id="511" r:id="rId37"/>
  </p:sldIdLst>
  <p:sldSz cx="9144000" cy="6858000" type="screen4x3"/>
  <p:notesSz cx="6797675" cy="9928225"/>
  <p:custDataLst>
    <p:tags r:id="rId40"/>
  </p:custDataLst>
  <p:defaultTextStyle>
    <a:defPPr>
      <a:defRPr lang="en-US"/>
    </a:defPPr>
    <a:lvl1pPr algn="l" rtl="0" eaLnBrk="0" fontAlgn="base" hangingPunct="0">
      <a:spcBef>
        <a:spcPct val="0"/>
      </a:spcBef>
      <a:spcAft>
        <a:spcPct val="0"/>
      </a:spcAft>
      <a:defRPr kumimoji="1" kern="1200">
        <a:solidFill>
          <a:schemeClr val="tx1"/>
        </a:solidFill>
        <a:latin typeface="Arial" charset="0"/>
        <a:ea typeface="新細明體" charset="-120"/>
        <a:cs typeface="+mn-cs"/>
      </a:defRPr>
    </a:lvl1pPr>
    <a:lvl2pPr marL="4556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2pPr>
    <a:lvl3pPr marL="9128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3pPr>
    <a:lvl4pPr marL="13700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4pPr>
    <a:lvl5pPr marL="18272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nlab-user" initials="m" lastIdx="2" clrIdx="0">
    <p:extLst/>
  </p:cmAuthor>
  <p:cmAuthor id="2" name="黃云凡" initials="黃云凡" lastIdx="1" clrIdx="1">
    <p:extLst>
      <p:ext uri="{19B8F6BF-5375-455C-9EA6-DF929625EA0E}">
        <p15:presenceInfo xmlns:p15="http://schemas.microsoft.com/office/powerpoint/2012/main" userId="黃云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FFF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69153" autoAdjust="0"/>
  </p:normalViewPr>
  <p:slideViewPr>
    <p:cSldViewPr>
      <p:cViewPr varScale="1">
        <p:scale>
          <a:sx n="55" d="100"/>
          <a:sy n="55" d="100"/>
        </p:scale>
        <p:origin x="2198" y="53"/>
      </p:cViewPr>
      <p:guideLst>
        <p:guide orient="horz" pos="2160"/>
        <p:guide pos="2880"/>
      </p:guideLst>
    </p:cSldViewPr>
  </p:slideViewPr>
  <p:outlineViewPr>
    <p:cViewPr>
      <p:scale>
        <a:sx n="33" d="100"/>
        <a:sy n="33" d="100"/>
      </p:scale>
      <p:origin x="0" y="1098"/>
    </p:cViewPr>
  </p:outlineViewPr>
  <p:notesTextViewPr>
    <p:cViewPr>
      <p:scale>
        <a:sx n="3" d="2"/>
        <a:sy n="3" d="2"/>
      </p:scale>
      <p:origin x="0" y="0"/>
    </p:cViewPr>
  </p:notesTextViewPr>
  <p:sorterViewPr>
    <p:cViewPr>
      <p:scale>
        <a:sx n="66" d="100"/>
        <a:sy n="66" d="100"/>
      </p:scale>
      <p:origin x="0" y="-4128"/>
    </p:cViewPr>
  </p:sorterViewPr>
  <p:notesViewPr>
    <p:cSldViewPr>
      <p:cViewPr varScale="1">
        <p:scale>
          <a:sx n="77" d="100"/>
          <a:sy n="77" d="100"/>
        </p:scale>
        <p:origin x="1452" y="11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6674" cy="496179"/>
          </a:xfrm>
          <a:prstGeom prst="rect">
            <a:avLst/>
          </a:prstGeom>
        </p:spPr>
        <p:txBody>
          <a:bodyPr vert="horz" lIns="92446" tIns="46223" rIns="92446" bIns="46223" rtlCol="0"/>
          <a:lstStyle>
            <a:lvl1pPr algn="l" eaLnBrk="1" hangingPunct="1">
              <a:defRPr kumimoji="0" sz="1200">
                <a:latin typeface="Arial" charset="0"/>
                <a:ea typeface="+mn-ea"/>
                <a:cs typeface="Arial" charset="0"/>
              </a:defRPr>
            </a:lvl1pPr>
          </a:lstStyle>
          <a:p>
            <a:pPr>
              <a:defRPr/>
            </a:pPr>
            <a:endParaRPr lang="zh-TW" altLang="en-US">
              <a:latin typeface="Times New Roman" panose="02020603050405020304" pitchFamily="18" charset="0"/>
              <a:cs typeface="Times New Roman" panose="02020603050405020304" pitchFamily="18" charset="0"/>
            </a:endParaRPr>
          </a:p>
        </p:txBody>
      </p:sp>
      <p:sp>
        <p:nvSpPr>
          <p:cNvPr id="3" name="日期版面配置區 2"/>
          <p:cNvSpPr>
            <a:spLocks noGrp="1"/>
          </p:cNvSpPr>
          <p:nvPr>
            <p:ph type="dt" sz="quarter" idx="1"/>
          </p:nvPr>
        </p:nvSpPr>
        <p:spPr>
          <a:xfrm>
            <a:off x="3849915" y="2"/>
            <a:ext cx="2946674" cy="496179"/>
          </a:xfrm>
          <a:prstGeom prst="rect">
            <a:avLst/>
          </a:prstGeom>
        </p:spPr>
        <p:txBody>
          <a:bodyPr vert="horz" lIns="92446" tIns="46223" rIns="92446" bIns="46223" rtlCol="0"/>
          <a:lstStyle>
            <a:lvl1pPr algn="r" eaLnBrk="1" hangingPunct="1">
              <a:defRPr kumimoji="0" sz="1200">
                <a:latin typeface="Arial" charset="0"/>
                <a:ea typeface="+mn-ea"/>
                <a:cs typeface="Arial" charset="0"/>
              </a:defRPr>
            </a:lvl1pPr>
          </a:lstStyle>
          <a:p>
            <a:pPr>
              <a:defRPr/>
            </a:pPr>
            <a:fld id="{5D68CE3B-6993-4CF0-BA64-FC0571BD932F}" type="datetimeFigureOut">
              <a:rPr lang="zh-TW" altLang="en-US">
                <a:latin typeface="Times New Roman" panose="02020603050405020304" pitchFamily="18" charset="0"/>
                <a:cs typeface="Times New Roman" panose="02020603050405020304" pitchFamily="18" charset="0"/>
              </a:rPr>
              <a:pPr>
                <a:defRPr/>
              </a:pPr>
              <a:t>2022/12/1</a:t>
            </a:fld>
            <a:endParaRPr lang="zh-TW" altLang="en-US">
              <a:latin typeface="Times New Roman" panose="02020603050405020304" pitchFamily="18" charset="0"/>
              <a:cs typeface="Times New Roman" panose="02020603050405020304" pitchFamily="18" charset="0"/>
            </a:endParaRPr>
          </a:p>
        </p:txBody>
      </p:sp>
      <p:sp>
        <p:nvSpPr>
          <p:cNvPr id="4" name="頁尾版面配置區 3"/>
          <p:cNvSpPr>
            <a:spLocks noGrp="1"/>
          </p:cNvSpPr>
          <p:nvPr>
            <p:ph type="ftr" sz="quarter" idx="2"/>
          </p:nvPr>
        </p:nvSpPr>
        <p:spPr>
          <a:xfrm>
            <a:off x="0" y="9429730"/>
            <a:ext cx="2946674" cy="496179"/>
          </a:xfrm>
          <a:prstGeom prst="rect">
            <a:avLst/>
          </a:prstGeom>
        </p:spPr>
        <p:txBody>
          <a:bodyPr vert="horz" lIns="92446" tIns="46223" rIns="92446" bIns="46223" rtlCol="0" anchor="b"/>
          <a:lstStyle>
            <a:lvl1pPr algn="l" eaLnBrk="1" hangingPunct="1">
              <a:defRPr kumimoji="0" sz="1200">
                <a:latin typeface="Arial" charset="0"/>
                <a:ea typeface="+mn-ea"/>
                <a:cs typeface="Arial" charset="0"/>
              </a:defRPr>
            </a:lvl1pPr>
          </a:lstStyle>
          <a:p>
            <a:pPr>
              <a:defRPr/>
            </a:pPr>
            <a:endParaRPr lang="zh-TW" altLang="en-US">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3"/>
          </p:nvPr>
        </p:nvSpPr>
        <p:spPr>
          <a:xfrm>
            <a:off x="3849915" y="9429730"/>
            <a:ext cx="2946674" cy="496179"/>
          </a:xfrm>
          <a:prstGeom prst="rect">
            <a:avLst/>
          </a:prstGeom>
        </p:spPr>
        <p:txBody>
          <a:bodyPr vert="horz" wrap="square" lIns="92446" tIns="46223" rIns="92446" bIns="46223" numCol="1" anchor="b" anchorCtr="0" compatLnSpc="1">
            <a:prstTxWarp prst="textNoShape">
              <a:avLst/>
            </a:prstTxWarp>
          </a:bodyPr>
          <a:lstStyle>
            <a:lvl1pPr algn="r" eaLnBrk="1" hangingPunct="1">
              <a:defRPr kumimoji="0" sz="1200"/>
            </a:lvl1pPr>
          </a:lstStyle>
          <a:p>
            <a:fld id="{432C92A8-C434-47E9-9C27-677AEA8A8EBC}" type="slidenum">
              <a:rPr lang="zh-TW" altLang="en-US">
                <a:latin typeface="Times New Roman" panose="02020603050405020304" pitchFamily="18" charset="0"/>
              </a:rPr>
              <a:pPr/>
              <a:t>‹#›</a:t>
            </a:fld>
            <a:endParaRPr lang="zh-TW" altLang="en-US">
              <a:latin typeface="Times New Roman" panose="02020603050405020304" pitchFamily="18" charset="0"/>
            </a:endParaRPr>
          </a:p>
        </p:txBody>
      </p:sp>
    </p:spTree>
    <p:extLst>
      <p:ext uri="{BB962C8B-B14F-4D97-AF65-F5344CB8AC3E}">
        <p14:creationId xmlns:p14="http://schemas.microsoft.com/office/powerpoint/2010/main" val="558785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6674" cy="496179"/>
          </a:xfrm>
          <a:prstGeom prst="rect">
            <a:avLst/>
          </a:prstGeom>
        </p:spPr>
        <p:txBody>
          <a:bodyPr vert="horz" lIns="92446" tIns="46223" rIns="92446" bIns="46223" rtlCol="0"/>
          <a:lstStyle>
            <a:lvl1pPr algn="l" eaLnBrk="1" hangingPunct="1">
              <a:defRPr kumimoji="0" sz="1200">
                <a:latin typeface="Times New Roman" panose="02020603050405020304" pitchFamily="18" charset="0"/>
                <a:ea typeface="+mn-ea"/>
                <a:cs typeface="Times New Roman" panose="02020603050405020304" pitchFamily="18" charset="0"/>
              </a:defRPr>
            </a:lvl1pPr>
          </a:lstStyle>
          <a:p>
            <a:pPr>
              <a:defRPr/>
            </a:pPr>
            <a:endParaRPr lang="zh-TW" altLang="en-US"/>
          </a:p>
        </p:txBody>
      </p:sp>
      <p:sp>
        <p:nvSpPr>
          <p:cNvPr id="3" name="日期版面配置區 2"/>
          <p:cNvSpPr>
            <a:spLocks noGrp="1"/>
          </p:cNvSpPr>
          <p:nvPr>
            <p:ph type="dt" idx="1"/>
          </p:nvPr>
        </p:nvSpPr>
        <p:spPr>
          <a:xfrm>
            <a:off x="3849915" y="2"/>
            <a:ext cx="2946674" cy="496179"/>
          </a:xfrm>
          <a:prstGeom prst="rect">
            <a:avLst/>
          </a:prstGeom>
        </p:spPr>
        <p:txBody>
          <a:bodyPr vert="horz" lIns="92446" tIns="46223" rIns="92446" bIns="46223" rtlCol="0"/>
          <a:lstStyle>
            <a:lvl1pPr algn="r" eaLnBrk="1" hangingPunct="1">
              <a:defRPr kumimoji="0" sz="1200">
                <a:latin typeface="Times New Roman" panose="02020603050405020304" pitchFamily="18" charset="0"/>
                <a:ea typeface="+mn-ea"/>
                <a:cs typeface="Times New Roman" panose="02020603050405020304" pitchFamily="18" charset="0"/>
              </a:defRPr>
            </a:lvl1pPr>
          </a:lstStyle>
          <a:p>
            <a:pPr>
              <a:defRPr/>
            </a:pPr>
            <a:fld id="{1C9893F2-E477-4E81-BD53-64701E1EC461}" type="datetimeFigureOut">
              <a:rPr lang="zh-TW" altLang="en-US" smtClean="0"/>
              <a:pPr>
                <a:defRPr/>
              </a:pPr>
              <a:t>2022/12/1</a:t>
            </a:fld>
            <a:endParaRPr lang="zh-TW" altLang="en-US"/>
          </a:p>
        </p:txBody>
      </p:sp>
      <p:sp>
        <p:nvSpPr>
          <p:cNvPr id="4" name="投影片圖像版面配置區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2446" tIns="46223" rIns="92446" bIns="46223" rtlCol="0" anchor="ctr"/>
          <a:lstStyle/>
          <a:p>
            <a:pPr lvl="0"/>
            <a:endParaRPr lang="zh-TW" altLang="en-US" noProof="0"/>
          </a:p>
        </p:txBody>
      </p:sp>
      <p:sp>
        <p:nvSpPr>
          <p:cNvPr id="5" name="備忘稿版面配置區 4"/>
          <p:cNvSpPr>
            <a:spLocks noGrp="1"/>
          </p:cNvSpPr>
          <p:nvPr>
            <p:ph type="body" sz="quarter" idx="3"/>
          </p:nvPr>
        </p:nvSpPr>
        <p:spPr>
          <a:xfrm>
            <a:off x="681507" y="4716023"/>
            <a:ext cx="5436836" cy="4467934"/>
          </a:xfrm>
          <a:prstGeom prst="rect">
            <a:avLst/>
          </a:prstGeom>
        </p:spPr>
        <p:txBody>
          <a:bodyPr vert="horz" lIns="92446" tIns="46223" rIns="92446" bIns="46223"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9730"/>
            <a:ext cx="2946674" cy="496179"/>
          </a:xfrm>
          <a:prstGeom prst="rect">
            <a:avLst/>
          </a:prstGeom>
        </p:spPr>
        <p:txBody>
          <a:bodyPr vert="horz" lIns="92446" tIns="46223" rIns="92446" bIns="46223" rtlCol="0" anchor="b"/>
          <a:lstStyle>
            <a:lvl1pPr algn="l" eaLnBrk="1" hangingPunct="1">
              <a:defRPr kumimoji="0" sz="1200">
                <a:latin typeface="Times New Roman" panose="02020603050405020304" pitchFamily="18" charset="0"/>
                <a:ea typeface="+mn-ea"/>
                <a:cs typeface="Times New Roman" panose="02020603050405020304" pitchFamily="18" charset="0"/>
              </a:defRPr>
            </a:lvl1pPr>
          </a:lstStyle>
          <a:p>
            <a:pPr>
              <a:defRPr/>
            </a:pPr>
            <a:endParaRPr lang="zh-TW" altLang="en-US"/>
          </a:p>
        </p:txBody>
      </p:sp>
      <p:sp>
        <p:nvSpPr>
          <p:cNvPr id="7" name="投影片編號版面配置區 6"/>
          <p:cNvSpPr>
            <a:spLocks noGrp="1"/>
          </p:cNvSpPr>
          <p:nvPr>
            <p:ph type="sldNum" sz="quarter" idx="5"/>
          </p:nvPr>
        </p:nvSpPr>
        <p:spPr>
          <a:xfrm>
            <a:off x="3849915" y="9429730"/>
            <a:ext cx="2946674" cy="496179"/>
          </a:xfrm>
          <a:prstGeom prst="rect">
            <a:avLst/>
          </a:prstGeom>
        </p:spPr>
        <p:txBody>
          <a:bodyPr vert="horz" wrap="square" lIns="92446" tIns="46223" rIns="92446" bIns="46223" numCol="1" anchor="b" anchorCtr="0" compatLnSpc="1">
            <a:prstTxWarp prst="textNoShape">
              <a:avLst/>
            </a:prstTxWarp>
          </a:bodyPr>
          <a:lstStyle>
            <a:lvl1pPr algn="r" eaLnBrk="1" hangingPunct="1">
              <a:defRPr kumimoji="0" sz="1200">
                <a:latin typeface="Times New Roman" panose="02020603050405020304" pitchFamily="18" charset="0"/>
              </a:defRPr>
            </a:lvl1pPr>
          </a:lstStyle>
          <a:p>
            <a:fld id="{89B894D2-DDB3-426A-9283-4F11FB56BDAE}" type="slidenum">
              <a:rPr lang="zh-TW" altLang="en-US" smtClean="0"/>
              <a:pPr/>
              <a:t>‹#›</a:t>
            </a:fld>
            <a:endParaRPr lang="zh-TW" altLang="en-US"/>
          </a:p>
        </p:txBody>
      </p:sp>
    </p:spTree>
    <p:extLst>
      <p:ext uri="{BB962C8B-B14F-4D97-AF65-F5344CB8AC3E}">
        <p14:creationId xmlns:p14="http://schemas.microsoft.com/office/powerpoint/2010/main" val="2729821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p:cNvSpPr>
            <a:spLocks noGrp="1" noRot="1" noChangeAspect="1" noTextEdit="1"/>
          </p:cNvSpPr>
          <p:nvPr>
            <p:ph type="sldImg"/>
          </p:nvPr>
        </p:nvSpPr>
        <p:spPr bwMode="auto">
          <a:xfrm>
            <a:off x="917575" y="744538"/>
            <a:ext cx="4964113" cy="3722687"/>
          </a:xfrm>
          <a:noFill/>
          <a:ln>
            <a:solidFill>
              <a:srgbClr val="000000"/>
            </a:solidFill>
            <a:miter lim="800000"/>
            <a:headEnd/>
            <a:tailEnd/>
          </a:ln>
        </p:spPr>
      </p:sp>
      <p:sp>
        <p:nvSpPr>
          <p:cNvPr id="12291"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en-US" altLang="zh-TW" dirty="0"/>
              <a:t>5G </a:t>
            </a:r>
            <a:r>
              <a:rPr lang="zh-TW" altLang="en-US" dirty="0"/>
              <a:t>核心網中嵌入式 </a:t>
            </a:r>
            <a:r>
              <a:rPr lang="en-US" altLang="zh-TW" dirty="0"/>
              <a:t>VNF </a:t>
            </a:r>
            <a:r>
              <a:rPr lang="zh-TW" altLang="en-US" dirty="0"/>
              <a:t>鏈的端到端延遲建模</a:t>
            </a:r>
          </a:p>
        </p:txBody>
      </p:sp>
      <p:sp>
        <p:nvSpPr>
          <p:cNvPr id="12292" name="投影片編號版面配置區 3"/>
          <p:cNvSpPr>
            <a:spLocks noGrp="1"/>
          </p:cNvSpPr>
          <p:nvPr>
            <p:ph type="sldNum" sz="quarter" idx="5"/>
          </p:nvPr>
        </p:nvSpPr>
        <p:spPr bwMode="auto">
          <a:noFill/>
          <a:ln>
            <a:miter lim="800000"/>
            <a:headEnd/>
            <a:tailEnd/>
          </a:ln>
        </p:spPr>
        <p:txBody>
          <a:bodyPr/>
          <a:lstStyle/>
          <a:p>
            <a:fld id="{C602FFDB-2002-4E68-ACAB-900E6B754F08}" type="slidenum">
              <a:rPr lang="zh-TW" altLang="en-US">
                <a:cs typeface="Times New Roman" panose="02020603050405020304" pitchFamily="18" charset="0"/>
              </a:rPr>
              <a:pPr/>
              <a:t>1</a:t>
            </a:fld>
            <a:endParaRPr lang="zh-TW" altLang="en-US">
              <a:cs typeface="Times New Roman" panose="02020603050405020304" pitchFamily="18" charset="0"/>
            </a:endParaRPr>
          </a:p>
        </p:txBody>
      </p:sp>
    </p:spTree>
    <p:extLst>
      <p:ext uri="{BB962C8B-B14F-4D97-AF65-F5344CB8AC3E}">
        <p14:creationId xmlns:p14="http://schemas.microsoft.com/office/powerpoint/2010/main" val="1423639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a:p>
            <a:pPr lvl="0"/>
            <a:r>
              <a:rPr lang="zh-TW" altLang="en-US" dirty="0"/>
              <a:t> </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12</a:t>
            </a:fld>
            <a:endParaRPr lang="zh-TW" altLang="en-US"/>
          </a:p>
        </p:txBody>
      </p:sp>
    </p:spTree>
    <p:extLst>
      <p:ext uri="{BB962C8B-B14F-4D97-AF65-F5344CB8AC3E}">
        <p14:creationId xmlns:p14="http://schemas.microsoft.com/office/powerpoint/2010/main" val="3785208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a:t>
            </a:r>
            <a:r>
              <a:rPr lang="zh-TW" altLang="en-US" dirty="0"/>
              <a:t>是</a:t>
            </a:r>
            <a:r>
              <a:rPr lang="en-US" altLang="zh-TW" dirty="0"/>
              <a:t>GPS</a:t>
            </a:r>
            <a:r>
              <a:rPr lang="zh-TW" altLang="en-US" dirty="0"/>
              <a:t>服務器的最大服務速率。</a:t>
            </a:r>
            <a:endParaRPr lang="en-US" altLang="zh-TW" dirty="0"/>
          </a:p>
          <a:p>
            <a:r>
              <a:rPr lang="zh-TW" altLang="en-US" dirty="0"/>
              <a:t>當 </a:t>
            </a:r>
            <a:r>
              <a:rPr lang="en-US" altLang="zh-TW" dirty="0"/>
              <a:t>I </a:t>
            </a:r>
            <a:r>
              <a:rPr lang="zh-TW" altLang="en-US" dirty="0"/>
              <a:t>中的某些流沒有要傳輸的數據包時，不等號 </a:t>
            </a:r>
            <a:r>
              <a:rPr lang="en-US" altLang="zh-TW" dirty="0"/>
              <a:t>(1) </a:t>
            </a:r>
            <a:r>
              <a:rPr lang="zh-TW" altLang="en-US" dirty="0"/>
              <a:t>成立，因此可以在任何積壓流之間分配更多資源。</a:t>
            </a:r>
            <a:endParaRPr lang="en-US" altLang="zh-TW" dirty="0"/>
          </a:p>
          <a:p>
            <a:r>
              <a:rPr lang="zh-TW" altLang="en-US" dirty="0"/>
              <a:t>因此，</a:t>
            </a:r>
            <a:r>
              <a:rPr lang="en-US" altLang="zh-TW" dirty="0"/>
              <a:t>GPS </a:t>
            </a:r>
            <a:r>
              <a:rPr lang="zh-TW" altLang="en-US" dirty="0"/>
              <a:t>具有實現服務隔離和流間高資源復用增益的特性。</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13</a:t>
            </a:fld>
            <a:endParaRPr lang="zh-TW" altLang="en-US"/>
          </a:p>
        </p:txBody>
      </p:sp>
    </p:spTree>
    <p:extLst>
      <p:ext uri="{BB962C8B-B14F-4D97-AF65-F5344CB8AC3E}">
        <p14:creationId xmlns:p14="http://schemas.microsoft.com/office/powerpoint/2010/main" val="3910212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不同積壓流之間分配的主導資源的比例根據服務優先級進行均衡，分配其他類型的資源以保證每個流的處理速率等於傳輸速率。</a:t>
            </a:r>
            <a:endParaRPr lang="en-US" altLang="zh-TW" dirty="0"/>
          </a:p>
          <a:p>
            <a:r>
              <a:rPr lang="en-US" altLang="zh-TW" dirty="0" err="1"/>
              <a:t>wi</a:t>
            </a:r>
            <a:r>
              <a:rPr lang="en-US" altLang="zh-TW" dirty="0"/>
              <a:t> </a:t>
            </a:r>
            <a:r>
              <a:rPr lang="zh-TW" altLang="en-US" dirty="0"/>
              <a:t>和 </a:t>
            </a:r>
            <a:r>
              <a:rPr lang="en-US" altLang="zh-TW" dirty="0" err="1"/>
              <a:t>wj</a:t>
            </a:r>
            <a:r>
              <a:rPr lang="en-US" altLang="zh-TW" dirty="0"/>
              <a:t> </a:t>
            </a:r>
            <a:r>
              <a:rPr lang="zh-TW" altLang="en-US" dirty="0"/>
              <a:t>是資源分配的權重，分別表示流 </a:t>
            </a:r>
            <a:r>
              <a:rPr lang="en-US" altLang="zh-TW" dirty="0" err="1"/>
              <a:t>i</a:t>
            </a:r>
            <a:r>
              <a:rPr lang="en-US" altLang="zh-TW" dirty="0"/>
              <a:t> </a:t>
            </a:r>
            <a:r>
              <a:rPr lang="zh-TW" altLang="en-US" dirty="0"/>
              <a:t>和流 </a:t>
            </a:r>
            <a:r>
              <a:rPr lang="en-US" altLang="zh-TW" dirty="0"/>
              <a:t>j </a:t>
            </a:r>
            <a:r>
              <a:rPr lang="zh-TW" altLang="en-US" dirty="0"/>
              <a:t>的服務優先級</a:t>
            </a:r>
            <a:endParaRPr lang="en-US" altLang="zh-TW" dirty="0"/>
          </a:p>
          <a:p>
            <a:r>
              <a:rPr lang="en-US" altLang="zh-TW" dirty="0" err="1"/>
              <a:t>hi,d</a:t>
            </a:r>
            <a:r>
              <a:rPr lang="en-US" altLang="zh-TW" dirty="0"/>
              <a:t> </a:t>
            </a:r>
            <a:r>
              <a:rPr lang="zh-TW" altLang="en-US" dirty="0"/>
              <a:t>是流 </a:t>
            </a:r>
            <a:r>
              <a:rPr lang="en-US" altLang="zh-TW" dirty="0" err="1"/>
              <a:t>i</a:t>
            </a:r>
            <a:r>
              <a:rPr lang="en-US" altLang="zh-TW" dirty="0"/>
              <a:t> </a:t>
            </a:r>
            <a:r>
              <a:rPr lang="zh-TW" altLang="en-US" dirty="0"/>
              <a:t>佔據主導資源的比例</a:t>
            </a:r>
            <a:endParaRPr lang="en-US" altLang="zh-TW" dirty="0"/>
          </a:p>
          <a:p>
            <a:r>
              <a:rPr lang="zh-TW" altLang="en-US" dirty="0"/>
              <a:t>約束 </a:t>
            </a:r>
            <a:r>
              <a:rPr lang="en-US" altLang="zh-TW" dirty="0"/>
              <a:t>(2c) </a:t>
            </a:r>
            <a:r>
              <a:rPr lang="zh-TW" altLang="en-US" dirty="0"/>
              <a:t>保證 </a:t>
            </a:r>
            <a:r>
              <a:rPr lang="en-US" altLang="zh-TW" dirty="0"/>
              <a:t>ci,1 = ci,2</a:t>
            </a:r>
          </a:p>
          <a:p>
            <a:r>
              <a:rPr lang="zh-TW" altLang="en-US" dirty="0"/>
              <a:t>約束 </a:t>
            </a:r>
            <a:r>
              <a:rPr lang="en-US" altLang="zh-TW" dirty="0"/>
              <a:t>(2d) </a:t>
            </a:r>
            <a:r>
              <a:rPr lang="zh-TW" altLang="en-US" dirty="0"/>
              <a:t>均衡積壓流中分配的主導資源的比例</a:t>
            </a:r>
            <a:endParaRPr lang="en-US" altLang="zh-TW" dirty="0"/>
          </a:p>
          <a:p>
            <a:r>
              <a:rPr lang="zh-TW" altLang="en-US" dirty="0"/>
              <a:t>問題</a:t>
            </a:r>
            <a:r>
              <a:rPr lang="en-US" altLang="zh-TW" dirty="0"/>
              <a:t>(P1) </a:t>
            </a:r>
            <a:r>
              <a:rPr lang="zh-TW" altLang="en-US" dirty="0"/>
              <a:t>是一個線性規劃問題，可以有效求解以獲得任意流</a:t>
            </a:r>
            <a:r>
              <a:rPr lang="en-US" altLang="zh-TW" dirty="0" err="1"/>
              <a:t>i</a:t>
            </a:r>
            <a:r>
              <a:rPr lang="en-US" altLang="zh-TW" dirty="0"/>
              <a:t> </a:t>
            </a:r>
            <a:r>
              <a:rPr lang="zh-TW" altLang="en-US" dirty="0"/>
              <a:t>的</a:t>
            </a:r>
            <a:r>
              <a:rPr lang="en-US" altLang="zh-TW" dirty="0"/>
              <a:t>hi,1 </a:t>
            </a:r>
            <a:r>
              <a:rPr lang="zh-TW" altLang="en-US" dirty="0"/>
              <a:t>和</a:t>
            </a:r>
            <a:r>
              <a:rPr lang="en-US" altLang="zh-TW" dirty="0"/>
              <a:t>hi,2 </a:t>
            </a:r>
            <a:r>
              <a:rPr lang="zh-TW" altLang="en-US" dirty="0"/>
              <a:t>的最優解。</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14</a:t>
            </a:fld>
            <a:endParaRPr lang="zh-TW" altLang="en-US"/>
          </a:p>
        </p:txBody>
      </p:sp>
    </p:spTree>
    <p:extLst>
      <p:ext uri="{BB962C8B-B14F-4D97-AF65-F5344CB8AC3E}">
        <p14:creationId xmlns:p14="http://schemas.microsoft.com/office/powerpoint/2010/main" val="2709983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借助 </a:t>
            </a:r>
            <a:r>
              <a:rPr lang="en-US" altLang="zh-TW" dirty="0"/>
              <a:t>GPS [34]</a:t>
            </a:r>
            <a:r>
              <a:rPr lang="zh-TW" altLang="en-US" dirty="0"/>
              <a:t>、</a:t>
            </a:r>
            <a:r>
              <a:rPr lang="en-US" altLang="zh-TW" dirty="0"/>
              <a:t>[35]</a:t>
            </a:r>
            <a:r>
              <a:rPr lang="zh-TW" altLang="en-US" dirty="0"/>
              <a:t>，多個交通流通過公共 </a:t>
            </a:r>
            <a:r>
              <a:rPr lang="en-US" altLang="zh-TW" dirty="0"/>
              <a:t>NFV </a:t>
            </a:r>
            <a:r>
              <a:rPr lang="zh-TW" altLang="en-US" dirty="0"/>
              <a:t>節點 </a:t>
            </a:r>
            <a:r>
              <a:rPr lang="en-US" altLang="zh-TW" dirty="0"/>
              <a:t>N1 </a:t>
            </a:r>
            <a:r>
              <a:rPr lang="zh-TW" altLang="en-US" dirty="0"/>
              <a:t>的過程被提取為串聯排隊模型。</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15</a:t>
            </a:fld>
            <a:endParaRPr lang="zh-TW" altLang="en-US"/>
          </a:p>
        </p:txBody>
      </p:sp>
    </p:spTree>
    <p:extLst>
      <p:ext uri="{BB962C8B-B14F-4D97-AF65-F5344CB8AC3E}">
        <p14:creationId xmlns:p14="http://schemas.microsoft.com/office/powerpoint/2010/main" val="2213285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流之間隊列狀態的這種相關性導致每個流的處理速率跳過離散的確定性值，從而使總數據包延遲分析變得複雜。</a:t>
            </a:r>
            <a:endParaRPr lang="en-US" altLang="zh-TW" dirty="0"/>
          </a:p>
          <a:p>
            <a:r>
              <a:rPr lang="zh-TW" altLang="en-US" dirty="0"/>
              <a:t>去除一個流的瞬時處理率隨其他流的積壓狀態波動的耦合效應</a:t>
            </a:r>
            <a:endParaRPr lang="en-US" altLang="zh-TW" dirty="0"/>
          </a:p>
          <a:p>
            <a:r>
              <a:rPr lang="zh-TW" altLang="en-US" dirty="0"/>
              <a:t>通過解耦的確定性處理速率，每個流的數據包處理可以建模為 </a:t>
            </a:r>
            <a:r>
              <a:rPr lang="en-US" altLang="zh-TW" dirty="0"/>
              <a:t>M/D/1 </a:t>
            </a:r>
            <a:r>
              <a:rPr lang="zh-TW" altLang="en-US" dirty="0"/>
              <a:t>排隊過程，在此基礎上我們可以進一步計算解耦的數據包處理延遲和處理的總數據包延遲。</a:t>
            </a:r>
            <a:endParaRPr lang="en-US" altLang="zh-TW" dirty="0"/>
          </a:p>
          <a:p>
            <a:r>
              <a:rPr lang="zh-TW" altLang="en-US" dirty="0"/>
              <a:t>在圖 </a:t>
            </a:r>
            <a:r>
              <a:rPr lang="en-US" altLang="zh-TW" dirty="0"/>
              <a:t>3(a) </a:t>
            </a:r>
            <a:r>
              <a:rPr lang="zh-TW" altLang="en-US" dirty="0"/>
              <a:t>中，每個流的瞬時鏈路傳輸速率也與其他流的積壓狀態相關。</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16</a:t>
            </a:fld>
            <a:endParaRPr lang="zh-TW" altLang="en-US"/>
          </a:p>
        </p:txBody>
      </p:sp>
    </p:spTree>
    <p:extLst>
      <p:ext uri="{BB962C8B-B14F-4D97-AF65-F5344CB8AC3E}">
        <p14:creationId xmlns:p14="http://schemas.microsoft.com/office/powerpoint/2010/main" val="240844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t>為了在第一個 </a:t>
                </a:r>
                <a:r>
                  <a:rPr lang="en-US" altLang="zh-TW" dirty="0"/>
                  <a:t>NFV </a:t>
                </a:r>
                <a:r>
                  <a:rPr lang="zh-TW" altLang="en-US" dirty="0"/>
                  <a:t>節點處消除數據包延遲分析的傳輸速率相關性，我們關註解耦處理中兩個連續離開的數據包之間的出發時間。</a:t>
                </a:r>
                <a:endParaRPr lang="en-US" altLang="zh-TW" dirty="0"/>
              </a:p>
              <a:p>
                <a:r>
                  <a:rPr lang="zh-TW" altLang="en-US" dirty="0"/>
                  <a:t>令隨機變量 </a:t>
                </a:r>
                <a:r>
                  <a:rPr lang="en-US" altLang="zh-TW" dirty="0"/>
                  <a:t>Yi </a:t>
                </a:r>
                <a:r>
                  <a:rPr lang="zh-TW" altLang="en-US" dirty="0"/>
                  <a:t>為流 </a:t>
                </a:r>
                <a:r>
                  <a:rPr lang="en-US" altLang="zh-TW" dirty="0" err="1"/>
                  <a:t>i</a:t>
                </a:r>
                <a:r>
                  <a:rPr lang="en-US" altLang="zh-TW" dirty="0"/>
                  <a:t> </a:t>
                </a:r>
                <a:r>
                  <a:rPr lang="zh-TW" altLang="en-US" dirty="0"/>
                  <a:t>的連續數據包離開 </a:t>
                </a:r>
                <a:r>
                  <a:rPr lang="en-US" altLang="zh-TW" dirty="0"/>
                  <a:t>N1 </a:t>
                </a:r>
                <a:r>
                  <a:rPr lang="zh-TW" altLang="en-US" dirty="0"/>
                  <a:t>處的解耦處理的出發間隔時間。</a:t>
                </a:r>
                <a:endParaRPr lang="en-US" altLang="zh-TW" dirty="0"/>
              </a:p>
              <a:p>
                <a:r>
                  <a:rPr lang="zh-TW" altLang="en-US" dirty="0"/>
                  <a:t>如果第 </a:t>
                </a:r>
                <a:r>
                  <a:rPr lang="en-US" altLang="zh-TW" dirty="0"/>
                  <a:t>l </a:t>
                </a:r>
                <a:r>
                  <a:rPr lang="zh-TW" altLang="en-US" dirty="0"/>
                  <a:t>個離開的數據包看到一個非空隊列，則 </a:t>
                </a:r>
                <a:r>
                  <a:rPr lang="en-US" altLang="zh-TW" dirty="0"/>
                  <a:t>Yi = </a:t>
                </a:r>
                <a:r>
                  <a:rPr lang="en-US" altLang="zh-TW" dirty="0" err="1"/>
                  <a:t>Ti</a:t>
                </a:r>
                <a:r>
                  <a:rPr lang="zh-TW" altLang="en-US" dirty="0"/>
                  <a:t>，其中 </a:t>
                </a:r>
                <a:r>
                  <a:rPr lang="en-US" altLang="zh-TW" dirty="0" err="1"/>
                  <a:t>Ti</a:t>
                </a:r>
                <a:r>
                  <a:rPr lang="en-US" altLang="zh-TW" dirty="0"/>
                  <a:t> = (1/μi,1) </a:t>
                </a:r>
                <a:r>
                  <a:rPr lang="zh-TW" altLang="en-US" dirty="0"/>
                  <a:t>是流 </a:t>
                </a:r>
                <a:r>
                  <a:rPr lang="en-US" altLang="zh-TW" dirty="0"/>
                  <a:t>I </a:t>
                </a:r>
                <a:r>
                  <a:rPr lang="zh-TW" altLang="en-US" dirty="0"/>
                  <a:t>的數據包的解耦處理時間； 如果離開的數據包在離開時看到一個空隊列，則 </a:t>
                </a:r>
                <a:r>
                  <a:rPr lang="en-US" altLang="zh-TW" dirty="0"/>
                  <a:t>Yi = Xi + </a:t>
                </a:r>
                <a:r>
                  <a:rPr lang="en-US" altLang="zh-TW" dirty="0" err="1"/>
                  <a:t>Ti</a:t>
                </a:r>
                <a:r>
                  <a:rPr lang="zh-TW" altLang="en-US" dirty="0"/>
                  <a:t>，其中隨機變量 </a:t>
                </a:r>
                <a:r>
                  <a:rPr lang="en-US" altLang="zh-TW" dirty="0"/>
                  <a:t>Xi </a:t>
                </a:r>
                <a:r>
                  <a:rPr lang="zh-TW" altLang="en-US" dirty="0"/>
                  <a:t>表示從流 </a:t>
                </a:r>
                <a:r>
                  <a:rPr lang="en-US" altLang="zh-TW" dirty="0" err="1"/>
                  <a:t>i</a:t>
                </a:r>
                <a:r>
                  <a:rPr lang="en-US" altLang="zh-TW" dirty="0"/>
                  <a:t> </a:t>
                </a:r>
                <a:r>
                  <a:rPr lang="zh-TW" altLang="en-US" dirty="0"/>
                  <a:t>的第 </a:t>
                </a:r>
                <a:r>
                  <a:rPr lang="en-US" altLang="zh-TW" dirty="0"/>
                  <a:t>l </a:t>
                </a:r>
                <a:r>
                  <a:rPr lang="zh-TW" altLang="en-US" dirty="0"/>
                  <a:t>個數據包離開時間到第 </a:t>
                </a:r>
                <a:r>
                  <a:rPr lang="en-US" altLang="zh-TW" dirty="0"/>
                  <a:t>(l+1) </a:t>
                </a:r>
                <a:r>
                  <a:rPr lang="zh-TW" altLang="en-US" dirty="0"/>
                  <a:t>個數據包到達時間的持續時間。</a:t>
                </a:r>
                <a:endParaRPr lang="en-US" altLang="zh-TW" dirty="0"/>
              </a:p>
              <a:p>
                <a14:m>
                  <m:oMath xmlns:m="http://schemas.openxmlformats.org/officeDocument/2006/math">
                    <m:r>
                      <a:rPr lang="zh-TW" altLang="nn-NO" i="1" smtClean="0">
                        <a:latin typeface="Cambria Math" panose="02040503050406030204" pitchFamily="18" charset="0"/>
                      </a:rPr>
                      <m:t>𝜚</m:t>
                    </m:r>
                  </m:oMath>
                </a14:m>
                <a:r>
                  <a:rPr lang="nn-NO" altLang="zh-TW" dirty="0"/>
                  <a:t>i,1 = (λi/μi,1).</a:t>
                </a: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a:t>為了在第一個 </a:t>
                </a:r>
                <a:r>
                  <a:rPr lang="en-US" altLang="zh-TW" dirty="0"/>
                  <a:t>NFV </a:t>
                </a:r>
                <a:r>
                  <a:rPr lang="zh-TW" altLang="en-US" dirty="0"/>
                  <a:t>節點處消除數據包延遲分析的傳輸速率相關性，我們關註解耦處理中兩個連續離開的數據包之間的出發時間。</a:t>
                </a:r>
                <a:endParaRPr lang="en-US" altLang="zh-TW" dirty="0"/>
              </a:p>
              <a:p>
                <a:r>
                  <a:rPr lang="zh-TW" altLang="en-US" dirty="0"/>
                  <a:t>令隨機變量 </a:t>
                </a:r>
                <a:r>
                  <a:rPr lang="en-US" altLang="zh-TW" dirty="0"/>
                  <a:t>Yi </a:t>
                </a:r>
                <a:r>
                  <a:rPr lang="zh-TW" altLang="en-US" dirty="0"/>
                  <a:t>為流 </a:t>
                </a:r>
                <a:r>
                  <a:rPr lang="en-US" altLang="zh-TW" dirty="0" err="1"/>
                  <a:t>i</a:t>
                </a:r>
                <a:r>
                  <a:rPr lang="en-US" altLang="zh-TW" dirty="0"/>
                  <a:t> </a:t>
                </a:r>
                <a:r>
                  <a:rPr lang="zh-TW" altLang="en-US" dirty="0"/>
                  <a:t>的連續數據包離開 </a:t>
                </a:r>
                <a:r>
                  <a:rPr lang="en-US" altLang="zh-TW" dirty="0"/>
                  <a:t>N1 </a:t>
                </a:r>
                <a:r>
                  <a:rPr lang="zh-TW" altLang="en-US" dirty="0"/>
                  <a:t>處的解耦處理的出發間隔時間。</a:t>
                </a:r>
                <a:endParaRPr lang="en-US" altLang="zh-TW" dirty="0"/>
              </a:p>
              <a:p>
                <a:r>
                  <a:rPr lang="zh-TW" altLang="en-US" dirty="0"/>
                  <a:t>如果第 </a:t>
                </a:r>
                <a:r>
                  <a:rPr lang="en-US" altLang="zh-TW" dirty="0"/>
                  <a:t>l </a:t>
                </a:r>
                <a:r>
                  <a:rPr lang="zh-TW" altLang="en-US" dirty="0"/>
                  <a:t>個離開的數據包看到一個非空隊列，則 </a:t>
                </a:r>
                <a:r>
                  <a:rPr lang="en-US" altLang="zh-TW" dirty="0"/>
                  <a:t>Yi = </a:t>
                </a:r>
                <a:r>
                  <a:rPr lang="en-US" altLang="zh-TW" dirty="0" err="1"/>
                  <a:t>Ti</a:t>
                </a:r>
                <a:r>
                  <a:rPr lang="zh-TW" altLang="en-US" dirty="0"/>
                  <a:t>，其中 </a:t>
                </a:r>
                <a:r>
                  <a:rPr lang="en-US" altLang="zh-TW" dirty="0" err="1"/>
                  <a:t>Ti</a:t>
                </a:r>
                <a:r>
                  <a:rPr lang="en-US" altLang="zh-TW" dirty="0"/>
                  <a:t> = (1/μi,1) </a:t>
                </a:r>
                <a:r>
                  <a:rPr lang="zh-TW" altLang="en-US" dirty="0"/>
                  <a:t>是流 </a:t>
                </a:r>
                <a:r>
                  <a:rPr lang="en-US" altLang="zh-TW" dirty="0"/>
                  <a:t>I </a:t>
                </a:r>
                <a:r>
                  <a:rPr lang="zh-TW" altLang="en-US" dirty="0"/>
                  <a:t>的數據包的解耦處理時間； 如果離開的數據包在離開時看到一個空隊列，則 </a:t>
                </a:r>
                <a:r>
                  <a:rPr lang="en-US" altLang="zh-TW" dirty="0"/>
                  <a:t>Yi = Xi + </a:t>
                </a:r>
                <a:r>
                  <a:rPr lang="en-US" altLang="zh-TW" dirty="0" err="1"/>
                  <a:t>Ti</a:t>
                </a:r>
                <a:r>
                  <a:rPr lang="zh-TW" altLang="en-US" dirty="0"/>
                  <a:t>，其中隨機變量 </a:t>
                </a:r>
                <a:r>
                  <a:rPr lang="en-US" altLang="zh-TW" dirty="0"/>
                  <a:t>Xi </a:t>
                </a:r>
                <a:r>
                  <a:rPr lang="zh-TW" altLang="en-US" dirty="0"/>
                  <a:t>表示從流 </a:t>
                </a:r>
                <a:r>
                  <a:rPr lang="en-US" altLang="zh-TW" dirty="0" err="1"/>
                  <a:t>i</a:t>
                </a:r>
                <a:r>
                  <a:rPr lang="en-US" altLang="zh-TW" dirty="0"/>
                  <a:t> </a:t>
                </a:r>
                <a:r>
                  <a:rPr lang="zh-TW" altLang="en-US" dirty="0"/>
                  <a:t>的第 </a:t>
                </a:r>
                <a:r>
                  <a:rPr lang="en-US" altLang="zh-TW" dirty="0"/>
                  <a:t>l </a:t>
                </a:r>
                <a:r>
                  <a:rPr lang="zh-TW" altLang="en-US" dirty="0"/>
                  <a:t>個數據包離開時間到第 </a:t>
                </a:r>
                <a:r>
                  <a:rPr lang="en-US" altLang="zh-TW" dirty="0"/>
                  <a:t>(l+1) </a:t>
                </a:r>
                <a:r>
                  <a:rPr lang="zh-TW" altLang="en-US" dirty="0"/>
                  <a:t>個數據包到達時間的持續時間。</a:t>
                </a:r>
                <a:endParaRPr lang="en-US" altLang="zh-TW" dirty="0"/>
              </a:p>
              <a:p>
                <a:r>
                  <a:rPr lang="zh-TW" altLang="nn-NO" i="0">
                    <a:latin typeface="Cambria Math" panose="02040503050406030204" pitchFamily="18" charset="0"/>
                  </a:rPr>
                  <a:t>𝜚</a:t>
                </a:r>
                <a:r>
                  <a:rPr lang="nn-NO" altLang="zh-TW" dirty="0"/>
                  <a:t>i,1 = (λi/μi,1).</a:t>
                </a: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17</a:t>
            </a:fld>
            <a:endParaRPr lang="zh-TW" altLang="en-US"/>
          </a:p>
        </p:txBody>
      </p:sp>
    </p:spTree>
    <p:extLst>
      <p:ext uri="{BB962C8B-B14F-4D97-AF65-F5344CB8AC3E}">
        <p14:creationId xmlns:p14="http://schemas.microsoft.com/office/powerpoint/2010/main" val="3034670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18</a:t>
            </a:fld>
            <a:endParaRPr lang="zh-TW" altLang="en-US"/>
          </a:p>
        </p:txBody>
      </p:sp>
    </p:spTree>
    <p:extLst>
      <p:ext uri="{BB962C8B-B14F-4D97-AF65-F5344CB8AC3E}">
        <p14:creationId xmlns:p14="http://schemas.microsoft.com/office/powerpoint/2010/main" val="2188941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在對通過第二個 </a:t>
            </a:r>
            <a:r>
              <a:rPr lang="en-US" altLang="zh-TW" dirty="0"/>
              <a:t>NFV </a:t>
            </a:r>
            <a:r>
              <a:rPr lang="zh-TW" altLang="en-US" dirty="0"/>
              <a:t>節點 </a:t>
            </a:r>
            <a:r>
              <a:rPr lang="en-US" altLang="zh-TW" dirty="0"/>
              <a:t>N2 </a:t>
            </a:r>
            <a:r>
              <a:rPr lang="zh-TW" altLang="en-US" dirty="0"/>
              <a:t>的流的延遲進行建模之前，我們分析了 </a:t>
            </a:r>
            <a:r>
              <a:rPr lang="en-US" altLang="zh-TW" dirty="0"/>
              <a:t>N1 </a:t>
            </a:r>
            <a:r>
              <a:rPr lang="zh-TW" altLang="en-US" dirty="0"/>
              <a:t>處每個流的數據包傳輸的出發過程。 類似於在 </a:t>
            </a:r>
            <a:r>
              <a:rPr lang="en-US" altLang="zh-TW" dirty="0"/>
              <a:t>N1 </a:t>
            </a:r>
            <a:r>
              <a:rPr lang="zh-TW" altLang="en-US" dirty="0"/>
              <a:t>處對流 </a:t>
            </a:r>
            <a:r>
              <a:rPr lang="en-US" altLang="zh-TW" dirty="0" err="1"/>
              <a:t>i</a:t>
            </a:r>
            <a:r>
              <a:rPr lang="en-US" altLang="zh-TW" dirty="0"/>
              <a:t> </a:t>
            </a:r>
            <a:r>
              <a:rPr lang="zh-TW" altLang="en-US" dirty="0"/>
              <a:t>的解耦處理中的數據包離開過程的分析，我們將時間 </a:t>
            </a:r>
            <a:r>
              <a:rPr lang="en-US" altLang="zh-TW" dirty="0"/>
              <a:t>0 </a:t>
            </a:r>
            <a:r>
              <a:rPr lang="zh-TW" altLang="en-US" dirty="0"/>
              <a:t>設置為第 </a:t>
            </a:r>
            <a:r>
              <a:rPr lang="en-US" altLang="zh-TW" dirty="0"/>
              <a:t>l </a:t>
            </a:r>
            <a:r>
              <a:rPr lang="zh-TW" altLang="en-US" dirty="0"/>
              <a:t>個數據包離開處理隊列並到達發送隊列以立即發送數據包的時刻。</a:t>
            </a:r>
            <a:endParaRPr lang="en-US" altLang="zh-TW" dirty="0"/>
          </a:p>
          <a:p>
            <a:r>
              <a:rPr lang="zh-TW" altLang="en-US" dirty="0"/>
              <a:t>令 </a:t>
            </a:r>
            <a:r>
              <a:rPr lang="en-US" altLang="zh-TW" dirty="0"/>
              <a:t>Zi </a:t>
            </a:r>
            <a:r>
              <a:rPr lang="zh-TW" altLang="en-US" dirty="0"/>
              <a:t>表示流 </a:t>
            </a:r>
            <a:r>
              <a:rPr lang="en-US" altLang="zh-TW" dirty="0" err="1"/>
              <a:t>i</a:t>
            </a:r>
            <a:r>
              <a:rPr lang="en-US" altLang="zh-TW" dirty="0"/>
              <a:t> </a:t>
            </a:r>
            <a:r>
              <a:rPr lang="zh-TW" altLang="en-US" dirty="0"/>
              <a:t>通過鏈路傳輸的數據包出發間隔時間。 如果來自處理隊列的第 </a:t>
            </a:r>
            <a:r>
              <a:rPr lang="en-US" altLang="zh-TW" dirty="0"/>
              <a:t>l </a:t>
            </a:r>
            <a:r>
              <a:rPr lang="zh-TW" altLang="en-US" dirty="0"/>
              <a:t>個離開數據包看到一個非空隊列，我們有 </a:t>
            </a:r>
            <a:r>
              <a:rPr lang="en-US" altLang="zh-TW" dirty="0"/>
              <a:t>Zi = </a:t>
            </a:r>
            <a:r>
              <a:rPr lang="en-US" altLang="zh-TW" dirty="0" err="1"/>
              <a:t>Ti</a:t>
            </a:r>
            <a:r>
              <a:rPr lang="zh-TW" altLang="en-US" dirty="0"/>
              <a:t>； 否則，以下兩種情況適用</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19</a:t>
            </a:fld>
            <a:endParaRPr lang="zh-TW" altLang="en-US"/>
          </a:p>
        </p:txBody>
      </p:sp>
    </p:spTree>
    <p:extLst>
      <p:ext uri="{BB962C8B-B14F-4D97-AF65-F5344CB8AC3E}">
        <p14:creationId xmlns:p14="http://schemas.microsoft.com/office/powerpoint/2010/main" val="1717080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如果第 </a:t>
            </a:r>
            <a:r>
              <a:rPr lang="en-US" altLang="zh-TW" dirty="0"/>
              <a:t>(l+1) </a:t>
            </a:r>
            <a:r>
              <a:rPr lang="zh-TW" altLang="en-US" dirty="0"/>
              <a:t>個數據包到達處理隊列的時間大於第 </a:t>
            </a:r>
            <a:r>
              <a:rPr lang="en-US" altLang="zh-TW" dirty="0"/>
              <a:t>l </a:t>
            </a:r>
            <a:r>
              <a:rPr lang="zh-TW" altLang="en-US" dirty="0"/>
              <a:t>個數據包在傳輸隊列的傳輸時間，即 </a:t>
            </a:r>
            <a:r>
              <a:rPr lang="en-US" altLang="zh-TW" dirty="0"/>
              <a:t>Xi &gt; </a:t>
            </a:r>
            <a:r>
              <a:rPr lang="en-US" altLang="zh-TW" dirty="0" err="1"/>
              <a:t>Ti</a:t>
            </a:r>
            <a:r>
              <a:rPr lang="zh-TW" altLang="en-US" dirty="0"/>
              <a:t>。</a:t>
            </a:r>
            <a:endParaRPr lang="en-US" altLang="zh-TW" dirty="0"/>
          </a:p>
          <a:p>
            <a:r>
              <a:rPr lang="zh-TW" altLang="en-US" dirty="0"/>
              <a:t>其中 </a:t>
            </a:r>
            <a:r>
              <a:rPr lang="en-US" altLang="zh-TW" dirty="0"/>
              <a:t>ζ1 </a:t>
            </a:r>
            <a:r>
              <a:rPr lang="zh-TW" altLang="en-US" dirty="0"/>
              <a:t>表示從第 </a:t>
            </a:r>
            <a:r>
              <a:rPr lang="en-US" altLang="zh-TW" dirty="0"/>
              <a:t>l </a:t>
            </a:r>
            <a:r>
              <a:rPr lang="zh-TW" altLang="en-US" dirty="0"/>
              <a:t>個數據包離開傳輸隊列的時刻到第 </a:t>
            </a:r>
            <a:r>
              <a:rPr lang="en-US" altLang="zh-TW" dirty="0"/>
              <a:t>(l + 1) </a:t>
            </a:r>
            <a:r>
              <a:rPr lang="zh-TW" altLang="en-US" dirty="0"/>
              <a:t>個數據包到達處理隊列的時刻的持續時間，並且 </a:t>
            </a:r>
            <a:r>
              <a:rPr lang="en-US" altLang="zh-TW" dirty="0"/>
              <a:t>ζ2 = </a:t>
            </a:r>
            <a:r>
              <a:rPr lang="en-US" altLang="zh-TW" dirty="0" err="1"/>
              <a:t>Ti</a:t>
            </a:r>
            <a:r>
              <a:rPr lang="zh-TW" altLang="en-US" dirty="0"/>
              <a:t>。</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20</a:t>
            </a:fld>
            <a:endParaRPr lang="zh-TW" altLang="en-US"/>
          </a:p>
        </p:txBody>
      </p:sp>
    </p:spTree>
    <p:extLst>
      <p:ext uri="{BB962C8B-B14F-4D97-AF65-F5344CB8AC3E}">
        <p14:creationId xmlns:p14="http://schemas.microsoft.com/office/powerpoint/2010/main" val="4128442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如果第 </a:t>
            </a:r>
            <a:r>
              <a:rPr lang="en-US" altLang="zh-TW" dirty="0"/>
              <a:t>(l + 1) </a:t>
            </a:r>
            <a:r>
              <a:rPr lang="zh-TW" altLang="en-US" dirty="0"/>
              <a:t>個數據包到達處理隊列，而第 </a:t>
            </a:r>
            <a:r>
              <a:rPr lang="en-US" altLang="zh-TW" dirty="0"/>
              <a:t>l </a:t>
            </a:r>
            <a:r>
              <a:rPr lang="zh-TW" altLang="en-US" dirty="0"/>
              <a:t>個數據包仍在傳輸隊列中，即 </a:t>
            </a:r>
            <a:r>
              <a:rPr lang="en-US" altLang="zh-TW" dirty="0"/>
              <a:t>Xi ≤ </a:t>
            </a:r>
            <a:r>
              <a:rPr lang="en-US" altLang="zh-TW" dirty="0" err="1"/>
              <a:t>Ti</a:t>
            </a:r>
            <a:endParaRPr lang="en-US" altLang="zh-TW" dirty="0"/>
          </a:p>
          <a:p>
            <a:r>
              <a:rPr lang="zh-TW" altLang="en-US" dirty="0"/>
              <a:t>其中，</a:t>
            </a:r>
            <a:r>
              <a:rPr lang="en-US" altLang="zh-TW" dirty="0"/>
              <a:t>ζ 1 </a:t>
            </a:r>
            <a:r>
              <a:rPr lang="zh-TW" altLang="en-US" dirty="0"/>
              <a:t>表示第</a:t>
            </a:r>
            <a:r>
              <a:rPr lang="en-US" altLang="zh-TW" dirty="0"/>
              <a:t>l</a:t>
            </a:r>
            <a:r>
              <a:rPr lang="zh-TW" altLang="en-US" dirty="0"/>
              <a:t>個數據包離開傳輸隊列後，處理隊列中第</a:t>
            </a:r>
            <a:r>
              <a:rPr lang="en-US" altLang="zh-TW" dirty="0"/>
              <a:t>(l+1)</a:t>
            </a:r>
            <a:r>
              <a:rPr lang="zh-TW" altLang="en-US" dirty="0"/>
              <a:t>個數據包的剩餘處理時間，</a:t>
            </a:r>
            <a:r>
              <a:rPr lang="en-US" altLang="zh-TW" dirty="0"/>
              <a:t>ζ 2 = </a:t>
            </a:r>
            <a:r>
              <a:rPr lang="en-US" altLang="zh-TW" dirty="0" err="1"/>
              <a:t>Ti</a:t>
            </a:r>
            <a:r>
              <a:rPr lang="zh-TW" altLang="en-US" dirty="0"/>
              <a:t>。</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21</a:t>
            </a:fld>
            <a:endParaRPr lang="zh-TW" altLang="en-US"/>
          </a:p>
        </p:txBody>
      </p:sp>
    </p:spTree>
    <p:extLst>
      <p:ext uri="{BB962C8B-B14F-4D97-AF65-F5344CB8AC3E}">
        <p14:creationId xmlns:p14="http://schemas.microsoft.com/office/powerpoint/2010/main" val="338343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主題：</a:t>
            </a:r>
            <a:r>
              <a:rPr lang="en-US" altLang="zh-TW" dirty="0"/>
              <a:t>5G </a:t>
            </a:r>
            <a:r>
              <a:rPr lang="zh-TW" altLang="en-US" dirty="0"/>
              <a:t>核心網絡中嵌入式 </a:t>
            </a:r>
            <a:r>
              <a:rPr lang="en-US" altLang="zh-TW" dirty="0"/>
              <a:t>VNF </a:t>
            </a:r>
            <a:r>
              <a:rPr lang="zh-TW" altLang="en-US" dirty="0"/>
              <a:t>鏈的端到端延遲建模</a:t>
            </a:r>
          </a:p>
          <a:p>
            <a:r>
              <a:rPr lang="zh-TW" altLang="en-US" dirty="0"/>
              <a:t>在本文中，多個流量流經嵌入式虛擬網絡功能 </a:t>
            </a:r>
            <a:r>
              <a:rPr lang="en-US" altLang="zh-TW" dirty="0"/>
              <a:t>(VNF) </a:t>
            </a:r>
            <a:r>
              <a:rPr lang="zh-TW" altLang="en-US" dirty="0"/>
              <a:t>鏈的端到端 </a:t>
            </a:r>
            <a:r>
              <a:rPr lang="en-US" altLang="zh-TW" dirty="0"/>
              <a:t>(E2E) </a:t>
            </a:r>
            <a:r>
              <a:rPr lang="zh-TW" altLang="en-US" dirty="0"/>
              <a:t>數據包延遲。</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a:t>
            </a:fld>
            <a:endParaRPr lang="zh-TW" altLang="en-US"/>
          </a:p>
        </p:txBody>
      </p:sp>
    </p:spTree>
    <p:extLst>
      <p:ext uri="{BB962C8B-B14F-4D97-AF65-F5344CB8AC3E}">
        <p14:creationId xmlns:p14="http://schemas.microsoft.com/office/powerpoint/2010/main" val="2416525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t>到達第二個</a:t>
                </a:r>
                <a:r>
                  <a:rPr lang="en-US" altLang="zh-TW" dirty="0"/>
                  <a:t>NFV</a:t>
                </a:r>
                <a:r>
                  <a:rPr lang="zh-TW" altLang="en-US" dirty="0"/>
                  <a:t>節點</a:t>
                </a:r>
                <a:r>
                  <a:rPr lang="en-US" altLang="zh-TW" dirty="0"/>
                  <a:t>N2</a:t>
                </a:r>
                <a:r>
                  <a:rPr lang="zh-TW" altLang="en-US" dirty="0"/>
                  <a:t>的過程與流量從</a:t>
                </a:r>
                <a:r>
                  <a:rPr lang="en-US" altLang="zh-TW" dirty="0"/>
                  <a:t>N1</a:t>
                </a:r>
                <a:r>
                  <a:rPr lang="zh-TW" altLang="en-US" dirty="0"/>
                  <a:t>出發的過程相同。</a:t>
                </a:r>
                <a:endParaRPr lang="en-US" altLang="zh-TW" dirty="0"/>
              </a:p>
              <a:p>
                <a14:m>
                  <m:oMath xmlns:m="http://schemas.openxmlformats.org/officeDocument/2006/math">
                    <m:sSub>
                      <m:sSubPr>
                        <m:ctrlPr>
                          <a:rPr lang="en-US" altLang="zh-TW" i="1" smtClean="0">
                            <a:latin typeface="Cambria Math" panose="02040503050406030204" pitchFamily="18" charset="0"/>
                          </a:rPr>
                        </m:ctrlPr>
                      </m:sSubPr>
                      <m:e>
                        <m:r>
                          <a:rPr lang="zh-TW" altLang="en-US" i="1" smtClean="0">
                            <a:latin typeface="Cambria Math" panose="02040503050406030204" pitchFamily="18" charset="0"/>
                          </a:rPr>
                          <m:t>𝜚</m:t>
                        </m:r>
                        <m:r>
                          <a:rPr lang="en-US" altLang="zh-TW" b="0" i="1" smtClean="0">
                            <a:latin typeface="Cambria Math" panose="02040503050406030204" pitchFamily="18" charset="0"/>
                          </a:rPr>
                          <m:t>′</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,1</m:t>
                        </m:r>
                      </m:sub>
                    </m:sSub>
                  </m:oMath>
                </a14:m>
                <a:r>
                  <a:rPr lang="zh-TW" altLang="en-US" dirty="0"/>
                  <a:t> </a:t>
                </a:r>
                <a:r>
                  <a:rPr lang="en-US" altLang="zh-TW" dirty="0"/>
                  <a:t>= </a:t>
                </a:r>
                <a14:m>
                  <m:oMath xmlns:m="http://schemas.openxmlformats.org/officeDocument/2006/math">
                    <m:d>
                      <m:dPr>
                        <m:ctrlPr>
                          <a:rPr lang="en-US" altLang="zh-TW" i="1" smtClean="0">
                            <a:latin typeface="Cambria Math" panose="02040503050406030204" pitchFamily="18" charset="0"/>
                          </a:rPr>
                        </m:ctrlPr>
                      </m:dPr>
                      <m:e>
                        <m:sSub>
                          <m:sSubPr>
                            <m:ctrlPr>
                              <a:rPr lang="en-US" altLang="zh-TW" i="1" smtClean="0">
                                <a:latin typeface="Cambria Math" panose="02040503050406030204" pitchFamily="18" charset="0"/>
                              </a:rPr>
                            </m:ctrlPr>
                          </m:sSubPr>
                          <m:e>
                            <m:r>
                              <a:rPr lang="zh-TW" altLang="en-US" i="1" smtClean="0">
                                <a:latin typeface="Cambria Math" panose="02040503050406030204" pitchFamily="18" charset="0"/>
                              </a:rPr>
                              <m:t>𝜆</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zh-TW" altLang="en-US" b="0" i="1" smtClean="0">
                                <a:latin typeface="Cambria Math" panose="02040503050406030204" pitchFamily="18" charset="0"/>
                              </a:rPr>
                              <m:t>𝜇</m:t>
                            </m:r>
                            <m:r>
                              <a:rPr lang="en-US" altLang="zh-TW" b="0" i="1" smtClean="0">
                                <a:latin typeface="Cambria Math" panose="02040503050406030204" pitchFamily="18" charset="0"/>
                              </a:rPr>
                              <m:t>′</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 1</m:t>
                            </m:r>
                          </m:sub>
                        </m:sSub>
                      </m:e>
                    </m:d>
                  </m:oMath>
                </a14:m>
                <a:r>
                  <a:rPr lang="zh-TW" altLang="en-US" dirty="0"/>
                  <a:t>，</a:t>
                </a:r>
                <a14:m>
                  <m:oMath xmlns:m="http://schemas.openxmlformats.org/officeDocument/2006/math">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𝑇</m:t>
                        </m:r>
                      </m:e>
                      <m:sub>
                        <m:r>
                          <a:rPr lang="en-US" altLang="zh-TW" b="0" i="1" dirty="0" smtClean="0">
                            <a:latin typeface="Cambria Math" panose="02040503050406030204" pitchFamily="18" charset="0"/>
                          </a:rPr>
                          <m:t>𝑒</m:t>
                        </m:r>
                      </m:sub>
                    </m:sSub>
                  </m:oMath>
                </a14:m>
                <a:r>
                  <a:rPr lang="zh-TW" altLang="en-US" dirty="0"/>
                  <a:t>是 </a:t>
                </a:r>
                <a:r>
                  <a:rPr lang="en-US" altLang="zh-TW" dirty="0"/>
                  <a:t>N2 </a:t>
                </a:r>
                <a:r>
                  <a:rPr lang="zh-TW" altLang="en-US" dirty="0"/>
                  <a:t>處流 </a:t>
                </a:r>
                <a:r>
                  <a:rPr lang="en-US" altLang="zh-TW" dirty="0"/>
                  <a:t>i </a:t>
                </a:r>
                <a:r>
                  <a:rPr lang="zh-TW" altLang="en-US" dirty="0"/>
                  <a:t>的連續數據包到達間隔時間內的空閒持續時間，方差為</a:t>
                </a:r>
                <a14:m>
                  <m:oMath xmlns:m="http://schemas.openxmlformats.org/officeDocument/2006/math">
                    <m:sSubSup>
                      <m:sSubSupPr>
                        <m:ctrlPr>
                          <a:rPr lang="en-US" altLang="zh-TW" i="1" smtClean="0">
                            <a:latin typeface="Cambria Math" panose="02040503050406030204" pitchFamily="18" charset="0"/>
                          </a:rPr>
                        </m:ctrlPr>
                      </m:sSubSupPr>
                      <m:e>
                        <m:r>
                          <a:rPr lang="zh-TW" altLang="en-US" i="1" smtClean="0">
                            <a:latin typeface="Cambria Math" panose="02040503050406030204" pitchFamily="18" charset="0"/>
                          </a:rPr>
                          <m:t>𝜎</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2</m:t>
                        </m:r>
                      </m:sup>
                    </m:sSubSup>
                  </m:oMath>
                </a14:m>
                <a:endParaRPr lang="zh-TW" altLang="en-US" dirty="0"/>
              </a:p>
            </p:txBody>
          </p:sp>
        </mc:Choice>
        <mc:Fallback xmlns="">
          <p:sp>
            <p:nvSpPr>
              <p:cNvPr id="3" name="備忘稿版面配置區 2"/>
              <p:cNvSpPr>
                <a:spLocks noGrp="1"/>
              </p:cNvSpPr>
              <p:nvPr>
                <p:ph type="body" idx="1"/>
              </p:nvPr>
            </p:nvSpPr>
            <p:spPr/>
            <p:txBody>
              <a:bodyPr/>
              <a:lstStyle/>
              <a:p>
                <a:r>
                  <a:rPr lang="zh-TW" altLang="en-US" dirty="0"/>
                  <a:t>到達第二個</a:t>
                </a:r>
                <a:r>
                  <a:rPr lang="en-US" altLang="zh-TW" dirty="0"/>
                  <a:t>NFV</a:t>
                </a:r>
                <a:r>
                  <a:rPr lang="zh-TW" altLang="en-US" dirty="0"/>
                  <a:t>節點</a:t>
                </a:r>
                <a:r>
                  <a:rPr lang="en-US" altLang="zh-TW" dirty="0"/>
                  <a:t>N2</a:t>
                </a:r>
                <a:r>
                  <a:rPr lang="zh-TW" altLang="en-US" dirty="0"/>
                  <a:t>的過程與流量從</a:t>
                </a:r>
                <a:r>
                  <a:rPr lang="en-US" altLang="zh-TW" dirty="0"/>
                  <a:t>N1</a:t>
                </a:r>
                <a:r>
                  <a:rPr lang="zh-TW" altLang="en-US" dirty="0"/>
                  <a:t>出發的過程相同。</a:t>
                </a:r>
                <a:endParaRPr lang="en-US" altLang="zh-TW" dirty="0"/>
              </a:p>
              <a:p>
                <a:pPr/>
                <a:r>
                  <a:rPr lang="en-US" altLang="zh-TW" i="0">
                    <a:latin typeface="Cambria Math" panose="02040503050406030204" pitchFamily="18" charset="0"/>
                  </a:rPr>
                  <a:t>〖</a:t>
                </a:r>
                <a:r>
                  <a:rPr lang="zh-TW" altLang="en-US" i="0">
                    <a:latin typeface="Cambria Math" panose="02040503050406030204" pitchFamily="18" charset="0"/>
                  </a:rPr>
                  <a:t>𝜚</a:t>
                </a:r>
                <a:r>
                  <a:rPr lang="en-US" altLang="zh-TW" b="0" i="0">
                    <a:latin typeface="Cambria Math" panose="02040503050406030204" pitchFamily="18" charset="0"/>
                  </a:rPr>
                  <a:t>′〗_(𝑖,1)</a:t>
                </a:r>
                <a:r>
                  <a:rPr lang="zh-TW" altLang="en-US" dirty="0"/>
                  <a:t> </a:t>
                </a:r>
                <a:r>
                  <a:rPr lang="en-US" altLang="zh-TW" dirty="0"/>
                  <a:t>= </a:t>
                </a:r>
                <a:r>
                  <a:rPr lang="en-US" altLang="zh-TW" i="0">
                    <a:latin typeface="Cambria Math" panose="02040503050406030204" pitchFamily="18" charset="0"/>
                  </a:rPr>
                  <a:t>(</a:t>
                </a:r>
                <a:r>
                  <a:rPr lang="zh-TW" altLang="en-US" i="0">
                    <a:latin typeface="Cambria Math" panose="02040503050406030204" pitchFamily="18" charset="0"/>
                  </a:rPr>
                  <a:t>𝜆</a:t>
                </a:r>
                <a:r>
                  <a:rPr lang="en-US" altLang="zh-TW" i="0">
                    <a:latin typeface="Cambria Math" panose="02040503050406030204" pitchFamily="18" charset="0"/>
                  </a:rPr>
                  <a:t>_</a:t>
                </a:r>
                <a:r>
                  <a:rPr lang="en-US" altLang="zh-TW" b="0" i="0">
                    <a:latin typeface="Cambria Math" panose="02040503050406030204" pitchFamily="18" charset="0"/>
                  </a:rPr>
                  <a:t>𝑖/〖</a:t>
                </a:r>
                <a:r>
                  <a:rPr lang="zh-TW" altLang="en-US" b="0" i="0">
                    <a:latin typeface="Cambria Math" panose="02040503050406030204" pitchFamily="18" charset="0"/>
                  </a:rPr>
                  <a:t>𝜇</a:t>
                </a:r>
                <a:r>
                  <a:rPr lang="en-US" altLang="zh-TW" b="0" i="0">
                    <a:latin typeface="Cambria Math" panose="02040503050406030204" pitchFamily="18" charset="0"/>
                  </a:rPr>
                  <a:t>′〗_(𝑖, 1) )</a:t>
                </a:r>
                <a:r>
                  <a:rPr lang="zh-TW" altLang="en-US" dirty="0"/>
                  <a:t>，</a:t>
                </a:r>
                <a:r>
                  <a:rPr lang="en-US" altLang="zh-TW" b="0" i="0" dirty="0">
                    <a:latin typeface="Cambria Math" panose="02040503050406030204" pitchFamily="18" charset="0"/>
                  </a:rPr>
                  <a:t>𝑇_𝑒</a:t>
                </a:r>
                <a:r>
                  <a:rPr lang="zh-TW" altLang="en-US" dirty="0"/>
                  <a:t>是 </a:t>
                </a:r>
                <a:r>
                  <a:rPr lang="en-US" altLang="zh-TW" dirty="0"/>
                  <a:t>N2 </a:t>
                </a:r>
                <a:r>
                  <a:rPr lang="zh-TW" altLang="en-US" dirty="0"/>
                  <a:t>處流 </a:t>
                </a:r>
                <a:r>
                  <a:rPr lang="en-US" altLang="zh-TW" dirty="0"/>
                  <a:t>i </a:t>
                </a:r>
                <a:r>
                  <a:rPr lang="zh-TW" altLang="en-US" dirty="0"/>
                  <a:t>的連續數據包到達間隔時間內的空閒持續時間，方差為</a:t>
                </a:r>
                <a:r>
                  <a:rPr lang="zh-TW" altLang="en-US" i="0">
                    <a:latin typeface="Cambria Math" panose="02040503050406030204" pitchFamily="18" charset="0"/>
                  </a:rPr>
                  <a:t>𝜎</a:t>
                </a:r>
                <a:r>
                  <a:rPr lang="en-US" altLang="zh-TW" i="0">
                    <a:latin typeface="Cambria Math" panose="02040503050406030204" pitchFamily="18" charset="0"/>
                  </a:rPr>
                  <a:t>_</a:t>
                </a:r>
                <a:r>
                  <a:rPr lang="en-US" altLang="zh-TW" b="0" i="0">
                    <a:latin typeface="Cambria Math" panose="02040503050406030204" pitchFamily="18" charset="0"/>
                  </a:rPr>
                  <a:t>𝑖^2</a:t>
                </a: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23</a:t>
            </a:fld>
            <a:endParaRPr lang="zh-TW" altLang="en-US"/>
          </a:p>
        </p:txBody>
      </p:sp>
    </p:spTree>
    <p:extLst>
      <p:ext uri="{BB962C8B-B14F-4D97-AF65-F5344CB8AC3E}">
        <p14:creationId xmlns:p14="http://schemas.microsoft.com/office/powerpoint/2010/main" val="1980617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由於每個流在 </a:t>
            </a:r>
            <a:r>
              <a:rPr lang="en-US" altLang="zh-TW" dirty="0"/>
              <a:t>N2 </a:t>
            </a:r>
            <a:r>
              <a:rPr lang="zh-TW" altLang="en-US" dirty="0"/>
              <a:t>的到達過程與 </a:t>
            </a:r>
            <a:r>
              <a:rPr lang="en-US" altLang="zh-TW" dirty="0"/>
              <a:t>N1 </a:t>
            </a:r>
            <a:r>
              <a:rPr lang="zh-TW" altLang="en-US" dirty="0"/>
              <a:t>的先前解耦處理速率相關，因此 </a:t>
            </a:r>
            <a:r>
              <a:rPr lang="en-US" altLang="zh-TW" dirty="0"/>
              <a:t>G/D/1 </a:t>
            </a:r>
            <a:r>
              <a:rPr lang="zh-TW" altLang="en-US" dirty="0"/>
              <a:t>排隊模型不准確，尤其是當 </a:t>
            </a:r>
            <a:r>
              <a:rPr lang="en-US" altLang="zh-TW" dirty="0" err="1"/>
              <a:t>λi</a:t>
            </a:r>
            <a:r>
              <a:rPr lang="en-US" altLang="zh-TW" dirty="0"/>
              <a:t> </a:t>
            </a:r>
            <a:r>
              <a:rPr lang="zh-TW" altLang="en-US" dirty="0"/>
              <a:t>變大時。</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24</a:t>
            </a:fld>
            <a:endParaRPr lang="zh-TW" altLang="en-US"/>
          </a:p>
        </p:txBody>
      </p:sp>
    </p:spTree>
    <p:extLst>
      <p:ext uri="{BB962C8B-B14F-4D97-AF65-F5344CB8AC3E}">
        <p14:creationId xmlns:p14="http://schemas.microsoft.com/office/powerpoint/2010/main" val="3285851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因此，為了使每個流到達 </a:t>
            </a:r>
            <a:r>
              <a:rPr lang="en-US" altLang="zh-TW" dirty="0"/>
              <a:t>N2 </a:t>
            </a:r>
            <a:r>
              <a:rPr lang="zh-TW" altLang="en-US" dirty="0"/>
              <a:t>的處理隊列的過程與 </a:t>
            </a:r>
            <a:r>
              <a:rPr lang="en-US" altLang="zh-TW" dirty="0"/>
              <a:t>N1 </a:t>
            </a:r>
            <a:r>
              <a:rPr lang="zh-TW" altLang="en-US" dirty="0"/>
              <a:t>的處理和傳輸速率無關，我們將流 </a:t>
            </a:r>
            <a:r>
              <a:rPr lang="en-US" altLang="zh-TW" dirty="0" err="1"/>
              <a:t>i</a:t>
            </a:r>
            <a:r>
              <a:rPr lang="en-US" altLang="zh-TW" dirty="0"/>
              <a:t> </a:t>
            </a:r>
            <a:r>
              <a:rPr lang="zh-TW" altLang="en-US" dirty="0"/>
              <a:t>的數據包到達 </a:t>
            </a:r>
            <a:r>
              <a:rPr lang="en-US" altLang="zh-TW" dirty="0"/>
              <a:t>N2 </a:t>
            </a:r>
            <a:r>
              <a:rPr lang="zh-TW" altLang="en-US" dirty="0"/>
              <a:t>的過程近似為速率參數為 </a:t>
            </a:r>
            <a:r>
              <a:rPr lang="en-US" altLang="zh-TW" dirty="0" err="1"/>
              <a:t>λi</a:t>
            </a:r>
            <a:r>
              <a:rPr lang="en-US" altLang="zh-TW" dirty="0"/>
              <a:t> </a:t>
            </a:r>
            <a:r>
              <a:rPr lang="zh-TW" altLang="en-US" dirty="0"/>
              <a:t>的泊松過程，並建立 </a:t>
            </a:r>
            <a:r>
              <a:rPr lang="en-US" altLang="zh-TW" dirty="0"/>
              <a:t>M/D /1 </a:t>
            </a:r>
            <a:r>
              <a:rPr lang="zh-TW" altLang="en-US" dirty="0"/>
              <a:t>隊列模型來表示流 </a:t>
            </a:r>
            <a:r>
              <a:rPr lang="en-US" altLang="zh-TW" dirty="0" err="1"/>
              <a:t>i</a:t>
            </a:r>
            <a:r>
              <a:rPr lang="en-US" altLang="zh-TW" dirty="0"/>
              <a:t> </a:t>
            </a:r>
            <a:r>
              <a:rPr lang="zh-TW" altLang="en-US" dirty="0"/>
              <a:t>的數據包處理。</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25</a:t>
            </a:fld>
            <a:endParaRPr lang="zh-TW" altLang="en-US"/>
          </a:p>
        </p:txBody>
      </p:sp>
    </p:spTree>
    <p:extLst>
      <p:ext uri="{BB962C8B-B14F-4D97-AF65-F5344CB8AC3E}">
        <p14:creationId xmlns:p14="http://schemas.microsoft.com/office/powerpoint/2010/main" val="3918917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根據流 </a:t>
            </a:r>
            <a:r>
              <a:rPr lang="en-US" altLang="zh-TW" dirty="0" err="1"/>
              <a:t>i</a:t>
            </a:r>
            <a:r>
              <a:rPr lang="en-US" altLang="zh-TW" dirty="0"/>
              <a:t> </a:t>
            </a:r>
            <a:r>
              <a:rPr lang="zh-TW" altLang="en-US" dirty="0"/>
              <a:t>在 </a:t>
            </a:r>
            <a:r>
              <a:rPr lang="en-US" altLang="zh-TW" dirty="0"/>
              <a:t>N2 </a:t>
            </a:r>
            <a:r>
              <a:rPr lang="zh-TW" altLang="en-US" dirty="0"/>
              <a:t>的數據包到達過程的近似值，計算 </a:t>
            </a:r>
            <a:r>
              <a:rPr lang="en-US" altLang="zh-TW" dirty="0"/>
              <a:t>N2 </a:t>
            </a:r>
            <a:r>
              <a:rPr lang="zh-TW" altLang="en-US" dirty="0"/>
              <a:t>的平均總數據包延遲，與 </a:t>
            </a:r>
            <a:r>
              <a:rPr lang="en-US" altLang="zh-TW" dirty="0"/>
              <a:t>N1 </a:t>
            </a:r>
            <a:r>
              <a:rPr lang="zh-TW" altLang="en-US" dirty="0"/>
              <a:t>的處理和傳輸速率無關</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26</a:t>
            </a:fld>
            <a:endParaRPr lang="zh-TW" altLang="en-US"/>
          </a:p>
        </p:txBody>
      </p:sp>
    </p:spTree>
    <p:extLst>
      <p:ext uri="{BB962C8B-B14F-4D97-AF65-F5344CB8AC3E}">
        <p14:creationId xmlns:p14="http://schemas.microsoft.com/office/powerpoint/2010/main" val="2461682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dirty="0"/>
              <a:t>基於對穿越 </a:t>
            </a:r>
            <a:r>
              <a:rPr lang="en-US" altLang="zh-TW" b="0" dirty="0"/>
              <a:t>N2 </a:t>
            </a:r>
            <a:r>
              <a:rPr lang="zh-TW" altLang="en-US" b="0" dirty="0"/>
              <a:t>的數據包進行延遲建模的相同方法，可以獨立導出流 </a:t>
            </a:r>
            <a:r>
              <a:rPr lang="en-US" altLang="zh-TW" b="0" dirty="0" err="1"/>
              <a:t>i</a:t>
            </a:r>
            <a:r>
              <a:rPr lang="en-US" altLang="zh-TW" b="0" dirty="0"/>
              <a:t> </a:t>
            </a:r>
            <a:r>
              <a:rPr lang="zh-TW" altLang="en-US" b="0" dirty="0"/>
              <a:t>穿越每個後續 </a:t>
            </a:r>
            <a:r>
              <a:rPr lang="en-US" altLang="zh-TW" b="0" dirty="0"/>
              <a:t>NFV </a:t>
            </a:r>
            <a:r>
              <a:rPr lang="zh-TW" altLang="en-US" b="0" dirty="0"/>
              <a:t>節點（如果有）的平均總數據包延遲。</a:t>
            </a:r>
            <a:endParaRPr lang="en-US" altLang="zh-TW" b="0" dirty="0"/>
          </a:p>
          <a:p>
            <a:r>
              <a:rPr lang="en-US" altLang="zh-TW" b="0" dirty="0" err="1"/>
              <a:t>Di,z</a:t>
            </a:r>
            <a:r>
              <a:rPr lang="en-US" altLang="zh-TW" b="0" dirty="0"/>
              <a:t> </a:t>
            </a:r>
            <a:r>
              <a:rPr lang="zh-TW" altLang="en-US" b="0" dirty="0"/>
              <a:t>是流 </a:t>
            </a:r>
            <a:r>
              <a:rPr lang="en-US" altLang="zh-TW" b="0" dirty="0" err="1"/>
              <a:t>i</a:t>
            </a:r>
            <a:r>
              <a:rPr lang="en-US" altLang="zh-TW" b="0" dirty="0"/>
              <a:t> </a:t>
            </a:r>
            <a:r>
              <a:rPr lang="zh-TW" altLang="en-US" b="0" dirty="0"/>
              <a:t>通過嵌入式 </a:t>
            </a:r>
            <a:r>
              <a:rPr lang="en-US" altLang="zh-TW" b="0" dirty="0"/>
              <a:t>VNF </a:t>
            </a:r>
            <a:r>
              <a:rPr lang="zh-TW" altLang="en-US" b="0" dirty="0"/>
              <a:t>鏈的第 </a:t>
            </a:r>
            <a:r>
              <a:rPr lang="en-US" altLang="zh-TW" b="0" dirty="0"/>
              <a:t>z </a:t>
            </a:r>
            <a:r>
              <a:rPr lang="zh-TW" altLang="en-US" b="0" dirty="0"/>
              <a:t>個 </a:t>
            </a:r>
            <a:r>
              <a:rPr lang="en-US" altLang="zh-TW" b="0" dirty="0"/>
              <a:t>NFV </a:t>
            </a:r>
            <a:r>
              <a:rPr lang="zh-TW" altLang="en-US" b="0" dirty="0"/>
              <a:t>節點的平均數據包延遲</a:t>
            </a:r>
            <a:endParaRPr lang="en-US" altLang="zh-TW" b="0" dirty="0"/>
          </a:p>
          <a:p>
            <a:r>
              <a:rPr lang="en-US" altLang="zh-TW" b="0" dirty="0"/>
              <a:t>D(f)</a:t>
            </a:r>
            <a:r>
              <a:rPr lang="en-US" altLang="zh-TW" b="0" dirty="0" err="1"/>
              <a:t>i,z</a:t>
            </a:r>
            <a:r>
              <a:rPr lang="en-US" altLang="zh-TW" b="0" dirty="0"/>
              <a:t> </a:t>
            </a:r>
            <a:r>
              <a:rPr lang="zh-TW" altLang="en-US" b="0" dirty="0"/>
              <a:t>是流 </a:t>
            </a:r>
            <a:r>
              <a:rPr lang="en-US" altLang="zh-TW" b="0" dirty="0" err="1"/>
              <a:t>i</a:t>
            </a:r>
            <a:r>
              <a:rPr lang="en-US" altLang="zh-TW" b="0" dirty="0"/>
              <a:t> </a:t>
            </a:r>
            <a:r>
              <a:rPr lang="zh-TW" altLang="en-US" b="0" dirty="0"/>
              <a:t>在到達 </a:t>
            </a:r>
            <a:r>
              <a:rPr lang="en-US" altLang="zh-TW" b="0" dirty="0"/>
              <a:t>NFV </a:t>
            </a:r>
            <a:r>
              <a:rPr lang="zh-TW" altLang="en-US" b="0" dirty="0"/>
              <a:t>節點 </a:t>
            </a:r>
            <a:r>
              <a:rPr lang="en-US" altLang="zh-TW" b="0" dirty="0"/>
              <a:t>Nz+1 </a:t>
            </a:r>
            <a:r>
              <a:rPr lang="zh-TW" altLang="en-US" b="0" dirty="0"/>
              <a:t>之前穿越 </a:t>
            </a:r>
            <a:r>
              <a:rPr lang="en-US" altLang="zh-TW" b="0" dirty="0" err="1"/>
              <a:t>nz</a:t>
            </a:r>
            <a:r>
              <a:rPr lang="en-US" altLang="zh-TW" b="0" dirty="0"/>
              <a:t> </a:t>
            </a:r>
            <a:r>
              <a:rPr lang="zh-TW" altLang="en-US" b="0" dirty="0"/>
              <a:t>交換機和 </a:t>
            </a:r>
            <a:r>
              <a:rPr lang="en-US" altLang="zh-TW" b="0" dirty="0" err="1"/>
              <a:t>nz</a:t>
            </a:r>
            <a:r>
              <a:rPr lang="en-US" altLang="zh-TW" b="0" dirty="0"/>
              <a:t> </a:t>
            </a:r>
            <a:r>
              <a:rPr lang="zh-TW" altLang="en-US" b="0" dirty="0"/>
              <a:t>鏈路的總數據包傳輸延遲</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27</a:t>
            </a:fld>
            <a:endParaRPr lang="zh-TW" altLang="en-US"/>
          </a:p>
        </p:txBody>
      </p:sp>
    </p:spTree>
    <p:extLst>
      <p:ext uri="{BB962C8B-B14F-4D97-AF65-F5344CB8AC3E}">
        <p14:creationId xmlns:p14="http://schemas.microsoft.com/office/powerpoint/2010/main" val="759176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證明了使用流 </a:t>
            </a:r>
            <a:r>
              <a:rPr lang="en-US" altLang="zh-TW" dirty="0" err="1"/>
              <a:t>i</a:t>
            </a:r>
            <a:r>
              <a:rPr lang="en-US" altLang="zh-TW" dirty="0"/>
              <a:t> </a:t>
            </a:r>
            <a:r>
              <a:rPr lang="zh-TW" altLang="en-US" dirty="0"/>
              <a:t>和 </a:t>
            </a:r>
            <a:r>
              <a:rPr lang="en-US" altLang="zh-TW" dirty="0"/>
              <a:t>j </a:t>
            </a:r>
            <a:r>
              <a:rPr lang="zh-TW" altLang="en-US" dirty="0"/>
              <a:t>之間的速率解耦導出的數據包處理延遲和數據包排隊延遲都接近具有速率耦合的模擬結果。</a:t>
            </a:r>
            <a:endParaRPr lang="en-US" altLang="zh-TW" dirty="0"/>
          </a:p>
          <a:p>
            <a:r>
              <a:rPr lang="zh-TW" altLang="en-US" dirty="0"/>
              <a:t>我們可以從圖 </a:t>
            </a:r>
            <a:r>
              <a:rPr lang="en-US" altLang="zh-TW" dirty="0"/>
              <a:t>6(a) </a:t>
            </a:r>
            <a:r>
              <a:rPr lang="zh-TW" altLang="en-US" dirty="0"/>
              <a:t>中看出，流 </a:t>
            </a:r>
            <a:r>
              <a:rPr lang="en-US" altLang="zh-TW" dirty="0" err="1"/>
              <a:t>i</a:t>
            </a:r>
            <a:r>
              <a:rPr lang="en-US" altLang="zh-TW" dirty="0"/>
              <a:t> </a:t>
            </a:r>
            <a:r>
              <a:rPr lang="zh-TW" altLang="en-US" dirty="0"/>
              <a:t>的解耦處理速率隨 </a:t>
            </a:r>
            <a:r>
              <a:rPr lang="en-US" altLang="zh-TW" dirty="0" err="1"/>
              <a:t>λj</a:t>
            </a:r>
            <a:r>
              <a:rPr lang="en-US" altLang="zh-TW" dirty="0"/>
              <a:t> </a:t>
            </a:r>
            <a:r>
              <a:rPr lang="zh-TW" altLang="en-US" dirty="0"/>
              <a:t>降低，因為流 </a:t>
            </a:r>
            <a:r>
              <a:rPr lang="en-US" altLang="zh-TW" dirty="0"/>
              <a:t>j </a:t>
            </a:r>
            <a:r>
              <a:rPr lang="zh-TW" altLang="en-US" dirty="0"/>
              <a:t>的處理隊列非空概率在統計上增加，從而縮小了其他流的解耦處理速率。</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28</a:t>
            </a:fld>
            <a:endParaRPr lang="zh-TW" altLang="en-US"/>
          </a:p>
        </p:txBody>
      </p:sp>
    </p:spTree>
    <p:extLst>
      <p:ext uri="{BB962C8B-B14F-4D97-AF65-F5344CB8AC3E}">
        <p14:creationId xmlns:p14="http://schemas.microsoft.com/office/powerpoint/2010/main" val="3204781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數據包傳輸延遲和傳輸前的排隊延遲在圖 </a:t>
            </a:r>
            <a:r>
              <a:rPr lang="en-US" altLang="zh-TW" dirty="0"/>
              <a:t>7 </a:t>
            </a:r>
            <a:r>
              <a:rPr lang="zh-TW" altLang="en-US" dirty="0"/>
              <a:t>中的 </a:t>
            </a:r>
            <a:r>
              <a:rPr lang="en-US" altLang="zh-TW" dirty="0"/>
              <a:t>N1 </a:t>
            </a:r>
            <a:r>
              <a:rPr lang="zh-TW" altLang="en-US" dirty="0"/>
              <a:t>處針對兩個流進行評估。</a:t>
            </a:r>
            <a:endParaRPr lang="en-US" altLang="zh-TW" dirty="0"/>
          </a:p>
          <a:p>
            <a:r>
              <a:rPr lang="zh-TW" altLang="en-US" dirty="0"/>
              <a:t>對於數據包傳輸延遲，分析結果與仿真結果吻合良好，數據包傳輸前幾乎沒有排隊延遲，這表明所提出的傳輸速率解耦的準確性。</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29</a:t>
            </a:fld>
            <a:endParaRPr lang="zh-TW" altLang="en-US"/>
          </a:p>
        </p:txBody>
      </p:sp>
    </p:spTree>
    <p:extLst>
      <p:ext uri="{BB962C8B-B14F-4D97-AF65-F5344CB8AC3E}">
        <p14:creationId xmlns:p14="http://schemas.microsoft.com/office/powerpoint/2010/main" val="1751608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我們通過採用 </a:t>
            </a:r>
            <a:r>
              <a:rPr lang="en-US" altLang="zh-TW" dirty="0"/>
              <a:t>DR-GPS </a:t>
            </a:r>
            <a:r>
              <a:rPr lang="zh-TW" altLang="en-US" dirty="0"/>
              <a:t>和雙資源 </a:t>
            </a:r>
            <a:r>
              <a:rPr lang="en-US" altLang="zh-TW" dirty="0"/>
              <a:t>GPS </a:t>
            </a:r>
            <a:r>
              <a:rPr lang="zh-TW" altLang="en-US" dirty="0"/>
              <a:t>方案比較了 </a:t>
            </a:r>
            <a:r>
              <a:rPr lang="en-US" altLang="zh-TW" dirty="0"/>
              <a:t>N1 </a:t>
            </a:r>
            <a:r>
              <a:rPr lang="zh-TW" altLang="en-US" dirty="0"/>
              <a:t>處流 </a:t>
            </a:r>
            <a:r>
              <a:rPr lang="en-US" altLang="zh-TW" dirty="0" err="1"/>
              <a:t>i</a:t>
            </a:r>
            <a:r>
              <a:rPr lang="en-US" altLang="zh-TW" dirty="0"/>
              <a:t> </a:t>
            </a:r>
            <a:r>
              <a:rPr lang="zh-TW" altLang="en-US" dirty="0"/>
              <a:t>和 </a:t>
            </a:r>
            <a:r>
              <a:rPr lang="en-US" altLang="zh-TW" dirty="0"/>
              <a:t>j </a:t>
            </a:r>
            <a:r>
              <a:rPr lang="zh-TW" altLang="en-US" dirty="0"/>
              <a:t>的數據包傳輸之前的排隊延遲。</a:t>
            </a:r>
          </a:p>
          <a:p>
            <a:r>
              <a:rPr lang="zh-TW" altLang="en-US" dirty="0"/>
              <a:t>雖然雙資源 </a:t>
            </a:r>
            <a:r>
              <a:rPr lang="en-US" altLang="zh-TW" dirty="0"/>
              <a:t>GPS </a:t>
            </a:r>
            <a:r>
              <a:rPr lang="zh-TW" altLang="en-US" dirty="0"/>
              <a:t>在兩個流之間實現了 </a:t>
            </a:r>
            <a:r>
              <a:rPr lang="en-US" altLang="zh-TW" dirty="0"/>
              <a:t>CPU </a:t>
            </a:r>
            <a:r>
              <a:rPr lang="zh-TW" altLang="en-US" dirty="0"/>
              <a:t>和帶寬資源的公平分配，但由於不同流的時間配置文件的差異，分配的帶寬資源量為流 </a:t>
            </a:r>
            <a:r>
              <a:rPr lang="en-US" altLang="zh-TW" dirty="0" err="1"/>
              <a:t>i</a:t>
            </a:r>
            <a:r>
              <a:rPr lang="en-US" altLang="zh-TW" dirty="0"/>
              <a:t> </a:t>
            </a:r>
            <a:r>
              <a:rPr lang="zh-TW" altLang="en-US" dirty="0"/>
              <a:t>提供過多而為流 </a:t>
            </a:r>
            <a:r>
              <a:rPr lang="en-US" altLang="zh-TW" dirty="0"/>
              <a:t>j </a:t>
            </a:r>
            <a:r>
              <a:rPr lang="zh-TW" altLang="en-US" dirty="0"/>
              <a:t>低估。</a:t>
            </a:r>
          </a:p>
          <a:p>
            <a:r>
              <a:rPr lang="zh-TW" altLang="en-US" dirty="0"/>
              <a:t>因此，流 </a:t>
            </a:r>
            <a:r>
              <a:rPr lang="en-US" altLang="zh-TW" dirty="0"/>
              <a:t>j </a:t>
            </a:r>
            <a:r>
              <a:rPr lang="zh-TW" altLang="en-US" dirty="0"/>
              <a:t>的鏈路傳輸之前的數據包排隊延遲變得比使用 </a:t>
            </a:r>
            <a:r>
              <a:rPr lang="en-US" altLang="zh-TW" dirty="0"/>
              <a:t>DR-GPS </a:t>
            </a:r>
            <a:r>
              <a:rPr lang="zh-TW" altLang="en-US" dirty="0"/>
              <a:t>的數據包排隊延遲大得多，其中兩個流在 </a:t>
            </a:r>
            <a:r>
              <a:rPr lang="en-US" altLang="zh-TW" dirty="0"/>
              <a:t>N1 </a:t>
            </a:r>
            <a:r>
              <a:rPr lang="zh-TW" altLang="en-US" dirty="0"/>
              <a:t>的傳輸鏈路上的數據包排隊延遲被最小化。</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30</a:t>
            </a:fld>
            <a:endParaRPr lang="zh-TW" altLang="en-US"/>
          </a:p>
        </p:txBody>
      </p:sp>
    </p:spTree>
    <p:extLst>
      <p:ext uri="{BB962C8B-B14F-4D97-AF65-F5344CB8AC3E}">
        <p14:creationId xmlns:p14="http://schemas.microsoft.com/office/powerpoint/2010/main" val="3467883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在穿過第一個 </a:t>
            </a:r>
            <a:r>
              <a:rPr lang="en-US" altLang="zh-TW" dirty="0"/>
              <a:t>NFV </a:t>
            </a:r>
            <a:r>
              <a:rPr lang="zh-TW" altLang="en-US" dirty="0"/>
              <a:t>節點 </a:t>
            </a:r>
            <a:r>
              <a:rPr lang="en-US" altLang="zh-TW" dirty="0"/>
              <a:t>N1 </a:t>
            </a:r>
            <a:r>
              <a:rPr lang="zh-TW" altLang="en-US" dirty="0"/>
              <a:t>之後，流 </a:t>
            </a:r>
            <a:r>
              <a:rPr lang="en-US" altLang="zh-TW" dirty="0" err="1"/>
              <a:t>i</a:t>
            </a:r>
            <a:r>
              <a:rPr lang="en-US" altLang="zh-TW" dirty="0"/>
              <a:t> </a:t>
            </a:r>
            <a:r>
              <a:rPr lang="zh-TW" altLang="en-US" dirty="0"/>
              <a:t>和流 </a:t>
            </a:r>
            <a:r>
              <a:rPr lang="en-US" altLang="zh-TW" dirty="0"/>
              <a:t>j </a:t>
            </a:r>
            <a:r>
              <a:rPr lang="zh-TW" altLang="en-US" dirty="0"/>
              <a:t>在第二個 </a:t>
            </a:r>
            <a:r>
              <a:rPr lang="en-US" altLang="zh-TW" dirty="0"/>
              <a:t>NFV </a:t>
            </a:r>
            <a:r>
              <a:rPr lang="zh-TW" altLang="en-US" dirty="0"/>
              <a:t>節點 </a:t>
            </a:r>
            <a:r>
              <a:rPr lang="en-US" altLang="zh-TW" dirty="0"/>
              <a:t>N2 </a:t>
            </a:r>
            <a:r>
              <a:rPr lang="zh-TW" altLang="en-US" dirty="0"/>
              <a:t>的數據包處理延遲在圖 </a:t>
            </a:r>
            <a:r>
              <a:rPr lang="en-US" altLang="zh-TW" dirty="0"/>
              <a:t>9 </a:t>
            </a:r>
            <a:r>
              <a:rPr lang="zh-TW" altLang="en-US" dirty="0"/>
              <a:t>中進行了評估。</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31</a:t>
            </a:fld>
            <a:endParaRPr lang="zh-TW" altLang="en-US"/>
          </a:p>
        </p:txBody>
      </p:sp>
    </p:spTree>
    <p:extLst>
      <p:ext uri="{BB962C8B-B14F-4D97-AF65-F5344CB8AC3E}">
        <p14:creationId xmlns:p14="http://schemas.microsoft.com/office/powerpoint/2010/main" val="1099172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通過分析結果和仿真結果之間的緊密匹配，驗證了 </a:t>
            </a:r>
            <a:r>
              <a:rPr lang="en-US" altLang="zh-TW" dirty="0"/>
              <a:t>N2 </a:t>
            </a:r>
            <a:r>
              <a:rPr lang="zh-TW" altLang="en-US" dirty="0"/>
              <a:t>處的處理速率解耦是準確的。 演示了在處理 </a:t>
            </a:r>
            <a:r>
              <a:rPr lang="en-US" altLang="zh-TW" dirty="0"/>
              <a:t>N2 </a:t>
            </a:r>
            <a:r>
              <a:rPr lang="zh-TW" altLang="en-US" dirty="0"/>
              <a:t>處的兩個流之前的數據包排隊延遲</a:t>
            </a:r>
            <a:endParaRPr lang="en-US" altLang="zh-TW" dirty="0"/>
          </a:p>
          <a:p>
            <a:r>
              <a:rPr lang="zh-TW" altLang="en-US" dirty="0"/>
              <a:t>隨著 </a:t>
            </a:r>
            <a:r>
              <a:rPr lang="en-US" altLang="zh-TW" dirty="0" err="1"/>
              <a:t>λj</a:t>
            </a:r>
            <a:r>
              <a:rPr lang="en-US" altLang="zh-TW" dirty="0"/>
              <a:t> </a:t>
            </a:r>
            <a:r>
              <a:rPr lang="zh-TW" altLang="en-US" dirty="0"/>
              <a:t>的增加，流 </a:t>
            </a:r>
            <a:r>
              <a:rPr lang="en-US" altLang="zh-TW" dirty="0" err="1"/>
              <a:t>i</a:t>
            </a:r>
            <a:r>
              <a:rPr lang="en-US" altLang="zh-TW" dirty="0"/>
              <a:t> </a:t>
            </a:r>
            <a:r>
              <a:rPr lang="zh-TW" altLang="en-US" dirty="0"/>
              <a:t>的數據包排隊延遲略有增加，因為流 </a:t>
            </a:r>
            <a:r>
              <a:rPr lang="en-US" altLang="zh-TW" dirty="0" err="1"/>
              <a:t>i</a:t>
            </a:r>
            <a:r>
              <a:rPr lang="en-US" altLang="zh-TW" dirty="0"/>
              <a:t> </a:t>
            </a:r>
            <a:r>
              <a:rPr lang="zh-TW" altLang="en-US" dirty="0"/>
              <a:t>從流 </a:t>
            </a:r>
            <a:r>
              <a:rPr lang="en-US" altLang="zh-TW" dirty="0"/>
              <a:t>j </a:t>
            </a:r>
            <a:r>
              <a:rPr lang="zh-TW" altLang="en-US" dirty="0"/>
              <a:t>獲得的資源復用增益變小</a:t>
            </a:r>
            <a:endParaRPr lang="en-US" altLang="zh-TW" dirty="0"/>
          </a:p>
          <a:p>
            <a:r>
              <a:rPr lang="zh-TW" altLang="en-US" dirty="0"/>
              <a:t>我們可以從圖 </a:t>
            </a:r>
            <a:r>
              <a:rPr lang="en-US" altLang="zh-TW" dirty="0"/>
              <a:t>10 </a:t>
            </a:r>
            <a:r>
              <a:rPr lang="zh-TW" altLang="en-US" dirty="0"/>
              <a:t>中看出，在 </a:t>
            </a:r>
            <a:r>
              <a:rPr lang="en-US" altLang="zh-TW" dirty="0"/>
              <a:t>N2 </a:t>
            </a:r>
            <a:r>
              <a:rPr lang="zh-TW" altLang="en-US" dirty="0"/>
              <a:t>處處理數據包的 </a:t>
            </a:r>
            <a:r>
              <a:rPr lang="en-US" altLang="zh-TW" dirty="0"/>
              <a:t>M/D/1 </a:t>
            </a:r>
            <a:r>
              <a:rPr lang="zh-TW" altLang="en-US" dirty="0"/>
              <a:t>排隊模型提供了比流 </a:t>
            </a:r>
            <a:r>
              <a:rPr lang="en-US" altLang="zh-TW" dirty="0" err="1"/>
              <a:t>i</a:t>
            </a:r>
            <a:r>
              <a:rPr lang="en-US" altLang="zh-TW" dirty="0"/>
              <a:t> </a:t>
            </a:r>
            <a:r>
              <a:rPr lang="zh-TW" altLang="en-US" dirty="0"/>
              <a:t>的 </a:t>
            </a:r>
            <a:r>
              <a:rPr lang="en-US" altLang="zh-TW" dirty="0"/>
              <a:t>G/D/1 </a:t>
            </a:r>
            <a:r>
              <a:rPr lang="zh-TW" altLang="en-US" dirty="0"/>
              <a:t>排隊延遲上限更嚴格的上限</a:t>
            </a:r>
            <a:endParaRPr lang="en-US" altLang="zh-TW"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32</a:t>
            </a:fld>
            <a:endParaRPr lang="zh-TW" altLang="en-US"/>
          </a:p>
        </p:txBody>
      </p:sp>
    </p:spTree>
    <p:extLst>
      <p:ext uri="{BB962C8B-B14F-4D97-AF65-F5344CB8AC3E}">
        <p14:creationId xmlns:p14="http://schemas.microsoft.com/office/powerpoint/2010/main" val="2926120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採用主導資源廣義處理共享在每個網絡功能虛擬化（</a:t>
            </a:r>
            <a:r>
              <a:rPr lang="en-US" altLang="zh-TW" dirty="0"/>
              <a:t>NFV</a:t>
            </a:r>
            <a:r>
              <a:rPr lang="zh-TW" altLang="en-US" dirty="0"/>
              <a:t>）節點的流之間分配計算和傳輸資源，以實現主導資源的公平分配和高資源利用率。</a:t>
            </a:r>
            <a:endParaRPr lang="en-US" altLang="zh-TW" dirty="0"/>
          </a:p>
          <a:p>
            <a:r>
              <a:rPr lang="zh-TW" altLang="en-US" dirty="0"/>
              <a:t>通過 </a:t>
            </a:r>
            <a:r>
              <a:rPr lang="en-US" altLang="zh-TW" dirty="0"/>
              <a:t>NFV </a:t>
            </a:r>
            <a:r>
              <a:rPr lang="zh-TW" altLang="en-US" dirty="0"/>
              <a:t>節點的來自不同流量的每個數據包通常需要 </a:t>
            </a:r>
            <a:r>
              <a:rPr lang="en-US" altLang="zh-TW" dirty="0"/>
              <a:t>NFV </a:t>
            </a:r>
            <a:r>
              <a:rPr lang="zh-TW" altLang="en-US" dirty="0"/>
              <a:t>節點上不同的 </a:t>
            </a:r>
            <a:r>
              <a:rPr lang="en-US" altLang="zh-TW" dirty="0"/>
              <a:t>CPU </a:t>
            </a:r>
            <a:r>
              <a:rPr lang="zh-TW" altLang="en-US" dirty="0"/>
              <a:t>處理時間和傳出鏈路上的數據包傳輸時間 </a:t>
            </a:r>
            <a:r>
              <a:rPr lang="en-US" altLang="zh-TW" dirty="0"/>
              <a:t>[27]</a:t>
            </a:r>
            <a:r>
              <a:rPr lang="zh-TW" altLang="en-US" dirty="0"/>
              <a:t>，</a:t>
            </a:r>
            <a:r>
              <a:rPr lang="en-US" altLang="zh-TW" dirty="0"/>
              <a:t>[28]</a:t>
            </a:r>
            <a:r>
              <a:rPr lang="zh-TW" altLang="en-US" dirty="0"/>
              <a:t>。</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5</a:t>
            </a:fld>
            <a:endParaRPr lang="zh-TW" altLang="en-US"/>
          </a:p>
        </p:txBody>
      </p:sp>
    </p:spTree>
    <p:extLst>
      <p:ext uri="{BB962C8B-B14F-4D97-AF65-F5344CB8AC3E}">
        <p14:creationId xmlns:p14="http://schemas.microsoft.com/office/powerpoint/2010/main" val="3403551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與圖 </a:t>
            </a:r>
            <a:r>
              <a:rPr lang="en-US" altLang="zh-TW" dirty="0"/>
              <a:t>11 </a:t>
            </a:r>
            <a:r>
              <a:rPr lang="zh-TW" altLang="en-US" dirty="0"/>
              <a:t>中流 </a:t>
            </a:r>
            <a:r>
              <a:rPr lang="en-US" altLang="zh-TW" dirty="0"/>
              <a:t>j </a:t>
            </a:r>
            <a:r>
              <a:rPr lang="zh-TW" altLang="en-US" dirty="0"/>
              <a:t>的結果相比，我們觀察到流 </a:t>
            </a:r>
            <a:r>
              <a:rPr lang="en-US" altLang="zh-TW" dirty="0" err="1"/>
              <a:t>i</a:t>
            </a:r>
            <a:r>
              <a:rPr lang="en-US" altLang="zh-TW" dirty="0"/>
              <a:t> </a:t>
            </a:r>
            <a:r>
              <a:rPr lang="zh-TW" altLang="en-US" dirty="0"/>
              <a:t>的數據包排隊延遲的 </a:t>
            </a:r>
            <a:r>
              <a:rPr lang="en-US" altLang="zh-TW" dirty="0"/>
              <a:t>G/D/1 </a:t>
            </a:r>
            <a:r>
              <a:rPr lang="zh-TW" altLang="en-US" dirty="0"/>
              <a:t>上限更寬鬆，因為流 </a:t>
            </a:r>
            <a:r>
              <a:rPr lang="en-US" altLang="zh-TW" dirty="0" err="1"/>
              <a:t>i</a:t>
            </a:r>
            <a:r>
              <a:rPr lang="en-US" altLang="zh-TW" dirty="0"/>
              <a:t> </a:t>
            </a:r>
            <a:r>
              <a:rPr lang="zh-TW" altLang="en-US" dirty="0"/>
              <a:t>的處理隊列負載較輕，隊列非空概率較低，如圖所示 在圖 </a:t>
            </a:r>
            <a:r>
              <a:rPr lang="en-US" altLang="zh-TW" dirty="0"/>
              <a:t>12 </a:t>
            </a:r>
            <a:r>
              <a:rPr lang="zh-TW" altLang="en-US" dirty="0"/>
              <a:t>中，隨著 </a:t>
            </a:r>
            <a:r>
              <a:rPr lang="en-US" altLang="zh-TW" dirty="0" err="1"/>
              <a:t>λj</a:t>
            </a:r>
            <a:r>
              <a:rPr lang="en-US" altLang="zh-TW" dirty="0"/>
              <a:t> </a:t>
            </a:r>
            <a:r>
              <a:rPr lang="zh-TW" altLang="en-US" dirty="0"/>
              <a:t>的增加，流量 </a:t>
            </a:r>
            <a:r>
              <a:rPr lang="en-US" altLang="zh-TW" dirty="0"/>
              <a:t>j </a:t>
            </a:r>
            <a:r>
              <a:rPr lang="zh-TW" altLang="en-US" dirty="0"/>
              <a:t>的 </a:t>
            </a:r>
            <a:r>
              <a:rPr lang="en-US" altLang="zh-TW" dirty="0"/>
              <a:t>G/D/1 </a:t>
            </a:r>
            <a:r>
              <a:rPr lang="zh-TW" altLang="en-US" dirty="0"/>
              <a:t>排隊延遲上限變得更緊，但在高流量負載條件下準確度較低。</a:t>
            </a:r>
            <a:endParaRPr lang="en-US" altLang="zh-TW" dirty="0"/>
          </a:p>
          <a:p>
            <a:r>
              <a:rPr lang="zh-TW" altLang="en-US" dirty="0"/>
              <a:t>對於這兩個流，建議的 </a:t>
            </a:r>
            <a:r>
              <a:rPr lang="en-US" altLang="zh-TW" dirty="0"/>
              <a:t>M/D/1 </a:t>
            </a:r>
            <a:r>
              <a:rPr lang="zh-TW" altLang="en-US" dirty="0"/>
              <a:t>排隊模型是一個改進的上限，以近似在 </a:t>
            </a:r>
            <a:r>
              <a:rPr lang="en-US" altLang="zh-TW" dirty="0"/>
              <a:t>N2 </a:t>
            </a:r>
            <a:r>
              <a:rPr lang="zh-TW" altLang="en-US" dirty="0"/>
              <a:t>處處理之前的數據包排隊延遲。</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33</a:t>
            </a:fld>
            <a:endParaRPr lang="zh-TW" altLang="en-US"/>
          </a:p>
        </p:txBody>
      </p:sp>
    </p:spTree>
    <p:extLst>
      <p:ext uri="{BB962C8B-B14F-4D97-AF65-F5344CB8AC3E}">
        <p14:creationId xmlns:p14="http://schemas.microsoft.com/office/powerpoint/2010/main" val="1853304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演示了 </a:t>
            </a:r>
            <a:r>
              <a:rPr lang="en-US" altLang="zh-TW" dirty="0"/>
              <a:t>N2 </a:t>
            </a:r>
            <a:r>
              <a:rPr lang="zh-TW" altLang="en-US" dirty="0"/>
              <a:t>處兩個流的數據包傳輸延遲</a:t>
            </a:r>
            <a:endParaRPr lang="en-US" altLang="zh-TW" dirty="0"/>
          </a:p>
          <a:p>
            <a:r>
              <a:rPr lang="zh-TW" altLang="en-US" dirty="0"/>
              <a:t>與圖 </a:t>
            </a:r>
            <a:r>
              <a:rPr lang="en-US" altLang="zh-TW" dirty="0"/>
              <a:t>7 </a:t>
            </a:r>
            <a:r>
              <a:rPr lang="zh-TW" altLang="en-US" dirty="0"/>
              <a:t>類似，我們可以看到每個流的解耦傳輸速率接近模擬結果，並且數據包傳輸之前的排隊延遲可以忽略不計。</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34</a:t>
            </a:fld>
            <a:endParaRPr lang="zh-TW" altLang="en-US"/>
          </a:p>
        </p:txBody>
      </p:sp>
    </p:spTree>
    <p:extLst>
      <p:ext uri="{BB962C8B-B14F-4D97-AF65-F5344CB8AC3E}">
        <p14:creationId xmlns:p14="http://schemas.microsoft.com/office/powerpoint/2010/main" val="3016615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最後，我們在圖 </a:t>
            </a:r>
            <a:r>
              <a:rPr lang="en-US" altLang="zh-TW" dirty="0"/>
              <a:t>14 </a:t>
            </a:r>
            <a:r>
              <a:rPr lang="zh-TW" altLang="en-US" dirty="0"/>
              <a:t>中評估了通過整個嵌入式物理網絡路徑的每個流的數據包的端到端延遲，它是遍歷所有 </a:t>
            </a:r>
            <a:r>
              <a:rPr lang="en-US" altLang="zh-TW" dirty="0"/>
              <a:t>NFV </a:t>
            </a:r>
            <a:r>
              <a:rPr lang="zh-TW" altLang="en-US" dirty="0"/>
              <a:t>節點的總數據包延遲和所有物理鏈路和網絡交換機上的數據包傳輸延遲的總和 </a:t>
            </a:r>
            <a:r>
              <a:rPr lang="en-US" altLang="zh-TW" dirty="0"/>
              <a:t>.</a:t>
            </a:r>
          </a:p>
          <a:p>
            <a:r>
              <a:rPr lang="zh-TW" altLang="en-US" dirty="0"/>
              <a:t>結果表明，所提出的分析模型為穿過嵌入在公共物理網絡路徑上的 </a:t>
            </a:r>
            <a:r>
              <a:rPr lang="en-US" altLang="zh-TW" dirty="0"/>
              <a:t>VNF </a:t>
            </a:r>
            <a:r>
              <a:rPr lang="zh-TW" altLang="en-US" dirty="0"/>
              <a:t>鏈的多個流的 </a:t>
            </a:r>
            <a:r>
              <a:rPr lang="en-US" altLang="zh-TW" dirty="0"/>
              <a:t>E2E </a:t>
            </a:r>
            <a:r>
              <a:rPr lang="zh-TW" altLang="en-US" dirty="0"/>
              <a:t>數據包處理和傳輸提供了準確的延遲評估。 所提出的分析模型可以幫助支持 </a:t>
            </a:r>
            <a:r>
              <a:rPr lang="en-US" altLang="zh-TW" dirty="0"/>
              <a:t>E2E </a:t>
            </a:r>
            <a:r>
              <a:rPr lang="zh-TW" altLang="en-US" dirty="0"/>
              <a:t>延遲感知 </a:t>
            </a:r>
            <a:r>
              <a:rPr lang="en-US" altLang="zh-TW" dirty="0"/>
              <a:t>VNF </a:t>
            </a:r>
            <a:r>
              <a:rPr lang="zh-TW" altLang="en-US" dirty="0"/>
              <a:t>鏈嵌入。</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35</a:t>
            </a:fld>
            <a:endParaRPr lang="zh-TW" altLang="en-US"/>
          </a:p>
        </p:txBody>
      </p:sp>
    </p:spTree>
    <p:extLst>
      <p:ext uri="{BB962C8B-B14F-4D97-AF65-F5344CB8AC3E}">
        <p14:creationId xmlns:p14="http://schemas.microsoft.com/office/powerpoint/2010/main" val="4220092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因此，如何開發一個分析模型來評估流的每個數據包在通過嵌入式 </a:t>
            </a:r>
            <a:r>
              <a:rPr lang="en-US" altLang="zh-TW" dirty="0"/>
              <a:t>VNF </a:t>
            </a:r>
            <a:r>
              <a:rPr lang="zh-TW" altLang="en-US" dirty="0"/>
              <a:t>鏈時所經歷的延遲，包括數據包排隊延遲、</a:t>
            </a:r>
            <a:r>
              <a:rPr lang="en-US" altLang="zh-TW" dirty="0"/>
              <a:t>NFV </a:t>
            </a:r>
            <a:r>
              <a:rPr lang="zh-TW" altLang="en-US" dirty="0"/>
              <a:t>節點上的數據包處理延遲和鏈路上的數據包傳輸延遲，是一項具有挑戰性的研究問題。</a:t>
            </a:r>
            <a:endParaRPr lang="en-US" altLang="zh-TW" dirty="0"/>
          </a:p>
          <a:p>
            <a:r>
              <a:rPr lang="zh-TW" altLang="en-US" dirty="0"/>
              <a:t>我們採用優勢資源廣義處理器共享 </a:t>
            </a:r>
            <a:r>
              <a:rPr lang="en-US" altLang="zh-TW" dirty="0"/>
              <a:t>(DR-GPS) [28] </a:t>
            </a:r>
            <a:r>
              <a:rPr lang="zh-TW" altLang="en-US" dirty="0"/>
              <a:t>作為在每個 </a:t>
            </a:r>
            <a:r>
              <a:rPr lang="en-US" altLang="zh-TW" dirty="0"/>
              <a:t>NFV </a:t>
            </a:r>
            <a:r>
              <a:rPr lang="zh-TW" altLang="en-US" dirty="0"/>
              <a:t>節點共享資源的流量之間的雙資源分配方案。</a:t>
            </a:r>
            <a:endParaRPr lang="en-US" altLang="zh-TW"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6</a:t>
            </a:fld>
            <a:endParaRPr lang="zh-TW" altLang="en-US"/>
          </a:p>
        </p:txBody>
      </p:sp>
    </p:spTree>
    <p:extLst>
      <p:ext uri="{BB962C8B-B14F-4D97-AF65-F5344CB8AC3E}">
        <p14:creationId xmlns:p14="http://schemas.microsoft.com/office/powerpoint/2010/main" val="4019160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建立串聯排隊模型提取每個流在第一個</a:t>
            </a:r>
            <a:r>
              <a:rPr lang="en-US" altLang="zh-TW" dirty="0"/>
              <a:t>NFV</a:t>
            </a:r>
            <a:r>
              <a:rPr lang="zh-TW" altLang="en-US" dirty="0"/>
              <a:t>節點處經過</a:t>
            </a:r>
            <a:r>
              <a:rPr lang="en-US" altLang="zh-TW" dirty="0"/>
              <a:t>CPU</a:t>
            </a:r>
            <a:r>
              <a:rPr lang="zh-TW" altLang="en-US" dirty="0"/>
              <a:t>處理和鏈路傳輸的過程。</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為了消除流之間的速率耦合效應，我們在考慮資源復用的情況下推導出平均處理速率作為每個流的瞬時處理速率的近似值。 然後為每個解耦處理隊列開發一個 </a:t>
            </a:r>
            <a:r>
              <a:rPr lang="en-US" altLang="zh-TW" dirty="0"/>
              <a:t>M/D/1 </a:t>
            </a:r>
            <a:r>
              <a:rPr lang="zh-TW" altLang="en-US" dirty="0"/>
              <a:t>隊列模型以確定平均數據包處理</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7</a:t>
            </a:fld>
            <a:endParaRPr lang="zh-TW" altLang="en-US"/>
          </a:p>
        </p:txBody>
      </p:sp>
    </p:spTree>
    <p:extLst>
      <p:ext uri="{BB962C8B-B14F-4D97-AF65-F5344CB8AC3E}">
        <p14:creationId xmlns:p14="http://schemas.microsoft.com/office/powerpoint/2010/main" val="77512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然後為每個解耦處理隊列開發一個 </a:t>
            </a:r>
            <a:r>
              <a:rPr lang="en-US" altLang="zh-TW" dirty="0"/>
              <a:t>M/D/1 </a:t>
            </a:r>
            <a:r>
              <a:rPr lang="zh-TW" altLang="en-US" dirty="0"/>
              <a:t>隊列模型以確定平均數據包處理</a:t>
            </a:r>
            <a:endParaRPr lang="en-US" altLang="zh-TW" dirty="0"/>
          </a:p>
          <a:p>
            <a:r>
              <a:rPr lang="zh-TW" altLang="en-US" dirty="0"/>
              <a:t>基於對來自每個解耦處理隊列的數據包離開過程的分析，導出每個流的解耦傳輸速率。</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為了消除連續</a:t>
            </a:r>
            <a:r>
              <a:rPr lang="en-US" altLang="zh-TW" dirty="0"/>
              <a:t>NFV</a:t>
            </a:r>
            <a:r>
              <a:rPr lang="zh-TW" altLang="en-US" dirty="0"/>
              <a:t>節點之間數據包處理和數據包傳輸的依賴，將每個流到達後續</a:t>
            </a:r>
            <a:r>
              <a:rPr lang="en-US" altLang="zh-TW" dirty="0"/>
              <a:t>NFV</a:t>
            </a:r>
            <a:r>
              <a:rPr lang="zh-TW" altLang="en-US" dirty="0"/>
              <a:t>節點的過程近似為泊松過程，並採用</a:t>
            </a:r>
            <a:r>
              <a:rPr lang="en-US" altLang="zh-TW" dirty="0"/>
              <a:t>M/D/1</a:t>
            </a:r>
            <a:r>
              <a:rPr lang="zh-TW" altLang="en-US" dirty="0"/>
              <a:t>排隊模型計算數據包的平均延遲 加工。</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Service times are deterministic time D (serving at rate μ = 1/D).</a:t>
            </a:r>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8</a:t>
            </a:fld>
            <a:endParaRPr lang="zh-TW" altLang="en-US"/>
          </a:p>
        </p:txBody>
      </p:sp>
    </p:spTree>
    <p:extLst>
      <p:ext uri="{BB962C8B-B14F-4D97-AF65-F5344CB8AC3E}">
        <p14:creationId xmlns:p14="http://schemas.microsoft.com/office/powerpoint/2010/main" val="2242966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證明了基於近似</a:t>
            </a:r>
            <a:r>
              <a:rPr lang="en-US" altLang="zh-TW" dirty="0"/>
              <a:t>M/D/1</a:t>
            </a:r>
            <a:r>
              <a:rPr lang="zh-TW" altLang="en-US" dirty="0"/>
              <a:t>排隊模型的</a:t>
            </a:r>
            <a:r>
              <a:rPr lang="en-US" altLang="zh-TW" dirty="0"/>
              <a:t>CPU</a:t>
            </a:r>
            <a:r>
              <a:rPr lang="zh-TW" altLang="en-US" dirty="0"/>
              <a:t>處理的平均分組排隊延遲是基於</a:t>
            </a:r>
            <a:r>
              <a:rPr lang="en-US" altLang="zh-TW" dirty="0"/>
              <a:t>G/D/1</a:t>
            </a:r>
            <a:r>
              <a:rPr lang="zh-TW" altLang="en-US" dirty="0"/>
              <a:t>排隊模型計算的改進上限。</a:t>
            </a:r>
            <a:endParaRPr lang="en-US" altLang="zh-TW" dirty="0"/>
          </a:p>
          <a:p>
            <a:r>
              <a:rPr lang="en-US" altLang="zh-TW" dirty="0"/>
              <a:t>G </a:t>
            </a:r>
            <a:r>
              <a:rPr lang="zh-TW" altLang="en-US" dirty="0"/>
              <a:t>表示一般分佈</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9</a:t>
            </a:fld>
            <a:endParaRPr lang="zh-TW" altLang="en-US"/>
          </a:p>
        </p:txBody>
      </p:sp>
    </p:spTree>
    <p:extLst>
      <p:ext uri="{BB962C8B-B14F-4D97-AF65-F5344CB8AC3E}">
        <p14:creationId xmlns:p14="http://schemas.microsoft.com/office/powerpoint/2010/main" val="1462847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建立了通過每個嵌入式 </a:t>
            </a:r>
            <a:r>
              <a:rPr lang="en-US" altLang="zh-TW" dirty="0"/>
              <a:t>VNF </a:t>
            </a:r>
            <a:r>
              <a:rPr lang="zh-TW" altLang="en-US" dirty="0"/>
              <a:t>鏈的數據包的端到端分析延遲模型，其中使用獨立的 </a:t>
            </a:r>
            <a:r>
              <a:rPr lang="en-US" altLang="zh-TW" dirty="0"/>
              <a:t>M/M/1/K </a:t>
            </a:r>
            <a:r>
              <a:rPr lang="zh-TW" altLang="en-US" dirty="0"/>
              <a:t>排隊模型來評估每個 </a:t>
            </a:r>
            <a:r>
              <a:rPr lang="en-US" altLang="zh-TW" dirty="0"/>
              <a:t>VNF </a:t>
            </a:r>
            <a:r>
              <a:rPr lang="zh-TW" altLang="en-US" dirty="0"/>
              <a:t>處的數據包延遲。</a:t>
            </a:r>
            <a:endParaRPr lang="en-US" altLang="zh-TW" dirty="0"/>
          </a:p>
          <a:p>
            <a:r>
              <a:rPr lang="zh-TW" altLang="en-US" dirty="0"/>
              <a:t>然而，後續 </a:t>
            </a:r>
            <a:r>
              <a:rPr lang="en-US" altLang="zh-TW" dirty="0"/>
              <a:t>VNF </a:t>
            </a:r>
            <a:r>
              <a:rPr lang="zh-TW" altLang="en-US" dirty="0"/>
              <a:t>的數據包到達間隔時間與其前一個 </a:t>
            </a:r>
            <a:r>
              <a:rPr lang="en-US" altLang="zh-TW" dirty="0"/>
              <a:t>VNF </a:t>
            </a:r>
            <a:r>
              <a:rPr lang="zh-TW" altLang="en-US" dirty="0"/>
              <a:t>的處理和傳輸速率相關，使得每個 </a:t>
            </a:r>
            <a:r>
              <a:rPr lang="en-US" altLang="zh-TW" dirty="0"/>
              <a:t>VNF </a:t>
            </a:r>
            <a:r>
              <a:rPr lang="zh-TW" altLang="en-US" dirty="0"/>
              <a:t>的數據包延遲計算都是唯一的。</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10</a:t>
            </a:fld>
            <a:endParaRPr lang="zh-TW" altLang="en-US"/>
          </a:p>
        </p:txBody>
      </p:sp>
    </p:spTree>
    <p:extLst>
      <p:ext uri="{BB962C8B-B14F-4D97-AF65-F5344CB8AC3E}">
        <p14:creationId xmlns:p14="http://schemas.microsoft.com/office/powerpoint/2010/main" val="2153966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現有研究為流經 </a:t>
            </a:r>
            <a:r>
              <a:rPr lang="en-US" altLang="zh-TW" dirty="0"/>
              <a:t>SDN </a:t>
            </a:r>
            <a:r>
              <a:rPr lang="zh-TW" altLang="en-US" dirty="0"/>
              <a:t>中一組 </a:t>
            </a:r>
            <a:r>
              <a:rPr lang="en-US" altLang="zh-TW" dirty="0"/>
              <a:t>OpenFlow </a:t>
            </a:r>
            <a:r>
              <a:rPr lang="zh-TW" altLang="en-US" dirty="0"/>
              <a:t>網絡交換機的流量數據包建立了分析延遲模型。</a:t>
            </a:r>
            <a:endParaRPr lang="en-US" altLang="zh-TW" dirty="0"/>
          </a:p>
          <a:p>
            <a:r>
              <a:rPr lang="zh-TW" altLang="en-US" dirty="0"/>
              <a:t>總體而言，為穿過嵌入式 </a:t>
            </a:r>
            <a:r>
              <a:rPr lang="en-US" altLang="zh-TW" dirty="0"/>
              <a:t>VNF </a:t>
            </a:r>
            <a:r>
              <a:rPr lang="zh-TW" altLang="en-US" dirty="0"/>
              <a:t>鏈的每個流量開發準確的分析端到端延遲模型具有挑戰性，並且對於實現延遲感知 </a:t>
            </a:r>
            <a:r>
              <a:rPr lang="en-US" altLang="zh-TW" dirty="0"/>
              <a:t>VNF </a:t>
            </a:r>
            <a:r>
              <a:rPr lang="zh-TW" altLang="en-US" dirty="0"/>
              <a:t>鏈嵌入非常重要。</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11</a:t>
            </a:fld>
            <a:endParaRPr lang="zh-TW" altLang="en-US"/>
          </a:p>
        </p:txBody>
      </p:sp>
    </p:spTree>
    <p:extLst>
      <p:ext uri="{BB962C8B-B14F-4D97-AF65-F5344CB8AC3E}">
        <p14:creationId xmlns:p14="http://schemas.microsoft.com/office/powerpoint/2010/main" val="3725392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9144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algn="r" eaLnBrk="1" hangingPunct="1"/>
                <a:r>
                  <a:rPr kumimoji="0" lang="en-US" altLang="zh-TW" sz="1000">
                    <a:solidFill>
                      <a:srgbClr val="969696"/>
                    </a:solidFill>
                    <a:latin typeface="Calibri" pitchFamily="34" charset="0"/>
                  </a:rPr>
                  <a:t>National Chung Cheng University</a:t>
                </a:r>
              </a:p>
              <a:p>
                <a:pPr algn="r" eaLnBrk="1" hangingPunct="1"/>
                <a:r>
                  <a:rPr kumimoji="0" lang="en-US" altLang="zh-TW" sz="1000">
                    <a:solidFill>
                      <a:srgbClr val="969696"/>
                    </a:solidFill>
                    <a:latin typeface="Calibri" pitchFamily="34" charset="0"/>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eaLnBrk="1" hangingPunct="1"/>
              <a:r>
                <a:rPr kumimoji="0" lang="en-US" altLang="zh-TW" sz="1600" b="1">
                  <a:latin typeface="Calibri" pitchFamily="34" charset="0"/>
                </a:rPr>
                <a:t>2019 Mobile All-IP Networking Laboratory</a:t>
              </a:r>
            </a:p>
          </p:txBody>
        </p:sp>
      </p:grpSp>
      <p:sp>
        <p:nvSpPr>
          <p:cNvPr id="2" name="標題 1"/>
          <p:cNvSpPr>
            <a:spLocks noGrp="1"/>
          </p:cNvSpPr>
          <p:nvPr>
            <p:ph type="ctrTitle"/>
          </p:nvPr>
        </p:nvSpPr>
        <p:spPr>
          <a:xfrm>
            <a:off x="685800" y="1676402"/>
            <a:ext cx="7772400" cy="1470025"/>
          </a:xfrm>
        </p:spPr>
        <p:txBody>
          <a:bodyPr/>
          <a:lstStyle>
            <a:lvl1pPr>
              <a:defRPr>
                <a:latin typeface="Microsoft JhengHei UI" panose="020B0604030504040204" pitchFamily="34" charset="-120"/>
                <a:ea typeface="Microsoft JhengHei UI" panose="020B0604030504040204" pitchFamily="34" charset="-120"/>
              </a:defRPr>
            </a:lvl1pPr>
          </a:lstStyle>
          <a:p>
            <a:r>
              <a:rPr lang="zh-TW" altLang="en-US" dirty="0"/>
              <a:t>按一下以編輯母片標題樣式</a:t>
            </a:r>
            <a:endParaRPr lang="en-US" dirty="0"/>
          </a:p>
        </p:txBody>
      </p:sp>
      <p:sp>
        <p:nvSpPr>
          <p:cNvPr id="3" name="副標題 2"/>
          <p:cNvSpPr>
            <a:spLocks noGrp="1"/>
          </p:cNvSpPr>
          <p:nvPr>
            <p:ph type="subTitle" idx="1"/>
          </p:nvPr>
        </p:nvSpPr>
        <p:spPr>
          <a:xfrm>
            <a:off x="1371600" y="3432175"/>
            <a:ext cx="6400800" cy="1752600"/>
          </a:xfrm>
        </p:spPr>
        <p:txBody>
          <a:bodyPr/>
          <a:lstStyle>
            <a:lvl1pPr marL="0" indent="0" algn="ctr">
              <a:buNone/>
              <a:defRPr>
                <a:solidFill>
                  <a:schemeClr val="tx1">
                    <a:tint val="75000"/>
                  </a:schemeClr>
                </a:solidFill>
                <a:latin typeface="Microsoft JhengHei UI" panose="020B0604030504040204" pitchFamily="34" charset="-120"/>
                <a:ea typeface="Microsoft JhengHei UI"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endParaRPr lang="en-US" dirty="0"/>
          </a:p>
        </p:txBody>
      </p:sp>
      <p:sp>
        <p:nvSpPr>
          <p:cNvPr id="13" name="日期版面配置區 3"/>
          <p:cNvSpPr>
            <a:spLocks noGrp="1"/>
          </p:cNvSpPr>
          <p:nvPr>
            <p:ph type="dt" sz="half" idx="10"/>
          </p:nvPr>
        </p:nvSpPr>
        <p:spPr>
          <a:xfrm>
            <a:off x="504600" y="5775136"/>
            <a:ext cx="2133600" cy="365125"/>
          </a:xfrm>
        </p:spPr>
        <p:txBody>
          <a:bodyPr/>
          <a:lstStyle>
            <a:lvl1pPr>
              <a:defRPr>
                <a:latin typeface="Microsoft JhengHei UI" panose="020B0604030504040204" pitchFamily="34" charset="-120"/>
                <a:ea typeface="Microsoft JhengHei UI" panose="020B0604030504040204" pitchFamily="34" charset="-120"/>
              </a:defRPr>
            </a:lvl1pPr>
          </a:lstStyle>
          <a:p>
            <a:pPr>
              <a:defRPr/>
            </a:pPr>
            <a:endParaRPr lang="en-US" altLang="zh-TW"/>
          </a:p>
        </p:txBody>
      </p:sp>
      <p:sp>
        <p:nvSpPr>
          <p:cNvPr id="14" name="頁尾版面配置區 4"/>
          <p:cNvSpPr>
            <a:spLocks noGrp="1"/>
          </p:cNvSpPr>
          <p:nvPr>
            <p:ph type="ftr" sz="quarter" idx="11"/>
          </p:nvPr>
        </p:nvSpPr>
        <p:spPr/>
        <p:txBody>
          <a:bodyPr/>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t>/all</a:t>
            </a:r>
          </a:p>
        </p:txBody>
      </p:sp>
      <p:sp>
        <p:nvSpPr>
          <p:cNvPr id="15" name="投影片編號版面配置區 5"/>
          <p:cNvSpPr>
            <a:spLocks noGrp="1"/>
          </p:cNvSpPr>
          <p:nvPr>
            <p:ph type="sldNum" sz="quarter" idx="12"/>
          </p:nvPr>
        </p:nvSpPr>
        <p:spPr/>
        <p:txBody>
          <a:bodyPr/>
          <a:lstStyle>
            <a:lvl1pPr>
              <a:defRPr>
                <a:latin typeface="Microsoft JhengHei UI" panose="020B0604030504040204" pitchFamily="34" charset="-120"/>
                <a:ea typeface="Microsoft JhengHei UI" panose="020B0604030504040204" pitchFamily="34" charset="-120"/>
              </a:defRPr>
            </a:lvl1pPr>
          </a:lstStyle>
          <a:p>
            <a:fld id="{A699FADD-8D0F-4F79-B0D0-4667CE7E4FC0}" type="slidenum">
              <a:rPr lang="en-US" altLang="zh-TW" smtClean="0"/>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457200" y="1493840"/>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a:defRPr/>
            </a:pPr>
            <a:fld id="{3F8799C4-9A21-4D9B-BAD9-483784F5284E}" type="datetime1">
              <a:rPr lang="en-US" altLang="zh-TW" smtClean="0"/>
              <a:pPr>
                <a:defRPr/>
              </a:pPr>
              <a:t>12/1/2022</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B722050B-B23A-4C93-A413-630D7056BB59}"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3657601" y="3200402"/>
            <a:ext cx="5791200" cy="3175"/>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6629400" y="274640"/>
            <a:ext cx="20574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40"/>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a:defRPr/>
            </a:pPr>
            <a:fld id="{8609A18C-BB0C-4957-AEEA-DF23DB2324A8}" type="datetime1">
              <a:rPr lang="en-US" altLang="zh-TW" smtClean="0"/>
              <a:pPr>
                <a:defRPr/>
              </a:pPr>
              <a:t>12/1/2022</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8D10E5F8-9EE4-47A5-9539-1A2F6D5ACD5B}"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457200" y="1493840"/>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a:defRPr/>
            </a:pPr>
            <a:fld id="{39B0FFE8-7AA5-421C-94E6-73A8D66128B8}" type="datetime1">
              <a:rPr lang="en-US" altLang="zh-TW" smtClean="0"/>
              <a:pPr>
                <a:defRPr/>
              </a:pPr>
              <a:t>12/1/2022</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52E38B42-96A3-412A-9CD3-7D6C2689CFF8}"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2"/>
            <a:ext cx="77724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67C2BEE0-04A8-4F2A-BB7B-CBA0EFEBB555}" type="datetime1">
              <a:rPr lang="en-US" altLang="zh-TW" smtClean="0"/>
              <a:pPr>
                <a:defRPr/>
              </a:pPr>
              <a:t>12/1/2022</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fld id="{4DDA86F8-06F8-4595-BEF8-329ED42EABEE}"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457200" y="1493840"/>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a:defRPr/>
            </a:pPr>
            <a:fld id="{BD18BB28-362D-47CC-A2AA-59E1861A5735}" type="datetime1">
              <a:rPr lang="en-US" altLang="zh-TW" smtClean="0"/>
              <a:pPr>
                <a:defRPr/>
              </a:pPr>
              <a:t>12/1/2022</a:t>
            </a:fld>
            <a:endParaRPr lang="en-US" altLang="zh-TW"/>
          </a:p>
        </p:txBody>
      </p:sp>
      <p:sp>
        <p:nvSpPr>
          <p:cNvPr id="7" name="頁尾版面配置區 4"/>
          <p:cNvSpPr>
            <a:spLocks noGrp="1"/>
          </p:cNvSpPr>
          <p:nvPr>
            <p:ph type="ftr" sz="quarter" idx="11"/>
          </p:nvPr>
        </p:nvSpPr>
        <p:spPr/>
        <p:txBody>
          <a:bodyPr/>
          <a:lstStyle>
            <a:lvl1pPr>
              <a:defRPr/>
            </a:lvl1pPr>
          </a:lstStyle>
          <a:p>
            <a:pPr>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fld id="{466F15CA-265F-460F-8164-04222FC236C2}"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457200" y="1493840"/>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a:defRPr/>
            </a:pPr>
            <a:fld id="{3E86B26E-71A0-4CCB-B06F-16847B2A597F}" type="datetime1">
              <a:rPr lang="en-US" altLang="zh-TW" smtClean="0"/>
              <a:pPr>
                <a:defRPr/>
              </a:pPr>
              <a:t>12/1/2022</a:t>
            </a:fld>
            <a:endParaRPr lang="en-US" altLang="zh-TW"/>
          </a:p>
        </p:txBody>
      </p:sp>
      <p:sp>
        <p:nvSpPr>
          <p:cNvPr id="9" name="頁尾版面配置區 4"/>
          <p:cNvSpPr>
            <a:spLocks noGrp="1"/>
          </p:cNvSpPr>
          <p:nvPr>
            <p:ph type="ftr" sz="quarter" idx="11"/>
          </p:nvPr>
        </p:nvSpPr>
        <p:spPr/>
        <p:txBody>
          <a:bodyPr/>
          <a:lstStyle>
            <a:lvl1pPr>
              <a:defRPr/>
            </a:lvl1pPr>
          </a:lstStyle>
          <a:p>
            <a:pPr>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fld id="{A268107B-43F3-4111-AF69-94C31870B708}"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457200" y="1493840"/>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a:defRPr/>
            </a:pPr>
            <a:fld id="{BB9C2BFE-84CE-47AA-BBDA-47046B7E25C2}" type="datetime1">
              <a:rPr lang="en-US" altLang="zh-TW" smtClean="0"/>
              <a:pPr>
                <a:defRPr/>
              </a:pPr>
              <a:t>12/1/2022</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fld id="{D69CB921-88B9-4AF7-A7A8-F9126E05892B}"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94A7D57D-9186-4541-B346-101C744CEA39}" type="datetime1">
              <a:rPr lang="en-US" altLang="zh-TW" smtClean="0"/>
              <a:pPr>
                <a:defRPr/>
              </a:pPr>
              <a:t>12/1/2022</a:t>
            </a:fld>
            <a:endParaRPr lang="en-US" altLang="zh-TW"/>
          </a:p>
        </p:txBody>
      </p:sp>
      <p:sp>
        <p:nvSpPr>
          <p:cNvPr id="3" name="頁尾版面配置區 4"/>
          <p:cNvSpPr>
            <a:spLocks noGrp="1"/>
          </p:cNvSpPr>
          <p:nvPr>
            <p:ph type="ftr" sz="quarter" idx="11"/>
          </p:nvPr>
        </p:nvSpPr>
        <p:spPr/>
        <p:txBody>
          <a:bodyPr/>
          <a:lstStyle>
            <a:lvl1pPr>
              <a:defRPr/>
            </a:lvl1pPr>
          </a:lstStyle>
          <a:p>
            <a:pPr>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fld id="{985B3E77-56A1-41B9-B254-39D22574D8FF}"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DEC88726-AF44-4AB7-8F37-DE0136FF32EB}" type="datetime1">
              <a:rPr lang="en-US" altLang="zh-TW" smtClean="0"/>
              <a:pPr>
                <a:defRPr/>
              </a:pPr>
              <a:t>12/1/2022</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E2E534D2-4E1C-482F-B068-E85935B1CC4D}"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F738F54-6E02-45A9-8676-D145CCEEB1A6}" type="datetime1">
              <a:rPr lang="en-US" altLang="zh-TW" smtClean="0"/>
              <a:pPr>
                <a:defRPr/>
              </a:pPr>
              <a:t>12/1/2022</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485149DE-D629-479E-AF7A-35B2B3EA0D11}"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6400800" y="6019800"/>
            <a:ext cx="2667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 y="-14288"/>
            <a:ext cx="766763" cy="700088"/>
          </a:xfrm>
          <a:prstGeom prst="rect">
            <a:avLst/>
          </a:prstGeom>
          <a:noFill/>
          <a:ln w="9525">
            <a:noFill/>
            <a:miter lim="800000"/>
            <a:headEnd/>
            <a:tailEnd/>
          </a:ln>
        </p:spPr>
      </p:pic>
      <p:sp>
        <p:nvSpPr>
          <p:cNvPr id="1028" name="矩形 20"/>
          <p:cNvSpPr>
            <a:spLocks noChangeArrowheads="1"/>
          </p:cNvSpPr>
          <p:nvPr/>
        </p:nvSpPr>
        <p:spPr bwMode="auto">
          <a:xfrm>
            <a:off x="620714" y="60325"/>
            <a:ext cx="3113087" cy="396875"/>
          </a:xfrm>
          <a:prstGeom prst="rect">
            <a:avLst/>
          </a:prstGeom>
          <a:noFill/>
          <a:ln w="9525">
            <a:noFill/>
            <a:miter lim="800000"/>
            <a:headEnd/>
            <a:tailEnd/>
          </a:ln>
        </p:spPr>
        <p:txBody>
          <a:bodyPr>
            <a:spAutoFit/>
          </a:bodyPr>
          <a:lstStyle/>
          <a:p>
            <a:pPr eaLnBrk="1" hangingPunct="1"/>
            <a:r>
              <a:rPr kumimoji="0" lang="en-US" altLang="zh-TW" sz="1000">
                <a:solidFill>
                  <a:srgbClr val="969696"/>
                </a:solidFill>
                <a:latin typeface="Calibri" pitchFamily="34" charset="0"/>
              </a:rPr>
              <a:t>National Chung Cheng University</a:t>
            </a:r>
          </a:p>
          <a:p>
            <a:pPr eaLnBrk="1" hangingPunct="1"/>
            <a:r>
              <a:rPr kumimoji="0" lang="en-US" altLang="zh-TW" sz="1000">
                <a:solidFill>
                  <a:srgbClr val="969696"/>
                </a:solidFill>
                <a:latin typeface="Calibri" pitchFamily="34" charset="0"/>
              </a:rPr>
              <a:t>Dept. Computer Science &amp; Information Engineering</a:t>
            </a:r>
          </a:p>
        </p:txBody>
      </p:sp>
      <p:sp>
        <p:nvSpPr>
          <p:cNvPr id="1029"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30" name="文字版面配置區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Times New Roman" panose="02020603050405020304" pitchFamily="18" charset="0"/>
              </a:defRPr>
            </a:lvl1pPr>
          </a:lstStyle>
          <a:p>
            <a:pPr>
              <a:defRPr/>
            </a:pPr>
            <a:fld id="{24018B5A-7016-43D8-B46C-6D0A2E960058}" type="datetime1">
              <a:rPr lang="en-US" altLang="zh-TW" smtClean="0"/>
              <a:pPr>
                <a:defRPr/>
              </a:pPr>
              <a:t>12/1/2022</a:t>
            </a:fld>
            <a:endParaRPr lang="en-US" altLang="zh-TW"/>
          </a:p>
        </p:txBody>
      </p:sp>
      <p:sp>
        <p:nvSpPr>
          <p:cNvPr id="5" name="頁尾版面配置區 4"/>
          <p:cNvSpPr>
            <a:spLocks noGrp="1"/>
          </p:cNvSpPr>
          <p:nvPr>
            <p:ph type="ftr" sz="quarter" idx="3"/>
          </p:nvPr>
        </p:nvSpPr>
        <p:spPr>
          <a:xfrm>
            <a:off x="59436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Times New Roman" panose="02020603050405020304" pitchFamily="18" charset="0"/>
              </a:defRPr>
            </a:lvl1pPr>
          </a:lstStyle>
          <a:p>
            <a:pPr>
              <a:defRPr/>
            </a:pPr>
            <a:r>
              <a:rPr lang="en-US" altLang="zh-TW"/>
              <a:t>/all</a:t>
            </a:r>
          </a:p>
        </p:txBody>
      </p:sp>
      <p:sp>
        <p:nvSpPr>
          <p:cNvPr id="6" name="投影片編號版面配置區 5"/>
          <p:cNvSpPr>
            <a:spLocks noGrp="1"/>
          </p:cNvSpPr>
          <p:nvPr>
            <p:ph type="sldNum" sz="quarter" idx="4"/>
          </p:nvPr>
        </p:nvSpPr>
        <p:spPr>
          <a:xfrm>
            <a:off x="34290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fld id="{B7BA71A6-A38A-4DFE-B861-A8B87A917377}"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8472" r:id="rId1"/>
    <p:sldLayoutId id="2147488473" r:id="rId2"/>
    <p:sldLayoutId id="2147488468" r:id="rId3"/>
    <p:sldLayoutId id="2147488474" r:id="rId4"/>
    <p:sldLayoutId id="2147488475" r:id="rId5"/>
    <p:sldLayoutId id="2147488476" r:id="rId6"/>
    <p:sldLayoutId id="2147488469" r:id="rId7"/>
    <p:sldLayoutId id="2147488470" r:id="rId8"/>
    <p:sldLayoutId id="2147488471" r:id="rId9"/>
    <p:sldLayoutId id="2147488477" r:id="rId10"/>
    <p:sldLayoutId id="2147488478" r:id="rId11"/>
  </p:sldLayoutIdLst>
  <p:hf hdr="0" ftr="0" dt="0"/>
  <p:txStyles>
    <p:titleStyle>
      <a:lvl1pPr algn="ctr" rtl="0" eaLnBrk="0" fontAlgn="base" hangingPunct="0">
        <a:spcBef>
          <a:spcPct val="0"/>
        </a:spcBef>
        <a:spcAft>
          <a:spcPct val="0"/>
        </a:spcAft>
        <a:defRPr sz="4400" b="1" kern="1200">
          <a:solidFill>
            <a:schemeClr val="tx1"/>
          </a:solidFill>
          <a:latin typeface="Microsoft JhengHei UI" panose="020B0604030504040204" pitchFamily="34" charset="-120"/>
          <a:ea typeface="Microsoft JhengHei UI" panose="020B0604030504040204" pitchFamily="34" charset="-120"/>
          <a:cs typeface="+mj-cs"/>
        </a:defRPr>
      </a:lvl1pPr>
      <a:lvl2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icrosoft JhengHei UI" panose="020B0604030504040204" pitchFamily="34" charset="-120"/>
          <a:ea typeface="Microsoft JhengHei UI" panose="020B0604030504040204" pitchFamily="34" charset="-120"/>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icrosoft JhengHei UI" panose="020B0604030504040204" pitchFamily="34" charset="-120"/>
          <a:ea typeface="Microsoft JhengHei UI" panose="020B0604030504040204" pitchFamily="34" charset="-120"/>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3pPr>
      <a:lvl4pPr marL="1598613" indent="-227013" algn="l" rtl="0" eaLnBrk="0" fontAlgn="base" hangingPunct="0">
        <a:spcBef>
          <a:spcPct val="20000"/>
        </a:spcBef>
        <a:spcAft>
          <a:spcPct val="0"/>
        </a:spcAft>
        <a:buFont typeface="Arial"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4pPr>
      <a:lvl5pPr marL="2055813" indent="-227013" algn="l" rtl="0" eaLnBrk="0" fontAlgn="base" hangingPunct="0">
        <a:spcBef>
          <a:spcPct val="20000"/>
        </a:spcBef>
        <a:spcAft>
          <a:spcPct val="0"/>
        </a:spcAft>
        <a:buFont typeface="Arial"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r>
              <a:rPr lang="en-US" altLang="zh-TW" sz="3200" b="0" dirty="0"/>
              <a:t>E2E</a:t>
            </a:r>
            <a:r>
              <a:rPr lang="zh-TW" altLang="en-US" sz="3200" b="0" dirty="0"/>
              <a:t> </a:t>
            </a:r>
            <a:r>
              <a:rPr lang="en-US" altLang="zh-TW" sz="3200" b="0" dirty="0"/>
              <a:t>Delay Modeling for Embedded</a:t>
            </a:r>
            <a:br>
              <a:rPr lang="en-US" altLang="zh-TW" sz="3200" b="0" dirty="0"/>
            </a:br>
            <a:r>
              <a:rPr lang="en-US" altLang="zh-TW" sz="3200" b="0" dirty="0"/>
              <a:t>VNF Chains in 5G Core Networks</a:t>
            </a:r>
            <a:endParaRPr lang="zh-TW" altLang="en-US" sz="3200" b="0" dirty="0"/>
          </a:p>
        </p:txBody>
      </p:sp>
      <p:sp>
        <p:nvSpPr>
          <p:cNvPr id="3" name="投影片編號版面配置區 2"/>
          <p:cNvSpPr>
            <a:spLocks noGrp="1"/>
          </p:cNvSpPr>
          <p:nvPr>
            <p:ph type="sldNum" sz="quarter" idx="12"/>
          </p:nvPr>
        </p:nvSpPr>
        <p:spPr/>
        <p:txBody>
          <a:bodyPr/>
          <a:lstStyle/>
          <a:p>
            <a:fld id="{A699FADD-8D0F-4F79-B0D0-4667CE7E4FC0}" type="slidenum">
              <a:rPr lang="en-US" altLang="zh-TW" smtClean="0"/>
              <a:pPr/>
              <a:t>1</a:t>
            </a:fld>
            <a:endParaRPr lang="en-US" altLang="zh-TW"/>
          </a:p>
        </p:txBody>
      </p:sp>
      <p:sp>
        <p:nvSpPr>
          <p:cNvPr id="6" name="副標題 5">
            <a:extLst>
              <a:ext uri="{FF2B5EF4-FFF2-40B4-BE49-F238E27FC236}">
                <a16:creationId xmlns:a16="http://schemas.microsoft.com/office/drawing/2014/main" id="{B8CDFADD-43CC-4C02-8177-44A513D2EBB3}"/>
              </a:ext>
            </a:extLst>
          </p:cNvPr>
          <p:cNvSpPr>
            <a:spLocks noGrp="1"/>
          </p:cNvSpPr>
          <p:nvPr>
            <p:ph type="subTitle" idx="1"/>
          </p:nvPr>
        </p:nvSpPr>
        <p:spPr>
          <a:xfrm>
            <a:off x="152400" y="3418112"/>
            <a:ext cx="9220200" cy="1752600"/>
          </a:xfrm>
        </p:spPr>
        <p:txBody>
          <a:bodyPr/>
          <a:lstStyle/>
          <a:p>
            <a:endParaRPr lang="zh-TW"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B09CF1-EA70-44DF-9C20-9FFC81A1FA78}"/>
              </a:ext>
            </a:extLst>
          </p:cNvPr>
          <p:cNvSpPr>
            <a:spLocks noGrp="1"/>
          </p:cNvSpPr>
          <p:nvPr>
            <p:ph type="title"/>
          </p:nvPr>
        </p:nvSpPr>
        <p:spPr/>
        <p:txBody>
          <a:bodyPr/>
          <a:lstStyle/>
          <a:p>
            <a:r>
              <a:rPr lang="zh-TW" altLang="en-US" dirty="0"/>
              <a:t>相關前案的研究回顧 </a:t>
            </a:r>
          </a:p>
        </p:txBody>
      </p:sp>
      <p:sp>
        <p:nvSpPr>
          <p:cNvPr id="3" name="內容版面配置區 2">
            <a:extLst>
              <a:ext uri="{FF2B5EF4-FFF2-40B4-BE49-F238E27FC236}">
                <a16:creationId xmlns:a16="http://schemas.microsoft.com/office/drawing/2014/main" id="{6AB8AD2A-7B31-4890-9D69-F9C94DA9FA60}"/>
              </a:ext>
            </a:extLst>
          </p:cNvPr>
          <p:cNvSpPr>
            <a:spLocks noGrp="1"/>
          </p:cNvSpPr>
          <p:nvPr>
            <p:ph idx="1"/>
          </p:nvPr>
        </p:nvSpPr>
        <p:spPr/>
        <p:txBody>
          <a:bodyPr/>
          <a:lstStyle/>
          <a:p>
            <a:r>
              <a:rPr lang="en-US" altLang="zh-TW" sz="2800" dirty="0"/>
              <a:t>An analytical E2E delay model for packets passing through each embedded VNF chain is established, where an independent M/M/1/K queueing model is employed to evaluate packet delay at each VNF.</a:t>
            </a:r>
          </a:p>
          <a:p>
            <a:r>
              <a:rPr lang="en-US" altLang="zh-TW" sz="2800" dirty="0"/>
              <a:t>However, packet interarrival time at a subsequent VNF correlates with the processing and transmission rates at its preceding VNF, making packet delay calculation unique at each VNF.</a:t>
            </a:r>
            <a:endParaRPr lang="zh-TW" altLang="en-US" sz="2800" dirty="0"/>
          </a:p>
        </p:txBody>
      </p:sp>
      <p:sp>
        <p:nvSpPr>
          <p:cNvPr id="4" name="投影片編號版面配置區 3">
            <a:extLst>
              <a:ext uri="{FF2B5EF4-FFF2-40B4-BE49-F238E27FC236}">
                <a16:creationId xmlns:a16="http://schemas.microsoft.com/office/drawing/2014/main" id="{A0F5C8A7-D9A7-43FC-A642-784ABA6F01B8}"/>
              </a:ext>
            </a:extLst>
          </p:cNvPr>
          <p:cNvSpPr>
            <a:spLocks noGrp="1"/>
          </p:cNvSpPr>
          <p:nvPr>
            <p:ph type="sldNum" sz="quarter" idx="12"/>
          </p:nvPr>
        </p:nvSpPr>
        <p:spPr/>
        <p:txBody>
          <a:bodyPr/>
          <a:lstStyle/>
          <a:p>
            <a:fld id="{52E38B42-96A3-412A-9CD3-7D6C2689CFF8}" type="slidenum">
              <a:rPr lang="en-US" altLang="zh-TW" smtClean="0"/>
              <a:pPr/>
              <a:t>10</a:t>
            </a:fld>
            <a:endParaRPr lang="en-US" altLang="zh-TW"/>
          </a:p>
        </p:txBody>
      </p:sp>
    </p:spTree>
    <p:extLst>
      <p:ext uri="{BB962C8B-B14F-4D97-AF65-F5344CB8AC3E}">
        <p14:creationId xmlns:p14="http://schemas.microsoft.com/office/powerpoint/2010/main" val="1304557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BAF8BC-991D-4C2E-BABC-2C0495938163}"/>
              </a:ext>
            </a:extLst>
          </p:cNvPr>
          <p:cNvSpPr>
            <a:spLocks noGrp="1"/>
          </p:cNvSpPr>
          <p:nvPr>
            <p:ph type="title"/>
          </p:nvPr>
        </p:nvSpPr>
        <p:spPr/>
        <p:txBody>
          <a:bodyPr/>
          <a:lstStyle/>
          <a:p>
            <a:r>
              <a:rPr lang="zh-TW" altLang="en-US" dirty="0"/>
              <a:t>相關前案的研究回顧 </a:t>
            </a:r>
          </a:p>
        </p:txBody>
      </p:sp>
      <p:sp>
        <p:nvSpPr>
          <p:cNvPr id="3" name="內容版面配置區 2">
            <a:extLst>
              <a:ext uri="{FF2B5EF4-FFF2-40B4-BE49-F238E27FC236}">
                <a16:creationId xmlns:a16="http://schemas.microsoft.com/office/drawing/2014/main" id="{CCA98070-A541-40B6-B0CF-98C08355E806}"/>
              </a:ext>
            </a:extLst>
          </p:cNvPr>
          <p:cNvSpPr>
            <a:spLocks noGrp="1"/>
          </p:cNvSpPr>
          <p:nvPr>
            <p:ph idx="1"/>
          </p:nvPr>
        </p:nvSpPr>
        <p:spPr/>
        <p:txBody>
          <a:bodyPr/>
          <a:lstStyle/>
          <a:p>
            <a:r>
              <a:rPr lang="en-US" altLang="zh-TW" sz="2800" dirty="0"/>
              <a:t>Existing studies establish analytical delay models for packets of a traffic flow going through a set of OpenFlow network switches in SDN.</a:t>
            </a:r>
          </a:p>
          <a:p>
            <a:r>
              <a:rPr lang="en-US" altLang="zh-TW" sz="2800" dirty="0"/>
              <a:t>Overall, developing an accurate analytical E2E delay model for each traffic flow traversing an embedded VNF chain is challenging and of importance for achieving delay-aware VNF chain embedding.</a:t>
            </a:r>
          </a:p>
        </p:txBody>
      </p:sp>
      <p:sp>
        <p:nvSpPr>
          <p:cNvPr id="4" name="投影片編號版面配置區 3">
            <a:extLst>
              <a:ext uri="{FF2B5EF4-FFF2-40B4-BE49-F238E27FC236}">
                <a16:creationId xmlns:a16="http://schemas.microsoft.com/office/drawing/2014/main" id="{C628997B-901B-4AB8-994C-5CC6676C6C2C}"/>
              </a:ext>
            </a:extLst>
          </p:cNvPr>
          <p:cNvSpPr>
            <a:spLocks noGrp="1"/>
          </p:cNvSpPr>
          <p:nvPr>
            <p:ph type="sldNum" sz="quarter" idx="12"/>
          </p:nvPr>
        </p:nvSpPr>
        <p:spPr/>
        <p:txBody>
          <a:bodyPr/>
          <a:lstStyle/>
          <a:p>
            <a:fld id="{52E38B42-96A3-412A-9CD3-7D6C2689CFF8}" type="slidenum">
              <a:rPr lang="en-US" altLang="zh-TW" smtClean="0"/>
              <a:pPr/>
              <a:t>11</a:t>
            </a:fld>
            <a:endParaRPr lang="en-US" altLang="zh-TW"/>
          </a:p>
        </p:txBody>
      </p:sp>
    </p:spTree>
    <p:extLst>
      <p:ext uri="{BB962C8B-B14F-4D97-AF65-F5344CB8AC3E}">
        <p14:creationId xmlns:p14="http://schemas.microsoft.com/office/powerpoint/2010/main" val="2472614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3D63C8-9EDB-458B-898C-8D7EF9F5A25F}"/>
              </a:ext>
            </a:extLst>
          </p:cNvPr>
          <p:cNvSpPr>
            <a:spLocks noGrp="1"/>
          </p:cNvSpPr>
          <p:nvPr>
            <p:ph type="title"/>
          </p:nvPr>
        </p:nvSpPr>
        <p:spPr/>
        <p:txBody>
          <a:bodyPr/>
          <a:lstStyle/>
          <a:p>
            <a:r>
              <a:rPr lang="zh-TW" altLang="en-US" dirty="0"/>
              <a:t>最新最好的作法 </a:t>
            </a:r>
            <a:endParaRPr lang="en-US" altLang="zh-TW" dirty="0"/>
          </a:p>
        </p:txBody>
      </p:sp>
      <p:sp>
        <p:nvSpPr>
          <p:cNvPr id="3" name="內容版面配置區 2">
            <a:extLst>
              <a:ext uri="{FF2B5EF4-FFF2-40B4-BE49-F238E27FC236}">
                <a16:creationId xmlns:a16="http://schemas.microsoft.com/office/drawing/2014/main" id="{6980339D-697C-429C-8F00-531D4CE0DBE3}"/>
              </a:ext>
            </a:extLst>
          </p:cNvPr>
          <p:cNvSpPr>
            <a:spLocks noGrp="1"/>
          </p:cNvSpPr>
          <p:nvPr>
            <p:ph idx="1"/>
          </p:nvPr>
        </p:nvSpPr>
        <p:spPr/>
        <p:txBody>
          <a:bodyPr/>
          <a:lstStyle/>
          <a:p>
            <a:r>
              <a:rPr lang="en-US" altLang="zh-TW" sz="2800" dirty="0"/>
              <a:t>Embedded VNF Chains</a:t>
            </a:r>
          </a:p>
          <a:p>
            <a:pPr lvl="1"/>
            <a:r>
              <a:rPr lang="en-US" altLang="zh-TW" sz="2400" dirty="0"/>
              <a:t>At the network level, </a:t>
            </a:r>
          </a:p>
          <a:p>
            <a:pPr lvl="2"/>
            <a:r>
              <a:rPr lang="en-US" altLang="zh-TW" sz="2000" dirty="0"/>
              <a:t>flow </a:t>
            </a:r>
            <a:r>
              <a:rPr lang="en-US" altLang="zh-TW" sz="2000" dirty="0" err="1"/>
              <a:t>i</a:t>
            </a:r>
            <a:r>
              <a:rPr lang="en-US" altLang="zh-TW" sz="2000" dirty="0"/>
              <a:t> goes through the first NFV node N1 operating VNF f1 and transmission link L0, and are then forwarded by n1 network switches and n1 transmission links in between before reaching the second NFV node, N2, operating VNF f3</a:t>
            </a:r>
          </a:p>
          <a:p>
            <a:pPr lvl="2"/>
            <a:r>
              <a:rPr lang="en-US" altLang="zh-TW" sz="2000" dirty="0"/>
              <a:t>flow j traverses the same physical path but passes through VNF f2 at the second NFV node N2</a:t>
            </a:r>
          </a:p>
        </p:txBody>
      </p:sp>
      <p:sp>
        <p:nvSpPr>
          <p:cNvPr id="4" name="投影片編號版面配置區 3">
            <a:extLst>
              <a:ext uri="{FF2B5EF4-FFF2-40B4-BE49-F238E27FC236}">
                <a16:creationId xmlns:a16="http://schemas.microsoft.com/office/drawing/2014/main" id="{A1D824B8-7ECD-407E-BC15-81A99FB03E6E}"/>
              </a:ext>
            </a:extLst>
          </p:cNvPr>
          <p:cNvSpPr>
            <a:spLocks noGrp="1"/>
          </p:cNvSpPr>
          <p:nvPr>
            <p:ph type="sldNum" sz="quarter" idx="12"/>
          </p:nvPr>
        </p:nvSpPr>
        <p:spPr/>
        <p:txBody>
          <a:bodyPr/>
          <a:lstStyle/>
          <a:p>
            <a:fld id="{52E38B42-96A3-412A-9CD3-7D6C2689CFF8}" type="slidenum">
              <a:rPr lang="en-US" altLang="zh-TW" smtClean="0"/>
              <a:pPr/>
              <a:t>12</a:t>
            </a:fld>
            <a:endParaRPr lang="en-US" altLang="zh-TW"/>
          </a:p>
        </p:txBody>
      </p:sp>
      <p:pic>
        <p:nvPicPr>
          <p:cNvPr id="5" name="圖片 4">
            <a:extLst>
              <a:ext uri="{FF2B5EF4-FFF2-40B4-BE49-F238E27FC236}">
                <a16:creationId xmlns:a16="http://schemas.microsoft.com/office/drawing/2014/main" id="{55CB45FE-1CA4-4B35-826B-BD00A110F994}"/>
              </a:ext>
            </a:extLst>
          </p:cNvPr>
          <p:cNvPicPr>
            <a:picLocks noChangeAspect="1"/>
          </p:cNvPicPr>
          <p:nvPr/>
        </p:nvPicPr>
        <p:blipFill>
          <a:blip r:embed="rId3"/>
          <a:stretch>
            <a:fillRect/>
          </a:stretch>
        </p:blipFill>
        <p:spPr>
          <a:xfrm>
            <a:off x="2400300" y="4963198"/>
            <a:ext cx="4191000" cy="1882102"/>
          </a:xfrm>
          <a:prstGeom prst="rect">
            <a:avLst/>
          </a:prstGeom>
        </p:spPr>
      </p:pic>
    </p:spTree>
    <p:extLst>
      <p:ext uri="{BB962C8B-B14F-4D97-AF65-F5344CB8AC3E}">
        <p14:creationId xmlns:p14="http://schemas.microsoft.com/office/powerpoint/2010/main" val="208298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52E10D-8735-45AA-9FAE-ADC18D9F0C71}"/>
              </a:ext>
            </a:extLst>
          </p:cNvPr>
          <p:cNvSpPr>
            <a:spLocks noGrp="1"/>
          </p:cNvSpPr>
          <p:nvPr>
            <p:ph type="title"/>
          </p:nvPr>
        </p:nvSpPr>
        <p:spPr/>
        <p:txBody>
          <a:bodyPr/>
          <a:lstStyle/>
          <a:p>
            <a:r>
              <a:rPr lang="zh-TW" altLang="en-US" dirty="0"/>
              <a:t>最新最好的作法 </a:t>
            </a:r>
          </a:p>
        </p:txBody>
      </p:sp>
      <p:sp>
        <p:nvSpPr>
          <p:cNvPr id="3" name="內容版面配置區 2">
            <a:extLst>
              <a:ext uri="{FF2B5EF4-FFF2-40B4-BE49-F238E27FC236}">
                <a16:creationId xmlns:a16="http://schemas.microsoft.com/office/drawing/2014/main" id="{6402EBFC-C4D1-4CBB-A25D-E57C6131C158}"/>
              </a:ext>
            </a:extLst>
          </p:cNvPr>
          <p:cNvSpPr>
            <a:spLocks noGrp="1"/>
          </p:cNvSpPr>
          <p:nvPr>
            <p:ph idx="1"/>
          </p:nvPr>
        </p:nvSpPr>
        <p:spPr/>
        <p:txBody>
          <a:bodyPr/>
          <a:lstStyle/>
          <a:p>
            <a:r>
              <a:rPr lang="en-US" altLang="zh-TW" sz="2800" dirty="0"/>
              <a:t>Each service flow, say flow </a:t>
            </a:r>
            <a:r>
              <a:rPr lang="en-US" altLang="zh-TW" sz="2800" dirty="0" err="1"/>
              <a:t>i</a:t>
            </a:r>
            <a:r>
              <a:rPr lang="en-US" altLang="zh-TW" sz="2800" dirty="0"/>
              <a:t>, at a common GPS server (e.g., a network switch) is assigned a positive value, </a:t>
            </a:r>
            <a:r>
              <a:rPr lang="en-US" altLang="zh-TW" sz="2800" dirty="0" err="1"/>
              <a:t>ϕi</a:t>
            </a:r>
            <a:r>
              <a:rPr lang="en-US" altLang="zh-TW" sz="2800" dirty="0"/>
              <a:t>, indicating its priority in bandwidth allocation.</a:t>
            </a:r>
          </a:p>
          <a:p>
            <a:r>
              <a:rPr lang="en-US" altLang="zh-TW" sz="2800" dirty="0"/>
              <a:t>The inequality sign in (1) holds when some flows in I do not have packets to transmit, and thus more resources can be allocated among any backlogged flows.</a:t>
            </a:r>
          </a:p>
          <a:p>
            <a:endParaRPr lang="zh-TW" altLang="en-US" sz="2800" dirty="0"/>
          </a:p>
        </p:txBody>
      </p:sp>
      <p:sp>
        <p:nvSpPr>
          <p:cNvPr id="4" name="投影片編號版面配置區 3">
            <a:extLst>
              <a:ext uri="{FF2B5EF4-FFF2-40B4-BE49-F238E27FC236}">
                <a16:creationId xmlns:a16="http://schemas.microsoft.com/office/drawing/2014/main" id="{0C3F9612-C60D-4F55-B3FD-3D3C91AD9587}"/>
              </a:ext>
            </a:extLst>
          </p:cNvPr>
          <p:cNvSpPr>
            <a:spLocks noGrp="1"/>
          </p:cNvSpPr>
          <p:nvPr>
            <p:ph type="sldNum" sz="quarter" idx="12"/>
          </p:nvPr>
        </p:nvSpPr>
        <p:spPr/>
        <p:txBody>
          <a:bodyPr/>
          <a:lstStyle/>
          <a:p>
            <a:fld id="{52E38B42-96A3-412A-9CD3-7D6C2689CFF8}" type="slidenum">
              <a:rPr lang="en-US" altLang="zh-TW" smtClean="0"/>
              <a:pPr/>
              <a:t>13</a:t>
            </a:fld>
            <a:endParaRPr lang="en-US" altLang="zh-TW"/>
          </a:p>
        </p:txBody>
      </p:sp>
      <p:pic>
        <p:nvPicPr>
          <p:cNvPr id="5" name="圖片 4">
            <a:extLst>
              <a:ext uri="{FF2B5EF4-FFF2-40B4-BE49-F238E27FC236}">
                <a16:creationId xmlns:a16="http://schemas.microsoft.com/office/drawing/2014/main" id="{4CC77531-70AC-4EA5-B4D0-F8BD843A4B1B}"/>
              </a:ext>
            </a:extLst>
          </p:cNvPr>
          <p:cNvPicPr>
            <a:picLocks noChangeAspect="1"/>
          </p:cNvPicPr>
          <p:nvPr/>
        </p:nvPicPr>
        <p:blipFill>
          <a:blip r:embed="rId3"/>
          <a:stretch>
            <a:fillRect/>
          </a:stretch>
        </p:blipFill>
        <p:spPr>
          <a:xfrm>
            <a:off x="4648200" y="4724721"/>
            <a:ext cx="2304271" cy="1471402"/>
          </a:xfrm>
          <a:prstGeom prst="rect">
            <a:avLst/>
          </a:prstGeom>
        </p:spPr>
      </p:pic>
    </p:spTree>
    <p:extLst>
      <p:ext uri="{BB962C8B-B14F-4D97-AF65-F5344CB8AC3E}">
        <p14:creationId xmlns:p14="http://schemas.microsoft.com/office/powerpoint/2010/main" val="1500521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F2471A-9E56-4270-877D-633EA4C18A06}"/>
              </a:ext>
            </a:extLst>
          </p:cNvPr>
          <p:cNvSpPr>
            <a:spLocks noGrp="1"/>
          </p:cNvSpPr>
          <p:nvPr>
            <p:ph type="title"/>
          </p:nvPr>
        </p:nvSpPr>
        <p:spPr/>
        <p:txBody>
          <a:bodyPr/>
          <a:lstStyle/>
          <a:p>
            <a:r>
              <a:rPr lang="zh-TW" altLang="en-US" dirty="0"/>
              <a:t>最新最好的作法 </a:t>
            </a:r>
          </a:p>
        </p:txBody>
      </p:sp>
      <p:sp>
        <p:nvSpPr>
          <p:cNvPr id="3" name="內容版面配置區 2">
            <a:extLst>
              <a:ext uri="{FF2B5EF4-FFF2-40B4-BE49-F238E27FC236}">
                <a16:creationId xmlns:a16="http://schemas.microsoft.com/office/drawing/2014/main" id="{B29AEE48-6E95-405F-976C-F48489CEEE41}"/>
              </a:ext>
            </a:extLst>
          </p:cNvPr>
          <p:cNvSpPr>
            <a:spLocks noGrp="1"/>
          </p:cNvSpPr>
          <p:nvPr>
            <p:ph idx="1"/>
          </p:nvPr>
        </p:nvSpPr>
        <p:spPr/>
        <p:txBody>
          <a:bodyPr/>
          <a:lstStyle/>
          <a:p>
            <a:r>
              <a:rPr lang="en-US" altLang="zh-TW" sz="2800" dirty="0"/>
              <a:t>The DRGPS combines the concepts of DRF [29] and GPS</a:t>
            </a:r>
          </a:p>
          <a:p>
            <a:r>
              <a:rPr lang="en-US" altLang="zh-TW" sz="2800" dirty="0"/>
              <a:t>We mathematically formulate DR-GPS in (P1) when the set, I (|I| ≥ 1), of traffic flows traverse N1</a:t>
            </a:r>
          </a:p>
        </p:txBody>
      </p:sp>
      <p:sp>
        <p:nvSpPr>
          <p:cNvPr id="4" name="投影片編號版面配置區 3">
            <a:extLst>
              <a:ext uri="{FF2B5EF4-FFF2-40B4-BE49-F238E27FC236}">
                <a16:creationId xmlns:a16="http://schemas.microsoft.com/office/drawing/2014/main" id="{2CCDD485-A9CD-4256-9796-54F8D6207746}"/>
              </a:ext>
            </a:extLst>
          </p:cNvPr>
          <p:cNvSpPr>
            <a:spLocks noGrp="1"/>
          </p:cNvSpPr>
          <p:nvPr>
            <p:ph type="sldNum" sz="quarter" idx="12"/>
          </p:nvPr>
        </p:nvSpPr>
        <p:spPr/>
        <p:txBody>
          <a:bodyPr/>
          <a:lstStyle/>
          <a:p>
            <a:fld id="{52E38B42-96A3-412A-9CD3-7D6C2689CFF8}" type="slidenum">
              <a:rPr lang="en-US" altLang="zh-TW" smtClean="0"/>
              <a:pPr/>
              <a:t>14</a:t>
            </a:fld>
            <a:endParaRPr lang="en-US" altLang="zh-TW"/>
          </a:p>
        </p:txBody>
      </p:sp>
      <p:pic>
        <p:nvPicPr>
          <p:cNvPr id="6" name="圖片 5">
            <a:extLst>
              <a:ext uri="{FF2B5EF4-FFF2-40B4-BE49-F238E27FC236}">
                <a16:creationId xmlns:a16="http://schemas.microsoft.com/office/drawing/2014/main" id="{199B0680-5359-4FD1-8CA6-8FD2936C2810}"/>
              </a:ext>
            </a:extLst>
          </p:cNvPr>
          <p:cNvPicPr>
            <a:picLocks noChangeAspect="1"/>
          </p:cNvPicPr>
          <p:nvPr/>
        </p:nvPicPr>
        <p:blipFill>
          <a:blip r:embed="rId3"/>
          <a:stretch>
            <a:fillRect/>
          </a:stretch>
        </p:blipFill>
        <p:spPr>
          <a:xfrm>
            <a:off x="2105025" y="3429000"/>
            <a:ext cx="4933950" cy="504825"/>
          </a:xfrm>
          <a:prstGeom prst="rect">
            <a:avLst/>
          </a:prstGeom>
        </p:spPr>
      </p:pic>
      <p:pic>
        <p:nvPicPr>
          <p:cNvPr id="7" name="圖片 6">
            <a:extLst>
              <a:ext uri="{FF2B5EF4-FFF2-40B4-BE49-F238E27FC236}">
                <a16:creationId xmlns:a16="http://schemas.microsoft.com/office/drawing/2014/main" id="{7E367ED4-3550-41CF-9E43-EB72CF0EBAE9}"/>
              </a:ext>
            </a:extLst>
          </p:cNvPr>
          <p:cNvPicPr>
            <a:picLocks noChangeAspect="1"/>
          </p:cNvPicPr>
          <p:nvPr/>
        </p:nvPicPr>
        <p:blipFill>
          <a:blip r:embed="rId4"/>
          <a:stretch>
            <a:fillRect/>
          </a:stretch>
        </p:blipFill>
        <p:spPr>
          <a:xfrm>
            <a:off x="2490788" y="3873500"/>
            <a:ext cx="3581400" cy="2971800"/>
          </a:xfrm>
          <a:prstGeom prst="rect">
            <a:avLst/>
          </a:prstGeom>
        </p:spPr>
      </p:pic>
    </p:spTree>
    <p:extLst>
      <p:ext uri="{BB962C8B-B14F-4D97-AF65-F5344CB8AC3E}">
        <p14:creationId xmlns:p14="http://schemas.microsoft.com/office/powerpoint/2010/main" val="2832763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1452E8-FF40-44F3-BBF0-3B4D22F181DB}"/>
              </a:ext>
            </a:extLst>
          </p:cNvPr>
          <p:cNvSpPr>
            <a:spLocks noGrp="1"/>
          </p:cNvSpPr>
          <p:nvPr>
            <p:ph type="title"/>
          </p:nvPr>
        </p:nvSpPr>
        <p:spPr/>
        <p:txBody>
          <a:bodyPr/>
          <a:lstStyle/>
          <a:p>
            <a:r>
              <a:rPr lang="zh-TW" altLang="en-US" dirty="0"/>
              <a:t>最新最好的作法 </a:t>
            </a:r>
          </a:p>
        </p:txBody>
      </p:sp>
      <p:sp>
        <p:nvSpPr>
          <p:cNvPr id="3" name="內容版面配置區 2">
            <a:extLst>
              <a:ext uri="{FF2B5EF4-FFF2-40B4-BE49-F238E27FC236}">
                <a16:creationId xmlns:a16="http://schemas.microsoft.com/office/drawing/2014/main" id="{59D1EB8F-FDA2-4ACD-94F4-27B664A31758}"/>
              </a:ext>
            </a:extLst>
          </p:cNvPr>
          <p:cNvSpPr>
            <a:spLocks noGrp="1"/>
          </p:cNvSpPr>
          <p:nvPr>
            <p:ph idx="1"/>
          </p:nvPr>
        </p:nvSpPr>
        <p:spPr/>
        <p:txBody>
          <a:bodyPr/>
          <a:lstStyle/>
          <a:p>
            <a:r>
              <a:rPr lang="en-US" altLang="zh-TW" dirty="0"/>
              <a:t>With GPS [34], [35], the process of multiple traffic flows passing through common NFV node N1 is extracted as a tandem queueing model.</a:t>
            </a:r>
            <a:endParaRPr lang="zh-TW" altLang="en-US" dirty="0"/>
          </a:p>
        </p:txBody>
      </p:sp>
      <p:sp>
        <p:nvSpPr>
          <p:cNvPr id="4" name="投影片編號版面配置區 3">
            <a:extLst>
              <a:ext uri="{FF2B5EF4-FFF2-40B4-BE49-F238E27FC236}">
                <a16:creationId xmlns:a16="http://schemas.microsoft.com/office/drawing/2014/main" id="{1CA7D0EF-0531-42A2-89BD-AAFCE0A323DF}"/>
              </a:ext>
            </a:extLst>
          </p:cNvPr>
          <p:cNvSpPr>
            <a:spLocks noGrp="1"/>
          </p:cNvSpPr>
          <p:nvPr>
            <p:ph type="sldNum" sz="quarter" idx="12"/>
          </p:nvPr>
        </p:nvSpPr>
        <p:spPr/>
        <p:txBody>
          <a:bodyPr/>
          <a:lstStyle/>
          <a:p>
            <a:fld id="{52E38B42-96A3-412A-9CD3-7D6C2689CFF8}" type="slidenum">
              <a:rPr lang="en-US" altLang="zh-TW" smtClean="0"/>
              <a:pPr/>
              <a:t>15</a:t>
            </a:fld>
            <a:endParaRPr lang="en-US" altLang="zh-TW"/>
          </a:p>
        </p:txBody>
      </p:sp>
      <p:pic>
        <p:nvPicPr>
          <p:cNvPr id="6" name="圖片 5">
            <a:extLst>
              <a:ext uri="{FF2B5EF4-FFF2-40B4-BE49-F238E27FC236}">
                <a16:creationId xmlns:a16="http://schemas.microsoft.com/office/drawing/2014/main" id="{1E7FCA90-CCE3-41D6-A56A-3D1FAA53DF82}"/>
              </a:ext>
            </a:extLst>
          </p:cNvPr>
          <p:cNvPicPr>
            <a:picLocks noChangeAspect="1"/>
          </p:cNvPicPr>
          <p:nvPr/>
        </p:nvPicPr>
        <p:blipFill>
          <a:blip r:embed="rId3"/>
          <a:stretch>
            <a:fillRect/>
          </a:stretch>
        </p:blipFill>
        <p:spPr>
          <a:xfrm>
            <a:off x="1862137" y="3863183"/>
            <a:ext cx="5419725" cy="1990725"/>
          </a:xfrm>
          <a:prstGeom prst="rect">
            <a:avLst/>
          </a:prstGeom>
        </p:spPr>
      </p:pic>
    </p:spTree>
    <p:extLst>
      <p:ext uri="{BB962C8B-B14F-4D97-AF65-F5344CB8AC3E}">
        <p14:creationId xmlns:p14="http://schemas.microsoft.com/office/powerpoint/2010/main" val="3931452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C64B8B-D275-417E-80A9-E7ED20460AE0}"/>
              </a:ext>
            </a:extLst>
          </p:cNvPr>
          <p:cNvSpPr>
            <a:spLocks noGrp="1"/>
          </p:cNvSpPr>
          <p:nvPr>
            <p:ph type="title"/>
          </p:nvPr>
        </p:nvSpPr>
        <p:spPr/>
        <p:txBody>
          <a:bodyPr/>
          <a:lstStyle/>
          <a:p>
            <a:r>
              <a:rPr lang="zh-TW" altLang="en-US" dirty="0"/>
              <a:t>最新最好的作法</a:t>
            </a:r>
          </a:p>
        </p:txBody>
      </p:sp>
      <p:pic>
        <p:nvPicPr>
          <p:cNvPr id="6" name="內容版面配置區 5">
            <a:extLst>
              <a:ext uri="{FF2B5EF4-FFF2-40B4-BE49-F238E27FC236}">
                <a16:creationId xmlns:a16="http://schemas.microsoft.com/office/drawing/2014/main" id="{AAE42377-B8B2-4FEC-BC67-B20965E2E92C}"/>
              </a:ext>
            </a:extLst>
          </p:cNvPr>
          <p:cNvPicPr>
            <a:picLocks noGrp="1" noChangeAspect="1"/>
          </p:cNvPicPr>
          <p:nvPr>
            <p:ph idx="1"/>
          </p:nvPr>
        </p:nvPicPr>
        <p:blipFill>
          <a:blip r:embed="rId3"/>
          <a:stretch>
            <a:fillRect/>
          </a:stretch>
        </p:blipFill>
        <p:spPr>
          <a:xfrm>
            <a:off x="1547485" y="2012951"/>
            <a:ext cx="5896630" cy="4525963"/>
          </a:xfrm>
          <a:prstGeom prst="rect">
            <a:avLst/>
          </a:prstGeom>
        </p:spPr>
      </p:pic>
      <p:sp>
        <p:nvSpPr>
          <p:cNvPr id="4" name="投影片編號版面配置區 3">
            <a:extLst>
              <a:ext uri="{FF2B5EF4-FFF2-40B4-BE49-F238E27FC236}">
                <a16:creationId xmlns:a16="http://schemas.microsoft.com/office/drawing/2014/main" id="{42939B7E-CF30-41C5-B49A-65B35F71897E}"/>
              </a:ext>
            </a:extLst>
          </p:cNvPr>
          <p:cNvSpPr>
            <a:spLocks noGrp="1"/>
          </p:cNvSpPr>
          <p:nvPr>
            <p:ph type="sldNum" sz="quarter" idx="12"/>
          </p:nvPr>
        </p:nvSpPr>
        <p:spPr/>
        <p:txBody>
          <a:bodyPr/>
          <a:lstStyle/>
          <a:p>
            <a:fld id="{52E38B42-96A3-412A-9CD3-7D6C2689CFF8}" type="slidenum">
              <a:rPr lang="en-US" altLang="zh-TW" smtClean="0"/>
              <a:pPr/>
              <a:t>16</a:t>
            </a:fld>
            <a:endParaRPr lang="en-US" altLang="zh-TW"/>
          </a:p>
        </p:txBody>
      </p:sp>
    </p:spTree>
    <p:extLst>
      <p:ext uri="{BB962C8B-B14F-4D97-AF65-F5344CB8AC3E}">
        <p14:creationId xmlns:p14="http://schemas.microsoft.com/office/powerpoint/2010/main" val="1889496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864E7E-3EAB-46A7-A115-BE7369B51E4A}"/>
              </a:ext>
            </a:extLst>
          </p:cNvPr>
          <p:cNvSpPr>
            <a:spLocks noGrp="1"/>
          </p:cNvSpPr>
          <p:nvPr>
            <p:ph type="title"/>
          </p:nvPr>
        </p:nvSpPr>
        <p:spPr/>
        <p:txBody>
          <a:bodyPr/>
          <a:lstStyle/>
          <a:p>
            <a:r>
              <a:rPr lang="zh-TW" altLang="en-US" dirty="0"/>
              <a:t>最新最好的作法</a:t>
            </a:r>
          </a:p>
        </p:txBody>
      </p:sp>
      <p:sp>
        <p:nvSpPr>
          <p:cNvPr id="3" name="內容版面配置區 2">
            <a:extLst>
              <a:ext uri="{FF2B5EF4-FFF2-40B4-BE49-F238E27FC236}">
                <a16:creationId xmlns:a16="http://schemas.microsoft.com/office/drawing/2014/main" id="{9B60AC7A-4807-4894-A27C-935FFD37E19D}"/>
              </a:ext>
            </a:extLst>
          </p:cNvPr>
          <p:cNvSpPr>
            <a:spLocks noGrp="1"/>
          </p:cNvSpPr>
          <p:nvPr>
            <p:ph idx="1"/>
          </p:nvPr>
        </p:nvSpPr>
        <p:spPr/>
        <p:txBody>
          <a:bodyPr/>
          <a:lstStyle/>
          <a:p>
            <a:r>
              <a:rPr lang="en-US" altLang="zh-TW" sz="2800" dirty="0"/>
              <a:t>To remove the transmission rate correlation for packet delay analysis at the first NFV node, we focus on the </a:t>
            </a:r>
            <a:r>
              <a:rPr lang="en-US" altLang="zh-TW" sz="2800" dirty="0" err="1"/>
              <a:t>interdeparture</a:t>
            </a:r>
            <a:r>
              <a:rPr lang="en-US" altLang="zh-TW" sz="2800" dirty="0"/>
              <a:t> time between two successively departed packets from the decoupled processing.</a:t>
            </a:r>
          </a:p>
          <a:p>
            <a:r>
              <a:rPr lang="en-US" altLang="zh-TW" sz="2800" dirty="0"/>
              <a:t>Let random variable Yi be the </a:t>
            </a:r>
            <a:r>
              <a:rPr lang="en-US" altLang="zh-TW" sz="2800" dirty="0" err="1"/>
              <a:t>interdeparture</a:t>
            </a:r>
            <a:r>
              <a:rPr lang="en-US" altLang="zh-TW" sz="2800" dirty="0"/>
              <a:t> time of successive packets of flow </a:t>
            </a:r>
            <a:r>
              <a:rPr lang="en-US" altLang="zh-TW" sz="2800" dirty="0" err="1"/>
              <a:t>i</a:t>
            </a:r>
            <a:r>
              <a:rPr lang="en-US" altLang="zh-TW" sz="2800" dirty="0"/>
              <a:t> departing from the decoupled processing at N1. </a:t>
            </a:r>
            <a:endParaRPr lang="zh-TW" altLang="en-US" sz="2800" dirty="0"/>
          </a:p>
        </p:txBody>
      </p:sp>
      <p:sp>
        <p:nvSpPr>
          <p:cNvPr id="4" name="投影片編號版面配置區 3">
            <a:extLst>
              <a:ext uri="{FF2B5EF4-FFF2-40B4-BE49-F238E27FC236}">
                <a16:creationId xmlns:a16="http://schemas.microsoft.com/office/drawing/2014/main" id="{DD5AFCA6-A234-4B7E-B134-C218A348A01D}"/>
              </a:ext>
            </a:extLst>
          </p:cNvPr>
          <p:cNvSpPr>
            <a:spLocks noGrp="1"/>
          </p:cNvSpPr>
          <p:nvPr>
            <p:ph type="sldNum" sz="quarter" idx="12"/>
          </p:nvPr>
        </p:nvSpPr>
        <p:spPr/>
        <p:txBody>
          <a:bodyPr/>
          <a:lstStyle/>
          <a:p>
            <a:fld id="{52E38B42-96A3-412A-9CD3-7D6C2689CFF8}" type="slidenum">
              <a:rPr lang="en-US" altLang="zh-TW" smtClean="0"/>
              <a:pPr/>
              <a:t>17</a:t>
            </a:fld>
            <a:endParaRPr lang="en-US" altLang="zh-TW"/>
          </a:p>
        </p:txBody>
      </p:sp>
      <p:pic>
        <p:nvPicPr>
          <p:cNvPr id="5" name="圖片 4">
            <a:extLst>
              <a:ext uri="{FF2B5EF4-FFF2-40B4-BE49-F238E27FC236}">
                <a16:creationId xmlns:a16="http://schemas.microsoft.com/office/drawing/2014/main" id="{6798E89B-8F0F-4589-9290-0ACACD808B14}"/>
              </a:ext>
            </a:extLst>
          </p:cNvPr>
          <p:cNvPicPr>
            <a:picLocks noChangeAspect="1"/>
          </p:cNvPicPr>
          <p:nvPr/>
        </p:nvPicPr>
        <p:blipFill>
          <a:blip r:embed="rId3"/>
          <a:stretch>
            <a:fillRect/>
          </a:stretch>
        </p:blipFill>
        <p:spPr>
          <a:xfrm>
            <a:off x="2371725" y="5545934"/>
            <a:ext cx="4248150" cy="438150"/>
          </a:xfrm>
          <a:prstGeom prst="rect">
            <a:avLst/>
          </a:prstGeom>
        </p:spPr>
      </p:pic>
    </p:spTree>
    <p:extLst>
      <p:ext uri="{BB962C8B-B14F-4D97-AF65-F5344CB8AC3E}">
        <p14:creationId xmlns:p14="http://schemas.microsoft.com/office/powerpoint/2010/main" val="3502639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AFF34B-D677-40DF-AB6E-EC439C5DBFB9}"/>
              </a:ext>
            </a:extLst>
          </p:cNvPr>
          <p:cNvSpPr>
            <a:spLocks noGrp="1"/>
          </p:cNvSpPr>
          <p:nvPr>
            <p:ph type="title"/>
          </p:nvPr>
        </p:nvSpPr>
        <p:spPr/>
        <p:txBody>
          <a:bodyPr/>
          <a:lstStyle/>
          <a:p>
            <a:r>
              <a:rPr lang="zh-TW" altLang="en-US" dirty="0"/>
              <a:t>最新最好的作法</a:t>
            </a:r>
          </a:p>
        </p:txBody>
      </p:sp>
      <p:sp>
        <p:nvSpPr>
          <p:cNvPr id="3" name="內容版面配置區 2">
            <a:extLst>
              <a:ext uri="{FF2B5EF4-FFF2-40B4-BE49-F238E27FC236}">
                <a16:creationId xmlns:a16="http://schemas.microsoft.com/office/drawing/2014/main" id="{69EEEB0F-B1DB-46D9-85C2-404B40FFB007}"/>
              </a:ext>
            </a:extLst>
          </p:cNvPr>
          <p:cNvSpPr>
            <a:spLocks noGrp="1"/>
          </p:cNvSpPr>
          <p:nvPr>
            <p:ph idx="1"/>
          </p:nvPr>
        </p:nvSpPr>
        <p:spPr/>
        <p:txBody>
          <a:bodyPr/>
          <a:lstStyle/>
          <a:p>
            <a:r>
              <a:rPr lang="en-US" altLang="zh-TW" sz="2800" dirty="0"/>
              <a:t>we have a complete decoupled queueing model of both packet processing and packet transmission for flow </a:t>
            </a:r>
            <a:r>
              <a:rPr lang="en-US" altLang="zh-TW" sz="2800" dirty="0" err="1"/>
              <a:t>i</a:t>
            </a:r>
            <a:r>
              <a:rPr lang="en-US" altLang="zh-TW" sz="2800" dirty="0"/>
              <a:t> traversing the first NFV node N1.</a:t>
            </a:r>
          </a:p>
          <a:p>
            <a:r>
              <a:rPr lang="en-US" altLang="zh-TW" sz="2800" dirty="0"/>
              <a:t>The average total packet delay for flow </a:t>
            </a:r>
            <a:r>
              <a:rPr lang="en-US" altLang="zh-TW" sz="2800" dirty="0" err="1"/>
              <a:t>i</a:t>
            </a:r>
            <a:endParaRPr lang="zh-TW" altLang="en-US" sz="2800" dirty="0"/>
          </a:p>
        </p:txBody>
      </p:sp>
      <p:sp>
        <p:nvSpPr>
          <p:cNvPr id="4" name="投影片編號版面配置區 3">
            <a:extLst>
              <a:ext uri="{FF2B5EF4-FFF2-40B4-BE49-F238E27FC236}">
                <a16:creationId xmlns:a16="http://schemas.microsoft.com/office/drawing/2014/main" id="{34212058-FA1A-4414-AA4B-CAA375F6D819}"/>
              </a:ext>
            </a:extLst>
          </p:cNvPr>
          <p:cNvSpPr>
            <a:spLocks noGrp="1"/>
          </p:cNvSpPr>
          <p:nvPr>
            <p:ph type="sldNum" sz="quarter" idx="12"/>
          </p:nvPr>
        </p:nvSpPr>
        <p:spPr/>
        <p:txBody>
          <a:bodyPr/>
          <a:lstStyle/>
          <a:p>
            <a:fld id="{52E38B42-96A3-412A-9CD3-7D6C2689CFF8}" type="slidenum">
              <a:rPr lang="en-US" altLang="zh-TW" smtClean="0"/>
              <a:pPr/>
              <a:t>18</a:t>
            </a:fld>
            <a:endParaRPr lang="en-US" altLang="zh-TW"/>
          </a:p>
        </p:txBody>
      </p:sp>
      <p:pic>
        <p:nvPicPr>
          <p:cNvPr id="5" name="圖片 4">
            <a:extLst>
              <a:ext uri="{FF2B5EF4-FFF2-40B4-BE49-F238E27FC236}">
                <a16:creationId xmlns:a16="http://schemas.microsoft.com/office/drawing/2014/main" id="{50E691F8-AF9B-493E-9718-6780303CF568}"/>
              </a:ext>
            </a:extLst>
          </p:cNvPr>
          <p:cNvPicPr>
            <a:picLocks noChangeAspect="1"/>
          </p:cNvPicPr>
          <p:nvPr/>
        </p:nvPicPr>
        <p:blipFill>
          <a:blip r:embed="rId3"/>
          <a:stretch>
            <a:fillRect/>
          </a:stretch>
        </p:blipFill>
        <p:spPr>
          <a:xfrm>
            <a:off x="2438400" y="4114800"/>
            <a:ext cx="4114800" cy="704850"/>
          </a:xfrm>
          <a:prstGeom prst="rect">
            <a:avLst/>
          </a:prstGeom>
        </p:spPr>
      </p:pic>
    </p:spTree>
    <p:extLst>
      <p:ext uri="{BB962C8B-B14F-4D97-AF65-F5344CB8AC3E}">
        <p14:creationId xmlns:p14="http://schemas.microsoft.com/office/powerpoint/2010/main" val="3768163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9E917F-1299-44B0-B1AB-DCAA86D469A8}"/>
              </a:ext>
            </a:extLst>
          </p:cNvPr>
          <p:cNvSpPr>
            <a:spLocks noGrp="1"/>
          </p:cNvSpPr>
          <p:nvPr>
            <p:ph type="title"/>
          </p:nvPr>
        </p:nvSpPr>
        <p:spPr/>
        <p:txBody>
          <a:bodyPr/>
          <a:lstStyle/>
          <a:p>
            <a:r>
              <a:rPr lang="zh-TW" altLang="en-US" dirty="0"/>
              <a:t>最新最好的作法</a:t>
            </a:r>
          </a:p>
        </p:txBody>
      </p:sp>
      <p:sp>
        <p:nvSpPr>
          <p:cNvPr id="3" name="內容版面配置區 2">
            <a:extLst>
              <a:ext uri="{FF2B5EF4-FFF2-40B4-BE49-F238E27FC236}">
                <a16:creationId xmlns:a16="http://schemas.microsoft.com/office/drawing/2014/main" id="{0DEF598B-0B1B-49DF-B5F8-E1B454031D76}"/>
              </a:ext>
            </a:extLst>
          </p:cNvPr>
          <p:cNvSpPr>
            <a:spLocks noGrp="1"/>
          </p:cNvSpPr>
          <p:nvPr>
            <p:ph idx="1"/>
          </p:nvPr>
        </p:nvSpPr>
        <p:spPr/>
        <p:txBody>
          <a:bodyPr/>
          <a:lstStyle/>
          <a:p>
            <a:r>
              <a:rPr lang="en-US" altLang="zh-TW" sz="2800" dirty="0"/>
              <a:t>Since we have μi,1 = μi,2, </a:t>
            </a:r>
            <a:r>
              <a:rPr lang="en-US" altLang="zh-TW" sz="2800" dirty="0" err="1"/>
              <a:t>Ti</a:t>
            </a:r>
            <a:r>
              <a:rPr lang="en-US" altLang="zh-TW" sz="2800" dirty="0"/>
              <a:t> also indicates packet transmission time, i.e., </a:t>
            </a:r>
            <a:r>
              <a:rPr lang="en-US" altLang="zh-TW" sz="2800" dirty="0" err="1"/>
              <a:t>Ti</a:t>
            </a:r>
            <a:r>
              <a:rPr lang="en-US" altLang="zh-TW" sz="2800" dirty="0"/>
              <a:t> = (1/μi,2). </a:t>
            </a:r>
          </a:p>
          <a:p>
            <a:r>
              <a:rPr lang="en-US" altLang="zh-TW" sz="2800" dirty="0"/>
              <a:t>Let Zi denote packet </a:t>
            </a:r>
            <a:r>
              <a:rPr lang="en-US" altLang="zh-TW" sz="2800" dirty="0" err="1"/>
              <a:t>interdeparture</a:t>
            </a:r>
            <a:r>
              <a:rPr lang="en-US" altLang="zh-TW" sz="2800" dirty="0"/>
              <a:t> time for flow </a:t>
            </a:r>
            <a:r>
              <a:rPr lang="en-US" altLang="zh-TW" sz="2800" dirty="0" err="1"/>
              <a:t>i</a:t>
            </a:r>
            <a:r>
              <a:rPr lang="en-US" altLang="zh-TW" sz="2800" dirty="0"/>
              <a:t> passing though link transmission. </a:t>
            </a:r>
          </a:p>
          <a:p>
            <a:r>
              <a:rPr lang="en-US" altLang="zh-TW" sz="2800" dirty="0"/>
              <a:t>If the lth departing packet from the processing queue sees a nonempty queue, we have Zi = </a:t>
            </a:r>
            <a:r>
              <a:rPr lang="en-US" altLang="zh-TW" sz="2800" dirty="0" err="1"/>
              <a:t>Ti</a:t>
            </a:r>
            <a:r>
              <a:rPr lang="en-US" altLang="zh-TW" sz="2800" dirty="0"/>
              <a:t>; otherwise, the following two cases apply</a:t>
            </a:r>
            <a:endParaRPr lang="zh-TW" altLang="en-US" sz="2800" dirty="0"/>
          </a:p>
        </p:txBody>
      </p:sp>
      <p:sp>
        <p:nvSpPr>
          <p:cNvPr id="4" name="投影片編號版面配置區 3">
            <a:extLst>
              <a:ext uri="{FF2B5EF4-FFF2-40B4-BE49-F238E27FC236}">
                <a16:creationId xmlns:a16="http://schemas.microsoft.com/office/drawing/2014/main" id="{C4EF7ECB-9AB5-4E00-8373-D5EC8C81CDAB}"/>
              </a:ext>
            </a:extLst>
          </p:cNvPr>
          <p:cNvSpPr>
            <a:spLocks noGrp="1"/>
          </p:cNvSpPr>
          <p:nvPr>
            <p:ph type="sldNum" sz="quarter" idx="12"/>
          </p:nvPr>
        </p:nvSpPr>
        <p:spPr/>
        <p:txBody>
          <a:bodyPr/>
          <a:lstStyle/>
          <a:p>
            <a:fld id="{52E38B42-96A3-412A-9CD3-7D6C2689CFF8}" type="slidenum">
              <a:rPr lang="en-US" altLang="zh-TW" smtClean="0"/>
              <a:pPr/>
              <a:t>19</a:t>
            </a:fld>
            <a:endParaRPr lang="en-US" altLang="zh-TW"/>
          </a:p>
        </p:txBody>
      </p:sp>
    </p:spTree>
    <p:extLst>
      <p:ext uri="{BB962C8B-B14F-4D97-AF65-F5344CB8AC3E}">
        <p14:creationId xmlns:p14="http://schemas.microsoft.com/office/powerpoint/2010/main" val="822489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56A7AC-B639-4B0A-842E-4924B93DC96C}"/>
              </a:ext>
            </a:extLst>
          </p:cNvPr>
          <p:cNvSpPr>
            <a:spLocks noGrp="1"/>
          </p:cNvSpPr>
          <p:nvPr>
            <p:ph type="title"/>
          </p:nvPr>
        </p:nvSpPr>
        <p:spPr/>
        <p:txBody>
          <a:bodyPr/>
          <a:lstStyle/>
          <a:p>
            <a:r>
              <a:rPr lang="en-US" altLang="zh-TW" dirty="0"/>
              <a:t>Content</a:t>
            </a:r>
            <a:endParaRPr lang="zh-TW" altLang="en-US" dirty="0"/>
          </a:p>
        </p:txBody>
      </p:sp>
      <p:sp>
        <p:nvSpPr>
          <p:cNvPr id="3" name="內容版面配置區 2">
            <a:extLst>
              <a:ext uri="{FF2B5EF4-FFF2-40B4-BE49-F238E27FC236}">
                <a16:creationId xmlns:a16="http://schemas.microsoft.com/office/drawing/2014/main" id="{532B1A10-48A2-4B8F-96D6-AC7D3FE32B62}"/>
              </a:ext>
            </a:extLst>
          </p:cNvPr>
          <p:cNvSpPr>
            <a:spLocks noGrp="1"/>
          </p:cNvSpPr>
          <p:nvPr>
            <p:ph idx="1"/>
          </p:nvPr>
        </p:nvSpPr>
        <p:spPr/>
        <p:txBody>
          <a:bodyPr/>
          <a:lstStyle/>
          <a:p>
            <a:r>
              <a:rPr lang="zh-TW" altLang="en-US" sz="2800" dirty="0"/>
              <a:t>前言 </a:t>
            </a:r>
            <a:endParaRPr lang="en-US" altLang="zh-TW" sz="2800" dirty="0"/>
          </a:p>
          <a:p>
            <a:r>
              <a:rPr lang="zh-TW" altLang="en-US" sz="2800" dirty="0"/>
              <a:t>主題介紹 </a:t>
            </a:r>
            <a:endParaRPr lang="en-US" altLang="zh-TW" sz="2800" dirty="0"/>
          </a:p>
          <a:p>
            <a:r>
              <a:rPr lang="zh-TW" altLang="en-US" sz="2800" dirty="0"/>
              <a:t>主題重要性及應用範例 </a:t>
            </a:r>
            <a:endParaRPr lang="en-US" altLang="zh-TW" sz="2800" dirty="0"/>
          </a:p>
          <a:p>
            <a:r>
              <a:rPr lang="zh-TW" altLang="en-US" sz="2800" dirty="0"/>
              <a:t>相關前案的研究回顧 </a:t>
            </a:r>
            <a:endParaRPr lang="en-US" altLang="zh-TW" sz="2800" dirty="0"/>
          </a:p>
          <a:p>
            <a:r>
              <a:rPr lang="zh-TW" altLang="en-US" sz="2800" dirty="0"/>
              <a:t>最新最好的作法 </a:t>
            </a:r>
            <a:endParaRPr lang="en-US" altLang="zh-TW" sz="2800" dirty="0"/>
          </a:p>
          <a:p>
            <a:r>
              <a:rPr lang="zh-TW" altLang="en-US" sz="2800" dirty="0"/>
              <a:t>比較分析 </a:t>
            </a:r>
            <a:endParaRPr lang="en-US" altLang="zh-TW" sz="2800" dirty="0"/>
          </a:p>
          <a:p>
            <a:r>
              <a:rPr lang="zh-TW" altLang="en-US" sz="2800" dirty="0"/>
              <a:t>看法與可能的研究方向 </a:t>
            </a:r>
          </a:p>
        </p:txBody>
      </p:sp>
      <p:sp>
        <p:nvSpPr>
          <p:cNvPr id="4" name="投影片編號版面配置區 3">
            <a:extLst>
              <a:ext uri="{FF2B5EF4-FFF2-40B4-BE49-F238E27FC236}">
                <a16:creationId xmlns:a16="http://schemas.microsoft.com/office/drawing/2014/main" id="{0556F1EE-1F04-4747-A1DF-509D8EFF60D9}"/>
              </a:ext>
            </a:extLst>
          </p:cNvPr>
          <p:cNvSpPr>
            <a:spLocks noGrp="1"/>
          </p:cNvSpPr>
          <p:nvPr>
            <p:ph type="sldNum" sz="quarter" idx="12"/>
          </p:nvPr>
        </p:nvSpPr>
        <p:spPr/>
        <p:txBody>
          <a:bodyPr/>
          <a:lstStyle/>
          <a:p>
            <a:fld id="{52E38B42-96A3-412A-9CD3-7D6C2689CFF8}" type="slidenum">
              <a:rPr lang="en-US" altLang="zh-TW" smtClean="0"/>
              <a:pPr/>
              <a:t>2</a:t>
            </a:fld>
            <a:endParaRPr lang="en-US" altLang="zh-TW"/>
          </a:p>
        </p:txBody>
      </p:sp>
    </p:spTree>
    <p:extLst>
      <p:ext uri="{BB962C8B-B14F-4D97-AF65-F5344CB8AC3E}">
        <p14:creationId xmlns:p14="http://schemas.microsoft.com/office/powerpoint/2010/main" val="3129565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D478F1B-6766-42B6-B4F0-74844E15D0FF}"/>
              </a:ext>
            </a:extLst>
          </p:cNvPr>
          <p:cNvSpPr>
            <a:spLocks noGrp="1"/>
          </p:cNvSpPr>
          <p:nvPr>
            <p:ph type="title"/>
          </p:nvPr>
        </p:nvSpPr>
        <p:spPr/>
        <p:txBody>
          <a:bodyPr/>
          <a:lstStyle/>
          <a:p>
            <a:r>
              <a:rPr lang="zh-TW" altLang="en-US" dirty="0"/>
              <a:t>最新最好的作法</a:t>
            </a:r>
          </a:p>
        </p:txBody>
      </p:sp>
      <p:sp>
        <p:nvSpPr>
          <p:cNvPr id="3" name="內容版面配置區 2">
            <a:extLst>
              <a:ext uri="{FF2B5EF4-FFF2-40B4-BE49-F238E27FC236}">
                <a16:creationId xmlns:a16="http://schemas.microsoft.com/office/drawing/2014/main" id="{C0A08E4B-87F1-420D-AA23-A09672421F2F}"/>
              </a:ext>
            </a:extLst>
          </p:cNvPr>
          <p:cNvSpPr>
            <a:spLocks noGrp="1"/>
          </p:cNvSpPr>
          <p:nvPr>
            <p:ph idx="1"/>
          </p:nvPr>
        </p:nvSpPr>
        <p:spPr/>
        <p:txBody>
          <a:bodyPr/>
          <a:lstStyle/>
          <a:p>
            <a:r>
              <a:rPr lang="en-US" altLang="zh-TW" sz="2800" dirty="0"/>
              <a:t>Case1:</a:t>
            </a:r>
          </a:p>
          <a:p>
            <a:pPr lvl="1"/>
            <a:r>
              <a:rPr lang="en-US" altLang="zh-TW" sz="2400" dirty="0"/>
              <a:t>If the (l+1)</a:t>
            </a:r>
            <a:r>
              <a:rPr lang="en-US" altLang="zh-TW" sz="2400" dirty="0" err="1"/>
              <a:t>th</a:t>
            </a:r>
            <a:r>
              <a:rPr lang="en-US" altLang="zh-TW" sz="2400" dirty="0"/>
              <a:t> packet’s arrival time at the processing queue is greater than the lth packet’s transmission time at the transmitting queue, i.e., Xi &gt; </a:t>
            </a:r>
            <a:r>
              <a:rPr lang="en-US" altLang="zh-TW" sz="2400" dirty="0" err="1"/>
              <a:t>Ti</a:t>
            </a:r>
            <a:r>
              <a:rPr lang="en-US" altLang="zh-TW" sz="2400" dirty="0"/>
              <a:t>.</a:t>
            </a:r>
            <a:endParaRPr lang="zh-TW" altLang="en-US" sz="2400" dirty="0"/>
          </a:p>
        </p:txBody>
      </p:sp>
      <p:sp>
        <p:nvSpPr>
          <p:cNvPr id="4" name="投影片編號版面配置區 3">
            <a:extLst>
              <a:ext uri="{FF2B5EF4-FFF2-40B4-BE49-F238E27FC236}">
                <a16:creationId xmlns:a16="http://schemas.microsoft.com/office/drawing/2014/main" id="{1F3A1BD3-66FC-47DD-9096-1E509330BD4E}"/>
              </a:ext>
            </a:extLst>
          </p:cNvPr>
          <p:cNvSpPr>
            <a:spLocks noGrp="1"/>
          </p:cNvSpPr>
          <p:nvPr>
            <p:ph type="sldNum" sz="quarter" idx="12"/>
          </p:nvPr>
        </p:nvSpPr>
        <p:spPr/>
        <p:txBody>
          <a:bodyPr/>
          <a:lstStyle/>
          <a:p>
            <a:fld id="{52E38B42-96A3-412A-9CD3-7D6C2689CFF8}" type="slidenum">
              <a:rPr lang="en-US" altLang="zh-TW" smtClean="0"/>
              <a:pPr/>
              <a:t>20</a:t>
            </a:fld>
            <a:endParaRPr lang="en-US" altLang="zh-TW"/>
          </a:p>
        </p:txBody>
      </p:sp>
      <p:pic>
        <p:nvPicPr>
          <p:cNvPr id="5" name="圖片 4">
            <a:extLst>
              <a:ext uri="{FF2B5EF4-FFF2-40B4-BE49-F238E27FC236}">
                <a16:creationId xmlns:a16="http://schemas.microsoft.com/office/drawing/2014/main" id="{02E1AB89-6409-4BA6-922E-FC3C4D387C57}"/>
              </a:ext>
            </a:extLst>
          </p:cNvPr>
          <p:cNvPicPr>
            <a:picLocks noChangeAspect="1"/>
          </p:cNvPicPr>
          <p:nvPr/>
        </p:nvPicPr>
        <p:blipFill>
          <a:blip r:embed="rId3"/>
          <a:stretch>
            <a:fillRect/>
          </a:stretch>
        </p:blipFill>
        <p:spPr>
          <a:xfrm>
            <a:off x="1276350" y="4481509"/>
            <a:ext cx="6438900" cy="1552575"/>
          </a:xfrm>
          <a:prstGeom prst="rect">
            <a:avLst/>
          </a:prstGeom>
        </p:spPr>
      </p:pic>
      <p:pic>
        <p:nvPicPr>
          <p:cNvPr id="6" name="圖片 5">
            <a:extLst>
              <a:ext uri="{FF2B5EF4-FFF2-40B4-BE49-F238E27FC236}">
                <a16:creationId xmlns:a16="http://schemas.microsoft.com/office/drawing/2014/main" id="{2387FCEF-5F97-41E5-ADEE-7205C7ACE02C}"/>
              </a:ext>
            </a:extLst>
          </p:cNvPr>
          <p:cNvPicPr>
            <a:picLocks noChangeAspect="1"/>
          </p:cNvPicPr>
          <p:nvPr/>
        </p:nvPicPr>
        <p:blipFill>
          <a:blip r:embed="rId4"/>
          <a:stretch>
            <a:fillRect/>
          </a:stretch>
        </p:blipFill>
        <p:spPr>
          <a:xfrm>
            <a:off x="2290762" y="3661565"/>
            <a:ext cx="4562475" cy="485775"/>
          </a:xfrm>
          <a:prstGeom prst="rect">
            <a:avLst/>
          </a:prstGeom>
        </p:spPr>
      </p:pic>
    </p:spTree>
    <p:extLst>
      <p:ext uri="{BB962C8B-B14F-4D97-AF65-F5344CB8AC3E}">
        <p14:creationId xmlns:p14="http://schemas.microsoft.com/office/powerpoint/2010/main" val="1520872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09371A-0B58-451D-AA53-BB6AA5638FD6}"/>
              </a:ext>
            </a:extLst>
          </p:cNvPr>
          <p:cNvSpPr>
            <a:spLocks noGrp="1"/>
          </p:cNvSpPr>
          <p:nvPr>
            <p:ph type="title"/>
          </p:nvPr>
        </p:nvSpPr>
        <p:spPr/>
        <p:txBody>
          <a:bodyPr/>
          <a:lstStyle/>
          <a:p>
            <a:r>
              <a:rPr lang="zh-TW" altLang="en-US" dirty="0"/>
              <a:t>最新最好的作法</a:t>
            </a:r>
          </a:p>
        </p:txBody>
      </p:sp>
      <p:sp>
        <p:nvSpPr>
          <p:cNvPr id="3" name="內容版面配置區 2">
            <a:extLst>
              <a:ext uri="{FF2B5EF4-FFF2-40B4-BE49-F238E27FC236}">
                <a16:creationId xmlns:a16="http://schemas.microsoft.com/office/drawing/2014/main" id="{F9F8CAB8-0436-4988-9AD7-AB80B989FF3F}"/>
              </a:ext>
            </a:extLst>
          </p:cNvPr>
          <p:cNvSpPr>
            <a:spLocks noGrp="1"/>
          </p:cNvSpPr>
          <p:nvPr>
            <p:ph idx="1"/>
          </p:nvPr>
        </p:nvSpPr>
        <p:spPr/>
        <p:txBody>
          <a:bodyPr/>
          <a:lstStyle/>
          <a:p>
            <a:r>
              <a:rPr lang="en-US" altLang="zh-TW" sz="2800" dirty="0"/>
              <a:t>Case 2</a:t>
            </a:r>
          </a:p>
          <a:p>
            <a:pPr lvl="1"/>
            <a:r>
              <a:rPr lang="en-US" altLang="zh-TW" sz="2400" dirty="0"/>
              <a:t>If the (l + 1)</a:t>
            </a:r>
            <a:r>
              <a:rPr lang="en-US" altLang="zh-TW" sz="2400" dirty="0" err="1"/>
              <a:t>th</a:t>
            </a:r>
            <a:r>
              <a:rPr lang="en-US" altLang="zh-TW" sz="2400" dirty="0"/>
              <a:t> packet arrives at the processing queue while the lth packet is still at the transmission queue, i.e., Xi ≤ </a:t>
            </a:r>
            <a:r>
              <a:rPr lang="en-US" altLang="zh-TW" sz="2400" dirty="0" err="1"/>
              <a:t>Ti</a:t>
            </a:r>
            <a:endParaRPr lang="zh-TW" altLang="en-US" sz="2400" dirty="0"/>
          </a:p>
        </p:txBody>
      </p:sp>
      <p:sp>
        <p:nvSpPr>
          <p:cNvPr id="4" name="投影片編號版面配置區 3">
            <a:extLst>
              <a:ext uri="{FF2B5EF4-FFF2-40B4-BE49-F238E27FC236}">
                <a16:creationId xmlns:a16="http://schemas.microsoft.com/office/drawing/2014/main" id="{77776DCB-0D87-4602-A4C3-C8104CAE0F78}"/>
              </a:ext>
            </a:extLst>
          </p:cNvPr>
          <p:cNvSpPr>
            <a:spLocks noGrp="1"/>
          </p:cNvSpPr>
          <p:nvPr>
            <p:ph type="sldNum" sz="quarter" idx="12"/>
          </p:nvPr>
        </p:nvSpPr>
        <p:spPr/>
        <p:txBody>
          <a:bodyPr/>
          <a:lstStyle/>
          <a:p>
            <a:fld id="{52E38B42-96A3-412A-9CD3-7D6C2689CFF8}" type="slidenum">
              <a:rPr lang="en-US" altLang="zh-TW" smtClean="0"/>
              <a:pPr/>
              <a:t>21</a:t>
            </a:fld>
            <a:endParaRPr lang="en-US" altLang="zh-TW"/>
          </a:p>
        </p:txBody>
      </p:sp>
      <p:pic>
        <p:nvPicPr>
          <p:cNvPr id="5" name="圖片 4">
            <a:extLst>
              <a:ext uri="{FF2B5EF4-FFF2-40B4-BE49-F238E27FC236}">
                <a16:creationId xmlns:a16="http://schemas.microsoft.com/office/drawing/2014/main" id="{E70DEFB5-3471-4732-A4ED-0284D104A5AB}"/>
              </a:ext>
            </a:extLst>
          </p:cNvPr>
          <p:cNvPicPr>
            <a:picLocks noChangeAspect="1"/>
          </p:cNvPicPr>
          <p:nvPr/>
        </p:nvPicPr>
        <p:blipFill>
          <a:blip r:embed="rId3"/>
          <a:stretch>
            <a:fillRect/>
          </a:stretch>
        </p:blipFill>
        <p:spPr>
          <a:xfrm>
            <a:off x="1990725" y="3429000"/>
            <a:ext cx="5010150" cy="504825"/>
          </a:xfrm>
          <a:prstGeom prst="rect">
            <a:avLst/>
          </a:prstGeom>
        </p:spPr>
      </p:pic>
      <p:pic>
        <p:nvPicPr>
          <p:cNvPr id="6" name="圖片 5">
            <a:extLst>
              <a:ext uri="{FF2B5EF4-FFF2-40B4-BE49-F238E27FC236}">
                <a16:creationId xmlns:a16="http://schemas.microsoft.com/office/drawing/2014/main" id="{BD6CB41E-35FC-4B91-A223-9C609CC8DF0E}"/>
              </a:ext>
            </a:extLst>
          </p:cNvPr>
          <p:cNvPicPr>
            <a:picLocks noChangeAspect="1"/>
          </p:cNvPicPr>
          <p:nvPr/>
        </p:nvPicPr>
        <p:blipFill>
          <a:blip r:embed="rId4"/>
          <a:stretch>
            <a:fillRect/>
          </a:stretch>
        </p:blipFill>
        <p:spPr>
          <a:xfrm>
            <a:off x="1266825" y="4257673"/>
            <a:ext cx="6457950" cy="1504950"/>
          </a:xfrm>
          <a:prstGeom prst="rect">
            <a:avLst/>
          </a:prstGeom>
        </p:spPr>
      </p:pic>
    </p:spTree>
    <p:extLst>
      <p:ext uri="{BB962C8B-B14F-4D97-AF65-F5344CB8AC3E}">
        <p14:creationId xmlns:p14="http://schemas.microsoft.com/office/powerpoint/2010/main" val="1029416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FE32B3-8162-4FF9-9745-75203AE24727}"/>
              </a:ext>
            </a:extLst>
          </p:cNvPr>
          <p:cNvSpPr>
            <a:spLocks noGrp="1"/>
          </p:cNvSpPr>
          <p:nvPr>
            <p:ph type="title"/>
          </p:nvPr>
        </p:nvSpPr>
        <p:spPr/>
        <p:txBody>
          <a:bodyPr/>
          <a:lstStyle/>
          <a:p>
            <a:r>
              <a:rPr lang="zh-TW" altLang="en-US" dirty="0"/>
              <a:t>最新最好的作法</a:t>
            </a:r>
          </a:p>
        </p:txBody>
      </p:sp>
      <p:sp>
        <p:nvSpPr>
          <p:cNvPr id="3" name="內容版面配置區 2">
            <a:extLst>
              <a:ext uri="{FF2B5EF4-FFF2-40B4-BE49-F238E27FC236}">
                <a16:creationId xmlns:a16="http://schemas.microsoft.com/office/drawing/2014/main" id="{EFF89875-1B30-4EF1-ACA7-F57AC617A9D5}"/>
              </a:ext>
            </a:extLst>
          </p:cNvPr>
          <p:cNvSpPr>
            <a:spLocks noGrp="1"/>
          </p:cNvSpPr>
          <p:nvPr>
            <p:ph idx="1"/>
          </p:nvPr>
        </p:nvSpPr>
        <p:spPr/>
        <p:txBody>
          <a:bodyPr/>
          <a:lstStyle/>
          <a:p>
            <a:r>
              <a:rPr lang="en-US" altLang="zh-TW" dirty="0"/>
              <a:t>As a result, the PDF of Zi is given by</a:t>
            </a:r>
          </a:p>
          <a:p>
            <a:endParaRPr lang="en-US" altLang="zh-TW" dirty="0"/>
          </a:p>
          <a:p>
            <a:endParaRPr lang="en-US" altLang="zh-TW" dirty="0"/>
          </a:p>
          <a:p>
            <a:endParaRPr lang="en-US" altLang="zh-TW" dirty="0"/>
          </a:p>
          <a:p>
            <a:r>
              <a:rPr lang="en-US" altLang="zh-TW" dirty="0"/>
              <a:t>The total packet transmission delay for flow </a:t>
            </a:r>
            <a:r>
              <a:rPr lang="en-US" altLang="zh-TW" dirty="0" err="1"/>
              <a:t>i</a:t>
            </a:r>
            <a:r>
              <a:rPr lang="en-US" altLang="zh-TW" dirty="0"/>
              <a:t> traversing n1 switches and n1 links before reaching N2</a:t>
            </a:r>
          </a:p>
          <a:p>
            <a:endParaRPr lang="zh-TW" altLang="en-US" dirty="0"/>
          </a:p>
        </p:txBody>
      </p:sp>
      <p:sp>
        <p:nvSpPr>
          <p:cNvPr id="4" name="投影片編號版面配置區 3">
            <a:extLst>
              <a:ext uri="{FF2B5EF4-FFF2-40B4-BE49-F238E27FC236}">
                <a16:creationId xmlns:a16="http://schemas.microsoft.com/office/drawing/2014/main" id="{155230D7-98BF-4C69-87E2-E8B79A90DACD}"/>
              </a:ext>
            </a:extLst>
          </p:cNvPr>
          <p:cNvSpPr>
            <a:spLocks noGrp="1"/>
          </p:cNvSpPr>
          <p:nvPr>
            <p:ph type="sldNum" sz="quarter" idx="12"/>
          </p:nvPr>
        </p:nvSpPr>
        <p:spPr/>
        <p:txBody>
          <a:bodyPr/>
          <a:lstStyle/>
          <a:p>
            <a:fld id="{52E38B42-96A3-412A-9CD3-7D6C2689CFF8}" type="slidenum">
              <a:rPr lang="en-US" altLang="zh-TW" smtClean="0"/>
              <a:pPr/>
              <a:t>22</a:t>
            </a:fld>
            <a:endParaRPr lang="en-US" altLang="zh-TW"/>
          </a:p>
        </p:txBody>
      </p:sp>
      <p:pic>
        <p:nvPicPr>
          <p:cNvPr id="5" name="圖片 4">
            <a:extLst>
              <a:ext uri="{FF2B5EF4-FFF2-40B4-BE49-F238E27FC236}">
                <a16:creationId xmlns:a16="http://schemas.microsoft.com/office/drawing/2014/main" id="{7E1C59B0-2913-4BDA-8FA8-9D9707925725}"/>
              </a:ext>
            </a:extLst>
          </p:cNvPr>
          <p:cNvPicPr>
            <a:picLocks noChangeAspect="1"/>
          </p:cNvPicPr>
          <p:nvPr/>
        </p:nvPicPr>
        <p:blipFill>
          <a:blip r:embed="rId2"/>
          <a:stretch>
            <a:fillRect/>
          </a:stretch>
        </p:blipFill>
        <p:spPr>
          <a:xfrm>
            <a:off x="1447800" y="2438400"/>
            <a:ext cx="6453228" cy="1266825"/>
          </a:xfrm>
          <a:prstGeom prst="rect">
            <a:avLst/>
          </a:prstGeom>
        </p:spPr>
      </p:pic>
      <p:pic>
        <p:nvPicPr>
          <p:cNvPr id="6" name="圖片 5">
            <a:extLst>
              <a:ext uri="{FF2B5EF4-FFF2-40B4-BE49-F238E27FC236}">
                <a16:creationId xmlns:a16="http://schemas.microsoft.com/office/drawing/2014/main" id="{4E7AA97D-818B-4EEB-8EB5-B6BF0C46651D}"/>
              </a:ext>
            </a:extLst>
          </p:cNvPr>
          <p:cNvPicPr>
            <a:picLocks noChangeAspect="1"/>
          </p:cNvPicPr>
          <p:nvPr/>
        </p:nvPicPr>
        <p:blipFill>
          <a:blip r:embed="rId3"/>
          <a:stretch>
            <a:fillRect/>
          </a:stretch>
        </p:blipFill>
        <p:spPr>
          <a:xfrm>
            <a:off x="3814762" y="5464971"/>
            <a:ext cx="1514475" cy="914400"/>
          </a:xfrm>
          <a:prstGeom prst="rect">
            <a:avLst/>
          </a:prstGeom>
        </p:spPr>
      </p:pic>
    </p:spTree>
    <p:extLst>
      <p:ext uri="{BB962C8B-B14F-4D97-AF65-F5344CB8AC3E}">
        <p14:creationId xmlns:p14="http://schemas.microsoft.com/office/powerpoint/2010/main" val="2400279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51727F-7138-471C-8335-8CBC61C4EF6A}"/>
              </a:ext>
            </a:extLst>
          </p:cNvPr>
          <p:cNvSpPr>
            <a:spLocks noGrp="1"/>
          </p:cNvSpPr>
          <p:nvPr>
            <p:ph type="title"/>
          </p:nvPr>
        </p:nvSpPr>
        <p:spPr/>
        <p:txBody>
          <a:bodyPr/>
          <a:lstStyle/>
          <a:p>
            <a:r>
              <a:rPr lang="zh-TW" altLang="en-US" dirty="0"/>
              <a:t>最新最好的作法</a:t>
            </a:r>
          </a:p>
        </p:txBody>
      </p:sp>
      <p:sp>
        <p:nvSpPr>
          <p:cNvPr id="3" name="內容版面配置區 2">
            <a:extLst>
              <a:ext uri="{FF2B5EF4-FFF2-40B4-BE49-F238E27FC236}">
                <a16:creationId xmlns:a16="http://schemas.microsoft.com/office/drawing/2014/main" id="{04510E5B-EEB2-4EF5-AE50-F8036F37E2D5}"/>
              </a:ext>
            </a:extLst>
          </p:cNvPr>
          <p:cNvSpPr>
            <a:spLocks noGrp="1"/>
          </p:cNvSpPr>
          <p:nvPr>
            <p:ph idx="1"/>
          </p:nvPr>
        </p:nvSpPr>
        <p:spPr/>
        <p:txBody>
          <a:bodyPr/>
          <a:lstStyle/>
          <a:p>
            <a:r>
              <a:rPr lang="en-US" altLang="zh-TW" sz="2800" dirty="0"/>
              <a:t>the arrival process at the second NFV node N2 is the same as the traffic departure process from N1.</a:t>
            </a:r>
          </a:p>
          <a:p>
            <a:r>
              <a:rPr lang="en-US" altLang="zh-TW" sz="2800" dirty="0"/>
              <a:t>Thus, we can model packet processing at N2 as a G/D/1 queueing process, where the average packet queueing delay before processing for flow </a:t>
            </a:r>
            <a:r>
              <a:rPr lang="en-US" altLang="zh-TW" sz="2800" dirty="0" err="1"/>
              <a:t>i</a:t>
            </a:r>
            <a:r>
              <a:rPr lang="en-US" altLang="zh-TW" sz="2800" dirty="0"/>
              <a:t> at N2</a:t>
            </a:r>
          </a:p>
          <a:p>
            <a:endParaRPr lang="zh-TW" altLang="en-US" sz="2800" dirty="0"/>
          </a:p>
        </p:txBody>
      </p:sp>
      <p:sp>
        <p:nvSpPr>
          <p:cNvPr id="4" name="投影片編號版面配置區 3">
            <a:extLst>
              <a:ext uri="{FF2B5EF4-FFF2-40B4-BE49-F238E27FC236}">
                <a16:creationId xmlns:a16="http://schemas.microsoft.com/office/drawing/2014/main" id="{76CC57F8-3A04-4D59-9045-2F4919B2C554}"/>
              </a:ext>
            </a:extLst>
          </p:cNvPr>
          <p:cNvSpPr>
            <a:spLocks noGrp="1"/>
          </p:cNvSpPr>
          <p:nvPr>
            <p:ph type="sldNum" sz="quarter" idx="12"/>
          </p:nvPr>
        </p:nvSpPr>
        <p:spPr/>
        <p:txBody>
          <a:bodyPr/>
          <a:lstStyle/>
          <a:p>
            <a:fld id="{52E38B42-96A3-412A-9CD3-7D6C2689CFF8}" type="slidenum">
              <a:rPr lang="en-US" altLang="zh-TW" smtClean="0"/>
              <a:pPr/>
              <a:t>23</a:t>
            </a:fld>
            <a:endParaRPr lang="en-US" altLang="zh-TW"/>
          </a:p>
        </p:txBody>
      </p:sp>
      <p:pic>
        <p:nvPicPr>
          <p:cNvPr id="6" name="圖片 5">
            <a:extLst>
              <a:ext uri="{FF2B5EF4-FFF2-40B4-BE49-F238E27FC236}">
                <a16:creationId xmlns:a16="http://schemas.microsoft.com/office/drawing/2014/main" id="{7A0976BF-5ECC-4BEC-83B3-35FA15408BA1}"/>
              </a:ext>
            </a:extLst>
          </p:cNvPr>
          <p:cNvPicPr>
            <a:picLocks noChangeAspect="1"/>
          </p:cNvPicPr>
          <p:nvPr/>
        </p:nvPicPr>
        <p:blipFill>
          <a:blip r:embed="rId3"/>
          <a:stretch>
            <a:fillRect/>
          </a:stretch>
        </p:blipFill>
        <p:spPr>
          <a:xfrm>
            <a:off x="1985962" y="4898233"/>
            <a:ext cx="5019675" cy="1343025"/>
          </a:xfrm>
          <a:prstGeom prst="rect">
            <a:avLst/>
          </a:prstGeom>
        </p:spPr>
      </p:pic>
    </p:spTree>
    <p:extLst>
      <p:ext uri="{BB962C8B-B14F-4D97-AF65-F5344CB8AC3E}">
        <p14:creationId xmlns:p14="http://schemas.microsoft.com/office/powerpoint/2010/main" val="1332947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DA7E63-8F99-43E1-9DC7-747653F1E40C}"/>
              </a:ext>
            </a:extLst>
          </p:cNvPr>
          <p:cNvSpPr>
            <a:spLocks noGrp="1"/>
          </p:cNvSpPr>
          <p:nvPr>
            <p:ph type="title"/>
          </p:nvPr>
        </p:nvSpPr>
        <p:spPr/>
        <p:txBody>
          <a:bodyPr/>
          <a:lstStyle/>
          <a:p>
            <a:r>
              <a:rPr lang="zh-TW" altLang="en-US" dirty="0"/>
              <a:t>最新最好的作法</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BE740497-8F0C-4FA5-9D99-6D1A0BCCCA34}"/>
                  </a:ext>
                </a:extLst>
              </p:cNvPr>
              <p:cNvSpPr>
                <a:spLocks noGrp="1"/>
              </p:cNvSpPr>
              <p:nvPr>
                <p:ph idx="1"/>
              </p:nvPr>
            </p:nvSpPr>
            <p:spPr/>
            <p:txBody>
              <a:bodyPr/>
              <a:lstStyle/>
              <a:p>
                <a:r>
                  <a:rPr lang="en-US" altLang="zh-TW" sz="2800" dirty="0"/>
                  <a:t>Since the arrival process at N2 for each flow correlates with the preceding decoupled processing rates at N1, the G/D/1 queueing model is not accurate especially when </a:t>
                </a:r>
                <a:r>
                  <a:rPr lang="en-US" altLang="zh-TW" sz="2800" dirty="0" err="1"/>
                  <a:t>λi</a:t>
                </a:r>
                <a:r>
                  <a:rPr lang="en-US" altLang="zh-TW" sz="2800" dirty="0"/>
                  <a:t> becomes large.</a:t>
                </a:r>
              </a:p>
              <a:p>
                <a:r>
                  <a:rPr lang="en-US" altLang="zh-TW" sz="2800" dirty="0"/>
                  <a:t>it is difficult to obtain the distribution of </a:t>
                </a:r>
                <a:r>
                  <a:rPr lang="en-US" altLang="zh-TW" sz="2800" dirty="0" err="1"/>
                  <a:t>Te</a:t>
                </a:r>
                <a:r>
                  <a:rPr lang="en-US" altLang="zh-TW" sz="2800" dirty="0"/>
                  <a:t> to calculate </a:t>
                </a:r>
                <a14:m>
                  <m:oMath xmlns:m="http://schemas.openxmlformats.org/officeDocument/2006/math">
                    <m:sSubSup>
                      <m:sSubSupPr>
                        <m:ctrlPr>
                          <a:rPr lang="en-US" altLang="zh-TW" sz="2800" i="1">
                            <a:latin typeface="Cambria Math" panose="02040503050406030204" pitchFamily="18" charset="0"/>
                          </a:rPr>
                        </m:ctrlPr>
                      </m:sSubSupPr>
                      <m:e>
                        <m:r>
                          <a:rPr lang="zh-TW" altLang="en-US" sz="2800" i="1">
                            <a:latin typeface="Cambria Math" panose="02040503050406030204" pitchFamily="18" charset="0"/>
                          </a:rPr>
                          <m:t>𝜎</m:t>
                        </m:r>
                      </m:e>
                      <m:sub>
                        <m:r>
                          <a:rPr lang="en-US" altLang="zh-TW" sz="2800" i="1">
                            <a:latin typeface="Cambria Math" panose="02040503050406030204" pitchFamily="18" charset="0"/>
                          </a:rPr>
                          <m:t>𝑖</m:t>
                        </m:r>
                      </m:sub>
                      <m:sup>
                        <m:r>
                          <a:rPr lang="en-US" altLang="zh-TW" sz="2800" i="1">
                            <a:latin typeface="Cambria Math" panose="02040503050406030204" pitchFamily="18" charset="0"/>
                          </a:rPr>
                          <m:t>2</m:t>
                        </m:r>
                      </m:sup>
                    </m:sSubSup>
                  </m:oMath>
                </a14:m>
                <a:endParaRPr lang="zh-TW" altLang="en-US" sz="2800" dirty="0"/>
              </a:p>
            </p:txBody>
          </p:sp>
        </mc:Choice>
        <mc:Fallback xmlns="">
          <p:sp>
            <p:nvSpPr>
              <p:cNvPr id="3" name="內容版面配置區 2">
                <a:extLst>
                  <a:ext uri="{FF2B5EF4-FFF2-40B4-BE49-F238E27FC236}">
                    <a16:creationId xmlns:a16="http://schemas.microsoft.com/office/drawing/2014/main" id="{BE740497-8F0C-4FA5-9D99-6D1A0BCCCA34}"/>
                  </a:ext>
                </a:extLst>
              </p:cNvPr>
              <p:cNvSpPr>
                <a:spLocks noGrp="1" noRot="1" noChangeAspect="1" noMove="1" noResize="1" noEditPoints="1" noAdjustHandles="1" noChangeArrowheads="1" noChangeShapeType="1" noTextEdit="1"/>
              </p:cNvSpPr>
              <p:nvPr>
                <p:ph idx="1"/>
              </p:nvPr>
            </p:nvSpPr>
            <p:spPr>
              <a:blipFill>
                <a:blip r:embed="rId3"/>
                <a:stretch>
                  <a:fillRect l="-1259"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1DCD6B86-6EC4-4880-884C-94500E8C6349}"/>
              </a:ext>
            </a:extLst>
          </p:cNvPr>
          <p:cNvSpPr>
            <a:spLocks noGrp="1"/>
          </p:cNvSpPr>
          <p:nvPr>
            <p:ph type="sldNum" sz="quarter" idx="12"/>
          </p:nvPr>
        </p:nvSpPr>
        <p:spPr/>
        <p:txBody>
          <a:bodyPr/>
          <a:lstStyle/>
          <a:p>
            <a:fld id="{52E38B42-96A3-412A-9CD3-7D6C2689CFF8}" type="slidenum">
              <a:rPr lang="en-US" altLang="zh-TW" smtClean="0"/>
              <a:pPr/>
              <a:t>24</a:t>
            </a:fld>
            <a:endParaRPr lang="en-US" altLang="zh-TW"/>
          </a:p>
        </p:txBody>
      </p:sp>
      <p:pic>
        <p:nvPicPr>
          <p:cNvPr id="5" name="內容版面配置區 4">
            <a:extLst>
              <a:ext uri="{FF2B5EF4-FFF2-40B4-BE49-F238E27FC236}">
                <a16:creationId xmlns:a16="http://schemas.microsoft.com/office/drawing/2014/main" id="{5592F427-5BD8-4A39-8295-29D27ACED22E}"/>
              </a:ext>
            </a:extLst>
          </p:cNvPr>
          <p:cNvPicPr>
            <a:picLocks noChangeAspect="1"/>
          </p:cNvPicPr>
          <p:nvPr/>
        </p:nvPicPr>
        <p:blipFill>
          <a:blip r:embed="rId4"/>
          <a:stretch>
            <a:fillRect/>
          </a:stretch>
        </p:blipFill>
        <p:spPr bwMode="auto">
          <a:xfrm>
            <a:off x="2946779" y="4600792"/>
            <a:ext cx="6172200" cy="2257208"/>
          </a:xfrm>
          <a:prstGeom prst="rect">
            <a:avLst/>
          </a:prstGeom>
          <a:noFill/>
          <a:ln w="9525">
            <a:noFill/>
            <a:miter lim="800000"/>
            <a:headEnd/>
            <a:tailEnd/>
          </a:ln>
        </p:spPr>
      </p:pic>
    </p:spTree>
    <p:extLst>
      <p:ext uri="{BB962C8B-B14F-4D97-AF65-F5344CB8AC3E}">
        <p14:creationId xmlns:p14="http://schemas.microsoft.com/office/powerpoint/2010/main" val="4128243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829CA2-470B-458A-845A-5B886B9751C8}"/>
              </a:ext>
            </a:extLst>
          </p:cNvPr>
          <p:cNvSpPr>
            <a:spLocks noGrp="1"/>
          </p:cNvSpPr>
          <p:nvPr>
            <p:ph type="title"/>
          </p:nvPr>
        </p:nvSpPr>
        <p:spPr/>
        <p:txBody>
          <a:bodyPr/>
          <a:lstStyle/>
          <a:p>
            <a:r>
              <a:rPr lang="zh-TW" altLang="en-US" dirty="0"/>
              <a:t>最新最好的作法</a:t>
            </a:r>
          </a:p>
        </p:txBody>
      </p:sp>
      <p:sp>
        <p:nvSpPr>
          <p:cNvPr id="3" name="內容版面配置區 2">
            <a:extLst>
              <a:ext uri="{FF2B5EF4-FFF2-40B4-BE49-F238E27FC236}">
                <a16:creationId xmlns:a16="http://schemas.microsoft.com/office/drawing/2014/main" id="{33BF527A-0B03-4C40-8F85-9B491BCC5F60}"/>
              </a:ext>
            </a:extLst>
          </p:cNvPr>
          <p:cNvSpPr>
            <a:spLocks noGrp="1"/>
          </p:cNvSpPr>
          <p:nvPr>
            <p:ph idx="1"/>
          </p:nvPr>
        </p:nvSpPr>
        <p:spPr>
          <a:xfrm>
            <a:off x="457200" y="1600202"/>
            <a:ext cx="8229600" cy="4525963"/>
          </a:xfrm>
        </p:spPr>
        <p:txBody>
          <a:bodyPr/>
          <a:lstStyle/>
          <a:p>
            <a:r>
              <a:rPr lang="en-US" altLang="zh-TW" sz="2800" dirty="0"/>
              <a:t>Therefore, to make the arrival process of each flow at the processing queue of N2 independent of processing and transmission rates at N1</a:t>
            </a:r>
          </a:p>
          <a:p>
            <a:r>
              <a:rPr lang="en-US" altLang="zh-TW" sz="2800" dirty="0"/>
              <a:t>We approximate packet arrival process of flow </a:t>
            </a:r>
            <a:r>
              <a:rPr lang="en-US" altLang="zh-TW" sz="2800" dirty="0" err="1"/>
              <a:t>i</a:t>
            </a:r>
            <a:r>
              <a:rPr lang="en-US" altLang="zh-TW" sz="2800" dirty="0"/>
              <a:t> at N2 as a Poisson process with rate parameter </a:t>
            </a:r>
            <a:r>
              <a:rPr lang="en-US" altLang="zh-TW" sz="2800" dirty="0" err="1"/>
              <a:t>λi</a:t>
            </a:r>
            <a:r>
              <a:rPr lang="en-US" altLang="zh-TW" sz="2800" dirty="0"/>
              <a:t>, and establish an M/D/1 queueing model to represent the packet processing for flow </a:t>
            </a:r>
            <a:r>
              <a:rPr lang="en-US" altLang="zh-TW" sz="2800" dirty="0" err="1"/>
              <a:t>i</a:t>
            </a:r>
            <a:r>
              <a:rPr lang="en-US" altLang="zh-TW" sz="2800" dirty="0"/>
              <a:t>. </a:t>
            </a:r>
            <a:endParaRPr lang="zh-TW" altLang="en-US" sz="2800" dirty="0"/>
          </a:p>
        </p:txBody>
      </p:sp>
      <p:sp>
        <p:nvSpPr>
          <p:cNvPr id="4" name="投影片編號版面配置區 3">
            <a:extLst>
              <a:ext uri="{FF2B5EF4-FFF2-40B4-BE49-F238E27FC236}">
                <a16:creationId xmlns:a16="http://schemas.microsoft.com/office/drawing/2014/main" id="{BDDE9184-9474-466B-BB0E-EC94A094EBC6}"/>
              </a:ext>
            </a:extLst>
          </p:cNvPr>
          <p:cNvSpPr>
            <a:spLocks noGrp="1"/>
          </p:cNvSpPr>
          <p:nvPr>
            <p:ph type="sldNum" sz="quarter" idx="12"/>
          </p:nvPr>
        </p:nvSpPr>
        <p:spPr/>
        <p:txBody>
          <a:bodyPr/>
          <a:lstStyle/>
          <a:p>
            <a:fld id="{52E38B42-96A3-412A-9CD3-7D6C2689CFF8}" type="slidenum">
              <a:rPr lang="en-US" altLang="zh-TW" smtClean="0"/>
              <a:pPr/>
              <a:t>25</a:t>
            </a:fld>
            <a:endParaRPr lang="en-US" altLang="zh-TW"/>
          </a:p>
        </p:txBody>
      </p:sp>
    </p:spTree>
    <p:extLst>
      <p:ext uri="{BB962C8B-B14F-4D97-AF65-F5344CB8AC3E}">
        <p14:creationId xmlns:p14="http://schemas.microsoft.com/office/powerpoint/2010/main" val="1409788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9D4A59-8843-448B-A3D2-551DD9F0F228}"/>
              </a:ext>
            </a:extLst>
          </p:cNvPr>
          <p:cNvSpPr>
            <a:spLocks noGrp="1"/>
          </p:cNvSpPr>
          <p:nvPr>
            <p:ph type="title"/>
          </p:nvPr>
        </p:nvSpPr>
        <p:spPr/>
        <p:txBody>
          <a:bodyPr/>
          <a:lstStyle/>
          <a:p>
            <a:r>
              <a:rPr lang="zh-TW" altLang="en-US" dirty="0"/>
              <a:t>最新最好的作法</a:t>
            </a:r>
          </a:p>
        </p:txBody>
      </p:sp>
      <p:sp>
        <p:nvSpPr>
          <p:cNvPr id="3" name="內容版面配置區 2">
            <a:extLst>
              <a:ext uri="{FF2B5EF4-FFF2-40B4-BE49-F238E27FC236}">
                <a16:creationId xmlns:a16="http://schemas.microsoft.com/office/drawing/2014/main" id="{95C0001B-D247-45FD-8D4B-D8D680929D5A}"/>
              </a:ext>
            </a:extLst>
          </p:cNvPr>
          <p:cNvSpPr>
            <a:spLocks noGrp="1"/>
          </p:cNvSpPr>
          <p:nvPr>
            <p:ph idx="1"/>
          </p:nvPr>
        </p:nvSpPr>
        <p:spPr/>
        <p:txBody>
          <a:bodyPr/>
          <a:lstStyle/>
          <a:p>
            <a:r>
              <a:rPr lang="en-US" altLang="zh-TW" sz="2800" dirty="0"/>
              <a:t>According to the approximation on packet arrival process for flow </a:t>
            </a:r>
            <a:r>
              <a:rPr lang="en-US" altLang="zh-TW" sz="2800" dirty="0" err="1"/>
              <a:t>i</a:t>
            </a:r>
            <a:r>
              <a:rPr lang="en-US" altLang="zh-TW" sz="2800" dirty="0"/>
              <a:t> at N2, average total packet delay at N2 is calculated, independently of the processing and transmission rates at N1</a:t>
            </a:r>
            <a:endParaRPr lang="zh-TW" altLang="en-US" sz="2800" dirty="0"/>
          </a:p>
        </p:txBody>
      </p:sp>
      <p:sp>
        <p:nvSpPr>
          <p:cNvPr id="4" name="投影片編號版面配置區 3">
            <a:extLst>
              <a:ext uri="{FF2B5EF4-FFF2-40B4-BE49-F238E27FC236}">
                <a16:creationId xmlns:a16="http://schemas.microsoft.com/office/drawing/2014/main" id="{CD6A5397-FDD6-497D-AF81-BB0AA75E1D92}"/>
              </a:ext>
            </a:extLst>
          </p:cNvPr>
          <p:cNvSpPr>
            <a:spLocks noGrp="1"/>
          </p:cNvSpPr>
          <p:nvPr>
            <p:ph type="sldNum" sz="quarter" idx="12"/>
          </p:nvPr>
        </p:nvSpPr>
        <p:spPr/>
        <p:txBody>
          <a:bodyPr/>
          <a:lstStyle/>
          <a:p>
            <a:fld id="{52E38B42-96A3-412A-9CD3-7D6C2689CFF8}" type="slidenum">
              <a:rPr lang="en-US" altLang="zh-TW" smtClean="0"/>
              <a:pPr/>
              <a:t>26</a:t>
            </a:fld>
            <a:endParaRPr lang="en-US" altLang="zh-TW"/>
          </a:p>
        </p:txBody>
      </p:sp>
      <p:pic>
        <p:nvPicPr>
          <p:cNvPr id="5" name="圖片 4">
            <a:extLst>
              <a:ext uri="{FF2B5EF4-FFF2-40B4-BE49-F238E27FC236}">
                <a16:creationId xmlns:a16="http://schemas.microsoft.com/office/drawing/2014/main" id="{4A4AED82-A92D-4268-B214-B15F6DE551C7}"/>
              </a:ext>
            </a:extLst>
          </p:cNvPr>
          <p:cNvPicPr>
            <a:picLocks noChangeAspect="1"/>
          </p:cNvPicPr>
          <p:nvPr/>
        </p:nvPicPr>
        <p:blipFill>
          <a:blip r:embed="rId3"/>
          <a:stretch>
            <a:fillRect/>
          </a:stretch>
        </p:blipFill>
        <p:spPr>
          <a:xfrm>
            <a:off x="1776412" y="4267200"/>
            <a:ext cx="5438775" cy="1200150"/>
          </a:xfrm>
          <a:prstGeom prst="rect">
            <a:avLst/>
          </a:prstGeom>
        </p:spPr>
      </p:pic>
    </p:spTree>
    <p:extLst>
      <p:ext uri="{BB962C8B-B14F-4D97-AF65-F5344CB8AC3E}">
        <p14:creationId xmlns:p14="http://schemas.microsoft.com/office/powerpoint/2010/main" val="2192420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13EBFF-CF30-4297-8FAA-2A9B0FCC2695}"/>
              </a:ext>
            </a:extLst>
          </p:cNvPr>
          <p:cNvSpPr>
            <a:spLocks noGrp="1"/>
          </p:cNvSpPr>
          <p:nvPr>
            <p:ph type="title"/>
          </p:nvPr>
        </p:nvSpPr>
        <p:spPr/>
        <p:txBody>
          <a:bodyPr/>
          <a:lstStyle/>
          <a:p>
            <a:r>
              <a:rPr lang="zh-TW" altLang="en-US" dirty="0"/>
              <a:t>最新最好的作法</a:t>
            </a:r>
          </a:p>
        </p:txBody>
      </p:sp>
      <p:sp>
        <p:nvSpPr>
          <p:cNvPr id="4" name="投影片編號版面配置區 3">
            <a:extLst>
              <a:ext uri="{FF2B5EF4-FFF2-40B4-BE49-F238E27FC236}">
                <a16:creationId xmlns:a16="http://schemas.microsoft.com/office/drawing/2014/main" id="{21032A0E-F1ED-48DD-BD7F-2A8341AE4030}"/>
              </a:ext>
            </a:extLst>
          </p:cNvPr>
          <p:cNvSpPr>
            <a:spLocks noGrp="1"/>
          </p:cNvSpPr>
          <p:nvPr>
            <p:ph type="sldNum" sz="quarter" idx="12"/>
          </p:nvPr>
        </p:nvSpPr>
        <p:spPr/>
        <p:txBody>
          <a:bodyPr/>
          <a:lstStyle/>
          <a:p>
            <a:fld id="{52E38B42-96A3-412A-9CD3-7D6C2689CFF8}" type="slidenum">
              <a:rPr lang="en-US" altLang="zh-TW" smtClean="0"/>
              <a:pPr/>
              <a:t>27</a:t>
            </a:fld>
            <a:endParaRPr lang="en-US" altLang="zh-TW"/>
          </a:p>
        </p:txBody>
      </p:sp>
      <p:sp>
        <p:nvSpPr>
          <p:cNvPr id="6" name="內容版面配置區 5">
            <a:extLst>
              <a:ext uri="{FF2B5EF4-FFF2-40B4-BE49-F238E27FC236}">
                <a16:creationId xmlns:a16="http://schemas.microsoft.com/office/drawing/2014/main" id="{400CBAC7-2BC7-4177-ABEC-8DCE289B4640}"/>
              </a:ext>
            </a:extLst>
          </p:cNvPr>
          <p:cNvSpPr>
            <a:spLocks noGrp="1"/>
          </p:cNvSpPr>
          <p:nvPr>
            <p:ph idx="1"/>
          </p:nvPr>
        </p:nvSpPr>
        <p:spPr/>
        <p:txBody>
          <a:bodyPr/>
          <a:lstStyle/>
          <a:p>
            <a:r>
              <a:rPr lang="en-US" altLang="zh-TW" sz="2800" dirty="0"/>
              <a:t>Based on the same methodology of delay modeling for packets traversing N2, the average total packet delay for flow </a:t>
            </a:r>
            <a:r>
              <a:rPr lang="en-US" altLang="zh-TW" sz="2800" dirty="0" err="1"/>
              <a:t>i</a:t>
            </a:r>
            <a:r>
              <a:rPr lang="en-US" altLang="zh-TW" sz="2800" dirty="0"/>
              <a:t> traversing each subsequent NFV node (if any) can be derived independently. </a:t>
            </a:r>
          </a:p>
          <a:p>
            <a:r>
              <a:rPr lang="en-US" altLang="zh-TW" sz="2800" dirty="0"/>
              <a:t>The average E2E delay for a packet of flow </a:t>
            </a:r>
            <a:r>
              <a:rPr lang="en-US" altLang="zh-TW" sz="2800" dirty="0" err="1"/>
              <a:t>i</a:t>
            </a:r>
            <a:r>
              <a:rPr lang="en-US" altLang="zh-TW" sz="2800" dirty="0"/>
              <a:t> passing through an embedded VNF chain</a:t>
            </a:r>
            <a:endParaRPr lang="zh-TW" altLang="en-US" sz="2800" dirty="0"/>
          </a:p>
        </p:txBody>
      </p:sp>
      <p:pic>
        <p:nvPicPr>
          <p:cNvPr id="7" name="圖片 6">
            <a:extLst>
              <a:ext uri="{FF2B5EF4-FFF2-40B4-BE49-F238E27FC236}">
                <a16:creationId xmlns:a16="http://schemas.microsoft.com/office/drawing/2014/main" id="{1756047E-2A51-4394-B79E-393659F0E7F8}"/>
              </a:ext>
            </a:extLst>
          </p:cNvPr>
          <p:cNvPicPr>
            <a:picLocks noChangeAspect="1"/>
          </p:cNvPicPr>
          <p:nvPr/>
        </p:nvPicPr>
        <p:blipFill>
          <a:blip r:embed="rId3"/>
          <a:stretch>
            <a:fillRect/>
          </a:stretch>
        </p:blipFill>
        <p:spPr>
          <a:xfrm>
            <a:off x="2909887" y="5164140"/>
            <a:ext cx="3171825" cy="962025"/>
          </a:xfrm>
          <a:prstGeom prst="rect">
            <a:avLst/>
          </a:prstGeom>
        </p:spPr>
      </p:pic>
    </p:spTree>
    <p:extLst>
      <p:ext uri="{BB962C8B-B14F-4D97-AF65-F5344CB8AC3E}">
        <p14:creationId xmlns:p14="http://schemas.microsoft.com/office/powerpoint/2010/main" val="1593859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D59A6E-659A-4BFB-AC66-C86452787177}"/>
              </a:ext>
            </a:extLst>
          </p:cNvPr>
          <p:cNvSpPr>
            <a:spLocks noGrp="1"/>
          </p:cNvSpPr>
          <p:nvPr>
            <p:ph type="title"/>
          </p:nvPr>
        </p:nvSpPr>
        <p:spPr/>
        <p:txBody>
          <a:bodyPr/>
          <a:lstStyle/>
          <a:p>
            <a:r>
              <a:rPr lang="zh-TW" altLang="en-US" dirty="0"/>
              <a:t>比較分析</a:t>
            </a:r>
          </a:p>
        </p:txBody>
      </p:sp>
      <p:sp>
        <p:nvSpPr>
          <p:cNvPr id="3" name="內容版面配置區 2">
            <a:extLst>
              <a:ext uri="{FF2B5EF4-FFF2-40B4-BE49-F238E27FC236}">
                <a16:creationId xmlns:a16="http://schemas.microsoft.com/office/drawing/2014/main" id="{299AF3E8-1205-473E-B1B9-D9B9A6A57DBE}"/>
              </a:ext>
            </a:extLst>
          </p:cNvPr>
          <p:cNvSpPr>
            <a:spLocks noGrp="1"/>
          </p:cNvSpPr>
          <p:nvPr>
            <p:ph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2845D96D-7028-462A-9D0A-77029C398ED2}"/>
              </a:ext>
            </a:extLst>
          </p:cNvPr>
          <p:cNvSpPr>
            <a:spLocks noGrp="1"/>
          </p:cNvSpPr>
          <p:nvPr>
            <p:ph type="sldNum" sz="quarter" idx="12"/>
          </p:nvPr>
        </p:nvSpPr>
        <p:spPr/>
        <p:txBody>
          <a:bodyPr/>
          <a:lstStyle/>
          <a:p>
            <a:fld id="{52E38B42-96A3-412A-9CD3-7D6C2689CFF8}" type="slidenum">
              <a:rPr lang="en-US" altLang="zh-TW" smtClean="0"/>
              <a:pPr/>
              <a:t>28</a:t>
            </a:fld>
            <a:endParaRPr lang="en-US" altLang="zh-TW"/>
          </a:p>
        </p:txBody>
      </p:sp>
      <p:pic>
        <p:nvPicPr>
          <p:cNvPr id="5" name="圖片 4">
            <a:extLst>
              <a:ext uri="{FF2B5EF4-FFF2-40B4-BE49-F238E27FC236}">
                <a16:creationId xmlns:a16="http://schemas.microsoft.com/office/drawing/2014/main" id="{FD3B809B-3222-4C82-8CEC-4D0A72CBCFAE}"/>
              </a:ext>
            </a:extLst>
          </p:cNvPr>
          <p:cNvPicPr>
            <a:picLocks noChangeAspect="1"/>
          </p:cNvPicPr>
          <p:nvPr/>
        </p:nvPicPr>
        <p:blipFill>
          <a:blip r:embed="rId3"/>
          <a:stretch>
            <a:fillRect/>
          </a:stretch>
        </p:blipFill>
        <p:spPr>
          <a:xfrm>
            <a:off x="1338262" y="1596646"/>
            <a:ext cx="6315075" cy="4876800"/>
          </a:xfrm>
          <a:prstGeom prst="rect">
            <a:avLst/>
          </a:prstGeom>
        </p:spPr>
      </p:pic>
    </p:spTree>
    <p:extLst>
      <p:ext uri="{BB962C8B-B14F-4D97-AF65-F5344CB8AC3E}">
        <p14:creationId xmlns:p14="http://schemas.microsoft.com/office/powerpoint/2010/main" val="2463349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BDB1E5-E6F1-463D-AA56-96EFDEDE54EA}"/>
              </a:ext>
            </a:extLst>
          </p:cNvPr>
          <p:cNvSpPr>
            <a:spLocks noGrp="1"/>
          </p:cNvSpPr>
          <p:nvPr>
            <p:ph type="title"/>
          </p:nvPr>
        </p:nvSpPr>
        <p:spPr/>
        <p:txBody>
          <a:bodyPr/>
          <a:lstStyle/>
          <a:p>
            <a:r>
              <a:rPr lang="zh-TW" altLang="en-US" dirty="0"/>
              <a:t>比較分析</a:t>
            </a:r>
          </a:p>
        </p:txBody>
      </p:sp>
      <p:pic>
        <p:nvPicPr>
          <p:cNvPr id="5" name="內容版面配置區 4">
            <a:extLst>
              <a:ext uri="{FF2B5EF4-FFF2-40B4-BE49-F238E27FC236}">
                <a16:creationId xmlns:a16="http://schemas.microsoft.com/office/drawing/2014/main" id="{68FC0FB3-8F3D-4102-A5C8-E0FE02751EA2}"/>
              </a:ext>
            </a:extLst>
          </p:cNvPr>
          <p:cNvPicPr>
            <a:picLocks noGrp="1" noChangeAspect="1"/>
          </p:cNvPicPr>
          <p:nvPr>
            <p:ph idx="1"/>
          </p:nvPr>
        </p:nvPicPr>
        <p:blipFill>
          <a:blip r:embed="rId3"/>
          <a:stretch>
            <a:fillRect/>
          </a:stretch>
        </p:blipFill>
        <p:spPr>
          <a:xfrm>
            <a:off x="1824980" y="1600200"/>
            <a:ext cx="5494039" cy="4525963"/>
          </a:xfrm>
          <a:prstGeom prst="rect">
            <a:avLst/>
          </a:prstGeom>
        </p:spPr>
      </p:pic>
      <p:sp>
        <p:nvSpPr>
          <p:cNvPr id="4" name="投影片編號版面配置區 3">
            <a:extLst>
              <a:ext uri="{FF2B5EF4-FFF2-40B4-BE49-F238E27FC236}">
                <a16:creationId xmlns:a16="http://schemas.microsoft.com/office/drawing/2014/main" id="{ECDD4BFD-9EAE-4DF6-8F10-CAAF934C1175}"/>
              </a:ext>
            </a:extLst>
          </p:cNvPr>
          <p:cNvSpPr>
            <a:spLocks noGrp="1"/>
          </p:cNvSpPr>
          <p:nvPr>
            <p:ph type="sldNum" sz="quarter" idx="12"/>
          </p:nvPr>
        </p:nvSpPr>
        <p:spPr/>
        <p:txBody>
          <a:bodyPr/>
          <a:lstStyle/>
          <a:p>
            <a:fld id="{52E38B42-96A3-412A-9CD3-7D6C2689CFF8}" type="slidenum">
              <a:rPr lang="en-US" altLang="zh-TW" smtClean="0"/>
              <a:pPr/>
              <a:t>29</a:t>
            </a:fld>
            <a:endParaRPr lang="en-US" altLang="zh-TW"/>
          </a:p>
        </p:txBody>
      </p:sp>
    </p:spTree>
    <p:extLst>
      <p:ext uri="{BB962C8B-B14F-4D97-AF65-F5344CB8AC3E}">
        <p14:creationId xmlns:p14="http://schemas.microsoft.com/office/powerpoint/2010/main" val="2757672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305AEB-AFD7-4EE2-8ED5-8CC100A14809}"/>
              </a:ext>
            </a:extLst>
          </p:cNvPr>
          <p:cNvSpPr>
            <a:spLocks noGrp="1"/>
          </p:cNvSpPr>
          <p:nvPr>
            <p:ph type="title"/>
          </p:nvPr>
        </p:nvSpPr>
        <p:spPr/>
        <p:txBody>
          <a:bodyPr/>
          <a:lstStyle/>
          <a:p>
            <a:r>
              <a:rPr lang="zh-TW" altLang="en-US" dirty="0"/>
              <a:t>前言</a:t>
            </a:r>
          </a:p>
        </p:txBody>
      </p:sp>
      <p:sp>
        <p:nvSpPr>
          <p:cNvPr id="3" name="內容版面配置區 2">
            <a:extLst>
              <a:ext uri="{FF2B5EF4-FFF2-40B4-BE49-F238E27FC236}">
                <a16:creationId xmlns:a16="http://schemas.microsoft.com/office/drawing/2014/main" id="{706C352A-85BC-4830-A4BC-CB3CE4659FE8}"/>
              </a:ext>
            </a:extLst>
          </p:cNvPr>
          <p:cNvSpPr>
            <a:spLocks noGrp="1"/>
          </p:cNvSpPr>
          <p:nvPr>
            <p:ph idx="1"/>
          </p:nvPr>
        </p:nvSpPr>
        <p:spPr/>
        <p:txBody>
          <a:bodyPr/>
          <a:lstStyle/>
          <a:p>
            <a:r>
              <a:rPr lang="en-US" altLang="zh-TW" sz="2800" dirty="0"/>
              <a:t>Subject:</a:t>
            </a:r>
            <a:r>
              <a:rPr lang="zh-TW" altLang="en-US" sz="2800" dirty="0"/>
              <a:t> </a:t>
            </a:r>
            <a:r>
              <a:rPr lang="en-US" altLang="zh-TW" sz="2800" dirty="0"/>
              <a:t>End-to-End Delay Modeling for Embedded</a:t>
            </a:r>
            <a:r>
              <a:rPr lang="zh-TW" altLang="en-US" sz="2800" dirty="0"/>
              <a:t> </a:t>
            </a:r>
            <a:r>
              <a:rPr lang="en-US" altLang="zh-TW" sz="2800" dirty="0"/>
              <a:t>VNF Chains in 5G Core Networks</a:t>
            </a:r>
          </a:p>
          <a:p>
            <a:r>
              <a:rPr lang="en-US" altLang="zh-TW" sz="2800" dirty="0"/>
              <a:t>In this paper, end-to-end (E2E) packet delay for multiple traffic flows traversing an embedded virtual network function (VNF) chain.</a:t>
            </a:r>
          </a:p>
        </p:txBody>
      </p:sp>
      <p:sp>
        <p:nvSpPr>
          <p:cNvPr id="4" name="投影片編號版面配置區 3">
            <a:extLst>
              <a:ext uri="{FF2B5EF4-FFF2-40B4-BE49-F238E27FC236}">
                <a16:creationId xmlns:a16="http://schemas.microsoft.com/office/drawing/2014/main" id="{3C6A6E17-4BFD-498C-8381-D8089EDD47AE}"/>
              </a:ext>
            </a:extLst>
          </p:cNvPr>
          <p:cNvSpPr>
            <a:spLocks noGrp="1"/>
          </p:cNvSpPr>
          <p:nvPr>
            <p:ph type="sldNum" sz="quarter" idx="12"/>
          </p:nvPr>
        </p:nvSpPr>
        <p:spPr/>
        <p:txBody>
          <a:bodyPr/>
          <a:lstStyle/>
          <a:p>
            <a:fld id="{52E38B42-96A3-412A-9CD3-7D6C2689CFF8}" type="slidenum">
              <a:rPr lang="en-US" altLang="zh-TW" smtClean="0"/>
              <a:pPr/>
              <a:t>3</a:t>
            </a:fld>
            <a:endParaRPr lang="en-US" altLang="zh-TW"/>
          </a:p>
        </p:txBody>
      </p:sp>
    </p:spTree>
    <p:extLst>
      <p:ext uri="{BB962C8B-B14F-4D97-AF65-F5344CB8AC3E}">
        <p14:creationId xmlns:p14="http://schemas.microsoft.com/office/powerpoint/2010/main" val="3411659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0B6485-EEBA-4B81-9ADD-DED7EC2EB190}"/>
              </a:ext>
            </a:extLst>
          </p:cNvPr>
          <p:cNvSpPr>
            <a:spLocks noGrp="1"/>
          </p:cNvSpPr>
          <p:nvPr>
            <p:ph type="title"/>
          </p:nvPr>
        </p:nvSpPr>
        <p:spPr/>
        <p:txBody>
          <a:bodyPr/>
          <a:lstStyle/>
          <a:p>
            <a:r>
              <a:rPr lang="zh-TW" altLang="en-US" dirty="0"/>
              <a:t>比較分析</a:t>
            </a:r>
          </a:p>
        </p:txBody>
      </p:sp>
      <p:pic>
        <p:nvPicPr>
          <p:cNvPr id="5" name="內容版面配置區 4">
            <a:extLst>
              <a:ext uri="{FF2B5EF4-FFF2-40B4-BE49-F238E27FC236}">
                <a16:creationId xmlns:a16="http://schemas.microsoft.com/office/drawing/2014/main" id="{ABED4C15-7912-4053-BA90-5BE6839314C5}"/>
              </a:ext>
            </a:extLst>
          </p:cNvPr>
          <p:cNvPicPr>
            <a:picLocks noGrp="1" noChangeAspect="1"/>
          </p:cNvPicPr>
          <p:nvPr>
            <p:ph idx="1"/>
          </p:nvPr>
        </p:nvPicPr>
        <p:blipFill>
          <a:blip r:embed="rId3"/>
          <a:stretch>
            <a:fillRect/>
          </a:stretch>
        </p:blipFill>
        <p:spPr>
          <a:xfrm>
            <a:off x="1545971" y="1600200"/>
            <a:ext cx="6052058" cy="4525963"/>
          </a:xfrm>
          <a:prstGeom prst="rect">
            <a:avLst/>
          </a:prstGeom>
        </p:spPr>
      </p:pic>
      <p:sp>
        <p:nvSpPr>
          <p:cNvPr id="4" name="投影片編號版面配置區 3">
            <a:extLst>
              <a:ext uri="{FF2B5EF4-FFF2-40B4-BE49-F238E27FC236}">
                <a16:creationId xmlns:a16="http://schemas.microsoft.com/office/drawing/2014/main" id="{86303CC9-2460-46BA-B9F3-28525033DB5A}"/>
              </a:ext>
            </a:extLst>
          </p:cNvPr>
          <p:cNvSpPr>
            <a:spLocks noGrp="1"/>
          </p:cNvSpPr>
          <p:nvPr>
            <p:ph type="sldNum" sz="quarter" idx="12"/>
          </p:nvPr>
        </p:nvSpPr>
        <p:spPr/>
        <p:txBody>
          <a:bodyPr/>
          <a:lstStyle/>
          <a:p>
            <a:fld id="{52E38B42-96A3-412A-9CD3-7D6C2689CFF8}" type="slidenum">
              <a:rPr lang="en-US" altLang="zh-TW" smtClean="0"/>
              <a:pPr/>
              <a:t>30</a:t>
            </a:fld>
            <a:endParaRPr lang="en-US" altLang="zh-TW"/>
          </a:p>
        </p:txBody>
      </p:sp>
    </p:spTree>
    <p:extLst>
      <p:ext uri="{BB962C8B-B14F-4D97-AF65-F5344CB8AC3E}">
        <p14:creationId xmlns:p14="http://schemas.microsoft.com/office/powerpoint/2010/main" val="1630541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3DDF69-7EF1-497D-9150-BC8D9FF8BE19}"/>
              </a:ext>
            </a:extLst>
          </p:cNvPr>
          <p:cNvSpPr>
            <a:spLocks noGrp="1"/>
          </p:cNvSpPr>
          <p:nvPr>
            <p:ph type="title"/>
          </p:nvPr>
        </p:nvSpPr>
        <p:spPr/>
        <p:txBody>
          <a:bodyPr/>
          <a:lstStyle/>
          <a:p>
            <a:r>
              <a:rPr lang="zh-TW" altLang="en-US" dirty="0"/>
              <a:t>比較分析</a:t>
            </a:r>
          </a:p>
        </p:txBody>
      </p:sp>
      <p:sp>
        <p:nvSpPr>
          <p:cNvPr id="3" name="內容版面配置區 2">
            <a:extLst>
              <a:ext uri="{FF2B5EF4-FFF2-40B4-BE49-F238E27FC236}">
                <a16:creationId xmlns:a16="http://schemas.microsoft.com/office/drawing/2014/main" id="{A7F05749-D9D1-4856-A577-A708D8A78894}"/>
              </a:ext>
            </a:extLst>
          </p:cNvPr>
          <p:cNvSpPr>
            <a:spLocks noGrp="1"/>
          </p:cNvSpPr>
          <p:nvPr>
            <p:ph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4D830609-EDA9-46D5-8D76-05A532E2521D}"/>
              </a:ext>
            </a:extLst>
          </p:cNvPr>
          <p:cNvSpPr>
            <a:spLocks noGrp="1"/>
          </p:cNvSpPr>
          <p:nvPr>
            <p:ph type="sldNum" sz="quarter" idx="12"/>
          </p:nvPr>
        </p:nvSpPr>
        <p:spPr/>
        <p:txBody>
          <a:bodyPr/>
          <a:lstStyle/>
          <a:p>
            <a:fld id="{52E38B42-96A3-412A-9CD3-7D6C2689CFF8}" type="slidenum">
              <a:rPr lang="en-US" altLang="zh-TW" smtClean="0"/>
              <a:pPr/>
              <a:t>31</a:t>
            </a:fld>
            <a:endParaRPr lang="en-US" altLang="zh-TW"/>
          </a:p>
        </p:txBody>
      </p:sp>
      <p:pic>
        <p:nvPicPr>
          <p:cNvPr id="5" name="圖片 4">
            <a:extLst>
              <a:ext uri="{FF2B5EF4-FFF2-40B4-BE49-F238E27FC236}">
                <a16:creationId xmlns:a16="http://schemas.microsoft.com/office/drawing/2014/main" id="{8B44072F-C374-40D5-B91A-1E27E256DD2E}"/>
              </a:ext>
            </a:extLst>
          </p:cNvPr>
          <p:cNvPicPr>
            <a:picLocks noChangeAspect="1"/>
          </p:cNvPicPr>
          <p:nvPr/>
        </p:nvPicPr>
        <p:blipFill>
          <a:blip r:embed="rId3"/>
          <a:stretch>
            <a:fillRect/>
          </a:stretch>
        </p:blipFill>
        <p:spPr>
          <a:xfrm>
            <a:off x="1300162" y="1596790"/>
            <a:ext cx="6391275" cy="4895850"/>
          </a:xfrm>
          <a:prstGeom prst="rect">
            <a:avLst/>
          </a:prstGeom>
        </p:spPr>
      </p:pic>
    </p:spTree>
    <p:extLst>
      <p:ext uri="{BB962C8B-B14F-4D97-AF65-F5344CB8AC3E}">
        <p14:creationId xmlns:p14="http://schemas.microsoft.com/office/powerpoint/2010/main" val="4204587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DEBE9C-5EA9-4748-9581-D6425AFDFCAC}"/>
              </a:ext>
            </a:extLst>
          </p:cNvPr>
          <p:cNvSpPr>
            <a:spLocks noGrp="1"/>
          </p:cNvSpPr>
          <p:nvPr>
            <p:ph type="title"/>
          </p:nvPr>
        </p:nvSpPr>
        <p:spPr/>
        <p:txBody>
          <a:bodyPr/>
          <a:lstStyle/>
          <a:p>
            <a:r>
              <a:rPr lang="zh-TW" altLang="en-US" dirty="0"/>
              <a:t>比較分析</a:t>
            </a:r>
          </a:p>
        </p:txBody>
      </p:sp>
      <p:pic>
        <p:nvPicPr>
          <p:cNvPr id="5" name="內容版面配置區 4">
            <a:extLst>
              <a:ext uri="{FF2B5EF4-FFF2-40B4-BE49-F238E27FC236}">
                <a16:creationId xmlns:a16="http://schemas.microsoft.com/office/drawing/2014/main" id="{CB721DFF-DBA0-4A86-BC6D-F67A843DC8E0}"/>
              </a:ext>
            </a:extLst>
          </p:cNvPr>
          <p:cNvPicPr>
            <a:picLocks noGrp="1" noChangeAspect="1"/>
          </p:cNvPicPr>
          <p:nvPr>
            <p:ph idx="1"/>
          </p:nvPr>
        </p:nvPicPr>
        <p:blipFill>
          <a:blip r:embed="rId3"/>
          <a:stretch>
            <a:fillRect/>
          </a:stretch>
        </p:blipFill>
        <p:spPr>
          <a:xfrm>
            <a:off x="98261" y="2217738"/>
            <a:ext cx="4397539" cy="3338514"/>
          </a:xfrm>
          <a:prstGeom prst="rect">
            <a:avLst/>
          </a:prstGeom>
        </p:spPr>
      </p:pic>
      <p:sp>
        <p:nvSpPr>
          <p:cNvPr id="4" name="投影片編號版面配置區 3">
            <a:extLst>
              <a:ext uri="{FF2B5EF4-FFF2-40B4-BE49-F238E27FC236}">
                <a16:creationId xmlns:a16="http://schemas.microsoft.com/office/drawing/2014/main" id="{C3C1046A-AED7-4D2A-8871-D34F47571F27}"/>
              </a:ext>
            </a:extLst>
          </p:cNvPr>
          <p:cNvSpPr>
            <a:spLocks noGrp="1"/>
          </p:cNvSpPr>
          <p:nvPr>
            <p:ph type="sldNum" sz="quarter" idx="12"/>
          </p:nvPr>
        </p:nvSpPr>
        <p:spPr/>
        <p:txBody>
          <a:bodyPr/>
          <a:lstStyle/>
          <a:p>
            <a:fld id="{52E38B42-96A3-412A-9CD3-7D6C2689CFF8}" type="slidenum">
              <a:rPr lang="en-US" altLang="zh-TW" smtClean="0"/>
              <a:pPr/>
              <a:t>32</a:t>
            </a:fld>
            <a:endParaRPr lang="en-US" altLang="zh-TW"/>
          </a:p>
        </p:txBody>
      </p:sp>
      <p:pic>
        <p:nvPicPr>
          <p:cNvPr id="6" name="圖片 5">
            <a:extLst>
              <a:ext uri="{FF2B5EF4-FFF2-40B4-BE49-F238E27FC236}">
                <a16:creationId xmlns:a16="http://schemas.microsoft.com/office/drawing/2014/main" id="{1169A5E5-BE84-4ABC-A5A6-0FFD5061DAE2}"/>
              </a:ext>
            </a:extLst>
          </p:cNvPr>
          <p:cNvPicPr>
            <a:picLocks noChangeAspect="1"/>
          </p:cNvPicPr>
          <p:nvPr/>
        </p:nvPicPr>
        <p:blipFill>
          <a:blip r:embed="rId4"/>
          <a:stretch>
            <a:fillRect/>
          </a:stretch>
        </p:blipFill>
        <p:spPr>
          <a:xfrm>
            <a:off x="4608128" y="2235767"/>
            <a:ext cx="4437611" cy="3472050"/>
          </a:xfrm>
          <a:prstGeom prst="rect">
            <a:avLst/>
          </a:prstGeom>
        </p:spPr>
      </p:pic>
    </p:spTree>
    <p:extLst>
      <p:ext uri="{BB962C8B-B14F-4D97-AF65-F5344CB8AC3E}">
        <p14:creationId xmlns:p14="http://schemas.microsoft.com/office/powerpoint/2010/main" val="1206900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C0AB49-0558-496C-A9B9-9801A9D8E2AB}"/>
              </a:ext>
            </a:extLst>
          </p:cNvPr>
          <p:cNvSpPr>
            <a:spLocks noGrp="1"/>
          </p:cNvSpPr>
          <p:nvPr>
            <p:ph type="title"/>
          </p:nvPr>
        </p:nvSpPr>
        <p:spPr/>
        <p:txBody>
          <a:bodyPr/>
          <a:lstStyle/>
          <a:p>
            <a:r>
              <a:rPr lang="zh-TW" altLang="en-US" dirty="0"/>
              <a:t>比較分析</a:t>
            </a:r>
          </a:p>
        </p:txBody>
      </p:sp>
      <p:pic>
        <p:nvPicPr>
          <p:cNvPr id="5" name="內容版面配置區 4">
            <a:extLst>
              <a:ext uri="{FF2B5EF4-FFF2-40B4-BE49-F238E27FC236}">
                <a16:creationId xmlns:a16="http://schemas.microsoft.com/office/drawing/2014/main" id="{A2EB1734-0861-4808-BD0F-3681E93FFB02}"/>
              </a:ext>
            </a:extLst>
          </p:cNvPr>
          <p:cNvPicPr>
            <a:picLocks noGrp="1" noChangeAspect="1"/>
          </p:cNvPicPr>
          <p:nvPr>
            <p:ph idx="1"/>
          </p:nvPr>
        </p:nvPicPr>
        <p:blipFill>
          <a:blip r:embed="rId3"/>
          <a:stretch>
            <a:fillRect/>
          </a:stretch>
        </p:blipFill>
        <p:spPr>
          <a:xfrm>
            <a:off x="1675897" y="1600200"/>
            <a:ext cx="5792205" cy="4525963"/>
          </a:xfrm>
          <a:prstGeom prst="rect">
            <a:avLst/>
          </a:prstGeom>
        </p:spPr>
      </p:pic>
      <p:sp>
        <p:nvSpPr>
          <p:cNvPr id="4" name="投影片編號版面配置區 3">
            <a:extLst>
              <a:ext uri="{FF2B5EF4-FFF2-40B4-BE49-F238E27FC236}">
                <a16:creationId xmlns:a16="http://schemas.microsoft.com/office/drawing/2014/main" id="{2474268A-46DC-4FD5-9C10-EFD25C7FA516}"/>
              </a:ext>
            </a:extLst>
          </p:cNvPr>
          <p:cNvSpPr>
            <a:spLocks noGrp="1"/>
          </p:cNvSpPr>
          <p:nvPr>
            <p:ph type="sldNum" sz="quarter" idx="12"/>
          </p:nvPr>
        </p:nvSpPr>
        <p:spPr/>
        <p:txBody>
          <a:bodyPr/>
          <a:lstStyle/>
          <a:p>
            <a:fld id="{52E38B42-96A3-412A-9CD3-7D6C2689CFF8}" type="slidenum">
              <a:rPr lang="en-US" altLang="zh-TW" smtClean="0"/>
              <a:pPr/>
              <a:t>33</a:t>
            </a:fld>
            <a:endParaRPr lang="en-US" altLang="zh-TW"/>
          </a:p>
        </p:txBody>
      </p:sp>
    </p:spTree>
    <p:extLst>
      <p:ext uri="{BB962C8B-B14F-4D97-AF65-F5344CB8AC3E}">
        <p14:creationId xmlns:p14="http://schemas.microsoft.com/office/powerpoint/2010/main" val="3193452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A21F95-82F5-4C96-91EF-AF8E1EDE3FA2}"/>
              </a:ext>
            </a:extLst>
          </p:cNvPr>
          <p:cNvSpPr>
            <a:spLocks noGrp="1"/>
          </p:cNvSpPr>
          <p:nvPr>
            <p:ph type="title"/>
          </p:nvPr>
        </p:nvSpPr>
        <p:spPr/>
        <p:txBody>
          <a:bodyPr/>
          <a:lstStyle/>
          <a:p>
            <a:r>
              <a:rPr lang="zh-TW" altLang="en-US" dirty="0"/>
              <a:t>比較分析</a:t>
            </a:r>
          </a:p>
        </p:txBody>
      </p:sp>
      <p:pic>
        <p:nvPicPr>
          <p:cNvPr id="5" name="內容版面配置區 4">
            <a:extLst>
              <a:ext uri="{FF2B5EF4-FFF2-40B4-BE49-F238E27FC236}">
                <a16:creationId xmlns:a16="http://schemas.microsoft.com/office/drawing/2014/main" id="{9CAEF185-1E86-44B4-8E5C-19C1A4EA0A44}"/>
              </a:ext>
            </a:extLst>
          </p:cNvPr>
          <p:cNvPicPr>
            <a:picLocks noGrp="1" noChangeAspect="1"/>
          </p:cNvPicPr>
          <p:nvPr>
            <p:ph idx="1"/>
          </p:nvPr>
        </p:nvPicPr>
        <p:blipFill>
          <a:blip r:embed="rId3"/>
          <a:stretch>
            <a:fillRect/>
          </a:stretch>
        </p:blipFill>
        <p:spPr>
          <a:xfrm>
            <a:off x="1658142" y="1600200"/>
            <a:ext cx="5827716" cy="4525963"/>
          </a:xfrm>
          <a:prstGeom prst="rect">
            <a:avLst/>
          </a:prstGeom>
        </p:spPr>
      </p:pic>
      <p:sp>
        <p:nvSpPr>
          <p:cNvPr id="4" name="投影片編號版面配置區 3">
            <a:extLst>
              <a:ext uri="{FF2B5EF4-FFF2-40B4-BE49-F238E27FC236}">
                <a16:creationId xmlns:a16="http://schemas.microsoft.com/office/drawing/2014/main" id="{AEF386D0-B042-481D-87CD-9E94EE7AB9C2}"/>
              </a:ext>
            </a:extLst>
          </p:cNvPr>
          <p:cNvSpPr>
            <a:spLocks noGrp="1"/>
          </p:cNvSpPr>
          <p:nvPr>
            <p:ph type="sldNum" sz="quarter" idx="12"/>
          </p:nvPr>
        </p:nvSpPr>
        <p:spPr/>
        <p:txBody>
          <a:bodyPr/>
          <a:lstStyle/>
          <a:p>
            <a:fld id="{52E38B42-96A3-412A-9CD3-7D6C2689CFF8}" type="slidenum">
              <a:rPr lang="en-US" altLang="zh-TW" smtClean="0"/>
              <a:pPr/>
              <a:t>34</a:t>
            </a:fld>
            <a:endParaRPr lang="en-US" altLang="zh-TW"/>
          </a:p>
        </p:txBody>
      </p:sp>
    </p:spTree>
    <p:extLst>
      <p:ext uri="{BB962C8B-B14F-4D97-AF65-F5344CB8AC3E}">
        <p14:creationId xmlns:p14="http://schemas.microsoft.com/office/powerpoint/2010/main" val="3633323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58074E-D709-441C-B393-025863248178}"/>
              </a:ext>
            </a:extLst>
          </p:cNvPr>
          <p:cNvSpPr>
            <a:spLocks noGrp="1"/>
          </p:cNvSpPr>
          <p:nvPr>
            <p:ph type="title"/>
          </p:nvPr>
        </p:nvSpPr>
        <p:spPr/>
        <p:txBody>
          <a:bodyPr/>
          <a:lstStyle/>
          <a:p>
            <a:r>
              <a:rPr lang="zh-TW" altLang="en-US" dirty="0"/>
              <a:t>比較分析</a:t>
            </a:r>
          </a:p>
        </p:txBody>
      </p:sp>
      <p:pic>
        <p:nvPicPr>
          <p:cNvPr id="5" name="內容版面配置區 4">
            <a:extLst>
              <a:ext uri="{FF2B5EF4-FFF2-40B4-BE49-F238E27FC236}">
                <a16:creationId xmlns:a16="http://schemas.microsoft.com/office/drawing/2014/main" id="{84E5C722-3374-48CF-9883-3BB6A5990A69}"/>
              </a:ext>
            </a:extLst>
          </p:cNvPr>
          <p:cNvPicPr>
            <a:picLocks noGrp="1" noChangeAspect="1"/>
          </p:cNvPicPr>
          <p:nvPr>
            <p:ph idx="1"/>
          </p:nvPr>
        </p:nvPicPr>
        <p:blipFill>
          <a:blip r:embed="rId3"/>
          <a:stretch>
            <a:fillRect/>
          </a:stretch>
        </p:blipFill>
        <p:spPr>
          <a:xfrm>
            <a:off x="1775811" y="1600200"/>
            <a:ext cx="5592377" cy="4525963"/>
          </a:xfrm>
          <a:prstGeom prst="rect">
            <a:avLst/>
          </a:prstGeom>
        </p:spPr>
      </p:pic>
      <p:sp>
        <p:nvSpPr>
          <p:cNvPr id="4" name="投影片編號版面配置區 3">
            <a:extLst>
              <a:ext uri="{FF2B5EF4-FFF2-40B4-BE49-F238E27FC236}">
                <a16:creationId xmlns:a16="http://schemas.microsoft.com/office/drawing/2014/main" id="{76430B1C-67CD-4DDB-A64E-1C0C10E72E38}"/>
              </a:ext>
            </a:extLst>
          </p:cNvPr>
          <p:cNvSpPr>
            <a:spLocks noGrp="1"/>
          </p:cNvSpPr>
          <p:nvPr>
            <p:ph type="sldNum" sz="quarter" idx="12"/>
          </p:nvPr>
        </p:nvSpPr>
        <p:spPr/>
        <p:txBody>
          <a:bodyPr/>
          <a:lstStyle/>
          <a:p>
            <a:fld id="{52E38B42-96A3-412A-9CD3-7D6C2689CFF8}" type="slidenum">
              <a:rPr lang="en-US" altLang="zh-TW" smtClean="0"/>
              <a:pPr/>
              <a:t>35</a:t>
            </a:fld>
            <a:endParaRPr lang="en-US" altLang="zh-TW"/>
          </a:p>
        </p:txBody>
      </p:sp>
    </p:spTree>
    <p:extLst>
      <p:ext uri="{BB962C8B-B14F-4D97-AF65-F5344CB8AC3E}">
        <p14:creationId xmlns:p14="http://schemas.microsoft.com/office/powerpoint/2010/main" val="1486411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770B5E-B5AA-4C4D-A816-14A7D0F43067}"/>
              </a:ext>
            </a:extLst>
          </p:cNvPr>
          <p:cNvSpPr>
            <a:spLocks noGrp="1"/>
          </p:cNvSpPr>
          <p:nvPr>
            <p:ph type="title"/>
          </p:nvPr>
        </p:nvSpPr>
        <p:spPr/>
        <p:txBody>
          <a:bodyPr/>
          <a:lstStyle/>
          <a:p>
            <a:r>
              <a:rPr lang="zh-TW" altLang="en-US" dirty="0"/>
              <a:t>看法與可能的研究方向 </a:t>
            </a:r>
          </a:p>
        </p:txBody>
      </p:sp>
      <p:sp>
        <p:nvSpPr>
          <p:cNvPr id="3" name="內容版面配置區 2">
            <a:extLst>
              <a:ext uri="{FF2B5EF4-FFF2-40B4-BE49-F238E27FC236}">
                <a16:creationId xmlns:a16="http://schemas.microsoft.com/office/drawing/2014/main" id="{2B628A29-B851-450E-84F2-2C508492EF6A}"/>
              </a:ext>
            </a:extLst>
          </p:cNvPr>
          <p:cNvSpPr>
            <a:spLocks noGrp="1"/>
          </p:cNvSpPr>
          <p:nvPr>
            <p:ph idx="1"/>
          </p:nvPr>
        </p:nvSpPr>
        <p:spPr/>
        <p:txBody>
          <a:bodyPr/>
          <a:lstStyle/>
          <a:p>
            <a:r>
              <a:rPr lang="zh-TW" altLang="en-US" sz="2800" dirty="0"/>
              <a:t>我認為這篇文章與我現在負責的工作中的使用</a:t>
            </a:r>
            <a:r>
              <a:rPr lang="en-US" altLang="zh-TW" sz="2800" dirty="0"/>
              <a:t>queuing model</a:t>
            </a:r>
            <a:r>
              <a:rPr lang="zh-TW" altLang="en-US" sz="2800" dirty="0"/>
              <a:t>部分類似，我的工作只考了一種</a:t>
            </a:r>
            <a:r>
              <a:rPr lang="en-US" altLang="zh-TW" sz="2800" dirty="0"/>
              <a:t>flow</a:t>
            </a:r>
            <a:r>
              <a:rPr lang="zh-TW" altLang="en-US" sz="2800" dirty="0"/>
              <a:t>而這篇文章考慮的兩種</a:t>
            </a:r>
            <a:r>
              <a:rPr lang="en-US" altLang="zh-TW" sz="2800" dirty="0"/>
              <a:t>flow</a:t>
            </a:r>
            <a:r>
              <a:rPr lang="zh-TW" altLang="en-US" sz="2800" dirty="0"/>
              <a:t>，因此有支配資源的方式</a:t>
            </a:r>
            <a:endParaRPr lang="en-US" altLang="zh-TW" sz="2800" dirty="0"/>
          </a:p>
          <a:p>
            <a:r>
              <a:rPr lang="zh-TW" altLang="en-US" sz="2800" dirty="0"/>
              <a:t>未來可能可以研究若使用兩種</a:t>
            </a:r>
            <a:r>
              <a:rPr lang="en-US" altLang="zh-TW" sz="2800" dirty="0"/>
              <a:t>flow</a:t>
            </a:r>
            <a:r>
              <a:rPr lang="zh-TW" altLang="en-US" sz="2800" dirty="0"/>
              <a:t>，該如何重構最佳化並配合支配資源的方式才能使這兩種</a:t>
            </a:r>
            <a:r>
              <a:rPr lang="en-US" altLang="zh-TW" sz="2800" dirty="0"/>
              <a:t>flow</a:t>
            </a:r>
            <a:r>
              <a:rPr lang="zh-TW" altLang="en-US" sz="2800" dirty="0"/>
              <a:t>都能有較低的延遲跟成本</a:t>
            </a:r>
            <a:endParaRPr lang="en-US" altLang="zh-TW" sz="2800" dirty="0"/>
          </a:p>
          <a:p>
            <a:endParaRPr lang="zh-TW" altLang="en-US" sz="2800" dirty="0"/>
          </a:p>
        </p:txBody>
      </p:sp>
      <p:sp>
        <p:nvSpPr>
          <p:cNvPr id="4" name="投影片編號版面配置區 3">
            <a:extLst>
              <a:ext uri="{FF2B5EF4-FFF2-40B4-BE49-F238E27FC236}">
                <a16:creationId xmlns:a16="http://schemas.microsoft.com/office/drawing/2014/main" id="{4936334A-6809-40E6-AE12-B1C7C9605206}"/>
              </a:ext>
            </a:extLst>
          </p:cNvPr>
          <p:cNvSpPr>
            <a:spLocks noGrp="1"/>
          </p:cNvSpPr>
          <p:nvPr>
            <p:ph type="sldNum" sz="quarter" idx="12"/>
          </p:nvPr>
        </p:nvSpPr>
        <p:spPr/>
        <p:txBody>
          <a:bodyPr/>
          <a:lstStyle/>
          <a:p>
            <a:fld id="{52E38B42-96A3-412A-9CD3-7D6C2689CFF8}" type="slidenum">
              <a:rPr lang="en-US" altLang="zh-TW" smtClean="0"/>
              <a:pPr/>
              <a:t>36</a:t>
            </a:fld>
            <a:endParaRPr lang="en-US" altLang="zh-TW"/>
          </a:p>
        </p:txBody>
      </p:sp>
    </p:spTree>
    <p:extLst>
      <p:ext uri="{BB962C8B-B14F-4D97-AF65-F5344CB8AC3E}">
        <p14:creationId xmlns:p14="http://schemas.microsoft.com/office/powerpoint/2010/main" val="757172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8008E6-46DA-4040-B830-BFAF3043B8C8}"/>
              </a:ext>
            </a:extLst>
          </p:cNvPr>
          <p:cNvSpPr>
            <a:spLocks noGrp="1"/>
          </p:cNvSpPr>
          <p:nvPr>
            <p:ph type="title"/>
          </p:nvPr>
        </p:nvSpPr>
        <p:spPr/>
        <p:txBody>
          <a:bodyPr/>
          <a:lstStyle/>
          <a:p>
            <a:r>
              <a:rPr lang="en-US" altLang="zh-TW" dirty="0"/>
              <a:t>Reference</a:t>
            </a:r>
            <a:endParaRPr lang="zh-TW" altLang="en-US" dirty="0"/>
          </a:p>
        </p:txBody>
      </p:sp>
      <p:sp>
        <p:nvSpPr>
          <p:cNvPr id="3" name="內容版面配置區 2">
            <a:extLst>
              <a:ext uri="{FF2B5EF4-FFF2-40B4-BE49-F238E27FC236}">
                <a16:creationId xmlns:a16="http://schemas.microsoft.com/office/drawing/2014/main" id="{3FEF926F-D255-4BAA-A93B-C1B0C76FE766}"/>
              </a:ext>
            </a:extLst>
          </p:cNvPr>
          <p:cNvSpPr>
            <a:spLocks noGrp="1"/>
          </p:cNvSpPr>
          <p:nvPr>
            <p:ph idx="1"/>
          </p:nvPr>
        </p:nvSpPr>
        <p:spPr/>
        <p:txBody>
          <a:bodyPr/>
          <a:lstStyle/>
          <a:p>
            <a:r>
              <a:rPr lang="en-US" altLang="zh-TW" sz="2000" dirty="0" err="1"/>
              <a:t>Kaige</a:t>
            </a:r>
            <a:r>
              <a:rPr lang="en-US" altLang="zh-TW" sz="2000" dirty="0"/>
              <a:t> Qu , Student Member, IEEE, </a:t>
            </a:r>
            <a:r>
              <a:rPr lang="en-US" altLang="zh-TW" sz="2000" dirty="0" err="1"/>
              <a:t>Weihua</a:t>
            </a:r>
            <a:r>
              <a:rPr lang="en-US" altLang="zh-TW" sz="2000" dirty="0"/>
              <a:t> Zhuang , Fellow, IEEE, </a:t>
            </a:r>
            <a:r>
              <a:rPr lang="en-US" altLang="zh-TW" sz="2000" dirty="0" err="1"/>
              <a:t>Qiang</a:t>
            </a:r>
            <a:r>
              <a:rPr lang="en-US" altLang="zh-TW" sz="2000" dirty="0"/>
              <a:t> Ye , Member, IEEE, </a:t>
            </a:r>
            <a:r>
              <a:rPr lang="en-US" altLang="zh-TW" sz="2000" dirty="0" err="1"/>
              <a:t>Xuemin</a:t>
            </a:r>
            <a:r>
              <a:rPr lang="en-US" altLang="zh-TW" sz="2000" dirty="0"/>
              <a:t> Shen, Fellow, IEEE, Xu Li, and Jaya Rao, ”Dynamic Flow Migration for Embedded Services in SDN/NFV-Enabled 5G Core Networks”, IEEE TRANSACTIONS ON COMMUNICATIONS, VOL. 68, NO. 4, APRIL 2020	</a:t>
            </a:r>
          </a:p>
          <a:p>
            <a:pPr marL="0" indent="0">
              <a:buNone/>
            </a:pPr>
            <a:r>
              <a:rPr lang="en-US" altLang="zh-TW" sz="2000" dirty="0"/>
              <a:t>      IF:6.166 in 2021</a:t>
            </a:r>
          </a:p>
          <a:p>
            <a:r>
              <a:rPr lang="en-US" altLang="zh-TW" sz="2000" b="1" dirty="0" err="1"/>
              <a:t>Qiang</a:t>
            </a:r>
            <a:r>
              <a:rPr lang="en-US" altLang="zh-TW" sz="2000" b="1" dirty="0"/>
              <a:t> Ye , Member, IEEE, </a:t>
            </a:r>
            <a:r>
              <a:rPr lang="en-US" altLang="zh-TW" sz="2000" b="1" dirty="0" err="1"/>
              <a:t>Weihua</a:t>
            </a:r>
            <a:r>
              <a:rPr lang="en-US" altLang="zh-TW" sz="2000" b="1" dirty="0"/>
              <a:t> Zhuang , Fellow, IEEE, Xu Li, and Jaya Rao, Member, IEEE, “End-to-End Delay Modeling for Embedded VNF Chains in 5G Core Networks”, IEEE INTERNET OF THINGS JOURNAL, VOL. 6, NO. 1, FEBRUARY 2019</a:t>
            </a:r>
          </a:p>
          <a:p>
            <a:r>
              <a:rPr lang="en-US" altLang="zh-TW" sz="2000" b="1" dirty="0"/>
              <a:t>IF: 10.238 in 2021</a:t>
            </a:r>
            <a:endParaRPr lang="en-US" altLang="zh-TW" sz="1600" b="1" dirty="0"/>
          </a:p>
          <a:p>
            <a:endParaRPr lang="zh-TW" altLang="en-US" sz="2000" dirty="0"/>
          </a:p>
        </p:txBody>
      </p:sp>
      <p:sp>
        <p:nvSpPr>
          <p:cNvPr id="4" name="投影片編號版面配置區 3">
            <a:extLst>
              <a:ext uri="{FF2B5EF4-FFF2-40B4-BE49-F238E27FC236}">
                <a16:creationId xmlns:a16="http://schemas.microsoft.com/office/drawing/2014/main" id="{AB1613F1-BBBD-47F0-BEC9-664C85E1F516}"/>
              </a:ext>
            </a:extLst>
          </p:cNvPr>
          <p:cNvSpPr>
            <a:spLocks noGrp="1"/>
          </p:cNvSpPr>
          <p:nvPr>
            <p:ph type="sldNum" sz="quarter" idx="12"/>
          </p:nvPr>
        </p:nvSpPr>
        <p:spPr/>
        <p:txBody>
          <a:bodyPr/>
          <a:lstStyle/>
          <a:p>
            <a:fld id="{52E38B42-96A3-412A-9CD3-7D6C2689CFF8}" type="slidenum">
              <a:rPr lang="en-US" altLang="zh-TW" smtClean="0"/>
              <a:pPr/>
              <a:t>4</a:t>
            </a:fld>
            <a:endParaRPr lang="en-US" altLang="zh-TW"/>
          </a:p>
        </p:txBody>
      </p:sp>
    </p:spTree>
    <p:extLst>
      <p:ext uri="{BB962C8B-B14F-4D97-AF65-F5344CB8AC3E}">
        <p14:creationId xmlns:p14="http://schemas.microsoft.com/office/powerpoint/2010/main" val="1564624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F13997-8F67-46F6-8830-A51AADF11D72}"/>
              </a:ext>
            </a:extLst>
          </p:cNvPr>
          <p:cNvSpPr>
            <a:spLocks noGrp="1"/>
          </p:cNvSpPr>
          <p:nvPr>
            <p:ph type="title"/>
          </p:nvPr>
        </p:nvSpPr>
        <p:spPr/>
        <p:txBody>
          <a:bodyPr/>
          <a:lstStyle/>
          <a:p>
            <a:r>
              <a:rPr lang="zh-TW" altLang="en-US" dirty="0"/>
              <a:t>主題介紹</a:t>
            </a:r>
          </a:p>
        </p:txBody>
      </p:sp>
      <p:sp>
        <p:nvSpPr>
          <p:cNvPr id="3" name="內容版面配置區 2">
            <a:extLst>
              <a:ext uri="{FF2B5EF4-FFF2-40B4-BE49-F238E27FC236}">
                <a16:creationId xmlns:a16="http://schemas.microsoft.com/office/drawing/2014/main" id="{193D2095-C66B-43D8-A9D0-2F7D8602ECCC}"/>
              </a:ext>
            </a:extLst>
          </p:cNvPr>
          <p:cNvSpPr>
            <a:spLocks noGrp="1"/>
          </p:cNvSpPr>
          <p:nvPr>
            <p:ph idx="1"/>
          </p:nvPr>
        </p:nvSpPr>
        <p:spPr/>
        <p:txBody>
          <a:bodyPr/>
          <a:lstStyle/>
          <a:p>
            <a:r>
              <a:rPr lang="en-US" altLang="zh-TW" sz="2800" dirty="0"/>
              <a:t>Employee DR-GPS(Dominant-resource generalized processing sharing) to allocate both computing and transmission resources.</a:t>
            </a:r>
          </a:p>
          <a:p>
            <a:r>
              <a:rPr lang="en-US" altLang="zh-TW" sz="2800" dirty="0"/>
              <a:t>However, each packet from different traffic flows passing through an NFV node requires different amounts of processing time on NFV and packet transmission time on the outgoing link.</a:t>
            </a:r>
            <a:endParaRPr lang="zh-TW" altLang="en-US" sz="2800" dirty="0"/>
          </a:p>
        </p:txBody>
      </p:sp>
      <p:sp>
        <p:nvSpPr>
          <p:cNvPr id="4" name="投影片編號版面配置區 3">
            <a:extLst>
              <a:ext uri="{FF2B5EF4-FFF2-40B4-BE49-F238E27FC236}">
                <a16:creationId xmlns:a16="http://schemas.microsoft.com/office/drawing/2014/main" id="{72F07A4F-9154-49D8-B65C-DFBEAFDA3844}"/>
              </a:ext>
            </a:extLst>
          </p:cNvPr>
          <p:cNvSpPr>
            <a:spLocks noGrp="1"/>
          </p:cNvSpPr>
          <p:nvPr>
            <p:ph type="sldNum" sz="quarter" idx="12"/>
          </p:nvPr>
        </p:nvSpPr>
        <p:spPr/>
        <p:txBody>
          <a:bodyPr/>
          <a:lstStyle/>
          <a:p>
            <a:fld id="{52E38B42-96A3-412A-9CD3-7D6C2689CFF8}" type="slidenum">
              <a:rPr lang="en-US" altLang="zh-TW" smtClean="0"/>
              <a:pPr/>
              <a:t>5</a:t>
            </a:fld>
            <a:endParaRPr lang="en-US" altLang="zh-TW" dirty="0"/>
          </a:p>
        </p:txBody>
      </p:sp>
    </p:spTree>
    <p:extLst>
      <p:ext uri="{BB962C8B-B14F-4D97-AF65-F5344CB8AC3E}">
        <p14:creationId xmlns:p14="http://schemas.microsoft.com/office/powerpoint/2010/main" val="600279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135AE2-4426-4F2B-9731-31059E8FEFF1}"/>
              </a:ext>
            </a:extLst>
          </p:cNvPr>
          <p:cNvSpPr>
            <a:spLocks noGrp="1"/>
          </p:cNvSpPr>
          <p:nvPr>
            <p:ph type="title"/>
          </p:nvPr>
        </p:nvSpPr>
        <p:spPr/>
        <p:txBody>
          <a:bodyPr/>
          <a:lstStyle/>
          <a:p>
            <a:r>
              <a:rPr lang="zh-TW" altLang="en-US" dirty="0"/>
              <a:t>主題介紹</a:t>
            </a:r>
          </a:p>
        </p:txBody>
      </p:sp>
      <p:sp>
        <p:nvSpPr>
          <p:cNvPr id="3" name="內容版面配置區 2">
            <a:extLst>
              <a:ext uri="{FF2B5EF4-FFF2-40B4-BE49-F238E27FC236}">
                <a16:creationId xmlns:a16="http://schemas.microsoft.com/office/drawing/2014/main" id="{69DF843A-473D-4F07-991F-B7AB829D854C}"/>
              </a:ext>
            </a:extLst>
          </p:cNvPr>
          <p:cNvSpPr>
            <a:spLocks noGrp="1"/>
          </p:cNvSpPr>
          <p:nvPr>
            <p:ph idx="1"/>
          </p:nvPr>
        </p:nvSpPr>
        <p:spPr/>
        <p:txBody>
          <a:bodyPr/>
          <a:lstStyle/>
          <a:p>
            <a:r>
              <a:rPr lang="en-US" altLang="zh-TW" sz="2800" dirty="0"/>
              <a:t>Therefore, a challenging research issue which is to develop an analytical model to evaluate the delay that each packet of a flow, including queueing delay, processing delay on NFV, and transmission delay on links.</a:t>
            </a:r>
          </a:p>
        </p:txBody>
      </p:sp>
      <p:sp>
        <p:nvSpPr>
          <p:cNvPr id="4" name="投影片編號版面配置區 3">
            <a:extLst>
              <a:ext uri="{FF2B5EF4-FFF2-40B4-BE49-F238E27FC236}">
                <a16:creationId xmlns:a16="http://schemas.microsoft.com/office/drawing/2014/main" id="{2941CD2F-F613-4823-963A-1B048D0BB536}"/>
              </a:ext>
            </a:extLst>
          </p:cNvPr>
          <p:cNvSpPr>
            <a:spLocks noGrp="1"/>
          </p:cNvSpPr>
          <p:nvPr>
            <p:ph type="sldNum" sz="quarter" idx="12"/>
          </p:nvPr>
        </p:nvSpPr>
        <p:spPr/>
        <p:txBody>
          <a:bodyPr/>
          <a:lstStyle/>
          <a:p>
            <a:fld id="{52E38B42-96A3-412A-9CD3-7D6C2689CFF8}" type="slidenum">
              <a:rPr lang="en-US" altLang="zh-TW" smtClean="0"/>
              <a:pPr/>
              <a:t>6</a:t>
            </a:fld>
            <a:endParaRPr lang="en-US" altLang="zh-TW"/>
          </a:p>
        </p:txBody>
      </p:sp>
    </p:spTree>
    <p:extLst>
      <p:ext uri="{BB962C8B-B14F-4D97-AF65-F5344CB8AC3E}">
        <p14:creationId xmlns:p14="http://schemas.microsoft.com/office/powerpoint/2010/main" val="2819346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EEE231-15D3-4482-B64B-B8167EC0121A}"/>
              </a:ext>
            </a:extLst>
          </p:cNvPr>
          <p:cNvSpPr>
            <a:spLocks noGrp="1"/>
          </p:cNvSpPr>
          <p:nvPr>
            <p:ph type="title"/>
          </p:nvPr>
        </p:nvSpPr>
        <p:spPr/>
        <p:txBody>
          <a:bodyPr/>
          <a:lstStyle/>
          <a:p>
            <a:r>
              <a:rPr lang="zh-TW" altLang="en-US" dirty="0"/>
              <a:t>主題重要性及應用範例 </a:t>
            </a:r>
          </a:p>
        </p:txBody>
      </p:sp>
      <p:sp>
        <p:nvSpPr>
          <p:cNvPr id="3" name="內容版面配置區 2">
            <a:extLst>
              <a:ext uri="{FF2B5EF4-FFF2-40B4-BE49-F238E27FC236}">
                <a16:creationId xmlns:a16="http://schemas.microsoft.com/office/drawing/2014/main" id="{D8F70967-64A2-4B59-972B-C17D054D3840}"/>
              </a:ext>
            </a:extLst>
          </p:cNvPr>
          <p:cNvSpPr>
            <a:spLocks noGrp="1"/>
          </p:cNvSpPr>
          <p:nvPr>
            <p:ph idx="1"/>
          </p:nvPr>
        </p:nvSpPr>
        <p:spPr/>
        <p:txBody>
          <a:bodyPr/>
          <a:lstStyle/>
          <a:p>
            <a:r>
              <a:rPr lang="en-US" altLang="zh-TW" sz="2800" dirty="0"/>
              <a:t>DR-GPS:</a:t>
            </a:r>
          </a:p>
          <a:p>
            <a:pPr lvl="1"/>
            <a:r>
              <a:rPr lang="en-US" altLang="zh-TW" sz="2400" dirty="0"/>
              <a:t>establish a tandem queueing model to extract the process of each flow going through CPU processing and link transmission at the first NFV node.</a:t>
            </a:r>
          </a:p>
          <a:p>
            <a:pPr lvl="1"/>
            <a:r>
              <a:rPr lang="en-US" altLang="zh-TW" sz="2400" dirty="0"/>
              <a:t>In order to remove the rate coupling effect among flows to derive average processing rate as an approximation on instantaneous processing rate for each flow with the consideration of resource multiplexing.</a:t>
            </a:r>
          </a:p>
          <a:p>
            <a:pPr lvl="1"/>
            <a:endParaRPr lang="en-US" altLang="zh-TW" sz="2400" dirty="0"/>
          </a:p>
          <a:p>
            <a:endParaRPr lang="zh-TW" altLang="en-US" dirty="0"/>
          </a:p>
        </p:txBody>
      </p:sp>
      <p:sp>
        <p:nvSpPr>
          <p:cNvPr id="4" name="投影片編號版面配置區 3">
            <a:extLst>
              <a:ext uri="{FF2B5EF4-FFF2-40B4-BE49-F238E27FC236}">
                <a16:creationId xmlns:a16="http://schemas.microsoft.com/office/drawing/2014/main" id="{58885C57-F8E4-4C57-A6E7-8238F14176A4}"/>
              </a:ext>
            </a:extLst>
          </p:cNvPr>
          <p:cNvSpPr>
            <a:spLocks noGrp="1"/>
          </p:cNvSpPr>
          <p:nvPr>
            <p:ph type="sldNum" sz="quarter" idx="12"/>
          </p:nvPr>
        </p:nvSpPr>
        <p:spPr/>
        <p:txBody>
          <a:bodyPr/>
          <a:lstStyle/>
          <a:p>
            <a:fld id="{52E38B42-96A3-412A-9CD3-7D6C2689CFF8}" type="slidenum">
              <a:rPr lang="en-US" altLang="zh-TW" smtClean="0"/>
              <a:pPr/>
              <a:t>7</a:t>
            </a:fld>
            <a:endParaRPr lang="en-US" altLang="zh-TW"/>
          </a:p>
        </p:txBody>
      </p:sp>
    </p:spTree>
    <p:extLst>
      <p:ext uri="{BB962C8B-B14F-4D97-AF65-F5344CB8AC3E}">
        <p14:creationId xmlns:p14="http://schemas.microsoft.com/office/powerpoint/2010/main" val="1837611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6F8FF3-884B-48AB-A6EB-F9F6D1BF7ACC}"/>
              </a:ext>
            </a:extLst>
          </p:cNvPr>
          <p:cNvSpPr>
            <a:spLocks noGrp="1"/>
          </p:cNvSpPr>
          <p:nvPr>
            <p:ph type="title"/>
          </p:nvPr>
        </p:nvSpPr>
        <p:spPr/>
        <p:txBody>
          <a:bodyPr/>
          <a:lstStyle/>
          <a:p>
            <a:r>
              <a:rPr lang="zh-TW" altLang="en-US" dirty="0"/>
              <a:t>主題重要性及應用範例 </a:t>
            </a:r>
          </a:p>
        </p:txBody>
      </p:sp>
      <p:sp>
        <p:nvSpPr>
          <p:cNvPr id="3" name="內容版面配置區 2">
            <a:extLst>
              <a:ext uri="{FF2B5EF4-FFF2-40B4-BE49-F238E27FC236}">
                <a16:creationId xmlns:a16="http://schemas.microsoft.com/office/drawing/2014/main" id="{96B36F1C-18E9-43C0-A2FC-2A159F7114E8}"/>
              </a:ext>
            </a:extLst>
          </p:cNvPr>
          <p:cNvSpPr>
            <a:spLocks noGrp="1"/>
          </p:cNvSpPr>
          <p:nvPr>
            <p:ph idx="1"/>
          </p:nvPr>
        </p:nvSpPr>
        <p:spPr>
          <a:xfrm>
            <a:off x="457200" y="1600202"/>
            <a:ext cx="8229600" cy="4525963"/>
          </a:xfrm>
        </p:spPr>
        <p:txBody>
          <a:bodyPr/>
          <a:lstStyle/>
          <a:p>
            <a:r>
              <a:rPr lang="en-US" altLang="zh-TW" sz="2800" dirty="0"/>
              <a:t>DR-GPS:</a:t>
            </a:r>
          </a:p>
          <a:p>
            <a:pPr lvl="1"/>
            <a:r>
              <a:rPr lang="en-US" altLang="zh-TW" sz="2400" dirty="0"/>
              <a:t>An M/D/1 queueing model is then developed to determine the average packet processing delay.</a:t>
            </a:r>
          </a:p>
          <a:p>
            <a:pPr lvl="1"/>
            <a:endParaRPr lang="en-US" altLang="zh-TW" sz="2400" dirty="0"/>
          </a:p>
        </p:txBody>
      </p:sp>
      <p:sp>
        <p:nvSpPr>
          <p:cNvPr id="4" name="投影片編號版面配置區 3">
            <a:extLst>
              <a:ext uri="{FF2B5EF4-FFF2-40B4-BE49-F238E27FC236}">
                <a16:creationId xmlns:a16="http://schemas.microsoft.com/office/drawing/2014/main" id="{0A665895-D9FE-4F16-AACD-120E597051E6}"/>
              </a:ext>
            </a:extLst>
          </p:cNvPr>
          <p:cNvSpPr>
            <a:spLocks noGrp="1"/>
          </p:cNvSpPr>
          <p:nvPr>
            <p:ph type="sldNum" sz="quarter" idx="12"/>
          </p:nvPr>
        </p:nvSpPr>
        <p:spPr/>
        <p:txBody>
          <a:bodyPr/>
          <a:lstStyle/>
          <a:p>
            <a:fld id="{52E38B42-96A3-412A-9CD3-7D6C2689CFF8}" type="slidenum">
              <a:rPr lang="en-US" altLang="zh-TW" smtClean="0"/>
              <a:pPr/>
              <a:t>8</a:t>
            </a:fld>
            <a:endParaRPr lang="en-US" altLang="zh-TW"/>
          </a:p>
        </p:txBody>
      </p:sp>
      <p:pic>
        <p:nvPicPr>
          <p:cNvPr id="1028" name="Picture 4" descr="M/M/1 queue - Wikipedia">
            <a:extLst>
              <a:ext uri="{FF2B5EF4-FFF2-40B4-BE49-F238E27FC236}">
                <a16:creationId xmlns:a16="http://schemas.microsoft.com/office/drawing/2014/main" id="{085A2E45-AE0F-45BD-8BFE-A3C5A1D2E9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654" y="3654548"/>
            <a:ext cx="3934691" cy="160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184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70F4BF-34E2-44D3-B46A-78DD8B9D1322}"/>
              </a:ext>
            </a:extLst>
          </p:cNvPr>
          <p:cNvSpPr>
            <a:spLocks noGrp="1"/>
          </p:cNvSpPr>
          <p:nvPr>
            <p:ph type="title"/>
          </p:nvPr>
        </p:nvSpPr>
        <p:spPr/>
        <p:txBody>
          <a:bodyPr/>
          <a:lstStyle/>
          <a:p>
            <a:r>
              <a:rPr lang="zh-TW" altLang="en-US" dirty="0"/>
              <a:t>主題重要性及應用範例 </a:t>
            </a:r>
          </a:p>
        </p:txBody>
      </p:sp>
      <p:sp>
        <p:nvSpPr>
          <p:cNvPr id="3" name="內容版面配置區 2">
            <a:extLst>
              <a:ext uri="{FF2B5EF4-FFF2-40B4-BE49-F238E27FC236}">
                <a16:creationId xmlns:a16="http://schemas.microsoft.com/office/drawing/2014/main" id="{7C139E44-6F6A-49C3-BEC6-F79C477CBA75}"/>
              </a:ext>
            </a:extLst>
          </p:cNvPr>
          <p:cNvSpPr>
            <a:spLocks noGrp="1"/>
          </p:cNvSpPr>
          <p:nvPr>
            <p:ph idx="1"/>
          </p:nvPr>
        </p:nvSpPr>
        <p:spPr/>
        <p:txBody>
          <a:bodyPr/>
          <a:lstStyle/>
          <a:p>
            <a:r>
              <a:rPr lang="en-US" altLang="zh-TW" sz="2800" dirty="0"/>
              <a:t>DR-GPS:</a:t>
            </a:r>
          </a:p>
          <a:p>
            <a:pPr lvl="1"/>
            <a:r>
              <a:rPr lang="en-US" altLang="zh-TW" sz="2400" dirty="0"/>
              <a:t>Prove the average packet queueing delay for CPU processing based on the approximated M/D/1 queueing model is an improved upper bound over that calculated upon a G/D/1 </a:t>
            </a:r>
          </a:p>
        </p:txBody>
      </p:sp>
      <p:sp>
        <p:nvSpPr>
          <p:cNvPr id="4" name="投影片編號版面配置區 3">
            <a:extLst>
              <a:ext uri="{FF2B5EF4-FFF2-40B4-BE49-F238E27FC236}">
                <a16:creationId xmlns:a16="http://schemas.microsoft.com/office/drawing/2014/main" id="{461448C0-F56A-4036-AB1A-6B88820668CD}"/>
              </a:ext>
            </a:extLst>
          </p:cNvPr>
          <p:cNvSpPr>
            <a:spLocks noGrp="1"/>
          </p:cNvSpPr>
          <p:nvPr>
            <p:ph type="sldNum" sz="quarter" idx="12"/>
          </p:nvPr>
        </p:nvSpPr>
        <p:spPr/>
        <p:txBody>
          <a:bodyPr/>
          <a:lstStyle/>
          <a:p>
            <a:fld id="{52E38B42-96A3-412A-9CD3-7D6C2689CFF8}" type="slidenum">
              <a:rPr lang="en-US" altLang="zh-TW" smtClean="0"/>
              <a:pPr/>
              <a:t>9</a:t>
            </a:fld>
            <a:endParaRPr lang="en-US" altLang="zh-TW" dirty="0"/>
          </a:p>
        </p:txBody>
      </p:sp>
    </p:spTree>
    <p:extLst>
      <p:ext uri="{BB962C8B-B14F-4D97-AF65-F5344CB8AC3E}">
        <p14:creationId xmlns:p14="http://schemas.microsoft.com/office/powerpoint/2010/main" val="8491519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1091&quot;&gt;&lt;/object&gt;&lt;object type=&quot;2&quot; unique_id=&quot;11092&quot;&gt;&lt;object type=&quot;3&quot; unique_id=&quot;11093&quot;&gt;&lt;property id=&quot;20148&quot; value=&quot;5&quot;/&gt;&lt;property id=&quot;20300&quot; value=&quot;Slide 1&quot;/&gt;&lt;property id=&quot;20307&quot; value=&quot;459&quot;/&gt;&lt;/object&gt;&lt;object type=&quot;3&quot; unique_id=&quot;11094&quot;&gt;&lt;property id=&quot;20148&quot; value=&quot;5&quot;/&gt;&lt;property id=&quot;20300&quot; value=&quot;Slide 2 - &amp;quot;工作項目&amp;quot;&quot;/&gt;&lt;property id=&quot;20307&quot; value=&quot;468&quot;/&gt;&lt;/object&gt;&lt;object type=&quot;3&quot; unique_id=&quot;11095&quot;&gt;&lt;property id=&quot;20148&quot; value=&quot;5&quot;/&gt;&lt;property id=&quot;20300&quot; value=&quot;Slide 5&quot;/&gt;&lt;property id=&quot;20307&quot; value=&quot;467&quot;/&gt;&lt;/object&gt;&lt;object type=&quot;3&quot; unique_id=&quot;11096&quot;&gt;&lt;property id=&quot;20148&quot; value=&quot;5&quot;/&gt;&lt;property id=&quot;20300&quot; value=&quot;Slide 6 - &amp;quot;工作項目&amp;quot;&quot;/&gt;&lt;property id=&quot;20307&quot; value=&quot;460&quot;/&gt;&lt;/object&gt;&lt;object type=&quot;3&quot; unique_id=&quot;11097&quot;&gt;&lt;property id=&quot;20148&quot; value=&quot;5&quot;/&gt;&lt;property id=&quot;20300&quot; value=&quot;Slide 7 - &amp;quot;Last Week&amp;quot;&quot;/&gt;&lt;property id=&quot;20307&quot; value=&quot;461&quot;/&gt;&lt;/object&gt;&lt;object type=&quot;3&quot; unique_id=&quot;11098&quot;&gt;&lt;property id=&quot;20148&quot; value=&quot;5&quot;/&gt;&lt;property id=&quot;20300&quot; value=&quot;Slide 8 - &amp;quot;P2P with VANET&amp;quot;&quot;/&gt;&lt;property id=&quot;20307&quot; value=&quot;463&quot;/&gt;&lt;/object&gt;&lt;object type=&quot;3&quot; unique_id=&quot;11099&quot;&gt;&lt;property id=&quot;20148&quot; value=&quot;5&quot;/&gt;&lt;property id=&quot;20300&quot; value=&quot;Slide 9 - &amp;quot;P2P with VANET(cont.)&amp;quot;&quot;/&gt;&lt;property id=&quot;20307&quot; value=&quot;464&quot;/&gt;&lt;/object&gt;&lt;object type=&quot;3&quot; unique_id=&quot;11100&quot;&gt;&lt;property id=&quot;20148&quot; value=&quot;5&quot;/&gt;&lt;property id=&quot;20300&quot; value=&quot;Slide 10 - &amp;quot;SIP with VANET&amp;quot;&quot;/&gt;&lt;property id=&quot;20307&quot; value=&quot;465&quot;/&gt;&lt;/object&gt;&lt;object type=&quot;3&quot; unique_id=&quot;11101&quot;&gt;&lt;property id=&quot;20148&quot; value=&quot;5&quot;/&gt;&lt;property id=&quot;20300&quot; value=&quot;Slide 11 - &amp;quot;End-to-End with VANET&amp;quot;&quot;/&gt;&lt;property id=&quot;20307&quot; value=&quot;466&quot;/&gt;&lt;/object&gt;&lt;object type=&quot;3&quot; unique_id=&quot;11102&quot;&gt;&lt;property id=&quot;20148&quot; value=&quot;5&quot;/&gt;&lt;property id=&quot;20300&quot; value=&quot;Slide 12 - &amp;quot;This Week&amp;quot;&quot;/&gt;&lt;property id=&quot;20307&quot; value=&quot;462&quot;/&gt;&lt;/object&gt;&lt;object type=&quot;3&quot; unique_id=&quot;11103&quot;&gt;&lt;property id=&quot;20148&quot; value=&quot;5&quot;/&gt;&lt;property id=&quot;20300&quot; value=&quot;Slide 13&quot;/&gt;&lt;property id=&quot;20307&quot; value=&quot;454&quot;/&gt;&lt;/object&gt;&lt;object type=&quot;3&quot; unique_id=&quot;11104&quot;&gt;&lt;property id=&quot;20148&quot; value=&quot;5&quot;/&gt;&lt;property id=&quot;20300&quot; value=&quot;Slide 14 - &amp;quot;工作項目&amp;quot;&quot;/&gt;&lt;property id=&quot;20307&quot; value=&quot;455&quot;/&gt;&lt;/object&gt;&lt;object type=&quot;3&quot; unique_id=&quot;11105&quot;&gt;&lt;property id=&quot;20148&quot; value=&quot;5&quot;/&gt;&lt;property id=&quot;20300&quot; value=&quot;Slide 15 - &amp;quot;Last Week&amp;quot;&quot;/&gt;&lt;property id=&quot;20307&quot; value=&quot;456&quot;/&gt;&lt;/object&gt;&lt;object type=&quot;3&quot; unique_id=&quot;11106&quot;&gt;&lt;property id=&quot;20148&quot; value=&quot;5&quot;/&gt;&lt;property id=&quot;20300&quot; value=&quot;Slide 16&quot;/&gt;&lt;property id=&quot;20307&quot; value=&quot;458&quot;/&gt;&lt;/object&gt;&lt;object type=&quot;3&quot; unique_id=&quot;11107&quot;&gt;&lt;property id=&quot;20148&quot; value=&quot;5&quot;/&gt;&lt;property id=&quot;20300&quot; value=&quot;Slide 17 - &amp;quot;This Week&amp;quot;&quot;/&gt;&lt;property id=&quot;20307&quot; value=&quot;457&quot;/&gt;&lt;/object&gt;&lt;object type=&quot;3&quot; unique_id=&quot;11108&quot;&gt;&lt;property id=&quot;20148&quot; value=&quot;5&quot;/&gt;&lt;property id=&quot;20300&quot; value=&quot;Slide 18&quot;/&gt;&lt;property id=&quot;20307&quot; value=&quot;405&quot;/&gt;&lt;/object&gt;&lt;object type=&quot;3&quot; unique_id=&quot;11109&quot;&gt;&lt;property id=&quot;20148&quot; value=&quot;5&quot;/&gt;&lt;property id=&quot;20300&quot; value=&quot;Slide 19 - &amp;quot;工作項目&amp;quot;&quot;/&gt;&lt;property id=&quot;20307&quot; value=&quot;406&quot;/&gt;&lt;/object&gt;&lt;object type=&quot;3&quot; unique_id=&quot;11110&quot;&gt;&lt;property id=&quot;20148&quot; value=&quot;5&quot;/&gt;&lt;property id=&quot;20300&quot; value=&quot;Slide 20 - &amp;quot;Last Week&amp;quot;&quot;/&gt;&lt;property id=&quot;20307&quot; value=&quot;450&quot;/&gt;&lt;/object&gt;&lt;object type=&quot;3&quot; unique_id=&quot;11111&quot;&gt;&lt;property id=&quot;20148&quot; value=&quot;5&quot;/&gt;&lt;property id=&quot;20300&quot; value=&quot;Slide 21&quot;/&gt;&lt;property id=&quot;20307&quot; value=&quot;451&quot;/&gt;&lt;/object&gt;&lt;object type=&quot;3&quot; unique_id=&quot;11112&quot;&gt;&lt;property id=&quot;20148&quot; value=&quot;5&quot;/&gt;&lt;property id=&quot;20300&quot; value=&quot;Slide 22&quot;/&gt;&lt;property id=&quot;20307&quot; value=&quot;453&quot;/&gt;&lt;/object&gt;&lt;object type=&quot;3&quot; unique_id=&quot;11113&quot;&gt;&lt;property id=&quot;20148&quot; value=&quot;5&quot;/&gt;&lt;property id=&quot;20300&quot; value=&quot;Slide 23 - &amp;quot;This Week&amp;quot;&quot;/&gt;&lt;property id=&quot;20307&quot; value=&quot;452&quot;/&gt;&lt;/object&gt;&lt;object type=&quot;3&quot; unique_id=&quot;11321&quot;&gt;&lt;property id=&quot;20148&quot; value=&quot;5&quot;/&gt;&lt;property id=&quot;20300&quot; value=&quot;Slide 3 - &amp;quot;Last Week&amp;quot;&quot;/&gt;&lt;property id=&quot;20307&quot; value=&quot;469&quot;/&gt;&lt;/object&gt;&lt;object type=&quot;3&quot; unique_id=&quot;11394&quot;&gt;&lt;property id=&quot;20148&quot; value=&quot;5&quot;/&gt;&lt;property id=&quot;20300&quot; value=&quot;Slide 4 - &amp;quot;This Week&amp;quot;&quot;/&gt;&lt;property id=&quot;20307&quot; value=&quot;470&quot;/&gt;&lt;/object&gt;&lt;/object&gt;&lt;/object&gt;&lt;/database&gt;"/>
</p:tagLst>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
      <a:majorFont>
        <a:latin typeface="Times New Roman"/>
        <a:ea typeface="Times New Roman"/>
        <a:cs typeface=""/>
      </a:majorFont>
      <a:minorFont>
        <a:latin typeface="Times New Roman"/>
        <a:ea typeface="Times New Roma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2">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MAIN.template</Template>
  <TotalTime>65</TotalTime>
  <Words>3829</Words>
  <Application>Microsoft Office PowerPoint</Application>
  <PresentationFormat>如螢幕大小 (4:3)</PresentationFormat>
  <Paragraphs>237</Paragraphs>
  <Slides>36</Slides>
  <Notes>32</Notes>
  <HiddenSlides>1</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36</vt:i4>
      </vt:variant>
    </vt:vector>
  </HeadingPairs>
  <TitlesOfParts>
    <vt:vector size="45" baseType="lpstr">
      <vt:lpstr>Microsoft JhengHei UI</vt:lpstr>
      <vt:lpstr>微軟正黑體</vt:lpstr>
      <vt:lpstr>新細明體</vt:lpstr>
      <vt:lpstr>Arial</vt:lpstr>
      <vt:lpstr>Calibri</vt:lpstr>
      <vt:lpstr>Cambria Math</vt:lpstr>
      <vt:lpstr>Times New Roman</vt:lpstr>
      <vt:lpstr>Wingdings</vt:lpstr>
      <vt:lpstr>MAIN.template</vt:lpstr>
      <vt:lpstr>E2E Delay Modeling for Embedded VNF Chains in 5G Core Networks</vt:lpstr>
      <vt:lpstr>Content</vt:lpstr>
      <vt:lpstr>前言</vt:lpstr>
      <vt:lpstr>Reference</vt:lpstr>
      <vt:lpstr>主題介紹</vt:lpstr>
      <vt:lpstr>主題介紹</vt:lpstr>
      <vt:lpstr>主題重要性及應用範例 </vt:lpstr>
      <vt:lpstr>主題重要性及應用範例 </vt:lpstr>
      <vt:lpstr>主題重要性及應用範例 </vt:lpstr>
      <vt:lpstr>相關前案的研究回顧 </vt:lpstr>
      <vt:lpstr>相關前案的研究回顧 </vt:lpstr>
      <vt:lpstr>最新最好的作法 </vt:lpstr>
      <vt:lpstr>最新最好的作法 </vt:lpstr>
      <vt:lpstr>最新最好的作法 </vt:lpstr>
      <vt:lpstr>最新最好的作法 </vt:lpstr>
      <vt:lpstr>最新最好的作法</vt:lpstr>
      <vt:lpstr>最新最好的作法</vt:lpstr>
      <vt:lpstr>最新最好的作法</vt:lpstr>
      <vt:lpstr>最新最好的作法</vt:lpstr>
      <vt:lpstr>最新最好的作法</vt:lpstr>
      <vt:lpstr>最新最好的作法</vt:lpstr>
      <vt:lpstr>最新最好的作法</vt:lpstr>
      <vt:lpstr>最新最好的作法</vt:lpstr>
      <vt:lpstr>最新最好的作法</vt:lpstr>
      <vt:lpstr>最新最好的作法</vt:lpstr>
      <vt:lpstr>最新最好的作法</vt:lpstr>
      <vt:lpstr>最新最好的作法</vt:lpstr>
      <vt:lpstr>比較分析</vt:lpstr>
      <vt:lpstr>比較分析</vt:lpstr>
      <vt:lpstr>比較分析</vt:lpstr>
      <vt:lpstr>比較分析</vt:lpstr>
      <vt:lpstr>比較分析</vt:lpstr>
      <vt:lpstr>比較分析</vt:lpstr>
      <vt:lpstr>比較分析</vt:lpstr>
      <vt:lpstr>比較分析</vt:lpstr>
      <vt:lpstr>看法與可能的研究方向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Meeting</dc:title>
  <dc:creator>Dominic</dc:creator>
  <cp:lastModifiedBy>Asus</cp:lastModifiedBy>
  <cp:revision>8425</cp:revision>
  <cp:lastPrinted>2015-10-16T09:02:33Z</cp:lastPrinted>
  <dcterms:created xsi:type="dcterms:W3CDTF">2009-04-12T18:22:11Z</dcterms:created>
  <dcterms:modified xsi:type="dcterms:W3CDTF">2022-12-01T15:46:50Z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