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64" r:id="rId6"/>
    <p:sldId id="265" r:id="rId7"/>
    <p:sldId id="267" r:id="rId8"/>
    <p:sldId id="266" r:id="rId9"/>
    <p:sldId id="271" r:id="rId10"/>
    <p:sldId id="268" r:id="rId11"/>
    <p:sldId id="273" r:id="rId12"/>
    <p:sldId id="269" r:id="rId13"/>
    <p:sldId id="270" r:id="rId14"/>
    <p:sldId id="260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24:5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247 163 24575,'8'-9'0,"2"-3"0,2 0 0,-2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25:0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3729 293 19646,'-14'-5'-32,"1"1"18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1:31:2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 24575,'-29'-1'0,"22"0"0,-1 0 0,0 1 0,0 0 0,0 1 0,0-1 0,0 1 0,-15 4 0,26 0 0,-1-1 0,1 0 0,-1 1 0,1-1 0,1-1 0,-1 1 0,6 5 0,-5-5 0,2 3 0,0-1 0,-1-1 0,0 1 0,0 1 0,-1-1 0,0 1 0,5 8 0,-9-14 0,1 1 0,-1-1 0,1 1 0,-1 0 0,0-1 0,0 1 0,0 0 0,1 0 0,-2-1 0,1 1 0,0 0 0,0-1 0,0 1 0,-1 0 0,1-1 0,-1 1 0,1-1 0,-1 1 0,0 0 0,0-1 0,0 0 0,0 1 0,0-1 0,0 1 0,0-1 0,0 0 0,0 0 0,0 0 0,-1 0 0,1 1 0,0-2 0,-1 1 0,1 0 0,-1 0 0,-1 0 0,-43 23-1365,25-10-5461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1:34:0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1211 447 24575,'-23'-1'0,"0"-2"0,1 0 0,-1-2 0,-21-7 0,17 5 0,0 0 0,-36-2 0,-26 3 0,27 4 0,-85-16 0,120 10 0,0-1 0,0-1 0,1-1 0,0-2 0,1 0 0,-29-22 0,-10-4 0,48 29 0,1-1 0,0-1 0,1-1 0,-15-17 0,-15-12 0,24 24 40,-1 1 0,-39-24 0,49 35-226,-1 0 1,0 1-1,-1 0 0,1 1 1,-1 0-1,0 1 1,-19-2-1,-1 2-6640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2AB6C-4DB6-41D9-A731-AB9113AF144B}" type="datetimeFigureOut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8EA2B-F40F-43EF-955A-BC32CE27BB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9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3995" cy="68580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矩形 18"/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kumimoji="0" lang="en-US" altLang="zh-TW" sz="750">
                    <a:solidFill>
                      <a:srgbClr val="969696"/>
                    </a:solidFill>
                    <a:latin typeface="Calibri" pitchFamily="34" charset="0"/>
                  </a:rPr>
                  <a:t>National Chung Cheng University</a:t>
                </a:r>
              </a:p>
              <a:p>
                <a:pPr algn="r" eaLnBrk="1" hangingPunct="1"/>
                <a:r>
                  <a:rPr kumimoji="0" lang="en-US" altLang="zh-TW" sz="750">
                    <a:solidFill>
                      <a:srgbClr val="969696"/>
                    </a:solidFill>
                    <a:latin typeface="Calibri" pitchFamily="34" charset="0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16"/>
            <p:cNvSpPr>
              <a:spLocks noChangeArrowheads="1"/>
            </p:cNvSpPr>
            <p:nvPr/>
          </p:nvSpPr>
          <p:spPr bwMode="auto">
            <a:xfrm>
              <a:off x="142875" y="6367463"/>
              <a:ext cx="42846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kumimoji="0" lang="en-US" altLang="zh-TW" sz="1200" b="1" dirty="0">
                  <a:latin typeface="Calibri" pitchFamily="34" charset="0"/>
                </a:rPr>
                <a:t>2016 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2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4600" y="5775136"/>
            <a:ext cx="2133600" cy="3651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66FC1753-98DA-4D8B-B781-8E8279D37EC9}" type="datetime1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74241A85-7184-409E-AF2E-C35A1B34846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910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457200" y="1493840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4677E-1D9A-4E50-AE46-8ED8D946754B}" type="datetime1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41A85-7184-409E-AF2E-C35A1B3484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29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rot="5400000">
            <a:off x="3657601" y="3200402"/>
            <a:ext cx="5791200" cy="3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B6BD69-3C09-4BA9-8C71-5DAB75905BB9}" type="datetime1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41A85-7184-409E-AF2E-C35A1B3484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3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457200" y="1493840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EF34C-7BED-46EA-A566-5F6A1377C248}" type="datetime1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41A85-7184-409E-AF2E-C35A1B3484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45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C46F9E-AC99-4E86-9D63-9FD907AC7F8D}" type="datetime1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41A85-7184-409E-AF2E-C35A1B3484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719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457200" y="1493840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AAED15-5A54-4131-B552-A62E89883B1E}" type="datetime1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41A85-7184-409E-AF2E-C35A1B3484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68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457200" y="1493840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C3B43-324B-410A-A947-C51C6497BAC5}" type="datetime1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41A85-7184-409E-AF2E-C35A1B3484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09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457200" y="1493840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63DADC-B646-400B-820F-FCAFACCDED83}" type="datetime1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41A85-7184-409E-AF2E-C35A1B3484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62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34AABD-5158-4E2B-A8D5-E511BF5ED763}" type="datetime1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41A85-7184-409E-AF2E-C35A1B3484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70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80F338-8662-4747-BCD3-0EF3FB2EE574}" type="datetime1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41A85-7184-409E-AF2E-C35A1B3484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66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17CBB2-606A-4FD8-B4EF-4E9EE5CFFDDB}" type="datetime1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41A85-7184-409E-AF2E-C35A1B3484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96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00800" y="60198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-14288"/>
            <a:ext cx="7667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矩形 20"/>
          <p:cNvSpPr>
            <a:spLocks noChangeArrowheads="1"/>
          </p:cNvSpPr>
          <p:nvPr/>
        </p:nvSpPr>
        <p:spPr bwMode="auto">
          <a:xfrm>
            <a:off x="620714" y="60326"/>
            <a:ext cx="311308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750">
                <a:solidFill>
                  <a:srgbClr val="969696"/>
                </a:solidFill>
                <a:latin typeface="Calibri" pitchFamily="34" charset="0"/>
              </a:rPr>
              <a:t>National Chung Cheng University</a:t>
            </a:r>
          </a:p>
          <a:p>
            <a:pPr eaLnBrk="1" hangingPunct="1"/>
            <a:r>
              <a:rPr kumimoji="0" lang="en-US" altLang="zh-TW" sz="750">
                <a:solidFill>
                  <a:srgbClr val="969696"/>
                </a:solidFill>
                <a:latin typeface="Calibri" pitchFamily="34" charset="0"/>
              </a:rPr>
              <a:t>Dept. Computer Science &amp; Information Engineering</a:t>
            </a:r>
          </a:p>
        </p:txBody>
      </p:sp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A3642BD4-7A76-4824-87E9-910ED76A065A}" type="datetime1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9436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4290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4241A85-7184-409E-AF2E-C35A1B34846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019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985" indent="-25598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556022" indent="-21312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856060" indent="-1702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198960" indent="-1702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541860" indent="-1702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jameslearningnote/%E8%B3%87%E6%96%99%E5%88%86%E6%9E%90-%E6%A9%9F%E5%99%A8%E5%AD%B8%E7%BF%92-%E7%AC%AC1-4%E8%AC%9B-%E8%B3%87%E6%96%99%E7%A7%91%E5%AD%B8%E9%A0%98%E5%9F%9F%E7%9A%84%E5%A4%A7%E7%A5%9E-%E7%B6%B2%E7%AB%99-ae9577df2c19" TargetMode="External"/><Relationship Id="rId2" Type="http://schemas.openxmlformats.org/officeDocument/2006/relationships/hyperlink" Target="https://github.com/josephmisiti/awesome-machine-learn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e018rCVvOo&amp;list=PLJV_el3uVTsMhtt7_Y6sgTHGHp1Vb2P2J" TargetMode="External"/><Relationship Id="rId4" Type="http://schemas.openxmlformats.org/officeDocument/2006/relationships/hyperlink" Target="http://neuralnetworksanddeeplearning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cc.idv.tw/category/aiml.html#anchor" TargetMode="External"/><Relationship Id="rId7" Type="http://schemas.openxmlformats.org/officeDocument/2006/relationships/hyperlink" Target="https://medium.com/%E9%9B%9E%E9%9B%9E%E8%88%87%E5%85%94%E5%85%94%E7%9A%84%E5%B7%A5%E7%A8%8B%E4%B8%96%E7%95%8C/%E6%A9%9F%E5%99%A8%E5%AD%B8%E7%BF%92-ml-note-cnn%E6%BC%94%E5%8C%96%E5%8F%B2-alexnet-vgg-inception-resnet-keras-coding-668f74879306" TargetMode="External"/><Relationship Id="rId2" Type="http://schemas.openxmlformats.org/officeDocument/2006/relationships/hyperlink" Target="https://www.coursera.org/learn/ntumlone-mathematicalfoundations/home/modul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jameslearningnote/%E8%B3%87%E6%96%99%E5%88%86%E6%9E%90-%E6%A9%9F%E5%99%A8%E5%AD%B8%E7%BF%92-%E7%AC%AC3-4%E8%AC%9B-%E6%94%AF%E6%8F%B4%E5%90%91%E9%87%8F%E6%A9%9F-support-vector-machine-%E4%BB%8B%E7%B4%B9-9c6c6925856b" TargetMode="External"/><Relationship Id="rId5" Type="http://schemas.openxmlformats.org/officeDocument/2006/relationships/hyperlink" Target="https://www.youtube.com/watch?v=M1mN03REGU8" TargetMode="External"/><Relationship Id="rId4" Type="http://schemas.openxmlformats.org/officeDocument/2006/relationships/hyperlink" Target="https://ycc.idv.tw/tag/ji-qi-xue-xi-ji-f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5D53D8-69B6-5020-D216-F228DAC833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學習心得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559DA9-7F21-B233-6DCE-FE50C29A19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楊鈺璇</a:t>
            </a:r>
            <a:endParaRPr lang="en-US" altLang="zh-TW" dirty="0"/>
          </a:p>
          <a:p>
            <a:r>
              <a:rPr lang="en-US" altLang="zh-TW" dirty="0"/>
              <a:t>2023/02/10</a:t>
            </a:r>
          </a:p>
          <a:p>
            <a:r>
              <a:rPr lang="en-US" altLang="zh-TW" dirty="0"/>
              <a:t>aliceyang912@gmail.com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1A2C673-F0D8-BA19-CDEA-899694DB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1A85-7184-409E-AF2E-C35A1B34846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41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291F49-C3DD-7DA4-01FE-5606018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AlexNet</a:t>
            </a:r>
            <a:r>
              <a:rPr lang="en-US" altLang="zh-TW" dirty="0"/>
              <a:t>, VGG, </a:t>
            </a:r>
            <a:r>
              <a:rPr lang="en-US" altLang="zh-TW" dirty="0" err="1"/>
              <a:t>ResNet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11D2FA2-0036-3ECA-BBC3-B8F82A77A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93229"/>
            <a:ext cx="8229600" cy="2539904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6166C9-78DE-9869-F876-29C04F74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1A85-7184-409E-AF2E-C35A1B34846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16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4CF407-E5C0-DFAE-360F-9E7EEF43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AlexNet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2B9D29-1E5D-7264-4689-BBFD2A535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r>
              <a:rPr lang="zh-TW" altLang="en-US" dirty="0"/>
              <a:t> </a:t>
            </a:r>
            <a:r>
              <a:rPr lang="en-US" altLang="zh-TW" dirty="0" err="1"/>
              <a:t>converlutional</a:t>
            </a:r>
            <a:r>
              <a:rPr lang="en-US" altLang="zh-TW" dirty="0"/>
              <a:t> layers + 3 fully connected layers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8D5CB12-BF20-764B-125D-5802150D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1A85-7184-409E-AF2E-C35A1B34846B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039C4FB-91DC-2E25-459B-368024681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13" y="2243137"/>
            <a:ext cx="7453600" cy="33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5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BEB6B8-6EC7-9092-0662-A2B62922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6A52DED-5AC1-CD94-9EDD-0FD149CE6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943" y="1624013"/>
            <a:ext cx="6925177" cy="4525963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D24FB7-A8D6-352E-A066-E00D3238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1A85-7184-409E-AF2E-C35A1B34846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99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295814-CD08-F26F-D755-3FA57BEF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D31BFAA-5DA3-498E-4430-B7786E725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96901"/>
            <a:ext cx="8229600" cy="2402429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4B711A-C290-3F56-FD74-173672D4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1A85-7184-409E-AF2E-C35A1B34846B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93B4DF7-E1B6-8E19-8641-D57514B3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11" y="4059884"/>
            <a:ext cx="6767147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C61290-B136-9EBC-0E57-6C3D3B60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學習資源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746F36-95D2-61DF-7547-5D6738279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hlinkClick r:id="rId2"/>
              </a:rPr>
              <a:t>Machine</a:t>
            </a:r>
            <a:r>
              <a:rPr lang="zh-TW" altLang="en-US" dirty="0">
                <a:hlinkClick r:id="rId2"/>
              </a:rPr>
              <a:t> </a:t>
            </a:r>
            <a:r>
              <a:rPr lang="en-US" altLang="zh-TW" dirty="0">
                <a:hlinkClick r:id="rId2"/>
              </a:rPr>
              <a:t>learning</a:t>
            </a:r>
            <a:r>
              <a:rPr lang="zh-TW" altLang="en-US" dirty="0">
                <a:hlinkClick r:id="rId2"/>
              </a:rPr>
              <a:t> 課程</a:t>
            </a:r>
            <a:r>
              <a:rPr lang="en-US" altLang="zh-TW" dirty="0">
                <a:hlinkClick r:id="rId2"/>
              </a:rPr>
              <a:t>/</a:t>
            </a:r>
            <a:r>
              <a:rPr lang="zh-TW" altLang="en-US" dirty="0">
                <a:hlinkClick r:id="rId2"/>
              </a:rPr>
              <a:t>書籍</a:t>
            </a:r>
            <a:r>
              <a:rPr lang="en-US" altLang="zh-TW" dirty="0"/>
              <a:t>(</a:t>
            </a:r>
            <a:r>
              <a:rPr lang="zh-TW" altLang="en-US" dirty="0"/>
              <a:t>英文</a:t>
            </a:r>
            <a:r>
              <a:rPr lang="en-US" altLang="zh-TW" dirty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hlinkClick r:id="rId3"/>
              </a:rPr>
              <a:t>機器學習資源介紹</a:t>
            </a:r>
            <a:r>
              <a:rPr lang="en-US" altLang="zh-TW" dirty="0"/>
              <a:t>(</a:t>
            </a:r>
            <a:r>
              <a:rPr lang="zh-TW" altLang="en-US" dirty="0"/>
              <a:t>中文</a:t>
            </a:r>
            <a:r>
              <a:rPr lang="en-US" altLang="zh-TW" dirty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hlinkClick r:id="rId4"/>
              </a:rPr>
              <a:t>Neural Networks and Deep Learning</a:t>
            </a:r>
            <a:r>
              <a:rPr lang="en-US" altLang="zh-TW" dirty="0"/>
              <a:t>(</a:t>
            </a:r>
            <a:r>
              <a:rPr lang="zh-TW" altLang="en-US" dirty="0"/>
              <a:t>英文</a:t>
            </a:r>
            <a:r>
              <a:rPr lang="en-US" altLang="zh-TW" dirty="0"/>
              <a:t>)</a:t>
            </a:r>
            <a:endParaRPr lang="zh-TW" altLang="en-US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tx1"/>
                </a:solidFill>
                <a:latin typeface="YouTube Sans"/>
                <a:hlinkClick r:id="rId5"/>
              </a:rPr>
              <a:t>李宏毅 </a:t>
            </a:r>
            <a:r>
              <a:rPr lang="zh-TW" altLang="en-US" i="0" dirty="0">
                <a:solidFill>
                  <a:schemeClr val="tx1"/>
                </a:solidFill>
                <a:effectLst/>
                <a:latin typeface="YouTube Sans"/>
                <a:hlinkClick r:id="rId5"/>
              </a:rPr>
              <a:t>機器學習</a:t>
            </a:r>
            <a:r>
              <a:rPr lang="en-US" altLang="zh-TW" i="0" dirty="0">
                <a:solidFill>
                  <a:schemeClr val="tx1"/>
                </a:solidFill>
                <a:effectLst/>
                <a:latin typeface="YouTube Sans"/>
                <a:hlinkClick r:id="rId5"/>
              </a:rPr>
              <a:t>2021</a:t>
            </a:r>
            <a:r>
              <a:rPr lang="en-US" altLang="zh-TW" i="0" dirty="0">
                <a:solidFill>
                  <a:schemeClr val="tx1"/>
                </a:solidFill>
                <a:effectLst/>
                <a:latin typeface="YouTube Sans"/>
              </a:rPr>
              <a:t>(</a:t>
            </a:r>
            <a:r>
              <a:rPr lang="zh-TW" altLang="en-US" i="0" dirty="0">
                <a:solidFill>
                  <a:schemeClr val="tx1"/>
                </a:solidFill>
                <a:effectLst/>
                <a:latin typeface="YouTube Sans"/>
              </a:rPr>
              <a:t>中文</a:t>
            </a:r>
            <a:r>
              <a:rPr lang="en-US" altLang="zh-TW" i="0" dirty="0">
                <a:solidFill>
                  <a:schemeClr val="tx1"/>
                </a:solidFill>
                <a:effectLst/>
                <a:latin typeface="YouTube Sans"/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05E0D30-3FD0-7B5E-70BD-F36A00CA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1A85-7184-409E-AF2E-C35A1B34846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21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D0A6A9-90D9-804A-05D8-B4DDCB40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E54695-ACDD-4FB4-944A-49D151060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242121"/>
                </a:solidFill>
                <a:effectLst/>
                <a:latin typeface="Source Sans Pro" panose="020B0503030403020204" pitchFamily="34" charset="0"/>
                <a:hlinkClick r:id="rId2"/>
              </a:rPr>
              <a:t>林軒田 機器學習基石</a:t>
            </a:r>
            <a:r>
              <a:rPr lang="zh-TW" altLang="en-US" dirty="0">
                <a:solidFill>
                  <a:srgbClr val="242121"/>
                </a:solidFill>
                <a:latin typeface="Source Sans Pro" panose="020B0503030403020204" pitchFamily="34" charset="0"/>
                <a:hlinkClick r:id="rId2"/>
              </a:rPr>
              <a:t> </a:t>
            </a:r>
            <a:endParaRPr lang="en-US" altLang="zh-TW" dirty="0">
              <a:solidFill>
                <a:srgbClr val="242121"/>
              </a:solidFill>
              <a:latin typeface="Source Sans Pro" panose="020B0503030403020204" pitchFamily="34" charset="0"/>
            </a:endParaRPr>
          </a:p>
          <a:p>
            <a:r>
              <a:rPr lang="zh-TW" altLang="en-US" b="0" i="0" dirty="0">
                <a:solidFill>
                  <a:srgbClr val="242121"/>
                </a:solidFill>
                <a:effectLst/>
                <a:latin typeface="Source Sans Pro" panose="020B0503030403020204" pitchFamily="34" charset="0"/>
                <a:hlinkClick r:id="rId3"/>
              </a:rPr>
              <a:t>林軒田 機器學習基石學習筆記</a:t>
            </a:r>
            <a:endParaRPr lang="en-US" altLang="zh-TW" sz="1600" dirty="0"/>
          </a:p>
          <a:p>
            <a:r>
              <a:rPr lang="zh-TW" altLang="en-US" b="0" i="0" dirty="0">
                <a:solidFill>
                  <a:srgbClr val="242121"/>
                </a:solidFill>
                <a:effectLst/>
                <a:latin typeface="Source Sans Pro" panose="020B0503030403020204" pitchFamily="34" charset="0"/>
                <a:hlinkClick r:id="rId4"/>
              </a:rPr>
              <a:t>林軒田 機器學習</a:t>
            </a:r>
            <a:r>
              <a:rPr lang="zh-TW" altLang="en-US" dirty="0">
                <a:solidFill>
                  <a:srgbClr val="242121"/>
                </a:solidFill>
                <a:latin typeface="Source Sans Pro" panose="020B0503030403020204" pitchFamily="34" charset="0"/>
                <a:hlinkClick r:id="rId4"/>
              </a:rPr>
              <a:t>技法學習筆記</a:t>
            </a:r>
            <a:endParaRPr lang="en-US" altLang="zh-TW" dirty="0">
              <a:solidFill>
                <a:srgbClr val="242121"/>
              </a:solidFill>
              <a:latin typeface="Source Sans Pro" panose="020B0503030403020204" pitchFamily="34" charset="0"/>
            </a:endParaRPr>
          </a:p>
          <a:p>
            <a:r>
              <a:rPr lang="en-US" altLang="zh-TW" dirty="0">
                <a:solidFill>
                  <a:srgbClr val="242121"/>
                </a:solidFill>
                <a:latin typeface="Source Sans Pro" panose="020B0503030403020204" pitchFamily="34" charset="0"/>
                <a:hlinkClick r:id="rId5"/>
              </a:rPr>
              <a:t>Introduce of R-CNN, Fast R-CNN, Faster R-CNN</a:t>
            </a:r>
            <a:endParaRPr lang="en-US" altLang="zh-TW" dirty="0">
              <a:solidFill>
                <a:srgbClr val="242121"/>
              </a:solidFill>
              <a:latin typeface="Source Sans Pro" panose="020B0503030403020204" pitchFamily="34" charset="0"/>
            </a:endParaRPr>
          </a:p>
          <a:p>
            <a:r>
              <a:rPr lang="en-US" altLang="zh-TW" dirty="0">
                <a:solidFill>
                  <a:srgbClr val="242121"/>
                </a:solidFill>
                <a:latin typeface="Source Sans Pro" panose="020B0503030403020204" pitchFamily="34" charset="0"/>
                <a:hlinkClick r:id="rId6"/>
              </a:rPr>
              <a:t>SVM</a:t>
            </a:r>
            <a:r>
              <a:rPr lang="en-US" altLang="zh-TW" dirty="0">
                <a:solidFill>
                  <a:srgbClr val="242121"/>
                </a:solidFill>
                <a:latin typeface="Source Sans Pro" panose="020B0503030403020204" pitchFamily="34" charset="0"/>
              </a:rPr>
              <a:t>(</a:t>
            </a:r>
            <a:r>
              <a:rPr lang="zh-TW" altLang="en-US" dirty="0">
                <a:solidFill>
                  <a:srgbClr val="242121"/>
                </a:solidFill>
                <a:latin typeface="Source Sans Pro" panose="020B0503030403020204" pitchFamily="34" charset="0"/>
              </a:rPr>
              <a:t>介紹</a:t>
            </a:r>
            <a:r>
              <a:rPr lang="en-US" altLang="zh-TW" dirty="0">
                <a:solidFill>
                  <a:srgbClr val="242121"/>
                </a:solidFill>
                <a:latin typeface="Source Sans Pro" panose="020B0503030403020204" pitchFamily="34" charset="0"/>
              </a:rPr>
              <a:t>)</a:t>
            </a:r>
          </a:p>
          <a:p>
            <a:r>
              <a:rPr lang="en-US" altLang="zh-TW" sz="2000" dirty="0">
                <a:solidFill>
                  <a:schemeClr val="tx1"/>
                </a:solidFill>
                <a:hlinkClick r:id="rId7"/>
              </a:rPr>
              <a:t>CNN</a:t>
            </a:r>
            <a:r>
              <a:rPr lang="zh-TW" altLang="en-US" sz="2000" dirty="0">
                <a:solidFill>
                  <a:schemeClr val="tx1"/>
                </a:solidFill>
                <a:hlinkClick r:id="rId7"/>
              </a:rPr>
              <a:t>演化史</a:t>
            </a:r>
            <a:r>
              <a:rPr lang="en-US" altLang="zh-TW" sz="2000" dirty="0">
                <a:solidFill>
                  <a:schemeClr val="tx1"/>
                </a:solidFill>
                <a:hlinkClick r:id="rId7"/>
              </a:rPr>
              <a:t>(</a:t>
            </a:r>
            <a:r>
              <a:rPr lang="en-US" altLang="zh-TW" sz="2000" dirty="0" err="1">
                <a:solidFill>
                  <a:schemeClr val="tx1"/>
                </a:solidFill>
                <a:hlinkClick r:id="rId7"/>
              </a:rPr>
              <a:t>AlexNet</a:t>
            </a:r>
            <a:r>
              <a:rPr lang="zh-TW" altLang="en-US" sz="2000" dirty="0">
                <a:solidFill>
                  <a:schemeClr val="tx1"/>
                </a:solidFill>
                <a:hlinkClick r:id="rId7"/>
              </a:rPr>
              <a:t>、</a:t>
            </a:r>
            <a:r>
              <a:rPr lang="en-US" altLang="zh-TW" sz="2000" dirty="0">
                <a:solidFill>
                  <a:schemeClr val="tx1"/>
                </a:solidFill>
                <a:hlinkClick r:id="rId7"/>
              </a:rPr>
              <a:t>VGG</a:t>
            </a:r>
            <a:r>
              <a:rPr lang="zh-TW" altLang="en-US" sz="2000" dirty="0">
                <a:solidFill>
                  <a:schemeClr val="tx1"/>
                </a:solidFill>
                <a:hlinkClick r:id="rId7"/>
              </a:rPr>
              <a:t>、</a:t>
            </a:r>
            <a:r>
              <a:rPr lang="en-US" altLang="zh-TW" sz="2000" dirty="0">
                <a:solidFill>
                  <a:schemeClr val="tx1"/>
                </a:solidFill>
                <a:hlinkClick r:id="rId7"/>
              </a:rPr>
              <a:t>Inception</a:t>
            </a:r>
            <a:r>
              <a:rPr lang="zh-TW" altLang="en-US" sz="2000" dirty="0">
                <a:solidFill>
                  <a:schemeClr val="tx1"/>
                </a:solidFill>
                <a:hlinkClick r:id="rId7"/>
              </a:rPr>
              <a:t>、</a:t>
            </a:r>
            <a:r>
              <a:rPr lang="en-US" altLang="zh-TW" sz="2000" dirty="0" err="1">
                <a:solidFill>
                  <a:schemeClr val="tx1"/>
                </a:solidFill>
                <a:hlinkClick r:id="rId7"/>
              </a:rPr>
              <a:t>ResNet</a:t>
            </a:r>
            <a:r>
              <a:rPr lang="en-US" altLang="zh-TW" sz="2000" dirty="0">
                <a:solidFill>
                  <a:schemeClr val="tx1"/>
                </a:solidFill>
                <a:hlinkClick r:id="rId7"/>
              </a:rPr>
              <a:t>)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8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411701-CF45-0491-2BF7-7BB47396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1A85-7184-409E-AF2E-C35A1B34846B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FE8DDBB3-823A-E11A-C618-9B02AF7D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/>
              <a:t>Machine Learning</a:t>
            </a:r>
            <a:endParaRPr lang="zh-TW" alt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3181D522-6622-D783-2AC9-BDFD1DA76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使用的三個必備條件：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/>
              <a:t>具有潛在的規律，而且可以學習，才能證明預測目標的效能是否增強了。</a:t>
            </a:r>
            <a:endParaRPr lang="en-US" altLang="zh-TW"/>
          </a:p>
          <a:p>
            <a:pPr marL="514350" indent="-514350">
              <a:buFont typeface="+mj-lt"/>
              <a:buAutoNum type="arabicPeriod"/>
            </a:pPr>
            <a:r>
              <a:rPr lang="zh-TW" altLang="en-US"/>
              <a:t>很難或無法直接列出規則。</a:t>
            </a:r>
            <a:endParaRPr lang="en-US" altLang="zh-TW"/>
          </a:p>
          <a:p>
            <a:pPr marL="514350" indent="-514350">
              <a:buFont typeface="+mj-lt"/>
              <a:buAutoNum type="arabicPeriod"/>
            </a:pPr>
            <a:r>
              <a:rPr lang="zh-TW" altLang="en-US"/>
              <a:t>需要資料才能學習，而且表現出潛在的規律。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478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B4C1C0-52B7-50D1-886D-52AC6FBB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Neural Network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807D936-8849-55AE-7D8B-C25E6FB2A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20" y="1624013"/>
            <a:ext cx="3394472" cy="452596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9FCA24-720F-4F8E-6B7D-4D1948FB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1A85-7184-409E-AF2E-C35A1B34846B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EF24BB0-8277-D260-D34B-BD75893EF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5" y="2820879"/>
            <a:ext cx="5419725" cy="27432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FB7EB99-0440-A53C-2509-6E9321F55EAE}"/>
              </a:ext>
            </a:extLst>
          </p:cNvPr>
          <p:cNvSpPr txBox="1"/>
          <p:nvPr/>
        </p:nvSpPr>
        <p:spPr>
          <a:xfrm>
            <a:off x="149320" y="5564079"/>
            <a:ext cx="90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Data</a:t>
            </a:r>
          </a:p>
          <a:p>
            <a:r>
              <a:rPr lang="en-US" altLang="zh-TW" dirty="0">
                <a:solidFill>
                  <a:srgbClr val="00B050"/>
                </a:solidFill>
              </a:rPr>
              <a:t>Point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4175DB6-90D5-D9D7-3D5D-AC0E611E48E0}"/>
              </a:ext>
            </a:extLst>
          </p:cNvPr>
          <p:cNvSpPr txBox="1"/>
          <p:nvPr/>
        </p:nvSpPr>
        <p:spPr>
          <a:xfrm>
            <a:off x="1478932" y="5933411"/>
            <a:ext cx="1065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Basic detector(Neural)</a:t>
            </a:r>
            <a:endParaRPr lang="zh-TW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8A68139-588C-B1FD-AC5C-D3996436D882}"/>
              </a:ext>
            </a:extLst>
          </p:cNvPr>
          <p:cNvSpPr txBox="1"/>
          <p:nvPr/>
        </p:nvSpPr>
        <p:spPr>
          <a:xfrm>
            <a:off x="2272683" y="5157926"/>
            <a:ext cx="1271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Advanced</a:t>
            </a:r>
          </a:p>
          <a:p>
            <a:r>
              <a:rPr lang="en-US" altLang="zh-TW" dirty="0">
                <a:solidFill>
                  <a:srgbClr val="7030A0"/>
                </a:solidFill>
              </a:rPr>
              <a:t>Detector</a:t>
            </a:r>
          </a:p>
          <a:p>
            <a:r>
              <a:rPr lang="en-US" altLang="zh-TW" dirty="0">
                <a:solidFill>
                  <a:srgbClr val="7030A0"/>
                </a:solidFill>
              </a:rPr>
              <a:t>(Neural)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06F75A0-6616-0739-812A-F172240DDB7C}"/>
              </a:ext>
            </a:extLst>
          </p:cNvPr>
          <p:cNvSpPr txBox="1"/>
          <p:nvPr/>
        </p:nvSpPr>
        <p:spPr>
          <a:xfrm>
            <a:off x="4714043" y="2443578"/>
            <a:ext cx="311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 Deep Neural Network</a:t>
            </a:r>
            <a:endParaRPr lang="zh-TW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筆跡 37">
                <a:extLst>
                  <a:ext uri="{FF2B5EF4-FFF2-40B4-BE49-F238E27FC236}">
                    <a16:creationId xmlns:a16="http://schemas.microsoft.com/office/drawing/2014/main" id="{02D2F7FB-17CB-D5E1-0A99-13A2CD531E41}"/>
                  </a:ext>
                </a:extLst>
              </p14:cNvPr>
              <p14:cNvContentPartPr/>
              <p14:nvPr/>
            </p14:nvContentPartPr>
            <p14:xfrm>
              <a:off x="5169782" y="3210155"/>
              <a:ext cx="14760" cy="15480"/>
            </p14:xfrm>
          </p:contentPart>
        </mc:Choice>
        <mc:Fallback xmlns="">
          <p:pic>
            <p:nvPicPr>
              <p:cNvPr id="38" name="筆跡 37">
                <a:extLst>
                  <a:ext uri="{FF2B5EF4-FFF2-40B4-BE49-F238E27FC236}">
                    <a16:creationId xmlns:a16="http://schemas.microsoft.com/office/drawing/2014/main" id="{02D2F7FB-17CB-D5E1-0A99-13A2CD531E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1142" y="3201515"/>
                <a:ext cx="32400" cy="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55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98A11B-2628-95B7-FD49-14FC8990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Convolutional</a:t>
            </a:r>
            <a:r>
              <a:rPr lang="en-US" altLang="zh-TW" b="0" i="0" dirty="0">
                <a:effectLst/>
                <a:latin typeface="+mj-lt"/>
              </a:rPr>
              <a:t> </a:t>
            </a:r>
            <a:r>
              <a:rPr lang="en-US" altLang="zh-TW" dirty="0"/>
              <a:t>Neural</a:t>
            </a:r>
            <a:r>
              <a:rPr lang="en-US" altLang="zh-TW" b="0" i="0" dirty="0">
                <a:effectLst/>
                <a:latin typeface="+mj-lt"/>
              </a:rPr>
              <a:t> </a:t>
            </a:r>
            <a:r>
              <a:rPr lang="en-US" altLang="zh-TW" dirty="0"/>
              <a:t>Networks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DB5C6E-08E2-EB6E-1D53-02E62B5F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56642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F429EF1-C35B-42D4-1FA1-7C3D0DCA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1A85-7184-409E-AF2E-C35A1B34846B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B2DE706-14B6-EFBF-C8F1-E4A1C873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25" y="1649047"/>
            <a:ext cx="4016779" cy="2141975"/>
          </a:xfrm>
          <a:prstGeom prst="rect">
            <a:avLst/>
          </a:prstGeom>
        </p:spPr>
      </p:pic>
      <p:pic>
        <p:nvPicPr>
          <p:cNvPr id="2050" name="Picture 2" descr="Convolutional Neural Network | Deep Learning | Developers Breach">
            <a:extLst>
              <a:ext uri="{FF2B5EF4-FFF2-40B4-BE49-F238E27FC236}">
                <a16:creationId xmlns:a16="http://schemas.microsoft.com/office/drawing/2014/main" id="{B68C403F-57EA-A8E9-BA6D-DE1175674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6" r="-715"/>
          <a:stretch/>
        </p:blipFill>
        <p:spPr bwMode="auto">
          <a:xfrm>
            <a:off x="1899822" y="3858155"/>
            <a:ext cx="6818050" cy="262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81" name="筆跡 2080">
                <a:extLst>
                  <a:ext uri="{FF2B5EF4-FFF2-40B4-BE49-F238E27FC236}">
                    <a16:creationId xmlns:a16="http://schemas.microsoft.com/office/drawing/2014/main" id="{556B2530-FF45-D80E-25DA-1142745F7107}"/>
                  </a:ext>
                </a:extLst>
              </p14:cNvPr>
              <p14:cNvContentPartPr/>
              <p14:nvPr/>
            </p14:nvContentPartPr>
            <p14:xfrm>
              <a:off x="1801982" y="571722"/>
              <a:ext cx="10080" cy="3600"/>
            </p14:xfrm>
          </p:contentPart>
        </mc:Choice>
        <mc:Fallback xmlns="">
          <p:pic>
            <p:nvPicPr>
              <p:cNvPr id="2081" name="筆跡 2080">
                <a:extLst>
                  <a:ext uri="{FF2B5EF4-FFF2-40B4-BE49-F238E27FC236}">
                    <a16:creationId xmlns:a16="http://schemas.microsoft.com/office/drawing/2014/main" id="{556B2530-FF45-D80E-25DA-1142745F71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3342" y="563082"/>
                <a:ext cx="277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73" name="筆跡 2072">
                <a:extLst>
                  <a:ext uri="{FF2B5EF4-FFF2-40B4-BE49-F238E27FC236}">
                    <a16:creationId xmlns:a16="http://schemas.microsoft.com/office/drawing/2014/main" id="{56714DAF-4DAB-B62E-D9DE-61A06E0AE889}"/>
                  </a:ext>
                </a:extLst>
              </p14:cNvPr>
              <p14:cNvContentPartPr/>
              <p14:nvPr/>
            </p14:nvContentPartPr>
            <p14:xfrm>
              <a:off x="6827582" y="4331087"/>
              <a:ext cx="43560" cy="71280"/>
            </p14:xfrm>
          </p:contentPart>
        </mc:Choice>
        <mc:Fallback xmlns="">
          <p:pic>
            <p:nvPicPr>
              <p:cNvPr id="2073" name="筆跡 2072">
                <a:extLst>
                  <a:ext uri="{FF2B5EF4-FFF2-40B4-BE49-F238E27FC236}">
                    <a16:creationId xmlns:a16="http://schemas.microsoft.com/office/drawing/2014/main" id="{56714DAF-4DAB-B62E-D9DE-61A06E0AE8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8942" y="4322087"/>
                <a:ext cx="61200" cy="8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484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98A11B-2628-95B7-FD49-14FC8990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Convolutional</a:t>
            </a:r>
            <a:r>
              <a:rPr lang="en-US" altLang="zh-TW" b="0" i="0" dirty="0">
                <a:effectLst/>
                <a:latin typeface="YouTube Sans"/>
              </a:rPr>
              <a:t> </a:t>
            </a:r>
            <a:r>
              <a:rPr lang="en-US" altLang="zh-TW" dirty="0"/>
              <a:t>Neural</a:t>
            </a:r>
            <a:r>
              <a:rPr lang="en-US" altLang="zh-TW" b="0" i="0" dirty="0">
                <a:effectLst/>
                <a:latin typeface="YouTube Sans"/>
              </a:rPr>
              <a:t> </a:t>
            </a:r>
            <a:r>
              <a:rPr lang="en-US" altLang="zh-TW" dirty="0"/>
              <a:t>Networks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DB5C6E-08E2-EB6E-1D53-02E62B5F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56642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F429EF1-C35B-42D4-1FA1-7C3D0DCA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1A85-7184-409E-AF2E-C35A1B34846B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10CD331-3F3B-6F1E-DA0B-5D6BD975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1566429"/>
            <a:ext cx="6391922" cy="44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5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14830-8F76-5FC7-0819-2F8274E8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48" y="360959"/>
            <a:ext cx="8447103" cy="1143000"/>
          </a:xfrm>
        </p:spPr>
        <p:txBody>
          <a:bodyPr/>
          <a:lstStyle/>
          <a:p>
            <a:r>
              <a:rPr lang="en-US" altLang="zh-TW" dirty="0"/>
              <a:t>Region Convolutional</a:t>
            </a:r>
            <a:r>
              <a:rPr lang="en-US" altLang="zh-TW" b="0" i="0" dirty="0">
                <a:effectLst/>
                <a:latin typeface="+mj-lt"/>
              </a:rPr>
              <a:t> </a:t>
            </a:r>
            <a:r>
              <a:rPr lang="en-US" altLang="zh-TW" dirty="0"/>
              <a:t>Neural</a:t>
            </a:r>
            <a:r>
              <a:rPr lang="en-US" altLang="zh-TW" b="0" i="0" dirty="0">
                <a:effectLst/>
                <a:latin typeface="+mj-lt"/>
              </a:rPr>
              <a:t> </a:t>
            </a:r>
            <a:r>
              <a:rPr lang="en-US" altLang="zh-TW" dirty="0"/>
              <a:t>Network</a:t>
            </a:r>
            <a:r>
              <a:rPr lang="en-US" altLang="zh-TW" b="0" dirty="0">
                <a:latin typeface="+mj-lt"/>
              </a:rPr>
              <a:t> </a:t>
            </a:r>
            <a:endParaRPr lang="zh-TW" altLang="en-US" b="0" dirty="0">
              <a:latin typeface="+mj-lt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3429768-C419-1BA1-D43D-D6494F9EA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6249" y="4651795"/>
            <a:ext cx="2254949" cy="175886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FCDC55-8B48-C9DD-180D-9786162D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1A85-7184-409E-AF2E-C35A1B34846B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302BA8B-6A13-05F9-5076-96849718D13F}"/>
              </a:ext>
            </a:extLst>
          </p:cNvPr>
          <p:cNvSpPr txBox="1"/>
          <p:nvPr/>
        </p:nvSpPr>
        <p:spPr>
          <a:xfrm>
            <a:off x="1731144" y="5272399"/>
            <a:ext cx="3009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/>
              <a:t>Intersection over Union</a:t>
            </a:r>
            <a:endParaRPr lang="zh-TW" altLang="en-US" sz="2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47F1C1C-A6FD-2DDC-B3C1-8F69E126AEAA}"/>
              </a:ext>
            </a:extLst>
          </p:cNvPr>
          <p:cNvSpPr txBox="1"/>
          <p:nvPr/>
        </p:nvSpPr>
        <p:spPr>
          <a:xfrm>
            <a:off x="337350" y="1660124"/>
            <a:ext cx="53621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Region Proposal(Selective Search) + CNN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2000~3000 region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SVM</a:t>
            </a:r>
            <a:r>
              <a:rPr lang="zh-TW" altLang="en-US" dirty="0"/>
              <a:t> </a:t>
            </a:r>
            <a:r>
              <a:rPr lang="en-US" altLang="zh-TW" dirty="0"/>
              <a:t>classify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AC678C3-C2FE-90B7-710B-4785CFD49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866" y="2236965"/>
            <a:ext cx="6764784" cy="23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6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14830-8F76-5FC7-0819-2F8274E8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48" y="360959"/>
            <a:ext cx="8447103" cy="1143000"/>
          </a:xfrm>
        </p:spPr>
        <p:txBody>
          <a:bodyPr/>
          <a:lstStyle/>
          <a:p>
            <a:r>
              <a:rPr lang="en-US" altLang="zh-TW" dirty="0"/>
              <a:t>Region Convolutional</a:t>
            </a:r>
            <a:r>
              <a:rPr lang="en-US" altLang="zh-TW" b="0" i="0" dirty="0">
                <a:effectLst/>
                <a:latin typeface="+mj-lt"/>
              </a:rPr>
              <a:t> </a:t>
            </a:r>
            <a:r>
              <a:rPr lang="en-US" altLang="zh-TW" dirty="0"/>
              <a:t>Neural</a:t>
            </a:r>
            <a:r>
              <a:rPr lang="en-US" altLang="zh-TW" b="0" i="0" dirty="0">
                <a:effectLst/>
                <a:latin typeface="+mj-lt"/>
              </a:rPr>
              <a:t> </a:t>
            </a:r>
            <a:r>
              <a:rPr lang="en-US" altLang="zh-TW" dirty="0"/>
              <a:t>Network</a:t>
            </a:r>
            <a:r>
              <a:rPr lang="en-US" altLang="zh-TW" b="0" dirty="0">
                <a:latin typeface="+mj-lt"/>
              </a:rPr>
              <a:t> </a:t>
            </a:r>
            <a:endParaRPr lang="zh-TW" altLang="en-US" b="0" dirty="0">
              <a:latin typeface="+mj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FCDC55-8B48-C9DD-180D-9786162D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1A85-7184-409E-AF2E-C35A1B34846B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5F1D812-CD17-E842-E4ED-D7115AE86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1609" y="1777298"/>
            <a:ext cx="8229600" cy="4525963"/>
          </a:xfrm>
        </p:spPr>
        <p:txBody>
          <a:bodyPr/>
          <a:lstStyle/>
          <a:p>
            <a:r>
              <a:rPr lang="zh-TW" altLang="en-US" dirty="0"/>
              <a:t>步驟如下：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A4C9F4F-96C4-D529-46A5-52163889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0207"/>
            <a:ext cx="9144000" cy="221758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2E07D85-BC9A-CCB3-7ED6-C1699832E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892" y="4384559"/>
            <a:ext cx="4687407" cy="16125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筆跡 12">
                <a:extLst>
                  <a:ext uri="{FF2B5EF4-FFF2-40B4-BE49-F238E27FC236}">
                    <a16:creationId xmlns:a16="http://schemas.microsoft.com/office/drawing/2014/main" id="{FC4C77AD-0BDD-560D-9B02-7DC8EC7034B8}"/>
                  </a:ext>
                </a:extLst>
              </p14:cNvPr>
              <p14:cNvContentPartPr/>
              <p14:nvPr/>
            </p14:nvContentPartPr>
            <p14:xfrm>
              <a:off x="4775222" y="5325162"/>
              <a:ext cx="436320" cy="160920"/>
            </p14:xfrm>
          </p:contentPart>
        </mc:Choice>
        <mc:Fallback xmlns="">
          <p:pic>
            <p:nvPicPr>
              <p:cNvPr id="13" name="筆跡 12">
                <a:extLst>
                  <a:ext uri="{FF2B5EF4-FFF2-40B4-BE49-F238E27FC236}">
                    <a16:creationId xmlns:a16="http://schemas.microsoft.com/office/drawing/2014/main" id="{FC4C77AD-0BDD-560D-9B02-7DC8EC7034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6222" y="5316522"/>
                <a:ext cx="453960" cy="1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23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7164A2-5C3D-7E73-B8C9-CF90A6B3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Selective Search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564950B-D6F9-2583-BF18-5CE9ACC66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24" r="944"/>
          <a:stretch/>
        </p:blipFill>
        <p:spPr>
          <a:xfrm>
            <a:off x="605366" y="1542210"/>
            <a:ext cx="7932377" cy="4112866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F94BF8-6FE3-67F1-7493-3B981722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1A85-7184-409E-AF2E-C35A1B34846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19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AE053E-4F01-B78E-4AFB-6B93A932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Support Vector Machine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5614A02-FD81-AF53-B42F-12FF9CCA2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1871254"/>
            <a:ext cx="2305050" cy="192405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5C672F3-EFCF-377F-4817-BC9D800C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1A85-7184-409E-AF2E-C35A1B34846B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763F497-46B1-2AB3-4D0F-5E0A88845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13" y="1808116"/>
            <a:ext cx="2305050" cy="192405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980C57E-1235-02BD-119F-0373B2B5F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3" y="4248921"/>
            <a:ext cx="2209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AE770CC-B7DC-E784-BA5B-6FB36DB12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050" y="4377509"/>
            <a:ext cx="2857500" cy="15906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88C8CBA-79F9-64CE-64E6-AA424C0EF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535" y="4120334"/>
            <a:ext cx="22098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33864"/>
      </p:ext>
    </p:extLst>
  </p:cSld>
  <p:clrMapOvr>
    <a:masterClrMapping/>
  </p:clrMapOvr>
</p:sld>
</file>

<file path=ppt/theme/theme1.xml><?xml version="1.0" encoding="utf-8"?>
<a:theme xmlns:a="http://schemas.openxmlformats.org/drawingml/2006/main" name="cc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u" id="{1BD5C3D8-91BC-454A-8FFD-A480CF94B637}" vid="{DE8EA3CA-A0A1-4781-A47D-FB0AC8B1DD1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221</Words>
  <Application>Microsoft Office PowerPoint</Application>
  <PresentationFormat>如螢幕大小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YouTube Sans</vt:lpstr>
      <vt:lpstr>微軟正黑體</vt:lpstr>
      <vt:lpstr>Arial</vt:lpstr>
      <vt:lpstr>Calibri</vt:lpstr>
      <vt:lpstr>Source Sans Pro</vt:lpstr>
      <vt:lpstr>Wingdings</vt:lpstr>
      <vt:lpstr>ccu</vt:lpstr>
      <vt:lpstr>學習心得</vt:lpstr>
      <vt:lpstr>Machine Learning</vt:lpstr>
      <vt:lpstr>Neural Network</vt:lpstr>
      <vt:lpstr>Convolutional Neural Networks</vt:lpstr>
      <vt:lpstr>Convolutional Neural Networks</vt:lpstr>
      <vt:lpstr>Region Convolutional Neural Network </vt:lpstr>
      <vt:lpstr>Region Convolutional Neural Network </vt:lpstr>
      <vt:lpstr>Selective Search</vt:lpstr>
      <vt:lpstr>Support Vector Machine</vt:lpstr>
      <vt:lpstr>AlexNet, VGG, ResNet</vt:lpstr>
      <vt:lpstr>AlexNet</vt:lpstr>
      <vt:lpstr>Structure</vt:lpstr>
      <vt:lpstr>Problem</vt:lpstr>
      <vt:lpstr>學習資源</vt:lpstr>
      <vt:lpstr>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學習心得</dc:title>
  <dc:creator>Alice Yang</dc:creator>
  <cp:lastModifiedBy>Alice Yang</cp:lastModifiedBy>
  <cp:revision>7</cp:revision>
  <dcterms:created xsi:type="dcterms:W3CDTF">2023-01-16T00:08:52Z</dcterms:created>
  <dcterms:modified xsi:type="dcterms:W3CDTF">2023-02-24T08:51:59Z</dcterms:modified>
</cp:coreProperties>
</file>