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484" r:id="rId2"/>
    <p:sldId id="485" r:id="rId3"/>
    <p:sldId id="486" r:id="rId4"/>
    <p:sldId id="487" r:id="rId5"/>
    <p:sldId id="488" r:id="rId6"/>
    <p:sldId id="489" r:id="rId7"/>
    <p:sldId id="490" r:id="rId8"/>
    <p:sldId id="491" r:id="rId9"/>
    <p:sldId id="492" r:id="rId10"/>
    <p:sldId id="493" r:id="rId11"/>
    <p:sldId id="494" r:id="rId12"/>
    <p:sldId id="495" r:id="rId13"/>
    <p:sldId id="496" r:id="rId14"/>
    <p:sldId id="497" r:id="rId15"/>
    <p:sldId id="498" r:id="rId16"/>
    <p:sldId id="499" r:id="rId17"/>
    <p:sldId id="505" r:id="rId18"/>
    <p:sldId id="506" r:id="rId19"/>
    <p:sldId id="507" r:id="rId20"/>
    <p:sldId id="508" r:id="rId21"/>
    <p:sldId id="509" r:id="rId22"/>
    <p:sldId id="510" r:id="rId23"/>
    <p:sldId id="511" r:id="rId24"/>
    <p:sldId id="512" r:id="rId25"/>
    <p:sldId id="515" r:id="rId26"/>
    <p:sldId id="513" r:id="rId27"/>
    <p:sldId id="516" r:id="rId28"/>
    <p:sldId id="514" r:id="rId29"/>
    <p:sldId id="517" r:id="rId30"/>
    <p:sldId id="518" r:id="rId31"/>
    <p:sldId id="519" r:id="rId32"/>
    <p:sldId id="520" r:id="rId33"/>
    <p:sldId id="521" r:id="rId34"/>
    <p:sldId id="522" r:id="rId35"/>
    <p:sldId id="523" r:id="rId36"/>
    <p:sldId id="524" r:id="rId37"/>
    <p:sldId id="525" r:id="rId38"/>
    <p:sldId id="526" r:id="rId39"/>
  </p:sldIdLst>
  <p:sldSz cx="9144000" cy="6858000" type="screen4x3"/>
  <p:notesSz cx="6797675" cy="9928225"/>
  <p:custDataLst>
    <p:tags r:id="rId42"/>
  </p:custDataLst>
  <p:defaultTextStyle>
    <a:defPPr>
      <a:defRPr lang="en-US"/>
    </a:defPPr>
    <a:lvl1pPr algn="l" rtl="0" eaLnBrk="0" fontAlgn="base" hangingPunct="0">
      <a:spcBef>
        <a:spcPct val="0"/>
      </a:spcBef>
      <a:spcAft>
        <a:spcPct val="0"/>
      </a:spcAft>
      <a:defRPr kumimoji="1" kern="1200">
        <a:solidFill>
          <a:schemeClr val="tx1"/>
        </a:solidFill>
        <a:latin typeface="Arial" charset="0"/>
        <a:ea typeface="新細明體" charset="-120"/>
        <a:cs typeface="+mn-cs"/>
      </a:defRPr>
    </a:lvl1pPr>
    <a:lvl2pPr marL="455613" indent="1588" algn="l" rtl="0" eaLnBrk="0" fontAlgn="base" hangingPunct="0">
      <a:spcBef>
        <a:spcPct val="0"/>
      </a:spcBef>
      <a:spcAft>
        <a:spcPct val="0"/>
      </a:spcAft>
      <a:defRPr kumimoji="1" kern="1200">
        <a:solidFill>
          <a:schemeClr val="tx1"/>
        </a:solidFill>
        <a:latin typeface="Arial" charset="0"/>
        <a:ea typeface="新細明體" charset="-120"/>
        <a:cs typeface="+mn-cs"/>
      </a:defRPr>
    </a:lvl2pPr>
    <a:lvl3pPr marL="912813" indent="1588" algn="l" rtl="0" eaLnBrk="0" fontAlgn="base" hangingPunct="0">
      <a:spcBef>
        <a:spcPct val="0"/>
      </a:spcBef>
      <a:spcAft>
        <a:spcPct val="0"/>
      </a:spcAft>
      <a:defRPr kumimoji="1" kern="1200">
        <a:solidFill>
          <a:schemeClr val="tx1"/>
        </a:solidFill>
        <a:latin typeface="Arial" charset="0"/>
        <a:ea typeface="新細明體" charset="-120"/>
        <a:cs typeface="+mn-cs"/>
      </a:defRPr>
    </a:lvl3pPr>
    <a:lvl4pPr marL="1370013" indent="1588" algn="l" rtl="0" eaLnBrk="0" fontAlgn="base" hangingPunct="0">
      <a:spcBef>
        <a:spcPct val="0"/>
      </a:spcBef>
      <a:spcAft>
        <a:spcPct val="0"/>
      </a:spcAft>
      <a:defRPr kumimoji="1" kern="1200">
        <a:solidFill>
          <a:schemeClr val="tx1"/>
        </a:solidFill>
        <a:latin typeface="Arial" charset="0"/>
        <a:ea typeface="新細明體" charset="-120"/>
        <a:cs typeface="+mn-cs"/>
      </a:defRPr>
    </a:lvl4pPr>
    <a:lvl5pPr marL="1827213" indent="1588" algn="l" rtl="0" eaLnBrk="0" fontAlgn="base" hangingPunct="0">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inlab-user" initials="m" lastIdx="2" clrIdx="0">
    <p:extLst/>
  </p:cmAuthor>
  <p:cmAuthor id="2" name="黃云凡" initials="黃云凡" lastIdx="1" clrIdx="1">
    <p:extLst>
      <p:ext uri="{19B8F6BF-5375-455C-9EA6-DF929625EA0E}">
        <p15:presenceInfo xmlns:p15="http://schemas.microsoft.com/office/powerpoint/2012/main" userId="黃云凡"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9696"/>
    <a:srgbClr val="FFFFFF"/>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70960" autoAdjust="0"/>
  </p:normalViewPr>
  <p:slideViewPr>
    <p:cSldViewPr>
      <p:cViewPr>
        <p:scale>
          <a:sx n="110" d="100"/>
          <a:sy n="110" d="100"/>
        </p:scale>
        <p:origin x="1602" y="-486"/>
      </p:cViewPr>
      <p:guideLst>
        <p:guide orient="horz" pos="2160"/>
        <p:guide pos="2880"/>
      </p:guideLst>
    </p:cSldViewPr>
  </p:slideViewPr>
  <p:outlineViewPr>
    <p:cViewPr>
      <p:scale>
        <a:sx n="33" d="100"/>
        <a:sy n="33" d="100"/>
      </p:scale>
      <p:origin x="0" y="1098"/>
    </p:cViewPr>
  </p:outlineViewPr>
  <p:notesTextViewPr>
    <p:cViewPr>
      <p:scale>
        <a:sx n="3" d="2"/>
        <a:sy n="3" d="2"/>
      </p:scale>
      <p:origin x="0" y="0"/>
    </p:cViewPr>
  </p:notesTextViewPr>
  <p:sorterViewPr>
    <p:cViewPr>
      <p:scale>
        <a:sx n="66" d="100"/>
        <a:sy n="66" d="100"/>
      </p:scale>
      <p:origin x="0" y="-4128"/>
    </p:cViewPr>
  </p:sorterViewPr>
  <p:notesViewPr>
    <p:cSldViewPr>
      <p:cViewPr varScale="1">
        <p:scale>
          <a:sx n="77" d="100"/>
          <a:sy n="77" d="100"/>
        </p:scale>
        <p:origin x="1452" y="114"/>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2"/>
            <a:ext cx="2946674" cy="496179"/>
          </a:xfrm>
          <a:prstGeom prst="rect">
            <a:avLst/>
          </a:prstGeom>
        </p:spPr>
        <p:txBody>
          <a:bodyPr vert="horz" lIns="92446" tIns="46223" rIns="92446" bIns="46223" rtlCol="0"/>
          <a:lstStyle>
            <a:lvl1pPr algn="l" eaLnBrk="1" hangingPunct="1">
              <a:defRPr kumimoji="0" sz="1200">
                <a:latin typeface="Arial" charset="0"/>
                <a:ea typeface="+mn-ea"/>
                <a:cs typeface="Arial" charset="0"/>
              </a:defRPr>
            </a:lvl1pPr>
          </a:lstStyle>
          <a:p>
            <a:pPr>
              <a:defRPr/>
            </a:pPr>
            <a:endParaRPr lang="zh-TW" altLang="en-US">
              <a:latin typeface="Times New Roman" panose="02020603050405020304" pitchFamily="18" charset="0"/>
              <a:cs typeface="Times New Roman" panose="02020603050405020304" pitchFamily="18" charset="0"/>
            </a:endParaRPr>
          </a:p>
        </p:txBody>
      </p:sp>
      <p:sp>
        <p:nvSpPr>
          <p:cNvPr id="3" name="日期版面配置區 2"/>
          <p:cNvSpPr>
            <a:spLocks noGrp="1"/>
          </p:cNvSpPr>
          <p:nvPr>
            <p:ph type="dt" sz="quarter" idx="1"/>
          </p:nvPr>
        </p:nvSpPr>
        <p:spPr>
          <a:xfrm>
            <a:off x="3849915" y="2"/>
            <a:ext cx="2946674" cy="496179"/>
          </a:xfrm>
          <a:prstGeom prst="rect">
            <a:avLst/>
          </a:prstGeom>
        </p:spPr>
        <p:txBody>
          <a:bodyPr vert="horz" lIns="92446" tIns="46223" rIns="92446" bIns="46223" rtlCol="0"/>
          <a:lstStyle>
            <a:lvl1pPr algn="r" eaLnBrk="1" hangingPunct="1">
              <a:defRPr kumimoji="0" sz="1200">
                <a:latin typeface="Arial" charset="0"/>
                <a:ea typeface="+mn-ea"/>
                <a:cs typeface="Arial" charset="0"/>
              </a:defRPr>
            </a:lvl1pPr>
          </a:lstStyle>
          <a:p>
            <a:pPr>
              <a:defRPr/>
            </a:pPr>
            <a:fld id="{5D68CE3B-6993-4CF0-BA64-FC0571BD932F}" type="datetimeFigureOut">
              <a:rPr lang="zh-TW" altLang="en-US">
                <a:latin typeface="Times New Roman" panose="02020603050405020304" pitchFamily="18" charset="0"/>
                <a:cs typeface="Times New Roman" panose="02020603050405020304" pitchFamily="18" charset="0"/>
              </a:rPr>
              <a:pPr>
                <a:defRPr/>
              </a:pPr>
              <a:t>2023/3/15</a:t>
            </a:fld>
            <a:endParaRPr lang="zh-TW" altLang="en-US">
              <a:latin typeface="Times New Roman" panose="02020603050405020304" pitchFamily="18" charset="0"/>
              <a:cs typeface="Times New Roman" panose="02020603050405020304" pitchFamily="18" charset="0"/>
            </a:endParaRPr>
          </a:p>
        </p:txBody>
      </p:sp>
      <p:sp>
        <p:nvSpPr>
          <p:cNvPr id="4" name="頁尾版面配置區 3"/>
          <p:cNvSpPr>
            <a:spLocks noGrp="1"/>
          </p:cNvSpPr>
          <p:nvPr>
            <p:ph type="ftr" sz="quarter" idx="2"/>
          </p:nvPr>
        </p:nvSpPr>
        <p:spPr>
          <a:xfrm>
            <a:off x="0" y="9429730"/>
            <a:ext cx="2946674" cy="496179"/>
          </a:xfrm>
          <a:prstGeom prst="rect">
            <a:avLst/>
          </a:prstGeom>
        </p:spPr>
        <p:txBody>
          <a:bodyPr vert="horz" lIns="92446" tIns="46223" rIns="92446" bIns="46223" rtlCol="0" anchor="b"/>
          <a:lstStyle>
            <a:lvl1pPr algn="l" eaLnBrk="1" hangingPunct="1">
              <a:defRPr kumimoji="0" sz="1200">
                <a:latin typeface="Arial" charset="0"/>
                <a:ea typeface="+mn-ea"/>
                <a:cs typeface="Arial" charset="0"/>
              </a:defRPr>
            </a:lvl1pPr>
          </a:lstStyle>
          <a:p>
            <a:pPr>
              <a:defRPr/>
            </a:pPr>
            <a:endParaRPr lang="zh-TW" altLang="en-US">
              <a:latin typeface="Times New Roman" panose="02020603050405020304" pitchFamily="18" charset="0"/>
              <a:cs typeface="Times New Roman" panose="02020603050405020304" pitchFamily="18" charset="0"/>
            </a:endParaRPr>
          </a:p>
        </p:txBody>
      </p:sp>
      <p:sp>
        <p:nvSpPr>
          <p:cNvPr id="5" name="投影片編號版面配置區 4"/>
          <p:cNvSpPr>
            <a:spLocks noGrp="1"/>
          </p:cNvSpPr>
          <p:nvPr>
            <p:ph type="sldNum" sz="quarter" idx="3"/>
          </p:nvPr>
        </p:nvSpPr>
        <p:spPr>
          <a:xfrm>
            <a:off x="3849915" y="9429730"/>
            <a:ext cx="2946674" cy="496179"/>
          </a:xfrm>
          <a:prstGeom prst="rect">
            <a:avLst/>
          </a:prstGeom>
        </p:spPr>
        <p:txBody>
          <a:bodyPr vert="horz" wrap="square" lIns="92446" tIns="46223" rIns="92446" bIns="46223" numCol="1" anchor="b" anchorCtr="0" compatLnSpc="1">
            <a:prstTxWarp prst="textNoShape">
              <a:avLst/>
            </a:prstTxWarp>
          </a:bodyPr>
          <a:lstStyle>
            <a:lvl1pPr algn="r" eaLnBrk="1" hangingPunct="1">
              <a:defRPr kumimoji="0" sz="1200"/>
            </a:lvl1pPr>
          </a:lstStyle>
          <a:p>
            <a:fld id="{432C92A8-C434-47E9-9C27-677AEA8A8EBC}" type="slidenum">
              <a:rPr lang="zh-TW" altLang="en-US">
                <a:latin typeface="Times New Roman" panose="02020603050405020304" pitchFamily="18" charset="0"/>
              </a:rPr>
              <a:pPr/>
              <a:t>‹#›</a:t>
            </a:fld>
            <a:endParaRPr lang="zh-TW" altLang="en-US">
              <a:latin typeface="Times New Roman" panose="02020603050405020304" pitchFamily="18" charset="0"/>
            </a:endParaRPr>
          </a:p>
        </p:txBody>
      </p:sp>
    </p:spTree>
    <p:extLst>
      <p:ext uri="{BB962C8B-B14F-4D97-AF65-F5344CB8AC3E}">
        <p14:creationId xmlns:p14="http://schemas.microsoft.com/office/powerpoint/2010/main" val="5587852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2"/>
            <a:ext cx="2946674" cy="496179"/>
          </a:xfrm>
          <a:prstGeom prst="rect">
            <a:avLst/>
          </a:prstGeom>
        </p:spPr>
        <p:txBody>
          <a:bodyPr vert="horz" lIns="92446" tIns="46223" rIns="92446" bIns="46223" rtlCol="0"/>
          <a:lstStyle>
            <a:lvl1pPr algn="l" eaLnBrk="1" hangingPunct="1">
              <a:defRPr kumimoji="0" sz="1200">
                <a:latin typeface="Times New Roman" panose="02020603050405020304" pitchFamily="18" charset="0"/>
                <a:ea typeface="+mn-ea"/>
                <a:cs typeface="Times New Roman" panose="02020603050405020304" pitchFamily="18" charset="0"/>
              </a:defRPr>
            </a:lvl1pPr>
          </a:lstStyle>
          <a:p>
            <a:pPr>
              <a:defRPr/>
            </a:pPr>
            <a:endParaRPr lang="zh-TW" altLang="en-US"/>
          </a:p>
        </p:txBody>
      </p:sp>
      <p:sp>
        <p:nvSpPr>
          <p:cNvPr id="3" name="日期版面配置區 2"/>
          <p:cNvSpPr>
            <a:spLocks noGrp="1"/>
          </p:cNvSpPr>
          <p:nvPr>
            <p:ph type="dt" idx="1"/>
          </p:nvPr>
        </p:nvSpPr>
        <p:spPr>
          <a:xfrm>
            <a:off x="3849915" y="2"/>
            <a:ext cx="2946674" cy="496179"/>
          </a:xfrm>
          <a:prstGeom prst="rect">
            <a:avLst/>
          </a:prstGeom>
        </p:spPr>
        <p:txBody>
          <a:bodyPr vert="horz" lIns="92446" tIns="46223" rIns="92446" bIns="46223" rtlCol="0"/>
          <a:lstStyle>
            <a:lvl1pPr algn="r" eaLnBrk="1" hangingPunct="1">
              <a:defRPr kumimoji="0" sz="1200">
                <a:latin typeface="Times New Roman" panose="02020603050405020304" pitchFamily="18" charset="0"/>
                <a:ea typeface="+mn-ea"/>
                <a:cs typeface="Times New Roman" panose="02020603050405020304" pitchFamily="18" charset="0"/>
              </a:defRPr>
            </a:lvl1pPr>
          </a:lstStyle>
          <a:p>
            <a:pPr>
              <a:defRPr/>
            </a:pPr>
            <a:fld id="{1C9893F2-E477-4E81-BD53-64701E1EC461}" type="datetimeFigureOut">
              <a:rPr lang="zh-TW" altLang="en-US" smtClean="0"/>
              <a:pPr>
                <a:defRPr/>
              </a:pPr>
              <a:t>2023/3/15</a:t>
            </a:fld>
            <a:endParaRPr lang="zh-TW" altLang="en-US"/>
          </a:p>
        </p:txBody>
      </p:sp>
      <p:sp>
        <p:nvSpPr>
          <p:cNvPr id="4" name="投影片圖像版面配置區 3"/>
          <p:cNvSpPr>
            <a:spLocks noGrp="1" noRot="1" noChangeAspect="1"/>
          </p:cNvSpPr>
          <p:nvPr>
            <p:ph type="sldImg" idx="2"/>
          </p:nvPr>
        </p:nvSpPr>
        <p:spPr>
          <a:xfrm>
            <a:off x="917575" y="744538"/>
            <a:ext cx="4964113" cy="3722687"/>
          </a:xfrm>
          <a:prstGeom prst="rect">
            <a:avLst/>
          </a:prstGeom>
          <a:noFill/>
          <a:ln w="12700">
            <a:solidFill>
              <a:prstClr val="black"/>
            </a:solidFill>
          </a:ln>
        </p:spPr>
        <p:txBody>
          <a:bodyPr vert="horz" lIns="92446" tIns="46223" rIns="92446" bIns="46223" rtlCol="0" anchor="ctr"/>
          <a:lstStyle/>
          <a:p>
            <a:pPr lvl="0"/>
            <a:endParaRPr lang="zh-TW" altLang="en-US" noProof="0"/>
          </a:p>
        </p:txBody>
      </p:sp>
      <p:sp>
        <p:nvSpPr>
          <p:cNvPr id="5" name="備忘稿版面配置區 4"/>
          <p:cNvSpPr>
            <a:spLocks noGrp="1"/>
          </p:cNvSpPr>
          <p:nvPr>
            <p:ph type="body" sz="quarter" idx="3"/>
          </p:nvPr>
        </p:nvSpPr>
        <p:spPr>
          <a:xfrm>
            <a:off x="681507" y="4716023"/>
            <a:ext cx="5436836" cy="4467934"/>
          </a:xfrm>
          <a:prstGeom prst="rect">
            <a:avLst/>
          </a:prstGeom>
        </p:spPr>
        <p:txBody>
          <a:bodyPr vert="horz" lIns="92446" tIns="46223" rIns="92446" bIns="46223" rtlCol="0">
            <a:normAutofit/>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0" y="9429730"/>
            <a:ext cx="2946674" cy="496179"/>
          </a:xfrm>
          <a:prstGeom prst="rect">
            <a:avLst/>
          </a:prstGeom>
        </p:spPr>
        <p:txBody>
          <a:bodyPr vert="horz" lIns="92446" tIns="46223" rIns="92446" bIns="46223" rtlCol="0" anchor="b"/>
          <a:lstStyle>
            <a:lvl1pPr algn="l" eaLnBrk="1" hangingPunct="1">
              <a:defRPr kumimoji="0" sz="1200">
                <a:latin typeface="Times New Roman" panose="02020603050405020304" pitchFamily="18" charset="0"/>
                <a:ea typeface="+mn-ea"/>
                <a:cs typeface="Times New Roman" panose="02020603050405020304" pitchFamily="18" charset="0"/>
              </a:defRPr>
            </a:lvl1pPr>
          </a:lstStyle>
          <a:p>
            <a:pPr>
              <a:defRPr/>
            </a:pPr>
            <a:endParaRPr lang="zh-TW" altLang="en-US"/>
          </a:p>
        </p:txBody>
      </p:sp>
      <p:sp>
        <p:nvSpPr>
          <p:cNvPr id="7" name="投影片編號版面配置區 6"/>
          <p:cNvSpPr>
            <a:spLocks noGrp="1"/>
          </p:cNvSpPr>
          <p:nvPr>
            <p:ph type="sldNum" sz="quarter" idx="5"/>
          </p:nvPr>
        </p:nvSpPr>
        <p:spPr>
          <a:xfrm>
            <a:off x="3849915" y="9429730"/>
            <a:ext cx="2946674" cy="496179"/>
          </a:xfrm>
          <a:prstGeom prst="rect">
            <a:avLst/>
          </a:prstGeom>
        </p:spPr>
        <p:txBody>
          <a:bodyPr vert="horz" wrap="square" lIns="92446" tIns="46223" rIns="92446" bIns="46223" numCol="1" anchor="b" anchorCtr="0" compatLnSpc="1">
            <a:prstTxWarp prst="textNoShape">
              <a:avLst/>
            </a:prstTxWarp>
          </a:bodyPr>
          <a:lstStyle>
            <a:lvl1pPr algn="r" eaLnBrk="1" hangingPunct="1">
              <a:defRPr kumimoji="0" sz="1200">
                <a:latin typeface="Times New Roman" panose="02020603050405020304" pitchFamily="18" charset="0"/>
              </a:defRPr>
            </a:lvl1pPr>
          </a:lstStyle>
          <a:p>
            <a:fld id="{89B894D2-DDB3-426A-9283-4F11FB56BDAE}" type="slidenum">
              <a:rPr lang="zh-TW" altLang="en-US" smtClean="0"/>
              <a:pPr/>
              <a:t>‹#›</a:t>
            </a:fld>
            <a:endParaRPr lang="zh-TW" altLang="en-US"/>
          </a:p>
        </p:txBody>
      </p:sp>
    </p:spTree>
    <p:extLst>
      <p:ext uri="{BB962C8B-B14F-4D97-AF65-F5344CB8AC3E}">
        <p14:creationId xmlns:p14="http://schemas.microsoft.com/office/powerpoint/2010/main" val="27298218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投影片圖像版面配置區 1"/>
          <p:cNvSpPr>
            <a:spLocks noGrp="1" noRot="1" noChangeAspect="1" noTextEdit="1"/>
          </p:cNvSpPr>
          <p:nvPr>
            <p:ph type="sldImg"/>
          </p:nvPr>
        </p:nvSpPr>
        <p:spPr bwMode="auto">
          <a:xfrm>
            <a:off x="917575" y="744538"/>
            <a:ext cx="4964113" cy="3722687"/>
          </a:xfrm>
          <a:noFill/>
          <a:ln>
            <a:solidFill>
              <a:srgbClr val="000000"/>
            </a:solidFill>
            <a:miter lim="800000"/>
            <a:headEnd/>
            <a:tailEnd/>
          </a:ln>
        </p:spPr>
      </p:sp>
      <p:sp>
        <p:nvSpPr>
          <p:cNvPr id="12291" name="備忘稿版面配置區 2"/>
          <p:cNvSpPr>
            <a:spLocks noGrp="1"/>
          </p:cNvSpPr>
          <p:nvPr>
            <p:ph type="body" idx="1"/>
          </p:nvPr>
        </p:nvSpPr>
        <p:spPr bwMode="auto">
          <a:noFill/>
        </p:spPr>
        <p:txBody>
          <a:bodyPr wrap="square" numCol="1" anchor="t" anchorCtr="0" compatLnSpc="1">
            <a:prstTxWarp prst="textNoShape">
              <a:avLst/>
            </a:prstTxWarp>
          </a:bodyPr>
          <a:lstStyle/>
          <a:p>
            <a:r>
              <a:rPr lang="en-US" altLang="zh-TW" dirty="0"/>
              <a:t>5G </a:t>
            </a:r>
            <a:r>
              <a:rPr lang="zh-TW" altLang="en-US" dirty="0"/>
              <a:t>核心網中嵌入式 </a:t>
            </a:r>
            <a:r>
              <a:rPr lang="en-US" altLang="zh-TW" dirty="0"/>
              <a:t>VNF </a:t>
            </a:r>
            <a:r>
              <a:rPr lang="zh-TW" altLang="en-US" dirty="0"/>
              <a:t>鏈的端到端延遲建模</a:t>
            </a:r>
          </a:p>
        </p:txBody>
      </p:sp>
      <p:sp>
        <p:nvSpPr>
          <p:cNvPr id="12292" name="投影片編號版面配置區 3"/>
          <p:cNvSpPr>
            <a:spLocks noGrp="1"/>
          </p:cNvSpPr>
          <p:nvPr>
            <p:ph type="sldNum" sz="quarter" idx="5"/>
          </p:nvPr>
        </p:nvSpPr>
        <p:spPr bwMode="auto">
          <a:noFill/>
          <a:ln>
            <a:miter lim="800000"/>
            <a:headEnd/>
            <a:tailEnd/>
          </a:ln>
        </p:spPr>
        <p:txBody>
          <a:bodyPr/>
          <a:lstStyle/>
          <a:p>
            <a:fld id="{C602FFDB-2002-4E68-ACAB-900E6B754F08}" type="slidenum">
              <a:rPr lang="zh-TW" altLang="en-US">
                <a:cs typeface="Times New Roman" panose="02020603050405020304" pitchFamily="18" charset="0"/>
              </a:rPr>
              <a:pPr/>
              <a:t>1</a:t>
            </a:fld>
            <a:endParaRPr lang="zh-TW" altLang="en-US">
              <a:cs typeface="Times New Roman" panose="02020603050405020304" pitchFamily="18" charset="0"/>
            </a:endParaRPr>
          </a:p>
        </p:txBody>
      </p:sp>
    </p:spTree>
    <p:extLst>
      <p:ext uri="{BB962C8B-B14F-4D97-AF65-F5344CB8AC3E}">
        <p14:creationId xmlns:p14="http://schemas.microsoft.com/office/powerpoint/2010/main" val="1423639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解決</a:t>
            </a:r>
            <a:r>
              <a:rPr lang="en-US" altLang="zh-TW" dirty="0"/>
              <a:t>VNF</a:t>
            </a:r>
            <a:r>
              <a:rPr lang="zh-TW" altLang="en-US" dirty="0"/>
              <a:t>編排問題</a:t>
            </a:r>
            <a:endParaRPr lang="en-US" altLang="zh-TW" dirty="0"/>
          </a:p>
          <a:p>
            <a:r>
              <a:rPr lang="zh-TW" altLang="en-US" dirty="0"/>
              <a:t>       在資料中心網路中使用多階段圖</a:t>
            </a:r>
            <a:endParaRPr lang="en-US" altLang="zh-TW" dirty="0"/>
          </a:p>
          <a:p>
            <a:r>
              <a:rPr lang="zh-TW" altLang="en-US" dirty="0"/>
              <a:t>解決在地理分布式雲系統中的動態</a:t>
            </a:r>
            <a:r>
              <a:rPr lang="en-US" altLang="zh-TW" dirty="0"/>
              <a:t>VNF</a:t>
            </a:r>
            <a:r>
              <a:rPr lang="zh-TW" altLang="en-US" dirty="0"/>
              <a:t>放置</a:t>
            </a:r>
            <a:endParaRPr lang="en-US" altLang="zh-TW" dirty="0"/>
          </a:p>
          <a:p>
            <a:r>
              <a:rPr lang="zh-TW" altLang="en-US" dirty="0"/>
              <a:t>       目標是達成負載平衡和最小化</a:t>
            </a:r>
            <a:r>
              <a:rPr lang="en-US" altLang="zh-TW" dirty="0"/>
              <a:t>VNFI</a:t>
            </a:r>
            <a:r>
              <a:rPr lang="zh-TW" altLang="en-US" dirty="0"/>
              <a:t>的放置成本</a:t>
            </a:r>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11</a:t>
            </a:fld>
            <a:endParaRPr lang="zh-TW" altLang="en-US"/>
          </a:p>
        </p:txBody>
      </p:sp>
    </p:spTree>
    <p:extLst>
      <p:ext uri="{BB962C8B-B14F-4D97-AF65-F5344CB8AC3E}">
        <p14:creationId xmlns:p14="http://schemas.microsoft.com/office/powerpoint/2010/main" val="2343132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解決在</a:t>
            </a:r>
            <a:r>
              <a:rPr lang="en-US" altLang="zh-TW" dirty="0"/>
              <a:t>VNF</a:t>
            </a:r>
            <a:r>
              <a:rPr lang="zh-TW" altLang="en-US" dirty="0"/>
              <a:t>轉發圖的</a:t>
            </a:r>
            <a:r>
              <a:rPr lang="en-US" altLang="zh-TW" dirty="0"/>
              <a:t>VNF</a:t>
            </a:r>
            <a:r>
              <a:rPr lang="zh-TW" altLang="en-US" dirty="0"/>
              <a:t>放置問題</a:t>
            </a:r>
            <a:endParaRPr lang="en-US" altLang="zh-TW" dirty="0"/>
          </a:p>
          <a:p>
            <a:r>
              <a:rPr lang="zh-TW" altLang="en-US" dirty="0"/>
              <a:t>        根據繼承的依賴性將</a:t>
            </a:r>
            <a:r>
              <a:rPr lang="en-US" altLang="zh-TW" dirty="0"/>
              <a:t>VNF</a:t>
            </a:r>
            <a:r>
              <a:rPr lang="zh-TW" altLang="en-US" dirty="0"/>
              <a:t>類型切分成不同的子組</a:t>
            </a:r>
            <a:endParaRPr lang="en-US" altLang="zh-TW" dirty="0"/>
          </a:p>
          <a:p>
            <a:r>
              <a:rPr lang="en-US" altLang="zh-TW" dirty="0"/>
              <a:t>VNF</a:t>
            </a:r>
            <a:r>
              <a:rPr lang="zh-TW" altLang="en-US" dirty="0"/>
              <a:t>放置和鏈接問題</a:t>
            </a:r>
            <a:endParaRPr lang="en-US" altLang="zh-TW" dirty="0"/>
          </a:p>
          <a:p>
            <a:r>
              <a:rPr lang="zh-TW" altLang="en-US" dirty="0"/>
              <a:t>        目的是獲取</a:t>
            </a:r>
            <a:r>
              <a:rPr lang="en-US" altLang="zh-TW" dirty="0"/>
              <a:t>VNFFG</a:t>
            </a:r>
            <a:r>
              <a:rPr lang="zh-TW" altLang="en-US" dirty="0"/>
              <a:t>的最佳匹配的特徵分解</a:t>
            </a:r>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12</a:t>
            </a:fld>
            <a:endParaRPr lang="zh-TW" altLang="en-US"/>
          </a:p>
        </p:txBody>
      </p:sp>
    </p:spTree>
    <p:extLst>
      <p:ext uri="{BB962C8B-B14F-4D97-AF65-F5344CB8AC3E}">
        <p14:creationId xmlns:p14="http://schemas.microsoft.com/office/powerpoint/2010/main" val="3035615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SFC</a:t>
            </a:r>
            <a:r>
              <a:rPr lang="zh-TW" altLang="en-US" dirty="0"/>
              <a:t>的</a:t>
            </a:r>
            <a:r>
              <a:rPr lang="en-US" altLang="zh-TW" dirty="0"/>
              <a:t>VNF</a:t>
            </a:r>
            <a:r>
              <a:rPr lang="zh-TW" altLang="en-US" dirty="0"/>
              <a:t>放置問題</a:t>
            </a:r>
            <a:endParaRPr lang="en-US" altLang="zh-TW" dirty="0"/>
          </a:p>
          <a:p>
            <a:r>
              <a:rPr lang="zh-TW" altLang="en-US" dirty="0"/>
              <a:t>        以能源和流量感知最小化為目的</a:t>
            </a:r>
            <a:endParaRPr lang="en-US" altLang="zh-TW" dirty="0"/>
          </a:p>
          <a:p>
            <a:r>
              <a:rPr lang="zh-TW" altLang="en-US" dirty="0"/>
              <a:t>        因為問題是</a:t>
            </a:r>
            <a:r>
              <a:rPr lang="en-US" altLang="zh-TW" dirty="0"/>
              <a:t>NP-Hard</a:t>
            </a:r>
            <a:r>
              <a:rPr lang="zh-TW" altLang="en-US" dirty="0"/>
              <a:t>和解決方案空間非常大</a:t>
            </a:r>
            <a:endParaRPr lang="en-US" altLang="zh-TW" dirty="0"/>
          </a:p>
          <a:p>
            <a:r>
              <a:rPr lang="zh-TW" altLang="en-US" dirty="0"/>
              <a:t>一種結合馬克夫近似技術和匹配方式的新型兩步驟算法，可有效解決問題</a:t>
            </a:r>
            <a:endParaRPr lang="en-US" altLang="zh-TW" dirty="0"/>
          </a:p>
          <a:p>
            <a:r>
              <a:rPr lang="zh-TW" altLang="en-US" dirty="0"/>
              <a:t>        第一步是找到節點的子集合來放置</a:t>
            </a:r>
            <a:r>
              <a:rPr lang="en-US" altLang="zh-TW" dirty="0"/>
              <a:t>VNFIs</a:t>
            </a:r>
          </a:p>
          <a:p>
            <a:r>
              <a:rPr lang="zh-TW" altLang="en-US" dirty="0"/>
              <a:t>        第二步是放置</a:t>
            </a:r>
            <a:r>
              <a:rPr lang="en-US" altLang="zh-TW" dirty="0"/>
              <a:t>VNFIs</a:t>
            </a:r>
            <a:r>
              <a:rPr lang="zh-TW" altLang="en-US" dirty="0"/>
              <a:t>來最小化系統總成本</a:t>
            </a:r>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13</a:t>
            </a:fld>
            <a:endParaRPr lang="zh-TW" altLang="en-US"/>
          </a:p>
        </p:txBody>
      </p:sp>
    </p:spTree>
    <p:extLst>
      <p:ext uri="{BB962C8B-B14F-4D97-AF65-F5344CB8AC3E}">
        <p14:creationId xmlns:p14="http://schemas.microsoft.com/office/powerpoint/2010/main" val="4113542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根據模擬退火來解決</a:t>
            </a:r>
            <a:r>
              <a:rPr lang="en-US" altLang="zh-TW" dirty="0"/>
              <a:t>middlebox</a:t>
            </a:r>
            <a:r>
              <a:rPr lang="zh-TW" altLang="en-US" dirty="0"/>
              <a:t>放置問題</a:t>
            </a:r>
            <a:endParaRPr lang="en-US" altLang="zh-TW" dirty="0"/>
          </a:p>
          <a:p>
            <a:r>
              <a:rPr lang="zh-TW" altLang="en-US" dirty="0"/>
              <a:t>        在他們模型的目標是最小化交換器和</a:t>
            </a:r>
            <a:r>
              <a:rPr lang="en-US" altLang="zh-TW" dirty="0"/>
              <a:t>middlebox</a:t>
            </a:r>
            <a:r>
              <a:rPr lang="zh-TW" altLang="en-US" dirty="0"/>
              <a:t>間頻寬的消耗和端到端延遲</a:t>
            </a:r>
            <a:endParaRPr lang="en-US" altLang="zh-TW" dirty="0"/>
          </a:p>
          <a:p>
            <a:r>
              <a:rPr lang="en-US" altLang="zh-TW" dirty="0"/>
              <a:t>SFC</a:t>
            </a:r>
            <a:r>
              <a:rPr lang="zh-TW" altLang="en-US" dirty="0"/>
              <a:t>部屬問題</a:t>
            </a:r>
            <a:endParaRPr lang="en-US" altLang="zh-TW" dirty="0"/>
          </a:p>
          <a:p>
            <a:r>
              <a:rPr lang="zh-TW" altLang="en-US" dirty="0"/>
              <a:t>        提出一種部署</a:t>
            </a:r>
            <a:r>
              <a:rPr lang="en-US" altLang="zh-TW" dirty="0"/>
              <a:t>SFCs</a:t>
            </a:r>
            <a:r>
              <a:rPr lang="zh-TW" altLang="en-US" dirty="0"/>
              <a:t>的</a:t>
            </a:r>
            <a:r>
              <a:rPr lang="en-US" altLang="zh-TW" dirty="0"/>
              <a:t>DRL</a:t>
            </a:r>
            <a:r>
              <a:rPr lang="zh-TW" altLang="en-US" dirty="0"/>
              <a:t>方式旨在共同優化</a:t>
            </a:r>
            <a:r>
              <a:rPr lang="en-US" altLang="zh-TW" dirty="0"/>
              <a:t>NFV</a:t>
            </a:r>
            <a:r>
              <a:rPr lang="zh-TW" altLang="en-US" dirty="0"/>
              <a:t>提供商的運營成本和請求的總吞吐量</a:t>
            </a:r>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14</a:t>
            </a:fld>
            <a:endParaRPr lang="zh-TW" altLang="en-US"/>
          </a:p>
        </p:txBody>
      </p:sp>
    </p:spTree>
    <p:extLst>
      <p:ext uri="{BB962C8B-B14F-4D97-AF65-F5344CB8AC3E}">
        <p14:creationId xmlns:p14="http://schemas.microsoft.com/office/powerpoint/2010/main" val="1424259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大多數提到的</a:t>
            </a:r>
            <a:r>
              <a:rPr lang="en-US" altLang="zh-TW" dirty="0"/>
              <a:t>VNF</a:t>
            </a:r>
            <a:r>
              <a:rPr lang="zh-TW" altLang="en-US" dirty="0"/>
              <a:t>放置問題的解法都需要複雜的數學模型來抽象問題</a:t>
            </a:r>
            <a:endParaRPr lang="en-US" altLang="zh-TW" dirty="0"/>
          </a:p>
          <a:p>
            <a:r>
              <a:rPr lang="zh-TW" altLang="en-US" dirty="0"/>
              <a:t>這些複雜的數學模型只能在網路規模是小的時候求解，而啟發式算法在大規模的網路更受到歡迎</a:t>
            </a:r>
            <a:endParaRPr lang="en-US" altLang="zh-TW" dirty="0"/>
          </a:p>
          <a:p>
            <a:r>
              <a:rPr lang="zh-TW" altLang="en-US" dirty="0"/>
              <a:t>此外，提出的</a:t>
            </a:r>
            <a:r>
              <a:rPr lang="en-US" altLang="zh-TW" dirty="0"/>
              <a:t>DDQN-VNFPA</a:t>
            </a:r>
            <a:r>
              <a:rPr lang="zh-TW" altLang="en-US" dirty="0"/>
              <a:t>對於網路規模是不敏感的</a:t>
            </a:r>
            <a:endParaRPr lang="en-US" altLang="zh-TW" dirty="0"/>
          </a:p>
          <a:p>
            <a:r>
              <a:rPr lang="en-US" altLang="zh-TW" dirty="0"/>
              <a:t>VNF</a:t>
            </a:r>
            <a:r>
              <a:rPr lang="zh-TW" altLang="en-US" dirty="0"/>
              <a:t>放置屬於高維時序決策問題，難以使用傳統的</a:t>
            </a:r>
            <a:r>
              <a:rPr lang="en-US" altLang="zh-TW" dirty="0"/>
              <a:t>RL</a:t>
            </a:r>
            <a:r>
              <a:rPr lang="zh-TW" altLang="en-US" dirty="0"/>
              <a:t>算法去解決</a:t>
            </a:r>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15</a:t>
            </a:fld>
            <a:endParaRPr lang="zh-TW" altLang="en-US"/>
          </a:p>
        </p:txBody>
      </p:sp>
    </p:spTree>
    <p:extLst>
      <p:ext uri="{BB962C8B-B14F-4D97-AF65-F5344CB8AC3E}">
        <p14:creationId xmlns:p14="http://schemas.microsoft.com/office/powerpoint/2010/main" val="280562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zh-TW" altLang="en-US" dirty="0"/>
                  <a:t>在解決</a:t>
                </a:r>
                <a:r>
                  <a:rPr lang="en-US" altLang="zh-TW" dirty="0"/>
                  <a:t>VNF</a:t>
                </a:r>
                <a:r>
                  <a:rPr lang="zh-TW" altLang="en-US" dirty="0"/>
                  <a:t>放置問題時，需要考慮</a:t>
                </a:r>
                <a:r>
                  <a:rPr lang="en-US" altLang="zh-TW" dirty="0"/>
                  <a:t>reject SFCRs</a:t>
                </a:r>
                <a:r>
                  <a:rPr lang="zh-TW" altLang="en-US" dirty="0"/>
                  <a:t>、</a:t>
                </a:r>
                <a:r>
                  <a:rPr lang="en-US" altLang="zh-TW" dirty="0"/>
                  <a:t>VNFI</a:t>
                </a:r>
                <a:r>
                  <a:rPr lang="zh-TW" altLang="en-US" dirty="0"/>
                  <a:t>運行時間和</a:t>
                </a:r>
                <a:r>
                  <a:rPr lang="en-US" altLang="zh-TW" dirty="0"/>
                  <a:t>VNF</a:t>
                </a:r>
                <a:r>
                  <a:rPr lang="zh-TW" altLang="en-US" dirty="0"/>
                  <a:t>放置成本</a:t>
                </a:r>
                <a:endParaRPr lang="en-US" altLang="zh-TW" dirty="0"/>
              </a:p>
              <a:p>
                <a:r>
                  <a:rPr lang="zh-TW" altLang="en-US" dirty="0"/>
                  <a:t>目標是根據這些預測的</a:t>
                </a:r>
                <a:r>
                  <a:rPr lang="en-US" altLang="zh-TW" dirty="0"/>
                  <a:t>SFCRs</a:t>
                </a:r>
                <a:r>
                  <a:rPr lang="zh-TW" altLang="en-US" dirty="0"/>
                  <a:t>在未來的時間間隔</a:t>
                </a:r>
                <a14:m>
                  <m:oMath xmlns:m="http://schemas.openxmlformats.org/officeDocument/2006/math">
                    <m:r>
                      <m:rPr>
                        <m:sty m:val="p"/>
                      </m:rPr>
                      <a:rPr lang="el-GR" altLang="zh-TW" sz="1200" i="1" smtClean="0">
                        <a:latin typeface="Cambria Math" panose="02040503050406030204" pitchFamily="18" charset="0"/>
                        <a:ea typeface="Cambria Math" panose="02040503050406030204" pitchFamily="18" charset="0"/>
                      </a:rPr>
                      <m:t>Δ</m:t>
                    </m:r>
                    <m:r>
                      <a:rPr lang="en-US" altLang="zh-TW" sz="1200" b="0" i="1" smtClean="0">
                        <a:latin typeface="Cambria Math" panose="02040503050406030204" pitchFamily="18" charset="0"/>
                        <a:ea typeface="Cambria Math" panose="02040503050406030204" pitchFamily="18" charset="0"/>
                      </a:rPr>
                      <m:t>𝑡</m:t>
                    </m:r>
                  </m:oMath>
                </a14:m>
                <a:r>
                  <a:rPr lang="zh-TW" altLang="en-US" dirty="0"/>
                  <a:t>中來做出最優</a:t>
                </a:r>
                <a:r>
                  <a:rPr lang="en-US" altLang="zh-TW" dirty="0"/>
                  <a:t>VNF</a:t>
                </a:r>
                <a:r>
                  <a:rPr lang="zh-TW" altLang="en-US" dirty="0"/>
                  <a:t>放置動作，從而最小化由</a:t>
                </a:r>
                <a:r>
                  <a:rPr lang="en-US" altLang="zh-TW" dirty="0"/>
                  <a:t>VNF</a:t>
                </a:r>
                <a:r>
                  <a:rPr lang="zh-TW" altLang="en-US" dirty="0"/>
                  <a:t>放置成本、</a:t>
                </a:r>
                <a:r>
                  <a:rPr lang="en-US" altLang="zh-TW" dirty="0"/>
                  <a:t>reject SFCRs</a:t>
                </a:r>
                <a:r>
                  <a:rPr lang="zh-TW" altLang="en-US" dirty="0"/>
                  <a:t>的懲罰和</a:t>
                </a:r>
                <a:r>
                  <a:rPr lang="en-US" altLang="zh-TW" dirty="0"/>
                  <a:t>VNFI</a:t>
                </a:r>
                <a:r>
                  <a:rPr lang="zh-TW" altLang="en-US" dirty="0"/>
                  <a:t>運行成本組成的加權成本</a:t>
                </a:r>
                <a:endParaRPr lang="en-US" altLang="zh-TW" dirty="0"/>
              </a:p>
              <a:p>
                <a:r>
                  <a:rPr lang="zh-TW" altLang="en-US" dirty="0"/>
                  <a:t>我們將</a:t>
                </a:r>
                <a:r>
                  <a:rPr lang="en-US" altLang="zh-TW" dirty="0"/>
                  <a:t>SFCRs</a:t>
                </a:r>
                <a:r>
                  <a:rPr lang="zh-TW" altLang="en-US" dirty="0"/>
                  <a:t>的</a:t>
                </a:r>
                <a:r>
                  <a:rPr lang="en-US" altLang="zh-TW" dirty="0"/>
                  <a:t>VNF</a:t>
                </a:r>
                <a:r>
                  <a:rPr lang="zh-TW" altLang="en-US" dirty="0"/>
                  <a:t>放置問題制定為</a:t>
                </a:r>
                <a:r>
                  <a:rPr lang="en-US" altLang="zh-TW" dirty="0"/>
                  <a:t>BIP</a:t>
                </a:r>
                <a:r>
                  <a:rPr lang="zh-TW" altLang="en-US" dirty="0"/>
                  <a:t>模型</a:t>
                </a:r>
                <a:endParaRPr lang="en-US" altLang="zh-TW" dirty="0"/>
              </a:p>
              <a:p>
                <a:endParaRPr lang="zh-TW" altLang="en-US" dirty="0"/>
              </a:p>
            </p:txBody>
          </p:sp>
        </mc:Choice>
        <mc:Fallback xmlns="">
          <p:sp>
            <p:nvSpPr>
              <p:cNvPr id="3" name="備忘稿版面配置區 2"/>
              <p:cNvSpPr>
                <a:spLocks noGrp="1"/>
              </p:cNvSpPr>
              <p:nvPr>
                <p:ph type="body" idx="1"/>
              </p:nvPr>
            </p:nvSpPr>
            <p:spPr/>
            <p:txBody>
              <a:bodyPr/>
              <a:lstStyle/>
              <a:p>
                <a:r>
                  <a:rPr lang="zh-TW" altLang="en-US" dirty="0"/>
                  <a:t>在解決</a:t>
                </a:r>
                <a:r>
                  <a:rPr lang="en-US" altLang="zh-TW" dirty="0"/>
                  <a:t>VNF</a:t>
                </a:r>
                <a:r>
                  <a:rPr lang="zh-TW" altLang="en-US" dirty="0"/>
                  <a:t>放置問題時，需要考慮</a:t>
                </a:r>
                <a:r>
                  <a:rPr lang="en-US" altLang="zh-TW" dirty="0"/>
                  <a:t>reject SFCRs</a:t>
                </a:r>
                <a:r>
                  <a:rPr lang="zh-TW" altLang="en-US" dirty="0"/>
                  <a:t>、</a:t>
                </a:r>
                <a:r>
                  <a:rPr lang="en-US" altLang="zh-TW" dirty="0"/>
                  <a:t>VNFI</a:t>
                </a:r>
                <a:r>
                  <a:rPr lang="zh-TW" altLang="en-US" dirty="0"/>
                  <a:t>運行時間和</a:t>
                </a:r>
                <a:r>
                  <a:rPr lang="en-US" altLang="zh-TW" dirty="0"/>
                  <a:t>VNF</a:t>
                </a:r>
                <a:r>
                  <a:rPr lang="zh-TW" altLang="en-US" dirty="0"/>
                  <a:t>放置成本</a:t>
                </a:r>
                <a:endParaRPr lang="en-US" altLang="zh-TW" dirty="0"/>
              </a:p>
              <a:p>
                <a:r>
                  <a:rPr lang="zh-TW" altLang="en-US" dirty="0"/>
                  <a:t>目標是根據這些預測的</a:t>
                </a:r>
                <a:r>
                  <a:rPr lang="en-US" altLang="zh-TW" dirty="0"/>
                  <a:t>SFCRs</a:t>
                </a:r>
                <a:r>
                  <a:rPr lang="zh-TW" altLang="en-US" dirty="0"/>
                  <a:t>在未來的時間間隔</a:t>
                </a:r>
                <a:r>
                  <a:rPr lang="el-GR" altLang="zh-TW" sz="1200" i="0">
                    <a:latin typeface="Cambria Math" panose="02040503050406030204" pitchFamily="18" charset="0"/>
                    <a:ea typeface="Cambria Math" panose="02040503050406030204" pitchFamily="18" charset="0"/>
                  </a:rPr>
                  <a:t>Δ</a:t>
                </a:r>
                <a:r>
                  <a:rPr lang="en-US" altLang="zh-TW" sz="1200" b="0" i="0">
                    <a:latin typeface="Cambria Math" panose="02040503050406030204" pitchFamily="18" charset="0"/>
                    <a:ea typeface="Cambria Math" panose="02040503050406030204" pitchFamily="18" charset="0"/>
                  </a:rPr>
                  <a:t>𝑡</a:t>
                </a:r>
                <a:r>
                  <a:rPr lang="zh-TW" altLang="en-US" dirty="0"/>
                  <a:t>中來做出最優</a:t>
                </a:r>
                <a:r>
                  <a:rPr lang="en-US" altLang="zh-TW" dirty="0"/>
                  <a:t>VNF</a:t>
                </a:r>
                <a:r>
                  <a:rPr lang="zh-TW" altLang="en-US" dirty="0"/>
                  <a:t>放置動作，從而最小化由</a:t>
                </a:r>
                <a:r>
                  <a:rPr lang="en-US" altLang="zh-TW" dirty="0"/>
                  <a:t>VNF</a:t>
                </a:r>
                <a:r>
                  <a:rPr lang="zh-TW" altLang="en-US" dirty="0"/>
                  <a:t>放置成本、</a:t>
                </a:r>
                <a:r>
                  <a:rPr lang="en-US" altLang="zh-TW" dirty="0"/>
                  <a:t>reject SFCRs</a:t>
                </a:r>
                <a:r>
                  <a:rPr lang="zh-TW" altLang="en-US" dirty="0"/>
                  <a:t>的懲罰和</a:t>
                </a:r>
                <a:r>
                  <a:rPr lang="en-US" altLang="zh-TW" dirty="0"/>
                  <a:t>VNFI</a:t>
                </a:r>
                <a:r>
                  <a:rPr lang="zh-TW" altLang="en-US" dirty="0"/>
                  <a:t>運行成本組成的加權成本</a:t>
                </a:r>
                <a:endParaRPr lang="en-US" altLang="zh-TW" dirty="0"/>
              </a:p>
              <a:p>
                <a:r>
                  <a:rPr lang="zh-TW" altLang="en-US" dirty="0"/>
                  <a:t>我們將</a:t>
                </a:r>
                <a:r>
                  <a:rPr lang="en-US" altLang="zh-TW" dirty="0"/>
                  <a:t>SFCRs</a:t>
                </a:r>
                <a:r>
                  <a:rPr lang="zh-TW" altLang="en-US" dirty="0"/>
                  <a:t>的</a:t>
                </a:r>
                <a:r>
                  <a:rPr lang="en-US" altLang="zh-TW" dirty="0"/>
                  <a:t>VNF</a:t>
                </a:r>
                <a:r>
                  <a:rPr lang="zh-TW" altLang="en-US" dirty="0"/>
                  <a:t>放置問題制定為</a:t>
                </a:r>
                <a:r>
                  <a:rPr lang="en-US" altLang="zh-TW" dirty="0"/>
                  <a:t>BIP</a:t>
                </a:r>
                <a:r>
                  <a:rPr lang="zh-TW" altLang="en-US" dirty="0"/>
                  <a:t>模型</a:t>
                </a:r>
                <a:endParaRPr lang="en-US" altLang="zh-TW" dirty="0"/>
              </a:p>
              <a:p>
                <a:endParaRPr lang="zh-TW" altLang="en-US" dirty="0"/>
              </a:p>
            </p:txBody>
          </p:sp>
        </mc:Fallback>
      </mc:AlternateContent>
      <p:sp>
        <p:nvSpPr>
          <p:cNvPr id="4" name="投影片編號版面配置區 3"/>
          <p:cNvSpPr>
            <a:spLocks noGrp="1"/>
          </p:cNvSpPr>
          <p:nvPr>
            <p:ph type="sldNum" sz="quarter" idx="5"/>
          </p:nvPr>
        </p:nvSpPr>
        <p:spPr/>
        <p:txBody>
          <a:bodyPr/>
          <a:lstStyle/>
          <a:p>
            <a:fld id="{89B894D2-DDB3-426A-9283-4F11FB56BDAE}" type="slidenum">
              <a:rPr lang="zh-TW" altLang="en-US" smtClean="0"/>
              <a:pPr/>
              <a:t>16</a:t>
            </a:fld>
            <a:endParaRPr lang="zh-TW" altLang="en-US"/>
          </a:p>
        </p:txBody>
      </p:sp>
    </p:spTree>
    <p:extLst>
      <p:ext uri="{BB962C8B-B14F-4D97-AF65-F5344CB8AC3E}">
        <p14:creationId xmlns:p14="http://schemas.microsoft.com/office/powerpoint/2010/main" val="9409776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TW" i="1"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17</a:t>
            </a:fld>
            <a:endParaRPr lang="zh-TW" altLang="en-US"/>
          </a:p>
        </p:txBody>
      </p:sp>
    </p:spTree>
    <p:extLst>
      <p:ext uri="{BB962C8B-B14F-4D97-AF65-F5344CB8AC3E}">
        <p14:creationId xmlns:p14="http://schemas.microsoft.com/office/powerpoint/2010/main" val="5480474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TW" i="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TW" i="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TW" i="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TW" i="0" dirty="0"/>
          </a:p>
          <a:p>
            <a:endParaRPr lang="zh-TW" altLang="en-US"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18</a:t>
            </a:fld>
            <a:endParaRPr lang="zh-TW" altLang="en-US"/>
          </a:p>
        </p:txBody>
      </p:sp>
    </p:spTree>
    <p:extLst>
      <p:ext uri="{BB962C8B-B14F-4D97-AF65-F5344CB8AC3E}">
        <p14:creationId xmlns:p14="http://schemas.microsoft.com/office/powerpoint/2010/main" val="299333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21</a:t>
            </a:fld>
            <a:endParaRPr lang="zh-TW" altLang="en-US"/>
          </a:p>
        </p:txBody>
      </p:sp>
    </p:spTree>
    <p:extLst>
      <p:ext uri="{BB962C8B-B14F-4D97-AF65-F5344CB8AC3E}">
        <p14:creationId xmlns:p14="http://schemas.microsoft.com/office/powerpoint/2010/main" val="39621275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網路負載以時間週期</a:t>
                </a:r>
                <a:r>
                  <a:rPr lang="en-US" altLang="zh-TW" sz="1200" i="1" dirty="0"/>
                  <a:t>T </a:t>
                </a:r>
                <a:r>
                  <a:rPr lang="zh-TW" altLang="en-US" sz="1200" i="0" dirty="0"/>
                  <a:t>週期性變化，且</a:t>
                </a:r>
                <a:r>
                  <a:rPr lang="en-US" altLang="zh-TW" sz="1200" dirty="0"/>
                  <a:t>SFCRs</a:t>
                </a:r>
                <a:r>
                  <a:rPr lang="zh-TW" altLang="en-US" sz="1200" dirty="0"/>
                  <a:t>可以在未來時間間隔</a:t>
                </a:r>
                <a14:m>
                  <m:oMath xmlns:m="http://schemas.openxmlformats.org/officeDocument/2006/math">
                    <m:r>
                      <m:rPr>
                        <m:sty m:val="p"/>
                      </m:rPr>
                      <a:rPr lang="el-GR" altLang="zh-TW" sz="1200" i="1" smtClean="0">
                        <a:latin typeface="Cambria Math" panose="02040503050406030204" pitchFamily="18" charset="0"/>
                        <a:ea typeface="Cambria Math" panose="02040503050406030204" pitchFamily="18" charset="0"/>
                      </a:rPr>
                      <m:t>Δ</m:t>
                    </m:r>
                    <m:r>
                      <a:rPr lang="en-US" altLang="zh-TW" sz="1200" b="0" i="1" smtClean="0">
                        <a:latin typeface="Cambria Math" panose="02040503050406030204" pitchFamily="18" charset="0"/>
                        <a:ea typeface="Cambria Math" panose="02040503050406030204" pitchFamily="18" charset="0"/>
                      </a:rPr>
                      <m:t>𝑡</m:t>
                    </m:r>
                  </m:oMath>
                </a14:m>
                <a:r>
                  <a:rPr lang="zh-TW" altLang="en-US" sz="1200" i="0" dirty="0"/>
                  <a:t>中被預測</a:t>
                </a:r>
                <a:endParaRPr lang="en-US" altLang="zh-TW" sz="1200" i="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sz="1200" i="0" dirty="0"/>
                  <a:t>為提升考慮網路負載變化的</a:t>
                </a:r>
                <a:r>
                  <a:rPr lang="en-US" altLang="zh-TW" sz="1200" i="0" dirty="0"/>
                  <a:t>DDQN</a:t>
                </a:r>
                <a:r>
                  <a:rPr lang="zh-TW" altLang="en-US" sz="1200" i="0" dirty="0"/>
                  <a:t>模型的效能，我們將時間週期</a:t>
                </a:r>
                <a:r>
                  <a:rPr lang="en-US" altLang="zh-TW" sz="1200" i="1" dirty="0"/>
                  <a:t>T </a:t>
                </a:r>
                <a:r>
                  <a:rPr lang="zh-TW" altLang="en-US" sz="1200" i="0" dirty="0"/>
                  <a:t>分割成數個</a:t>
                </a:r>
                <a:r>
                  <a:rPr lang="zh-TW" altLang="en-US" sz="1200" dirty="0"/>
                  <a:t>時間間隔</a:t>
                </a:r>
                <a14:m>
                  <m:oMath xmlns:m="http://schemas.openxmlformats.org/officeDocument/2006/math">
                    <m:r>
                      <m:rPr>
                        <m:sty m:val="p"/>
                      </m:rPr>
                      <a:rPr lang="el-GR" altLang="zh-TW" sz="1200" i="1" smtClean="0">
                        <a:latin typeface="Cambria Math" panose="02040503050406030204" pitchFamily="18" charset="0"/>
                        <a:ea typeface="Cambria Math" panose="02040503050406030204" pitchFamily="18" charset="0"/>
                      </a:rPr>
                      <m:t>Δ</m:t>
                    </m:r>
                    <m:r>
                      <a:rPr lang="en-US" altLang="zh-TW" sz="1200" b="0" i="1" smtClean="0">
                        <a:latin typeface="Cambria Math" panose="02040503050406030204" pitchFamily="18" charset="0"/>
                        <a:ea typeface="Cambria Math" panose="02040503050406030204" pitchFamily="18" charset="0"/>
                      </a:rPr>
                      <m:t>𝑡</m:t>
                    </m:r>
                  </m:oMath>
                </a14:m>
                <a:endParaRPr lang="en-US" altLang="zh-TW" sz="1200" i="0" dirty="0"/>
              </a:p>
              <a:p>
                <a:endParaRPr lang="zh-TW" altLang="en-US" dirty="0"/>
              </a:p>
            </p:txBody>
          </p:sp>
        </mc:Choice>
        <mc:Fallback xmlns="">
          <p:sp>
            <p:nvSpPr>
              <p:cNvPr id="3" name="備忘稿版面配置區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網路負載以時間週期</a:t>
                </a:r>
                <a:r>
                  <a:rPr lang="en-US" altLang="zh-TW" sz="1200" i="1" dirty="0"/>
                  <a:t>T </a:t>
                </a:r>
                <a:r>
                  <a:rPr lang="zh-TW" altLang="en-US" sz="1200" i="0" dirty="0"/>
                  <a:t>週期性變化，且</a:t>
                </a:r>
                <a:r>
                  <a:rPr lang="en-US" altLang="zh-TW" sz="1200" dirty="0"/>
                  <a:t>SFCRs</a:t>
                </a:r>
                <a:r>
                  <a:rPr lang="zh-TW" altLang="en-US" sz="1200" dirty="0"/>
                  <a:t>可以在未來時間間隔</a:t>
                </a:r>
                <a:r>
                  <a:rPr lang="el-GR" altLang="zh-TW" sz="1200" i="0">
                    <a:latin typeface="Cambria Math" panose="02040503050406030204" pitchFamily="18" charset="0"/>
                    <a:ea typeface="Cambria Math" panose="02040503050406030204" pitchFamily="18" charset="0"/>
                  </a:rPr>
                  <a:t>Δ</a:t>
                </a:r>
                <a:r>
                  <a:rPr lang="en-US" altLang="zh-TW" sz="1200" b="0" i="0">
                    <a:latin typeface="Cambria Math" panose="02040503050406030204" pitchFamily="18" charset="0"/>
                    <a:ea typeface="Cambria Math" panose="02040503050406030204" pitchFamily="18" charset="0"/>
                  </a:rPr>
                  <a:t>𝑡</a:t>
                </a:r>
                <a:r>
                  <a:rPr lang="zh-TW" altLang="en-US" sz="1200" i="0" dirty="0"/>
                  <a:t>中被預測</a:t>
                </a:r>
                <a:endParaRPr lang="en-US" altLang="zh-TW" sz="1200" i="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sz="1200" i="0" dirty="0"/>
                  <a:t>為提升考慮網路負載變化的</a:t>
                </a:r>
                <a:r>
                  <a:rPr lang="en-US" altLang="zh-TW" sz="1200" i="0" dirty="0"/>
                  <a:t>DDQN</a:t>
                </a:r>
                <a:r>
                  <a:rPr lang="zh-TW" altLang="en-US" sz="1200" i="0" dirty="0"/>
                  <a:t>模型的效能，我們將時間週期</a:t>
                </a:r>
                <a:r>
                  <a:rPr lang="en-US" altLang="zh-TW" sz="1200" i="1" dirty="0"/>
                  <a:t>T </a:t>
                </a:r>
                <a:r>
                  <a:rPr lang="zh-TW" altLang="en-US" sz="1200" i="0" dirty="0"/>
                  <a:t>分割成數個</a:t>
                </a:r>
                <a:r>
                  <a:rPr lang="zh-TW" altLang="en-US" sz="1200" dirty="0"/>
                  <a:t>時間間隔</a:t>
                </a:r>
                <a:r>
                  <a:rPr lang="el-GR" altLang="zh-TW" sz="1200" i="0">
                    <a:latin typeface="Cambria Math" panose="02040503050406030204" pitchFamily="18" charset="0"/>
                    <a:ea typeface="Cambria Math" panose="02040503050406030204" pitchFamily="18" charset="0"/>
                  </a:rPr>
                  <a:t>Δ</a:t>
                </a:r>
                <a:r>
                  <a:rPr lang="en-US" altLang="zh-TW" sz="1200" b="0" i="0">
                    <a:latin typeface="Cambria Math" panose="02040503050406030204" pitchFamily="18" charset="0"/>
                    <a:ea typeface="Cambria Math" panose="02040503050406030204" pitchFamily="18" charset="0"/>
                  </a:rPr>
                  <a:t>𝑡</a:t>
                </a:r>
                <a:endParaRPr lang="en-US" altLang="zh-TW" sz="1200" i="0" dirty="0"/>
              </a:p>
              <a:p>
                <a:endParaRPr lang="zh-TW" altLang="en-US" dirty="0"/>
              </a:p>
            </p:txBody>
          </p:sp>
        </mc:Fallback>
      </mc:AlternateContent>
      <p:sp>
        <p:nvSpPr>
          <p:cNvPr id="4" name="投影片編號版面配置區 3"/>
          <p:cNvSpPr>
            <a:spLocks noGrp="1"/>
          </p:cNvSpPr>
          <p:nvPr>
            <p:ph type="sldNum" sz="quarter" idx="5"/>
          </p:nvPr>
        </p:nvSpPr>
        <p:spPr/>
        <p:txBody>
          <a:bodyPr/>
          <a:lstStyle/>
          <a:p>
            <a:fld id="{89B894D2-DDB3-426A-9283-4F11FB56BDAE}" type="slidenum">
              <a:rPr lang="zh-TW" altLang="en-US" smtClean="0"/>
              <a:pPr/>
              <a:t>22</a:t>
            </a:fld>
            <a:endParaRPr lang="zh-TW" altLang="en-US"/>
          </a:p>
        </p:txBody>
      </p:sp>
    </p:spTree>
    <p:extLst>
      <p:ext uri="{BB962C8B-B14F-4D97-AF65-F5344CB8AC3E}">
        <p14:creationId xmlns:p14="http://schemas.microsoft.com/office/powerpoint/2010/main" val="2062470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Middle box</a:t>
            </a:r>
            <a:r>
              <a:rPr lang="zh-TW" altLang="en-US" dirty="0"/>
              <a:t>實作在專用硬體上，因此它是固定的且有較高的</a:t>
            </a:r>
            <a:r>
              <a:rPr lang="en-US" altLang="zh-TW" dirty="0"/>
              <a:t>CAPEX</a:t>
            </a:r>
            <a:r>
              <a:rPr lang="zh-TW" altLang="en-US" dirty="0"/>
              <a:t>和</a:t>
            </a:r>
            <a:r>
              <a:rPr lang="en-US" altLang="zh-TW" dirty="0"/>
              <a:t>OPEX</a:t>
            </a:r>
          </a:p>
          <a:p>
            <a:r>
              <a:rPr lang="zh-TW" altLang="en-US" dirty="0"/>
              <a:t>而</a:t>
            </a:r>
            <a:r>
              <a:rPr lang="en-US" altLang="zh-TW" dirty="0"/>
              <a:t>NFV</a:t>
            </a:r>
            <a:r>
              <a:rPr lang="zh-TW" altLang="en-US" dirty="0"/>
              <a:t>改善了上述問題，實作在軟體上，且對於營運商提供的設備有自適應能力</a:t>
            </a:r>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3</a:t>
            </a:fld>
            <a:endParaRPr lang="zh-TW" altLang="en-US"/>
          </a:p>
        </p:txBody>
      </p:sp>
    </p:spTree>
    <p:extLst>
      <p:ext uri="{BB962C8B-B14F-4D97-AF65-F5344CB8AC3E}">
        <p14:creationId xmlns:p14="http://schemas.microsoft.com/office/powerpoint/2010/main" val="27682769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所有的網路拓撲被分為</a:t>
            </a:r>
            <a:r>
              <a:rPr lang="en-US" altLang="zh-TW" dirty="0"/>
              <a:t>N</a:t>
            </a:r>
            <a:r>
              <a:rPr lang="zh-TW" altLang="en-US" dirty="0"/>
              <a:t>個網路區域</a:t>
            </a:r>
            <a:endParaRPr lang="en-US" altLang="zh-TW" dirty="0"/>
          </a:p>
          <a:p>
            <a:r>
              <a:rPr lang="zh-TW" altLang="en-US" dirty="0"/>
              <a:t>由於當節點和鏈路動態加入和離開時網絡區域不會改變，因此所提出的 </a:t>
            </a:r>
            <a:r>
              <a:rPr lang="en-US" altLang="zh-TW" dirty="0"/>
              <a:t>DDQN-VNFPA </a:t>
            </a:r>
            <a:r>
              <a:rPr lang="zh-TW" altLang="en-US" dirty="0"/>
              <a:t>可以通過根據網絡區域訓練 </a:t>
            </a:r>
            <a:r>
              <a:rPr lang="en-US" altLang="zh-TW" dirty="0"/>
              <a:t>DDQN </a:t>
            </a:r>
            <a:r>
              <a:rPr lang="zh-TW" altLang="en-US" dirty="0"/>
              <a:t>模型來適應網絡拓撲的變化。</a:t>
            </a:r>
            <a:endParaRPr lang="en-US" altLang="zh-TW" dirty="0"/>
          </a:p>
          <a:p>
            <a:r>
              <a:rPr lang="zh-TW" altLang="en-US" dirty="0"/>
              <a:t>在</a:t>
            </a:r>
            <a:r>
              <a:rPr lang="en-US" altLang="zh-TW" dirty="0"/>
              <a:t>DDQN-VNFPA</a:t>
            </a:r>
            <a:r>
              <a:rPr lang="zh-TW" altLang="en-US" dirty="0"/>
              <a:t>中，我們將網絡區域的每個組合視為一個動作。</a:t>
            </a:r>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23</a:t>
            </a:fld>
            <a:endParaRPr lang="zh-TW" altLang="en-US"/>
          </a:p>
        </p:txBody>
      </p:sp>
    </p:spTree>
    <p:extLst>
      <p:ext uri="{BB962C8B-B14F-4D97-AF65-F5344CB8AC3E}">
        <p14:creationId xmlns:p14="http://schemas.microsoft.com/office/powerpoint/2010/main" val="15851656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zh-TW" altLang="en-US" dirty="0"/>
                  <a:t>動作</a:t>
                </a:r>
                <a:r>
                  <a:rPr lang="en-US" altLang="zh-TW" dirty="0"/>
                  <a:t>:</a:t>
                </a:r>
              </a:p>
              <a:p>
                <a:r>
                  <a:rPr lang="zh-TW" altLang="en-US" dirty="0"/>
                  <a:t>        有兩個網路區域</a:t>
                </a:r>
                <a:r>
                  <a:rPr lang="en-US" altLang="zh-TW" dirty="0"/>
                  <a:t>A</a:t>
                </a:r>
                <a:r>
                  <a:rPr lang="zh-TW" altLang="en-US" dirty="0"/>
                  <a:t>和</a:t>
                </a:r>
                <a:r>
                  <a:rPr lang="en-US" altLang="zh-TW" dirty="0"/>
                  <a:t>B</a:t>
                </a:r>
                <a:r>
                  <a:rPr lang="zh-TW" altLang="en-US" dirty="0"/>
                  <a:t>，因此動作的組合有</a:t>
                </a:r>
                <a14:m>
                  <m:oMath xmlns:m="http://schemas.openxmlformats.org/officeDocument/2006/math">
                    <m:r>
                      <a:rPr lang="zh-TW" altLang="en-US" sz="1200" i="1" smtClean="0">
                        <a:latin typeface="Cambria Math" panose="02040503050406030204" pitchFamily="18" charset="0"/>
                      </a:rPr>
                      <m:t>𝜙</m:t>
                    </m:r>
                  </m:oMath>
                </a14:m>
                <a:r>
                  <a:rPr lang="zh-TW" altLang="en-US" sz="1200" dirty="0"/>
                  <a:t> </a:t>
                </a:r>
                <a:r>
                  <a:rPr lang="en-US" altLang="zh-TW" sz="1200" dirty="0"/>
                  <a:t>, {A}, {B}, </a:t>
                </a:r>
                <a:r>
                  <a:rPr lang="en-US" altLang="zh-TW" sz="1200" dirty="0">
                    <a:solidFill>
                      <a:srgbClr val="FF0000"/>
                    </a:solidFill>
                  </a:rPr>
                  <a:t>{A,B}</a:t>
                </a:r>
                <a:r>
                  <a:rPr lang="zh-TW" altLang="en-US" sz="1200" dirty="0">
                    <a:solidFill>
                      <a:srgbClr val="FF0000"/>
                    </a:solidFill>
                  </a:rPr>
                  <a:t>這四種組合</a:t>
                </a:r>
                <a:endParaRPr lang="en-US" altLang="zh-TW" sz="1200" dirty="0">
                  <a:solidFill>
                    <a:srgbClr val="FF0000"/>
                  </a:solidFill>
                </a:endParaRPr>
              </a:p>
              <a:p>
                <a:r>
                  <a:rPr lang="zh-TW" altLang="en-US" sz="1200" dirty="0">
                    <a:solidFill>
                      <a:srgbClr val="FF0000"/>
                    </a:solidFill>
                  </a:rPr>
                  <a:t>        若有</a:t>
                </a:r>
                <a:r>
                  <a:rPr lang="en-US" altLang="zh-TW" sz="1200" dirty="0">
                    <a:solidFill>
                      <a:srgbClr val="FF0000"/>
                    </a:solidFill>
                  </a:rPr>
                  <a:t>N</a:t>
                </a:r>
                <a:r>
                  <a:rPr lang="zh-TW" altLang="en-US" sz="1200" dirty="0">
                    <a:solidFill>
                      <a:srgbClr val="FF0000"/>
                    </a:solidFill>
                  </a:rPr>
                  <a:t>個網路區域，則會有</a:t>
                </a:r>
                <a14:m>
                  <m:oMath xmlns:m="http://schemas.openxmlformats.org/officeDocument/2006/math">
                    <m:sSup>
                      <m:sSupPr>
                        <m:ctrlPr>
                          <a:rPr lang="en-US" altLang="zh-TW" sz="1200" i="1" smtClean="0">
                            <a:latin typeface="Cambria Math" panose="02040503050406030204" pitchFamily="18" charset="0"/>
                          </a:rPr>
                        </m:ctrlPr>
                      </m:sSupPr>
                      <m:e>
                        <m:r>
                          <a:rPr lang="en-US" altLang="zh-TW" sz="1200" b="0" i="1" smtClean="0">
                            <a:latin typeface="Cambria Math" panose="02040503050406030204" pitchFamily="18" charset="0"/>
                          </a:rPr>
                          <m:t>2</m:t>
                        </m:r>
                      </m:e>
                      <m:sup>
                        <m:r>
                          <a:rPr lang="en-US" altLang="zh-TW" sz="1200" b="0" i="1" smtClean="0">
                            <a:latin typeface="Cambria Math" panose="02040503050406030204" pitchFamily="18" charset="0"/>
                          </a:rPr>
                          <m:t>𝑁</m:t>
                        </m:r>
                      </m:sup>
                    </m:sSup>
                  </m:oMath>
                </a14:m>
                <a:r>
                  <a:rPr lang="en-US" altLang="zh-TW" sz="1200" dirty="0"/>
                  <a:t> </a:t>
                </a:r>
                <a:r>
                  <a:rPr lang="zh-TW" altLang="en-US" sz="1200" dirty="0"/>
                  <a:t>個動作組合</a:t>
                </a:r>
                <a:endParaRPr lang="en-US" altLang="zh-TW" sz="1200" dirty="0"/>
              </a:p>
              <a:p>
                <a:r>
                  <a:rPr lang="zh-TW" altLang="en-US" sz="1200" dirty="0"/>
                  <a:t>狀態</a:t>
                </a:r>
                <a:r>
                  <a:rPr lang="en-US" altLang="zh-TW" sz="1200" dirty="0"/>
                  <a:t>:</a:t>
                </a:r>
              </a:p>
              <a:p>
                <a:r>
                  <a:rPr lang="zh-TW" altLang="en-US" sz="1200" dirty="0"/>
                  <a:t>        在本文中表示網路資源的狀態，如頻寬、記憶體、</a:t>
                </a:r>
                <a:r>
                  <a:rPr lang="en-US" altLang="zh-TW" sz="1200" dirty="0"/>
                  <a:t>CPU</a:t>
                </a:r>
                <a:r>
                  <a:rPr lang="zh-TW" altLang="en-US" sz="1200" dirty="0"/>
                  <a:t>等</a:t>
                </a:r>
                <a:endParaRPr lang="en-US" altLang="zh-TW" sz="1200" dirty="0"/>
              </a:p>
              <a:p>
                <a:r>
                  <a:rPr lang="zh-TW" altLang="en-US" dirty="0"/>
                  <a:t>獎勵</a:t>
                </a:r>
                <a:r>
                  <a:rPr lang="en-US" altLang="zh-TW" dirty="0"/>
                  <a:t>:</a:t>
                </a:r>
              </a:p>
              <a:p>
                <a:r>
                  <a:rPr lang="zh-TW" altLang="en-US" dirty="0"/>
                  <a:t>        </a:t>
                </a:r>
                <a14:m>
                  <m:oMath xmlns:m="http://schemas.openxmlformats.org/officeDocument/2006/math">
                    <m:sSub>
                      <m:sSubPr>
                        <m:ctrlPr>
                          <a:rPr lang="en-US" altLang="zh-TW" sz="1200" i="1" smtClean="0">
                            <a:latin typeface="Cambria Math" panose="02040503050406030204" pitchFamily="18" charset="0"/>
                          </a:rPr>
                        </m:ctrlPr>
                      </m:sSubPr>
                      <m:e>
                        <m:r>
                          <a:rPr lang="en-US" altLang="zh-TW" sz="1200" i="1">
                            <a:latin typeface="Cambria Math" panose="02040503050406030204" pitchFamily="18" charset="0"/>
                          </a:rPr>
                          <m:t>𝑟</m:t>
                        </m:r>
                      </m:e>
                      <m:sub>
                        <m:sSub>
                          <m:sSubPr>
                            <m:ctrlPr>
                              <a:rPr lang="en-US" altLang="zh-TW" sz="1200" i="1">
                                <a:latin typeface="Cambria Math" panose="02040503050406030204" pitchFamily="18" charset="0"/>
                              </a:rPr>
                            </m:ctrlPr>
                          </m:sSubPr>
                          <m:e>
                            <m:r>
                              <a:rPr lang="en-US" altLang="zh-TW" sz="1200" i="1">
                                <a:latin typeface="Cambria Math" panose="02040503050406030204" pitchFamily="18" charset="0"/>
                              </a:rPr>
                              <m:t>𝑎</m:t>
                            </m:r>
                          </m:e>
                          <m:sub>
                            <m:r>
                              <a:rPr lang="en-US" altLang="zh-TW" sz="1200" i="1">
                                <a:latin typeface="Cambria Math" panose="02040503050406030204" pitchFamily="18" charset="0"/>
                              </a:rPr>
                              <m:t>𝑖</m:t>
                            </m:r>
                          </m:sub>
                        </m:sSub>
                      </m:sub>
                    </m:sSub>
                  </m:oMath>
                </a14:m>
                <a:r>
                  <a:rPr lang="zh-TW" altLang="en-US" dirty="0"/>
                  <a:t>是用以反應動作</a:t>
                </a:r>
                <a14:m>
                  <m:oMath xmlns:m="http://schemas.openxmlformats.org/officeDocument/2006/math">
                    <m:sSub>
                      <m:sSubPr>
                        <m:ctrlPr>
                          <a:rPr lang="en-US" altLang="zh-TW" sz="1200" i="1" smtClean="0">
                            <a:latin typeface="Cambria Math" panose="02040503050406030204" pitchFamily="18" charset="0"/>
                          </a:rPr>
                        </m:ctrlPr>
                      </m:sSubPr>
                      <m:e>
                        <m:r>
                          <a:rPr lang="en-US" altLang="zh-TW" sz="1200" i="1">
                            <a:latin typeface="Cambria Math" panose="02040503050406030204" pitchFamily="18" charset="0"/>
                          </a:rPr>
                          <m:t>𝑎</m:t>
                        </m:r>
                      </m:e>
                      <m:sub>
                        <m:r>
                          <a:rPr lang="en-US" altLang="zh-TW" sz="1200" i="1">
                            <a:latin typeface="Cambria Math" panose="02040503050406030204" pitchFamily="18" charset="0"/>
                          </a:rPr>
                          <m:t>𝑖</m:t>
                        </m:r>
                      </m:sub>
                    </m:sSub>
                  </m:oMath>
                </a14:m>
                <a:r>
                  <a:rPr lang="zh-TW" altLang="en-US" dirty="0"/>
                  <a:t>在網路中的影響，若</a:t>
                </a:r>
                <a14:m>
                  <m:oMath xmlns:m="http://schemas.openxmlformats.org/officeDocument/2006/math">
                    <m:sSub>
                      <m:sSubPr>
                        <m:ctrlPr>
                          <a:rPr lang="en-US" altLang="zh-TW" sz="1200" i="1" smtClean="0">
                            <a:latin typeface="Cambria Math" panose="02040503050406030204" pitchFamily="18" charset="0"/>
                          </a:rPr>
                        </m:ctrlPr>
                      </m:sSubPr>
                      <m:e>
                        <m:r>
                          <a:rPr lang="en-US" altLang="zh-TW" sz="1200" i="1">
                            <a:latin typeface="Cambria Math" panose="02040503050406030204" pitchFamily="18" charset="0"/>
                          </a:rPr>
                          <m:t>𝑎</m:t>
                        </m:r>
                      </m:e>
                      <m:sub>
                        <m:r>
                          <a:rPr lang="en-US" altLang="zh-TW" sz="1200" i="1">
                            <a:latin typeface="Cambria Math" panose="02040503050406030204" pitchFamily="18" charset="0"/>
                          </a:rPr>
                          <m:t>𝑖</m:t>
                        </m:r>
                      </m:sub>
                    </m:sSub>
                  </m:oMath>
                </a14:m>
                <a:r>
                  <a:rPr lang="zh-TW" altLang="en-US" sz="1200" dirty="0"/>
                  <a:t>可以得到好的效能，則</a:t>
                </a:r>
                <a14:m>
                  <m:oMath xmlns:m="http://schemas.openxmlformats.org/officeDocument/2006/math">
                    <m:sSub>
                      <m:sSubPr>
                        <m:ctrlPr>
                          <a:rPr lang="en-US" altLang="zh-TW" sz="1200" i="1" smtClean="0">
                            <a:latin typeface="Cambria Math" panose="02040503050406030204" pitchFamily="18" charset="0"/>
                          </a:rPr>
                        </m:ctrlPr>
                      </m:sSubPr>
                      <m:e>
                        <m:r>
                          <a:rPr lang="en-US" altLang="zh-TW" sz="1200" i="1">
                            <a:latin typeface="Cambria Math" panose="02040503050406030204" pitchFamily="18" charset="0"/>
                          </a:rPr>
                          <m:t>𝑟</m:t>
                        </m:r>
                      </m:e>
                      <m:sub>
                        <m:sSub>
                          <m:sSubPr>
                            <m:ctrlPr>
                              <a:rPr lang="en-US" altLang="zh-TW" sz="1200" i="1">
                                <a:latin typeface="Cambria Math" panose="02040503050406030204" pitchFamily="18" charset="0"/>
                              </a:rPr>
                            </m:ctrlPr>
                          </m:sSubPr>
                          <m:e>
                            <m:r>
                              <a:rPr lang="en-US" altLang="zh-TW" sz="1200" i="1">
                                <a:latin typeface="Cambria Math" panose="02040503050406030204" pitchFamily="18" charset="0"/>
                              </a:rPr>
                              <m:t>𝑎</m:t>
                            </m:r>
                          </m:e>
                          <m:sub>
                            <m:r>
                              <a:rPr lang="en-US" altLang="zh-TW" sz="1200" i="1">
                                <a:latin typeface="Cambria Math" panose="02040503050406030204" pitchFamily="18" charset="0"/>
                              </a:rPr>
                              <m:t>𝑖</m:t>
                            </m:r>
                          </m:sub>
                        </m:sSub>
                      </m:sub>
                    </m:sSub>
                  </m:oMath>
                </a14:m>
                <a:r>
                  <a:rPr lang="zh-TW" altLang="en-US" dirty="0"/>
                  <a:t>就會有高的值，反之若</a:t>
                </a:r>
                <a14:m>
                  <m:oMath xmlns:m="http://schemas.openxmlformats.org/officeDocument/2006/math">
                    <m:sSub>
                      <m:sSubPr>
                        <m:ctrlPr>
                          <a:rPr lang="en-US" altLang="zh-TW" sz="1200" i="1" smtClean="0">
                            <a:latin typeface="Cambria Math" panose="02040503050406030204" pitchFamily="18" charset="0"/>
                          </a:rPr>
                        </m:ctrlPr>
                      </m:sSubPr>
                      <m:e>
                        <m:r>
                          <a:rPr lang="en-US" altLang="zh-TW" sz="1200" i="1">
                            <a:latin typeface="Cambria Math" panose="02040503050406030204" pitchFamily="18" charset="0"/>
                          </a:rPr>
                          <m:t>𝑎</m:t>
                        </m:r>
                      </m:e>
                      <m:sub>
                        <m:r>
                          <a:rPr lang="en-US" altLang="zh-TW" sz="1200" i="1">
                            <a:latin typeface="Cambria Math" panose="02040503050406030204" pitchFamily="18" charset="0"/>
                          </a:rPr>
                          <m:t>𝑖</m:t>
                        </m:r>
                      </m:sub>
                    </m:sSub>
                  </m:oMath>
                </a14:m>
                <a:r>
                  <a:rPr lang="zh-TW" altLang="en-US" sz="1200" dirty="0"/>
                  <a:t>得到不好的效能，則</a:t>
                </a:r>
                <a14:m>
                  <m:oMath xmlns:m="http://schemas.openxmlformats.org/officeDocument/2006/math">
                    <m:sSub>
                      <m:sSubPr>
                        <m:ctrlPr>
                          <a:rPr lang="en-US" altLang="zh-TW" sz="1200" i="1" smtClean="0">
                            <a:latin typeface="Cambria Math" panose="02040503050406030204" pitchFamily="18" charset="0"/>
                          </a:rPr>
                        </m:ctrlPr>
                      </m:sSubPr>
                      <m:e>
                        <m:r>
                          <a:rPr lang="en-US" altLang="zh-TW" sz="1200" i="1">
                            <a:latin typeface="Cambria Math" panose="02040503050406030204" pitchFamily="18" charset="0"/>
                          </a:rPr>
                          <m:t>𝑟</m:t>
                        </m:r>
                      </m:e>
                      <m:sub>
                        <m:sSub>
                          <m:sSubPr>
                            <m:ctrlPr>
                              <a:rPr lang="en-US" altLang="zh-TW" sz="1200" i="1">
                                <a:latin typeface="Cambria Math" panose="02040503050406030204" pitchFamily="18" charset="0"/>
                              </a:rPr>
                            </m:ctrlPr>
                          </m:sSubPr>
                          <m:e>
                            <m:r>
                              <a:rPr lang="en-US" altLang="zh-TW" sz="1200" i="1">
                                <a:latin typeface="Cambria Math" panose="02040503050406030204" pitchFamily="18" charset="0"/>
                              </a:rPr>
                              <m:t>𝑎</m:t>
                            </m:r>
                          </m:e>
                          <m:sub>
                            <m:r>
                              <a:rPr lang="en-US" altLang="zh-TW" sz="1200" i="1">
                                <a:latin typeface="Cambria Math" panose="02040503050406030204" pitchFamily="18" charset="0"/>
                              </a:rPr>
                              <m:t>𝑖</m:t>
                            </m:r>
                          </m:sub>
                        </m:sSub>
                      </m:sub>
                    </m:sSub>
                  </m:oMath>
                </a14:m>
                <a:r>
                  <a:rPr lang="zh-TW" altLang="en-US" dirty="0"/>
                  <a:t>就會有小的值</a:t>
                </a:r>
                <a:endParaRPr lang="en-US" altLang="zh-TW" dirty="0"/>
              </a:p>
              <a:p>
                <a:r>
                  <a:rPr lang="en-US" altLang="zh-TW" dirty="0"/>
                  <a:t>DDQN-VNFPA</a:t>
                </a:r>
                <a:r>
                  <a:rPr lang="zh-TW" altLang="en-US" dirty="0"/>
                  <a:t>包含了線下訓練流程及線上運行流程</a:t>
                </a:r>
                <a:endParaRPr lang="en-US" altLang="zh-TW" dirty="0"/>
              </a:p>
            </p:txBody>
          </p:sp>
        </mc:Choice>
        <mc:Fallback xmlns="">
          <p:sp>
            <p:nvSpPr>
              <p:cNvPr id="3" name="備忘稿版面配置區 2"/>
              <p:cNvSpPr>
                <a:spLocks noGrp="1"/>
              </p:cNvSpPr>
              <p:nvPr>
                <p:ph type="body" idx="1"/>
              </p:nvPr>
            </p:nvSpPr>
            <p:spPr/>
            <p:txBody>
              <a:bodyPr/>
              <a:lstStyle/>
              <a:p>
                <a:r>
                  <a:rPr lang="zh-TW" altLang="en-US" dirty="0"/>
                  <a:t>動作</a:t>
                </a:r>
                <a:r>
                  <a:rPr lang="en-US" altLang="zh-TW" dirty="0"/>
                  <a:t>:</a:t>
                </a:r>
              </a:p>
              <a:p>
                <a:r>
                  <a:rPr lang="zh-TW" altLang="en-US" dirty="0"/>
                  <a:t>        有兩個網路區域</a:t>
                </a:r>
                <a:r>
                  <a:rPr lang="en-US" altLang="zh-TW" dirty="0"/>
                  <a:t>A</a:t>
                </a:r>
                <a:r>
                  <a:rPr lang="zh-TW" altLang="en-US" dirty="0"/>
                  <a:t>和</a:t>
                </a:r>
                <a:r>
                  <a:rPr lang="en-US" altLang="zh-TW" dirty="0"/>
                  <a:t>B</a:t>
                </a:r>
                <a:r>
                  <a:rPr lang="zh-TW" altLang="en-US" dirty="0"/>
                  <a:t>，因此動作的組合有</a:t>
                </a:r>
                <a:r>
                  <a:rPr lang="zh-TW" altLang="en-US" sz="1200" i="0">
                    <a:latin typeface="Cambria Math" panose="02040503050406030204" pitchFamily="18" charset="0"/>
                  </a:rPr>
                  <a:t>𝜙</a:t>
                </a:r>
                <a:r>
                  <a:rPr lang="zh-TW" altLang="en-US" sz="1200" dirty="0"/>
                  <a:t> </a:t>
                </a:r>
                <a:r>
                  <a:rPr lang="en-US" altLang="zh-TW" sz="1200" dirty="0"/>
                  <a:t>, {A}, {B}, </a:t>
                </a:r>
                <a:r>
                  <a:rPr lang="en-US" altLang="zh-TW" sz="1200" dirty="0">
                    <a:solidFill>
                      <a:srgbClr val="FF0000"/>
                    </a:solidFill>
                  </a:rPr>
                  <a:t>{A,B}</a:t>
                </a:r>
                <a:r>
                  <a:rPr lang="zh-TW" altLang="en-US" sz="1200" dirty="0">
                    <a:solidFill>
                      <a:srgbClr val="FF0000"/>
                    </a:solidFill>
                  </a:rPr>
                  <a:t>這四種組合</a:t>
                </a:r>
                <a:endParaRPr lang="en-US" altLang="zh-TW" sz="1200" dirty="0">
                  <a:solidFill>
                    <a:srgbClr val="FF0000"/>
                  </a:solidFill>
                </a:endParaRPr>
              </a:p>
              <a:p>
                <a:r>
                  <a:rPr lang="zh-TW" altLang="en-US" sz="1200" dirty="0">
                    <a:solidFill>
                      <a:srgbClr val="FF0000"/>
                    </a:solidFill>
                  </a:rPr>
                  <a:t>        若有</a:t>
                </a:r>
                <a:r>
                  <a:rPr lang="en-US" altLang="zh-TW" sz="1200" dirty="0">
                    <a:solidFill>
                      <a:srgbClr val="FF0000"/>
                    </a:solidFill>
                  </a:rPr>
                  <a:t>N</a:t>
                </a:r>
                <a:r>
                  <a:rPr lang="zh-TW" altLang="en-US" sz="1200" dirty="0">
                    <a:solidFill>
                      <a:srgbClr val="FF0000"/>
                    </a:solidFill>
                  </a:rPr>
                  <a:t>個網路區域，則會有</a:t>
                </a:r>
                <a:r>
                  <a:rPr lang="en-US" altLang="zh-TW" sz="1200" b="0" i="0">
                    <a:latin typeface="Cambria Math" panose="02040503050406030204" pitchFamily="18" charset="0"/>
                  </a:rPr>
                  <a:t>2^𝑁</a:t>
                </a:r>
                <a:r>
                  <a:rPr lang="en-US" altLang="zh-TW" sz="1200" dirty="0"/>
                  <a:t> </a:t>
                </a:r>
                <a:r>
                  <a:rPr lang="zh-TW" altLang="en-US" sz="1200" dirty="0"/>
                  <a:t>個動作組合</a:t>
                </a:r>
                <a:endParaRPr lang="en-US" altLang="zh-TW" sz="1200" dirty="0"/>
              </a:p>
              <a:p>
                <a:r>
                  <a:rPr lang="zh-TW" altLang="en-US" sz="1200" dirty="0"/>
                  <a:t>狀態</a:t>
                </a:r>
                <a:r>
                  <a:rPr lang="en-US" altLang="zh-TW" sz="1200" dirty="0"/>
                  <a:t>:</a:t>
                </a:r>
              </a:p>
              <a:p>
                <a:r>
                  <a:rPr lang="zh-TW" altLang="en-US" sz="1200" dirty="0"/>
                  <a:t>        在本文中表示網路資源的狀態，如頻寬、記憶體、</a:t>
                </a:r>
                <a:r>
                  <a:rPr lang="en-US" altLang="zh-TW" sz="1200" dirty="0"/>
                  <a:t>CPU</a:t>
                </a:r>
                <a:r>
                  <a:rPr lang="zh-TW" altLang="en-US" sz="1200" dirty="0"/>
                  <a:t>等</a:t>
                </a:r>
                <a:endParaRPr lang="en-US" altLang="zh-TW" sz="1200" dirty="0"/>
              </a:p>
              <a:p>
                <a:r>
                  <a:rPr lang="zh-TW" altLang="en-US" dirty="0"/>
                  <a:t>獎勵</a:t>
                </a:r>
                <a:r>
                  <a:rPr lang="en-US" altLang="zh-TW" dirty="0"/>
                  <a:t>:</a:t>
                </a:r>
              </a:p>
              <a:p>
                <a:r>
                  <a:rPr lang="zh-TW" altLang="en-US" dirty="0"/>
                  <a:t>        </a:t>
                </a:r>
                <a:r>
                  <a:rPr lang="en-US" altLang="zh-TW" sz="1200" i="0">
                    <a:latin typeface="Cambria Math" panose="02040503050406030204" pitchFamily="18" charset="0"/>
                  </a:rPr>
                  <a:t>𝑟_(𝑎_𝑖 )</a:t>
                </a:r>
                <a:r>
                  <a:rPr lang="zh-TW" altLang="en-US" dirty="0"/>
                  <a:t>是用以反應動作</a:t>
                </a:r>
                <a:r>
                  <a:rPr lang="en-US" altLang="zh-TW" sz="1200" i="0">
                    <a:latin typeface="Cambria Math" panose="02040503050406030204" pitchFamily="18" charset="0"/>
                  </a:rPr>
                  <a:t>𝑎_𝑖</a:t>
                </a:r>
                <a:r>
                  <a:rPr lang="zh-TW" altLang="en-US" dirty="0"/>
                  <a:t>在網路中的影響，若</a:t>
                </a:r>
                <a:r>
                  <a:rPr lang="en-US" altLang="zh-TW" sz="1200" i="0">
                    <a:latin typeface="Cambria Math" panose="02040503050406030204" pitchFamily="18" charset="0"/>
                  </a:rPr>
                  <a:t>𝑎_𝑖</a:t>
                </a:r>
                <a:r>
                  <a:rPr lang="zh-TW" altLang="en-US" sz="1200" dirty="0"/>
                  <a:t>可以得到好的效能，則</a:t>
                </a:r>
                <a:r>
                  <a:rPr lang="en-US" altLang="zh-TW" sz="1200" i="0">
                    <a:latin typeface="Cambria Math" panose="02040503050406030204" pitchFamily="18" charset="0"/>
                  </a:rPr>
                  <a:t>𝑟_(𝑎_𝑖 )</a:t>
                </a:r>
                <a:r>
                  <a:rPr lang="zh-TW" altLang="en-US" dirty="0"/>
                  <a:t>就會有高的值，反之若</a:t>
                </a:r>
                <a:r>
                  <a:rPr lang="en-US" altLang="zh-TW" sz="1200" i="0">
                    <a:latin typeface="Cambria Math" panose="02040503050406030204" pitchFamily="18" charset="0"/>
                  </a:rPr>
                  <a:t>𝑎_𝑖</a:t>
                </a:r>
                <a:r>
                  <a:rPr lang="zh-TW" altLang="en-US" sz="1200" dirty="0"/>
                  <a:t>得到不好的效能，則</a:t>
                </a:r>
                <a:r>
                  <a:rPr lang="en-US" altLang="zh-TW" sz="1200" i="0">
                    <a:latin typeface="Cambria Math" panose="02040503050406030204" pitchFamily="18" charset="0"/>
                  </a:rPr>
                  <a:t>𝑟_(𝑎_𝑖 )</a:t>
                </a:r>
                <a:r>
                  <a:rPr lang="zh-TW" altLang="en-US" dirty="0"/>
                  <a:t>就會有小的值</a:t>
                </a:r>
                <a:endParaRPr lang="en-US" altLang="zh-TW" dirty="0"/>
              </a:p>
              <a:p>
                <a:r>
                  <a:rPr lang="en-US" altLang="zh-TW" dirty="0"/>
                  <a:t>DDQN-VNFPA</a:t>
                </a:r>
                <a:r>
                  <a:rPr lang="zh-TW" altLang="en-US" dirty="0"/>
                  <a:t>包含了線下訓練流程及線上運行流程</a:t>
                </a:r>
                <a:endParaRPr lang="en-US" altLang="zh-TW" dirty="0"/>
              </a:p>
            </p:txBody>
          </p:sp>
        </mc:Fallback>
      </mc:AlternateContent>
      <p:sp>
        <p:nvSpPr>
          <p:cNvPr id="4" name="投影片編號版面配置區 3"/>
          <p:cNvSpPr>
            <a:spLocks noGrp="1"/>
          </p:cNvSpPr>
          <p:nvPr>
            <p:ph type="sldNum" sz="quarter" idx="5"/>
          </p:nvPr>
        </p:nvSpPr>
        <p:spPr/>
        <p:txBody>
          <a:bodyPr/>
          <a:lstStyle/>
          <a:p>
            <a:fld id="{89B894D2-DDB3-426A-9283-4F11FB56BDAE}" type="slidenum">
              <a:rPr lang="zh-TW" altLang="en-US" smtClean="0"/>
              <a:pPr/>
              <a:t>24</a:t>
            </a:fld>
            <a:endParaRPr lang="zh-TW" altLang="en-US"/>
          </a:p>
        </p:txBody>
      </p:sp>
    </p:spTree>
    <p:extLst>
      <p:ext uri="{BB962C8B-B14F-4D97-AF65-F5344CB8AC3E}">
        <p14:creationId xmlns:p14="http://schemas.microsoft.com/office/powerpoint/2010/main" val="28283509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線下訓練過程</a:t>
            </a:r>
            <a:endParaRPr lang="en-US" altLang="zh-TW" dirty="0"/>
          </a:p>
          <a:p>
            <a:r>
              <a:rPr lang="en-US" altLang="zh-TW" dirty="0"/>
              <a:t>2:</a:t>
            </a:r>
            <a:r>
              <a:rPr lang="zh-TW" altLang="en-US" dirty="0"/>
              <a:t> 收集訓練資料</a:t>
            </a:r>
            <a:endParaRPr lang="en-US" altLang="zh-TW" dirty="0"/>
          </a:p>
          <a:p>
            <a:r>
              <a:rPr lang="en-US" altLang="zh-TW" dirty="0"/>
              <a:t>3:</a:t>
            </a:r>
            <a:r>
              <a:rPr lang="zh-TW" altLang="en-US" dirty="0"/>
              <a:t> 訓練一個</a:t>
            </a:r>
            <a:r>
              <a:rPr lang="en-US" altLang="zh-TW" dirty="0"/>
              <a:t>DDQN</a:t>
            </a:r>
            <a:r>
              <a:rPr lang="zh-TW" altLang="en-US" dirty="0"/>
              <a:t>模型來負責每個時間間隔的</a:t>
            </a:r>
            <a:r>
              <a:rPr lang="en-US" altLang="zh-TW" dirty="0"/>
              <a:t>VNF</a:t>
            </a:r>
            <a:r>
              <a:rPr lang="zh-TW" altLang="en-US" dirty="0"/>
              <a:t>放置</a:t>
            </a:r>
            <a:endParaRPr lang="en-US" altLang="zh-TW" dirty="0"/>
          </a:p>
          <a:p>
            <a:r>
              <a:rPr lang="en-US" altLang="zh-TW" dirty="0"/>
              <a:t>4:</a:t>
            </a:r>
            <a:r>
              <a:rPr lang="zh-TW" altLang="en-US" dirty="0"/>
              <a:t>在訓練過程後，線上運行那些訓練過的</a:t>
            </a:r>
            <a:r>
              <a:rPr lang="en-US" altLang="zh-TW" dirty="0"/>
              <a:t>DDQN</a:t>
            </a:r>
            <a:r>
              <a:rPr lang="zh-TW" altLang="en-US" dirty="0"/>
              <a:t>模型實現</a:t>
            </a:r>
            <a:r>
              <a:rPr lang="en-US" altLang="zh-TW" dirty="0"/>
              <a:t>VNF</a:t>
            </a:r>
            <a:r>
              <a:rPr lang="zh-TW" altLang="en-US" dirty="0"/>
              <a:t>根據狀態放置的最佳化</a:t>
            </a:r>
            <a:endParaRPr lang="en-US" altLang="zh-TW" dirty="0"/>
          </a:p>
          <a:p>
            <a:r>
              <a:rPr lang="en-US" altLang="zh-TW" dirty="0"/>
              <a:t>4:</a:t>
            </a:r>
            <a:r>
              <a:rPr lang="zh-TW" altLang="en-US" dirty="0"/>
              <a:t>製作舊的訓練好的</a:t>
            </a:r>
            <a:r>
              <a:rPr lang="en-US" altLang="zh-TW" dirty="0"/>
              <a:t>DDQN</a:t>
            </a:r>
            <a:r>
              <a:rPr lang="zh-TW" altLang="en-US" dirty="0"/>
              <a:t>模型的一份副本且繼續訓練它使用新的收集好的訓練資料，在有必要更新模型時</a:t>
            </a:r>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26</a:t>
            </a:fld>
            <a:endParaRPr lang="zh-TW" altLang="en-US"/>
          </a:p>
        </p:txBody>
      </p:sp>
    </p:spTree>
    <p:extLst>
      <p:ext uri="{BB962C8B-B14F-4D97-AF65-F5344CB8AC3E}">
        <p14:creationId xmlns:p14="http://schemas.microsoft.com/office/powerpoint/2010/main" val="2060030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第</a:t>
            </a:r>
            <a:r>
              <a:rPr lang="en-US" altLang="zh-TW" dirty="0"/>
              <a:t>4</a:t>
            </a:r>
            <a:r>
              <a:rPr lang="zh-TW" altLang="en-US" dirty="0"/>
              <a:t>行</a:t>
            </a:r>
            <a:r>
              <a:rPr lang="en-US" altLang="zh-TW" dirty="0"/>
              <a:t>:</a:t>
            </a:r>
            <a:r>
              <a:rPr lang="zh-TW" altLang="en-US" dirty="0"/>
              <a:t> 從資料庫中選擇一批訓練資料</a:t>
            </a:r>
            <a:endParaRPr lang="en-US" altLang="zh-TW" dirty="0"/>
          </a:p>
          <a:p>
            <a:r>
              <a:rPr lang="zh-TW" altLang="en-US" dirty="0"/>
              <a:t>第</a:t>
            </a:r>
            <a:r>
              <a:rPr lang="en-US" altLang="zh-TW" dirty="0"/>
              <a:t>5</a:t>
            </a:r>
            <a:r>
              <a:rPr lang="zh-TW" altLang="en-US" dirty="0"/>
              <a:t>行</a:t>
            </a:r>
            <a:r>
              <a:rPr lang="en-US" altLang="zh-TW" dirty="0"/>
              <a:t>:</a:t>
            </a:r>
            <a:r>
              <a:rPr lang="zh-TW" altLang="en-US" dirty="0"/>
              <a:t> 現在狀態下對應動作的</a:t>
            </a:r>
            <a:r>
              <a:rPr lang="en-US" altLang="zh-TW" dirty="0"/>
              <a:t>Q</a:t>
            </a:r>
            <a:r>
              <a:rPr lang="zh-TW" altLang="en-US" dirty="0"/>
              <a:t>值</a:t>
            </a:r>
            <a:endParaRPr lang="en-US" altLang="zh-TW" dirty="0"/>
          </a:p>
          <a:p>
            <a:r>
              <a:rPr lang="zh-TW" altLang="en-US" dirty="0"/>
              <a:t>第</a:t>
            </a:r>
            <a:r>
              <a:rPr lang="en-US" altLang="zh-TW" dirty="0"/>
              <a:t>6</a:t>
            </a:r>
            <a:r>
              <a:rPr lang="zh-TW" altLang="en-US" dirty="0"/>
              <a:t>行</a:t>
            </a:r>
            <a:r>
              <a:rPr lang="en-US" altLang="zh-TW" dirty="0"/>
              <a:t>:</a:t>
            </a:r>
            <a:r>
              <a:rPr lang="zh-TW" altLang="en-US" dirty="0"/>
              <a:t> </a:t>
            </a:r>
            <a:r>
              <a:rPr lang="en-US" altLang="zh-TW" dirty="0"/>
              <a:t>loss function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第</a:t>
            </a:r>
            <a:r>
              <a:rPr lang="en-US" altLang="zh-TW" dirty="0"/>
              <a:t>7-12</a:t>
            </a:r>
            <a:r>
              <a:rPr lang="zh-TW" altLang="en-US" dirty="0"/>
              <a:t>行</a:t>
            </a:r>
            <a:r>
              <a:rPr lang="en-US" altLang="zh-TW" dirty="0"/>
              <a:t>:</a:t>
            </a:r>
            <a:r>
              <a:rPr lang="zh-TW" altLang="en-US" dirty="0"/>
              <a:t>  </a:t>
            </a:r>
            <a:r>
              <a:rPr lang="en-US" altLang="zh-TW" dirty="0"/>
              <a:t>loss function</a:t>
            </a:r>
            <a:r>
              <a:rPr lang="zh-TW" altLang="en-US" dirty="0"/>
              <a:t>是否已收斂</a:t>
            </a:r>
            <a:endParaRPr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第</a:t>
            </a:r>
            <a:r>
              <a:rPr lang="en-US" altLang="zh-TW" dirty="0"/>
              <a:t>7-8</a:t>
            </a:r>
            <a:r>
              <a:rPr lang="zh-TW" altLang="en-US" dirty="0"/>
              <a:t>行</a:t>
            </a:r>
            <a:r>
              <a:rPr lang="en-US" altLang="zh-TW" dirty="0"/>
              <a:t>:</a:t>
            </a:r>
            <a:r>
              <a:rPr lang="zh-TW" altLang="en-US" dirty="0"/>
              <a:t> 若</a:t>
            </a:r>
            <a:r>
              <a:rPr lang="en-US" altLang="zh-TW" dirty="0"/>
              <a:t>loss function</a:t>
            </a:r>
            <a:r>
              <a:rPr lang="zh-TW" altLang="en-US" dirty="0"/>
              <a:t>的改變值小於等於臨界值，代表已收斂則跳出迴圈</a:t>
            </a:r>
            <a:endParaRPr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第</a:t>
            </a:r>
            <a:r>
              <a:rPr lang="en-US" altLang="zh-TW" dirty="0"/>
              <a:t>10-11</a:t>
            </a:r>
            <a:r>
              <a:rPr lang="zh-TW" altLang="en-US" dirty="0"/>
              <a:t>行</a:t>
            </a:r>
            <a:r>
              <a:rPr lang="en-US" altLang="zh-TW" dirty="0"/>
              <a:t>:</a:t>
            </a:r>
            <a:r>
              <a:rPr lang="zh-TW" altLang="en-US" dirty="0"/>
              <a:t>若</a:t>
            </a:r>
            <a:r>
              <a:rPr lang="en-US" altLang="zh-TW" dirty="0"/>
              <a:t>loss function</a:t>
            </a:r>
            <a:r>
              <a:rPr lang="zh-TW" altLang="en-US" dirty="0"/>
              <a:t>的改變值大於臨界值，代表未收斂則繼續利用降低梯度的公式使它收斂</a:t>
            </a:r>
            <a:endParaRPr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27</a:t>
            </a:fld>
            <a:endParaRPr lang="zh-TW" altLang="en-US"/>
          </a:p>
        </p:txBody>
      </p:sp>
    </p:spTree>
    <p:extLst>
      <p:ext uri="{BB962C8B-B14F-4D97-AF65-F5344CB8AC3E}">
        <p14:creationId xmlns:p14="http://schemas.microsoft.com/office/powerpoint/2010/main" val="14092886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zh-TW" altLang="en-US" dirty="0"/>
                  <a:t>線上運行流程三階段</a:t>
                </a:r>
                <a:r>
                  <a:rPr lang="en-US" altLang="zh-TW" dirty="0"/>
                  <a:t>(5~9)</a:t>
                </a:r>
              </a:p>
              <a:p>
                <a:r>
                  <a:rPr lang="zh-TW" altLang="en-US" dirty="0"/>
                  <a:t>第一階段</a:t>
                </a:r>
                <a:r>
                  <a:rPr lang="en-US" altLang="zh-TW" dirty="0"/>
                  <a:t>:</a:t>
                </a:r>
              </a:p>
              <a:p>
                <a:r>
                  <a:rPr lang="en-US" altLang="zh-TW" dirty="0"/>
                  <a:t>5:</a:t>
                </a:r>
                <a:r>
                  <a:rPr lang="zh-TW" altLang="en-US" dirty="0"/>
                  <a:t> 根據現在時間選擇</a:t>
                </a:r>
                <a:r>
                  <a:rPr lang="en-US" altLang="zh-TW" dirty="0"/>
                  <a:t>DDQN</a:t>
                </a:r>
                <a:r>
                  <a:rPr lang="zh-TW" altLang="en-US" dirty="0"/>
                  <a:t>模型，對當前狀態下的每個動作進行初始評估</a:t>
                </a:r>
                <a:endParaRPr lang="en-US" altLang="zh-TW" dirty="0"/>
              </a:p>
              <a:p>
                <a:r>
                  <a:rPr lang="en-US" altLang="zh-TW" dirty="0"/>
                  <a:t>6:</a:t>
                </a:r>
                <a:r>
                  <a:rPr lang="zh-TW" altLang="en-US" dirty="0"/>
                  <a:t> 透過從總共</a:t>
                </a:r>
                <a14:m>
                  <m:oMath xmlns:m="http://schemas.openxmlformats.org/officeDocument/2006/math">
                    <m:sSup>
                      <m:sSupPr>
                        <m:ctrlPr>
                          <a:rPr lang="en-US" altLang="zh-TW" sz="1200" i="1" smtClean="0">
                            <a:latin typeface="Cambria Math" panose="02040503050406030204" pitchFamily="18" charset="0"/>
                          </a:rPr>
                        </m:ctrlPr>
                      </m:sSupPr>
                      <m:e>
                        <m:r>
                          <a:rPr lang="en-US" altLang="zh-TW" sz="1200" b="0" i="1" smtClean="0">
                            <a:latin typeface="Cambria Math" panose="02040503050406030204" pitchFamily="18" charset="0"/>
                          </a:rPr>
                          <m:t>2</m:t>
                        </m:r>
                      </m:e>
                      <m:sup>
                        <m:r>
                          <a:rPr lang="en-US" altLang="zh-TW" sz="1200" b="0" i="1" smtClean="0">
                            <a:latin typeface="Cambria Math" panose="02040503050406030204" pitchFamily="18" charset="0"/>
                          </a:rPr>
                          <m:t>𝑁</m:t>
                        </m:r>
                      </m:sup>
                    </m:sSup>
                  </m:oMath>
                </a14:m>
                <a:r>
                  <a:rPr lang="zh-TW" altLang="en-US" dirty="0"/>
                  <a:t>動作選擇前</a:t>
                </a:r>
                <a:r>
                  <a:rPr lang="en-US" altLang="zh-TW" dirty="0"/>
                  <a:t>k</a:t>
                </a:r>
                <a:r>
                  <a:rPr lang="zh-TW" altLang="en-US" dirty="0"/>
                  <a:t>個動作來最佳化解決方案的空間大小</a:t>
                </a:r>
                <a:endParaRPr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第二階段</a:t>
                </a:r>
                <a:r>
                  <a:rPr lang="en-US" altLang="zh-TW" dirty="0"/>
                  <a:t>:</a:t>
                </a:r>
              </a:p>
              <a:p>
                <a:r>
                  <a:rPr lang="en-US" altLang="zh-TW" dirty="0"/>
                  <a:t>6:</a:t>
                </a:r>
                <a:r>
                  <a:rPr lang="zh-TW" altLang="en-US" dirty="0"/>
                  <a:t> 在模擬環境下考慮預測的</a:t>
                </a:r>
                <a:r>
                  <a:rPr lang="en-US" altLang="zh-TW" dirty="0"/>
                  <a:t>SFCRs</a:t>
                </a:r>
                <a:r>
                  <a:rPr lang="zh-TW" altLang="en-US" dirty="0"/>
                  <a:t>進行前</a:t>
                </a:r>
                <a:r>
                  <a:rPr lang="en-US" altLang="zh-TW" dirty="0"/>
                  <a:t>k</a:t>
                </a:r>
                <a:r>
                  <a:rPr lang="zh-TW" altLang="en-US" dirty="0"/>
                  <a:t>個動作以獲得獎勵</a:t>
                </a:r>
                <a:endParaRPr lang="en-US" altLang="zh-TW" dirty="0"/>
              </a:p>
              <a:p>
                <a:r>
                  <a:rPr lang="en-US" altLang="zh-TW" dirty="0"/>
                  <a:t>8:</a:t>
                </a:r>
                <a:r>
                  <a:rPr lang="zh-TW" altLang="en-US" dirty="0"/>
                  <a:t> 紀錄結果到資料庫裡進一步更新</a:t>
                </a:r>
                <a:r>
                  <a:rPr lang="en-US" altLang="zh-TW" dirty="0"/>
                  <a:t>DDQN</a:t>
                </a:r>
                <a:r>
                  <a:rPr lang="zh-TW" altLang="en-US" dirty="0"/>
                  <a:t> 模型</a:t>
                </a:r>
                <a:endParaRPr lang="en-US" altLang="zh-TW" dirty="0"/>
              </a:p>
              <a:p>
                <a:r>
                  <a:rPr lang="en-US" altLang="zh-TW" dirty="0"/>
                  <a:t>7:</a:t>
                </a:r>
                <a:r>
                  <a:rPr lang="zh-TW" altLang="en-US" dirty="0"/>
                  <a:t> 在最佳化解決方案空間中執行最高獎勵的動作</a:t>
                </a:r>
                <a:endParaRPr lang="en-US" altLang="zh-TW" dirty="0"/>
              </a:p>
              <a:p>
                <a:r>
                  <a:rPr lang="en-US" altLang="zh-TW" dirty="0"/>
                  <a:t>9:</a:t>
                </a:r>
                <a:r>
                  <a:rPr lang="zh-TW" altLang="en-US" dirty="0"/>
                  <a:t> 根據基於臨界值策略最佳化</a:t>
                </a:r>
                <a:r>
                  <a:rPr lang="en-US" altLang="zh-TW" dirty="0"/>
                  <a:t>VNFI</a:t>
                </a:r>
                <a:r>
                  <a:rPr lang="zh-TW" altLang="en-US" dirty="0"/>
                  <a:t>在實體網路中的放置</a:t>
                </a:r>
                <a:endParaRPr lang="en-US" altLang="zh-TW" dirty="0"/>
              </a:p>
            </p:txBody>
          </p:sp>
        </mc:Choice>
        <mc:Fallback xmlns="">
          <p:sp>
            <p:nvSpPr>
              <p:cNvPr id="3" name="備忘稿版面配置區 2"/>
              <p:cNvSpPr>
                <a:spLocks noGrp="1"/>
              </p:cNvSpPr>
              <p:nvPr>
                <p:ph type="body" idx="1"/>
              </p:nvPr>
            </p:nvSpPr>
            <p:spPr/>
            <p:txBody>
              <a:bodyPr/>
              <a:lstStyle/>
              <a:p>
                <a:r>
                  <a:rPr lang="zh-TW" altLang="en-US" dirty="0"/>
                  <a:t>線上運行流程三階段</a:t>
                </a:r>
                <a:r>
                  <a:rPr lang="en-US" altLang="zh-TW" dirty="0"/>
                  <a:t>(5~9)</a:t>
                </a:r>
              </a:p>
              <a:p>
                <a:r>
                  <a:rPr lang="zh-TW" altLang="en-US" dirty="0"/>
                  <a:t>第一階段</a:t>
                </a:r>
                <a:r>
                  <a:rPr lang="en-US" altLang="zh-TW" dirty="0"/>
                  <a:t>:</a:t>
                </a:r>
              </a:p>
              <a:p>
                <a:r>
                  <a:rPr lang="en-US" altLang="zh-TW" dirty="0"/>
                  <a:t>5:</a:t>
                </a:r>
                <a:r>
                  <a:rPr lang="zh-TW" altLang="en-US" dirty="0"/>
                  <a:t> 根據現在時間選擇</a:t>
                </a:r>
                <a:r>
                  <a:rPr lang="en-US" altLang="zh-TW" dirty="0"/>
                  <a:t>DDQN</a:t>
                </a:r>
                <a:r>
                  <a:rPr lang="zh-TW" altLang="en-US" dirty="0"/>
                  <a:t>模型，對當前狀態下的每個動作進行初始評估</a:t>
                </a:r>
                <a:endParaRPr lang="en-US" altLang="zh-TW" dirty="0"/>
              </a:p>
              <a:p>
                <a:r>
                  <a:rPr lang="en-US" altLang="zh-TW" dirty="0"/>
                  <a:t>6:</a:t>
                </a:r>
                <a:r>
                  <a:rPr lang="zh-TW" altLang="en-US" dirty="0"/>
                  <a:t> 透過從總共</a:t>
                </a:r>
                <a:r>
                  <a:rPr lang="en-US" altLang="zh-TW" sz="1200" b="0" i="0">
                    <a:latin typeface="Cambria Math" panose="02040503050406030204" pitchFamily="18" charset="0"/>
                  </a:rPr>
                  <a:t>2^𝑁</a:t>
                </a:r>
                <a:r>
                  <a:rPr lang="zh-TW" altLang="en-US" dirty="0"/>
                  <a:t>動作選擇前</a:t>
                </a:r>
                <a:r>
                  <a:rPr lang="en-US" altLang="zh-TW" dirty="0"/>
                  <a:t>k</a:t>
                </a:r>
                <a:r>
                  <a:rPr lang="zh-TW" altLang="en-US" dirty="0"/>
                  <a:t>個動作來最佳化解決方案的空間大小</a:t>
                </a:r>
                <a:endParaRPr lang="en-US" altLang="zh-TW"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dirty="0"/>
                  <a:t>第二階段</a:t>
                </a:r>
                <a:r>
                  <a:rPr lang="en-US" altLang="zh-TW" dirty="0"/>
                  <a:t>:</a:t>
                </a:r>
              </a:p>
              <a:p>
                <a:r>
                  <a:rPr lang="en-US" altLang="zh-TW" dirty="0"/>
                  <a:t>6:</a:t>
                </a:r>
                <a:r>
                  <a:rPr lang="zh-TW" altLang="en-US" dirty="0"/>
                  <a:t> 在模擬環境下考慮預測的</a:t>
                </a:r>
                <a:r>
                  <a:rPr lang="en-US" altLang="zh-TW" dirty="0"/>
                  <a:t>SFCRs</a:t>
                </a:r>
                <a:r>
                  <a:rPr lang="zh-TW" altLang="en-US" dirty="0"/>
                  <a:t>進行前</a:t>
                </a:r>
                <a:r>
                  <a:rPr lang="en-US" altLang="zh-TW" dirty="0"/>
                  <a:t>k</a:t>
                </a:r>
                <a:r>
                  <a:rPr lang="zh-TW" altLang="en-US" dirty="0"/>
                  <a:t>個動作以獲得獎勵</a:t>
                </a:r>
                <a:endParaRPr lang="en-US" altLang="zh-TW" dirty="0"/>
              </a:p>
              <a:p>
                <a:r>
                  <a:rPr lang="en-US" altLang="zh-TW" dirty="0"/>
                  <a:t>8:</a:t>
                </a:r>
                <a:r>
                  <a:rPr lang="zh-TW" altLang="en-US" dirty="0"/>
                  <a:t> 紀錄結果到資料庫裡進一步更新</a:t>
                </a:r>
                <a:r>
                  <a:rPr lang="en-US" altLang="zh-TW" dirty="0"/>
                  <a:t>DDQN</a:t>
                </a:r>
                <a:r>
                  <a:rPr lang="zh-TW" altLang="en-US" dirty="0"/>
                  <a:t> 模型</a:t>
                </a:r>
                <a:endParaRPr lang="en-US" altLang="zh-TW" dirty="0"/>
              </a:p>
              <a:p>
                <a:r>
                  <a:rPr lang="en-US" altLang="zh-TW" dirty="0"/>
                  <a:t>7:</a:t>
                </a:r>
                <a:r>
                  <a:rPr lang="zh-TW" altLang="en-US" dirty="0"/>
                  <a:t> 在最佳化解決方案空間中執行最高獎勵的動作</a:t>
                </a:r>
                <a:endParaRPr lang="en-US" altLang="zh-TW" dirty="0"/>
              </a:p>
              <a:p>
                <a:r>
                  <a:rPr lang="en-US" altLang="zh-TW" dirty="0"/>
                  <a:t>9:</a:t>
                </a:r>
                <a:r>
                  <a:rPr lang="zh-TW" altLang="en-US" dirty="0"/>
                  <a:t> 根據基於臨界值策略最佳化</a:t>
                </a:r>
                <a:r>
                  <a:rPr lang="en-US" altLang="zh-TW" dirty="0"/>
                  <a:t>VNFI</a:t>
                </a:r>
                <a:r>
                  <a:rPr lang="zh-TW" altLang="en-US" dirty="0"/>
                  <a:t>在實體網路中的放置</a:t>
                </a:r>
                <a:endParaRPr lang="en-US" altLang="zh-TW" dirty="0"/>
              </a:p>
            </p:txBody>
          </p:sp>
        </mc:Fallback>
      </mc:AlternateContent>
      <p:sp>
        <p:nvSpPr>
          <p:cNvPr id="4" name="投影片編號版面配置區 3"/>
          <p:cNvSpPr>
            <a:spLocks noGrp="1"/>
          </p:cNvSpPr>
          <p:nvPr>
            <p:ph type="sldNum" sz="quarter" idx="5"/>
          </p:nvPr>
        </p:nvSpPr>
        <p:spPr/>
        <p:txBody>
          <a:bodyPr/>
          <a:lstStyle/>
          <a:p>
            <a:fld id="{89B894D2-DDB3-426A-9283-4F11FB56BDAE}" type="slidenum">
              <a:rPr lang="zh-TW" altLang="en-US" smtClean="0"/>
              <a:pPr/>
              <a:t>28</a:t>
            </a:fld>
            <a:endParaRPr lang="zh-TW" altLang="en-US"/>
          </a:p>
        </p:txBody>
      </p:sp>
    </p:spTree>
    <p:extLst>
      <p:ext uri="{BB962C8B-B14F-4D97-AF65-F5344CB8AC3E}">
        <p14:creationId xmlns:p14="http://schemas.microsoft.com/office/powerpoint/2010/main" val="19679141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zh-TW" altLang="en-US" dirty="0"/>
                  <a:t>第</a:t>
                </a:r>
                <a:r>
                  <a:rPr lang="en-US" altLang="zh-TW" dirty="0"/>
                  <a:t>1-8</a:t>
                </a:r>
                <a:r>
                  <a:rPr lang="zh-TW" altLang="en-US" dirty="0"/>
                  <a:t>行</a:t>
                </a:r>
                <a:r>
                  <a:rPr lang="en-US" altLang="zh-TW" dirty="0"/>
                  <a:t>:</a:t>
                </a:r>
                <a:r>
                  <a:rPr lang="zh-TW" altLang="en-US" dirty="0"/>
                  <a:t> 計算平均可用資源</a:t>
                </a:r>
                <a:endParaRPr lang="en-US" altLang="zh-TW" dirty="0"/>
              </a:p>
              <a:p>
                <a:r>
                  <a:rPr lang="zh-TW" altLang="en-US" dirty="0"/>
                  <a:t>第</a:t>
                </a:r>
                <a:r>
                  <a:rPr lang="en-US" altLang="zh-TW" dirty="0"/>
                  <a:t>9</a:t>
                </a:r>
                <a:r>
                  <a:rPr lang="zh-TW" altLang="en-US" dirty="0"/>
                  <a:t>行</a:t>
                </a:r>
                <a:r>
                  <a:rPr lang="en-US" altLang="zh-TW" dirty="0"/>
                  <a:t>:</a:t>
                </a:r>
                <a:r>
                  <a:rPr lang="zh-TW" altLang="en-US" dirty="0"/>
                  <a:t> 格式化狀態</a:t>
                </a:r>
                <a:endParaRPr lang="en-US" altLang="zh-TW" dirty="0"/>
              </a:p>
              <a:p>
                <a:r>
                  <a:rPr lang="zh-TW" altLang="en-US" dirty="0"/>
                  <a:t>第</a:t>
                </a:r>
                <a:r>
                  <a:rPr lang="en-US" altLang="zh-TW" dirty="0"/>
                  <a:t>10-11</a:t>
                </a:r>
                <a:r>
                  <a:rPr lang="zh-TW" altLang="en-US" dirty="0"/>
                  <a:t>行</a:t>
                </a:r>
                <a:r>
                  <a:rPr lang="en-US" altLang="zh-TW" dirty="0"/>
                  <a:t>: </a:t>
                </a:r>
                <a:r>
                  <a:rPr lang="zh-TW" altLang="en-US" dirty="0"/>
                  <a:t>輸入狀態到選中的</a:t>
                </a:r>
                <a:r>
                  <a:rPr lang="en-US" altLang="zh-TW" dirty="0"/>
                  <a:t>DDQN</a:t>
                </a:r>
                <a:r>
                  <a:rPr lang="zh-TW" altLang="en-US" dirty="0"/>
                  <a:t>模型並獲得每個動作的對應</a:t>
                </a:r>
                <a:r>
                  <a:rPr lang="en-US" altLang="zh-TW" dirty="0"/>
                  <a:t>Q</a:t>
                </a:r>
                <a:r>
                  <a:rPr lang="zh-TW" altLang="en-US" dirty="0"/>
                  <a:t>值</a:t>
                </a:r>
                <a:endParaRPr lang="en-US" altLang="zh-TW" dirty="0"/>
              </a:p>
              <a:p>
                <a:r>
                  <a:rPr lang="zh-TW" altLang="en-US" dirty="0"/>
                  <a:t>第</a:t>
                </a:r>
                <a:r>
                  <a:rPr lang="en-US" altLang="zh-TW" dirty="0"/>
                  <a:t>12</a:t>
                </a:r>
                <a:r>
                  <a:rPr lang="zh-TW" altLang="en-US" dirty="0"/>
                  <a:t>行</a:t>
                </a:r>
                <a:r>
                  <a:rPr lang="en-US" altLang="zh-TW" dirty="0"/>
                  <a:t>:</a:t>
                </a:r>
                <a:r>
                  <a:rPr lang="zh-TW" altLang="en-US" dirty="0"/>
                  <a:t> 選擇前</a:t>
                </a:r>
                <a:r>
                  <a:rPr lang="en-US" altLang="zh-TW" dirty="0"/>
                  <a:t>k</a:t>
                </a:r>
                <a:r>
                  <a:rPr lang="zh-TW" altLang="en-US" dirty="0"/>
                  <a:t>個</a:t>
                </a:r>
                <a:r>
                  <a:rPr lang="en-US" altLang="zh-TW" dirty="0"/>
                  <a:t>Q</a:t>
                </a:r>
                <a:r>
                  <a:rPr lang="zh-TW" altLang="en-US" dirty="0"/>
                  <a:t>值的動作來最佳化解決方案空間</a:t>
                </a:r>
                <a:endParaRPr lang="en-US" altLang="zh-TW" dirty="0"/>
              </a:p>
              <a:p>
                <a:r>
                  <a:rPr lang="zh-TW" altLang="en-US" dirty="0"/>
                  <a:t>第</a:t>
                </a:r>
                <a:r>
                  <a:rPr lang="en-US" altLang="zh-TW" dirty="0"/>
                  <a:t>13-19</a:t>
                </a:r>
                <a:r>
                  <a:rPr lang="zh-TW" altLang="en-US" dirty="0"/>
                  <a:t>行</a:t>
                </a:r>
                <a:r>
                  <a:rPr lang="en-US" altLang="zh-TW" dirty="0"/>
                  <a:t>:</a:t>
                </a:r>
                <a:r>
                  <a:rPr lang="zh-TW" altLang="en-US" dirty="0"/>
                  <a:t> 獲取在最佳解決方案空間中每個動作的獎勵及記錄結果到資料庫</a:t>
                </a:r>
                <a:endParaRPr lang="en-US" altLang="zh-TW" dirty="0"/>
              </a:p>
              <a:p>
                <a:r>
                  <a:rPr lang="zh-TW" altLang="en-US" dirty="0"/>
                  <a:t>第</a:t>
                </a:r>
                <a:r>
                  <a:rPr lang="en-US" altLang="zh-TW" dirty="0"/>
                  <a:t>20-21</a:t>
                </a:r>
                <a:r>
                  <a:rPr lang="zh-TW" altLang="en-US" dirty="0"/>
                  <a:t>行</a:t>
                </a:r>
                <a:r>
                  <a:rPr lang="en-US" altLang="zh-TW" dirty="0"/>
                  <a:t>:</a:t>
                </a:r>
                <a:r>
                  <a:rPr lang="zh-TW" altLang="en-US" dirty="0"/>
                  <a:t> 在實體網路中進行最佳動作</a:t>
                </a:r>
                <a14:m>
                  <m:oMath xmlns:m="http://schemas.openxmlformats.org/officeDocument/2006/math">
                    <m:sSup>
                      <m:sSupPr>
                        <m:ctrlPr>
                          <a:rPr lang="en-US" altLang="zh-TW" sz="1200" i="1" smtClean="0">
                            <a:latin typeface="Cambria Math" panose="02040503050406030204" pitchFamily="18" charset="0"/>
                          </a:rPr>
                        </m:ctrlPr>
                      </m:sSupPr>
                      <m:e>
                        <m:r>
                          <a:rPr lang="en-US" altLang="zh-TW" sz="1200" i="1">
                            <a:latin typeface="Cambria Math" panose="02040503050406030204" pitchFamily="18" charset="0"/>
                          </a:rPr>
                          <m:t>𝑎</m:t>
                        </m:r>
                      </m:e>
                      <m:sup>
                        <m:r>
                          <a:rPr lang="en-US" altLang="zh-TW" sz="1200" i="1">
                            <a:latin typeface="Cambria Math" panose="02040503050406030204" pitchFamily="18" charset="0"/>
                          </a:rPr>
                          <m:t>∗</m:t>
                        </m:r>
                      </m:sup>
                    </m:sSup>
                  </m:oMath>
                </a14:m>
                <a:r>
                  <a:rPr lang="en-US" altLang="zh-TW" sz="1200" dirty="0"/>
                  <a:t> </a:t>
                </a:r>
                <a:endParaRPr lang="zh-TW" altLang="en-US" dirty="0"/>
              </a:p>
            </p:txBody>
          </p:sp>
        </mc:Choice>
        <mc:Fallback xmlns="">
          <p:sp>
            <p:nvSpPr>
              <p:cNvPr id="3" name="備忘稿版面配置區 2"/>
              <p:cNvSpPr>
                <a:spLocks noGrp="1"/>
              </p:cNvSpPr>
              <p:nvPr>
                <p:ph type="body" idx="1"/>
              </p:nvPr>
            </p:nvSpPr>
            <p:spPr/>
            <p:txBody>
              <a:bodyPr/>
              <a:lstStyle/>
              <a:p>
                <a:r>
                  <a:rPr lang="zh-TW" altLang="en-US" dirty="0"/>
                  <a:t>第</a:t>
                </a:r>
                <a:r>
                  <a:rPr lang="en-US" altLang="zh-TW" dirty="0"/>
                  <a:t>1-8</a:t>
                </a:r>
                <a:r>
                  <a:rPr lang="zh-TW" altLang="en-US" dirty="0"/>
                  <a:t>行</a:t>
                </a:r>
                <a:r>
                  <a:rPr lang="en-US" altLang="zh-TW" dirty="0"/>
                  <a:t>:</a:t>
                </a:r>
                <a:r>
                  <a:rPr lang="zh-TW" altLang="en-US" dirty="0"/>
                  <a:t> 計算平均可用資源</a:t>
                </a:r>
                <a:endParaRPr lang="en-US" altLang="zh-TW" dirty="0"/>
              </a:p>
              <a:p>
                <a:r>
                  <a:rPr lang="zh-TW" altLang="en-US" dirty="0"/>
                  <a:t>第</a:t>
                </a:r>
                <a:r>
                  <a:rPr lang="en-US" altLang="zh-TW" dirty="0"/>
                  <a:t>9</a:t>
                </a:r>
                <a:r>
                  <a:rPr lang="zh-TW" altLang="en-US" dirty="0"/>
                  <a:t>行</a:t>
                </a:r>
                <a:r>
                  <a:rPr lang="en-US" altLang="zh-TW" dirty="0"/>
                  <a:t>:</a:t>
                </a:r>
                <a:r>
                  <a:rPr lang="zh-TW" altLang="en-US" dirty="0"/>
                  <a:t> 格式化狀態</a:t>
                </a:r>
                <a:endParaRPr lang="en-US" altLang="zh-TW" dirty="0"/>
              </a:p>
              <a:p>
                <a:r>
                  <a:rPr lang="zh-TW" altLang="en-US" dirty="0"/>
                  <a:t>第</a:t>
                </a:r>
                <a:r>
                  <a:rPr lang="en-US" altLang="zh-TW" dirty="0"/>
                  <a:t>10-11</a:t>
                </a:r>
                <a:r>
                  <a:rPr lang="zh-TW" altLang="en-US" dirty="0"/>
                  <a:t>行</a:t>
                </a:r>
                <a:r>
                  <a:rPr lang="en-US" altLang="zh-TW" dirty="0"/>
                  <a:t>: </a:t>
                </a:r>
                <a:r>
                  <a:rPr lang="zh-TW" altLang="en-US" dirty="0"/>
                  <a:t>輸入狀態到選中的</a:t>
                </a:r>
                <a:r>
                  <a:rPr lang="en-US" altLang="zh-TW" dirty="0"/>
                  <a:t>DDQN</a:t>
                </a:r>
                <a:r>
                  <a:rPr lang="zh-TW" altLang="en-US" dirty="0"/>
                  <a:t>模型並獲得每個動作的對應</a:t>
                </a:r>
                <a:r>
                  <a:rPr lang="en-US" altLang="zh-TW" dirty="0"/>
                  <a:t>Q</a:t>
                </a:r>
                <a:r>
                  <a:rPr lang="zh-TW" altLang="en-US" dirty="0"/>
                  <a:t>值</a:t>
                </a:r>
                <a:endParaRPr lang="en-US" altLang="zh-TW" dirty="0"/>
              </a:p>
              <a:p>
                <a:r>
                  <a:rPr lang="zh-TW" altLang="en-US" dirty="0"/>
                  <a:t>第</a:t>
                </a:r>
                <a:r>
                  <a:rPr lang="en-US" altLang="zh-TW" dirty="0"/>
                  <a:t>12</a:t>
                </a:r>
                <a:r>
                  <a:rPr lang="zh-TW" altLang="en-US" dirty="0"/>
                  <a:t>行</a:t>
                </a:r>
                <a:r>
                  <a:rPr lang="en-US" altLang="zh-TW" dirty="0"/>
                  <a:t>:</a:t>
                </a:r>
                <a:r>
                  <a:rPr lang="zh-TW" altLang="en-US" dirty="0"/>
                  <a:t> 選擇前</a:t>
                </a:r>
                <a:r>
                  <a:rPr lang="en-US" altLang="zh-TW" dirty="0"/>
                  <a:t>k</a:t>
                </a:r>
                <a:r>
                  <a:rPr lang="zh-TW" altLang="en-US" dirty="0"/>
                  <a:t>個</a:t>
                </a:r>
                <a:r>
                  <a:rPr lang="en-US" altLang="zh-TW" dirty="0"/>
                  <a:t>Q</a:t>
                </a:r>
                <a:r>
                  <a:rPr lang="zh-TW" altLang="en-US" dirty="0"/>
                  <a:t>值的動作來最佳化解決方案空間</a:t>
                </a:r>
                <a:endParaRPr lang="en-US" altLang="zh-TW" dirty="0"/>
              </a:p>
              <a:p>
                <a:r>
                  <a:rPr lang="zh-TW" altLang="en-US" dirty="0"/>
                  <a:t>第</a:t>
                </a:r>
                <a:r>
                  <a:rPr lang="en-US" altLang="zh-TW" dirty="0"/>
                  <a:t>13-19</a:t>
                </a:r>
                <a:r>
                  <a:rPr lang="zh-TW" altLang="en-US" dirty="0"/>
                  <a:t>行</a:t>
                </a:r>
                <a:r>
                  <a:rPr lang="en-US" altLang="zh-TW" dirty="0"/>
                  <a:t>:</a:t>
                </a:r>
                <a:r>
                  <a:rPr lang="zh-TW" altLang="en-US" dirty="0"/>
                  <a:t> 獲取在最佳解決方案空間中每個動作的獎勵及記錄結果到資料庫</a:t>
                </a:r>
                <a:endParaRPr lang="en-US" altLang="zh-TW" dirty="0"/>
              </a:p>
              <a:p>
                <a:r>
                  <a:rPr lang="zh-TW" altLang="en-US" dirty="0"/>
                  <a:t>第</a:t>
                </a:r>
                <a:r>
                  <a:rPr lang="en-US" altLang="zh-TW" dirty="0"/>
                  <a:t>20-21</a:t>
                </a:r>
                <a:r>
                  <a:rPr lang="zh-TW" altLang="en-US" dirty="0"/>
                  <a:t>行</a:t>
                </a:r>
                <a:r>
                  <a:rPr lang="en-US" altLang="zh-TW" dirty="0"/>
                  <a:t>:</a:t>
                </a:r>
                <a:r>
                  <a:rPr lang="zh-TW" altLang="en-US" dirty="0"/>
                  <a:t> 在實體網路中進行最佳動作</a:t>
                </a:r>
                <a:r>
                  <a:rPr lang="en-US" altLang="zh-TW" sz="1200" i="0">
                    <a:latin typeface="Cambria Math" panose="02040503050406030204" pitchFamily="18" charset="0"/>
                  </a:rPr>
                  <a:t>𝑎^∗</a:t>
                </a:r>
                <a:r>
                  <a:rPr lang="en-US" altLang="zh-TW" sz="1200" dirty="0"/>
                  <a:t> </a:t>
                </a:r>
                <a:endParaRPr lang="zh-TW" altLang="en-US" dirty="0"/>
              </a:p>
            </p:txBody>
          </p:sp>
        </mc:Fallback>
      </mc:AlternateContent>
      <p:sp>
        <p:nvSpPr>
          <p:cNvPr id="4" name="投影片編號版面配置區 3"/>
          <p:cNvSpPr>
            <a:spLocks noGrp="1"/>
          </p:cNvSpPr>
          <p:nvPr>
            <p:ph type="sldNum" sz="quarter" idx="5"/>
          </p:nvPr>
        </p:nvSpPr>
        <p:spPr/>
        <p:txBody>
          <a:bodyPr/>
          <a:lstStyle/>
          <a:p>
            <a:fld id="{89B894D2-DDB3-426A-9283-4F11FB56BDAE}" type="slidenum">
              <a:rPr lang="zh-TW" altLang="en-US" smtClean="0"/>
              <a:pPr/>
              <a:t>29</a:t>
            </a:fld>
            <a:endParaRPr lang="zh-TW" altLang="en-US"/>
          </a:p>
        </p:txBody>
      </p:sp>
    </p:spTree>
    <p:extLst>
      <p:ext uri="{BB962C8B-B14F-4D97-AF65-F5344CB8AC3E}">
        <p14:creationId xmlns:p14="http://schemas.microsoft.com/office/powerpoint/2010/main" val="6179874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zh-TW" altLang="en-US" dirty="0"/>
                  <a:t>第</a:t>
                </a:r>
                <a:r>
                  <a:rPr lang="en-US" altLang="zh-TW" dirty="0"/>
                  <a:t>3-18</a:t>
                </a:r>
                <a:r>
                  <a:rPr lang="zh-TW" altLang="en-US" dirty="0"/>
                  <a:t>行</a:t>
                </a:r>
                <a:r>
                  <a:rPr lang="en-US" altLang="zh-TW" dirty="0"/>
                  <a:t>:</a:t>
                </a:r>
                <a:r>
                  <a:rPr lang="zh-TW" altLang="en-US" dirty="0"/>
                  <a:t> 對於</a:t>
                </a:r>
                <a14:m>
                  <m:oMath xmlns:m="http://schemas.openxmlformats.org/officeDocument/2006/math">
                    <m:sSup>
                      <m:sSupPr>
                        <m:ctrlPr>
                          <a:rPr lang="en-US" altLang="zh-TW" sz="1200" i="1" smtClean="0">
                            <a:latin typeface="Cambria Math" panose="02040503050406030204" pitchFamily="18" charset="0"/>
                          </a:rPr>
                        </m:ctrlPr>
                      </m:sSupPr>
                      <m:e>
                        <m:r>
                          <a:rPr lang="en-US" altLang="zh-TW" sz="1200" i="1">
                            <a:latin typeface="Cambria Math" panose="02040503050406030204" pitchFamily="18" charset="0"/>
                          </a:rPr>
                          <m:t>𝑎</m:t>
                        </m:r>
                      </m:e>
                      <m:sup>
                        <m:r>
                          <a:rPr lang="en-US" altLang="zh-TW" sz="1200" i="1">
                            <a:latin typeface="Cambria Math" panose="02040503050406030204" pitchFamily="18" charset="0"/>
                          </a:rPr>
                          <m:t>∗</m:t>
                        </m:r>
                      </m:sup>
                    </m:sSup>
                  </m:oMath>
                </a14:m>
                <a:r>
                  <a:rPr lang="zh-TW" altLang="en-US" dirty="0"/>
                  <a:t>選擇的每個網路區域</a:t>
                </a:r>
                <a:r>
                  <a:rPr lang="en-US" altLang="zh-TW" dirty="0"/>
                  <a:t>n</a:t>
                </a:r>
                <a:r>
                  <a:rPr lang="zh-TW" altLang="en-US" dirty="0"/>
                  <a:t>，檢查每種類型的</a:t>
                </a:r>
                <a:r>
                  <a:rPr lang="en-US" altLang="zh-TW" dirty="0"/>
                  <a:t>VNF</a:t>
                </a:r>
                <a:r>
                  <a:rPr lang="zh-TW" altLang="en-US" dirty="0"/>
                  <a:t>可用</a:t>
                </a:r>
                <a:r>
                  <a:rPr lang="en-US" altLang="zh-TW" dirty="0"/>
                  <a:t>CPU</a:t>
                </a:r>
              </a:p>
              <a:p>
                <a:r>
                  <a:rPr lang="zh-TW" altLang="en-US" dirty="0"/>
                  <a:t>第</a:t>
                </a:r>
                <a:r>
                  <a:rPr lang="en-US" altLang="zh-TW" dirty="0"/>
                  <a:t>5-10</a:t>
                </a:r>
                <a:r>
                  <a:rPr lang="zh-TW" altLang="en-US" dirty="0"/>
                  <a:t>行</a:t>
                </a:r>
                <a:r>
                  <a:rPr lang="en-US" altLang="zh-TW" dirty="0"/>
                  <a:t>:</a:t>
                </a:r>
                <a:r>
                  <a:rPr lang="zh-TW" altLang="en-US" dirty="0"/>
                  <a:t> 網路負載減少時</a:t>
                </a:r>
                <a:endParaRPr lang="en-US" altLang="zh-TW" dirty="0"/>
              </a:p>
              <a:p>
                <a14:m>
                  <m:oMath xmlns:m="http://schemas.openxmlformats.org/officeDocument/2006/math">
                    <m:sSubSup>
                      <m:sSubSupPr>
                        <m:ctrlPr>
                          <a:rPr lang="en-US" altLang="zh-TW" i="1" smtClean="0">
                            <a:latin typeface="Cambria Math" panose="02040503050406030204" pitchFamily="18" charset="0"/>
                          </a:rPr>
                        </m:ctrlPr>
                      </m:sSubSupPr>
                      <m:e>
                        <m:r>
                          <a:rPr lang="zh-TW" altLang="en-US" i="1" smtClean="0">
                            <a:latin typeface="Cambria Math" panose="02040503050406030204" pitchFamily="18" charset="0"/>
                          </a:rPr>
                          <m:t>𝜁</m:t>
                        </m:r>
                      </m:e>
                      <m:sub>
                        <m:r>
                          <a:rPr lang="en-US" altLang="zh-TW" b="0" i="1" smtClean="0">
                            <a:latin typeface="Cambria Math" panose="02040503050406030204" pitchFamily="18" charset="0"/>
                          </a:rPr>
                          <m:t>𝑝</m:t>
                        </m:r>
                        <m:r>
                          <a:rPr lang="en-US" altLang="zh-TW" b="0" i="1" smtClean="0">
                            <a:latin typeface="Cambria Math" panose="02040503050406030204" pitchFamily="18" charset="0"/>
                          </a:rPr>
                          <m:t>,</m:t>
                        </m:r>
                        <m:r>
                          <a:rPr lang="en-US" altLang="zh-TW" b="0" i="1" smtClean="0">
                            <a:latin typeface="Cambria Math" panose="02040503050406030204" pitchFamily="18" charset="0"/>
                          </a:rPr>
                          <m:t>𝑛</m:t>
                        </m:r>
                      </m:sub>
                      <m:sup>
                        <m:r>
                          <a:rPr lang="en-US" altLang="zh-TW" b="0" i="1" smtClean="0">
                            <a:latin typeface="Cambria Math" panose="02040503050406030204" pitchFamily="18" charset="0"/>
                          </a:rPr>
                          <m:t>𝑐𝑝𝑢</m:t>
                        </m:r>
                      </m:sup>
                    </m:sSubSup>
                  </m:oMath>
                </a14:m>
                <a:r>
                  <a:rPr lang="en-US" altLang="zh-TW" dirty="0"/>
                  <a:t>: </a:t>
                </a:r>
                <a:r>
                  <a:rPr lang="zh-TW" altLang="en-US" dirty="0"/>
                  <a:t>表示</a:t>
                </a:r>
                <a:r>
                  <a:rPr lang="en-US" altLang="zh-TW" dirty="0"/>
                  <a:t>VNF</a:t>
                </a:r>
                <a:r>
                  <a:rPr lang="zh-TW" altLang="en-US" dirty="0"/>
                  <a:t>類型</a:t>
                </a:r>
                <a14:m>
                  <m:oMath xmlns:m="http://schemas.openxmlformats.org/officeDocument/2006/math">
                    <m:r>
                      <a:rPr lang="en-US" altLang="zh-TW" b="0" i="1" smtClean="0">
                        <a:latin typeface="Cambria Math" panose="02040503050406030204" pitchFamily="18" charset="0"/>
                      </a:rPr>
                      <m:t>𝑝</m:t>
                    </m:r>
                    <m:r>
                      <a:rPr lang="zh-TW" altLang="en-US" i="1" smtClean="0">
                        <a:latin typeface="Cambria Math" panose="02040503050406030204" pitchFamily="18" charset="0"/>
                      </a:rPr>
                      <m:t>∈</m:t>
                    </m:r>
                    <m:r>
                      <a:rPr lang="en-US" altLang="zh-TW" b="0" i="1" smtClean="0">
                        <a:latin typeface="Cambria Math" panose="02040503050406030204" pitchFamily="18" charset="0"/>
                      </a:rPr>
                      <m:t>𝑃</m:t>
                    </m:r>
                  </m:oMath>
                </a14:m>
                <a:r>
                  <a:rPr lang="zh-TW" altLang="en-US" i="0" dirty="0"/>
                  <a:t>的可用</a:t>
                </a:r>
                <a:r>
                  <a:rPr lang="en-US" altLang="zh-TW" i="0" dirty="0"/>
                  <a:t>CPU</a:t>
                </a:r>
                <a:r>
                  <a:rPr lang="zh-TW" altLang="en-US" i="0" dirty="0"/>
                  <a:t>。</a:t>
                </a:r>
                <a14:m>
                  <m:oMath xmlns:m="http://schemas.openxmlformats.org/officeDocument/2006/math">
                    <m:sSubSup>
                      <m:sSubSupPr>
                        <m:ctrlPr>
                          <a:rPr lang="en-US" altLang="zh-TW" i="1" smtClean="0">
                            <a:latin typeface="Cambria Math" panose="02040503050406030204" pitchFamily="18" charset="0"/>
                          </a:rPr>
                        </m:ctrlPr>
                      </m:sSubSupPr>
                      <m:e>
                        <m:r>
                          <a:rPr lang="zh-TW" altLang="en-US" i="1" smtClean="0">
                            <a:latin typeface="Cambria Math" panose="02040503050406030204" pitchFamily="18" charset="0"/>
                          </a:rPr>
                          <m:t>𝜎</m:t>
                        </m:r>
                      </m:e>
                      <m:sub>
                        <m:r>
                          <a:rPr lang="en-US" altLang="zh-TW" b="0" i="1" smtClean="0">
                            <a:latin typeface="Cambria Math" panose="02040503050406030204" pitchFamily="18" charset="0"/>
                          </a:rPr>
                          <m:t>𝑑𝑜𝑤𝑛</m:t>
                        </m:r>
                      </m:sub>
                      <m:sup>
                        <m:r>
                          <a:rPr lang="en-US" altLang="zh-TW" b="0" i="1" smtClean="0">
                            <a:latin typeface="Cambria Math" panose="02040503050406030204" pitchFamily="18" charset="0"/>
                          </a:rPr>
                          <m:t>𝑝𝑙𝑎𝑐𝑒</m:t>
                        </m:r>
                      </m:sup>
                    </m:sSubSup>
                  </m:oMath>
                </a14:m>
                <a:r>
                  <a:rPr lang="en-US" altLang="zh-TW" i="0" dirty="0"/>
                  <a:t>: CPU</a:t>
                </a:r>
                <a:r>
                  <a:rPr lang="zh-TW" altLang="en-US" i="0" dirty="0"/>
                  <a:t>的臨界值，當網路負載減少時，是否需要放置</a:t>
                </a:r>
                <a:r>
                  <a:rPr lang="en-US" altLang="zh-TW" i="0" dirty="0"/>
                  <a:t>VNFI</a:t>
                </a:r>
                <a:r>
                  <a:rPr lang="zh-TW" altLang="en-US" i="0" dirty="0"/>
                  <a:t>。</a:t>
                </a:r>
                <a14:m>
                  <m:oMath xmlns:m="http://schemas.openxmlformats.org/officeDocument/2006/math">
                    <m:sSubSup>
                      <m:sSubSupPr>
                        <m:ctrlPr>
                          <a:rPr lang="en-US" altLang="zh-TW" i="1" smtClean="0">
                            <a:latin typeface="Cambria Math" panose="02040503050406030204" pitchFamily="18" charset="0"/>
                          </a:rPr>
                        </m:ctrlPr>
                      </m:sSubSupPr>
                      <m:e>
                        <m:r>
                          <a:rPr lang="zh-TW" altLang="en-US" i="1" smtClean="0">
                            <a:latin typeface="Cambria Math" panose="02040503050406030204" pitchFamily="18" charset="0"/>
                          </a:rPr>
                          <m:t>𝜎</m:t>
                        </m:r>
                      </m:e>
                      <m:sub>
                        <m:r>
                          <a:rPr lang="en-US" altLang="zh-TW" b="0" i="1" smtClean="0">
                            <a:latin typeface="Cambria Math" panose="02040503050406030204" pitchFamily="18" charset="0"/>
                          </a:rPr>
                          <m:t>𝑑𝑜𝑤𝑛</m:t>
                        </m:r>
                      </m:sub>
                      <m:sup>
                        <m:r>
                          <a:rPr lang="en-US" altLang="zh-TW" b="0" i="1" smtClean="0">
                            <a:latin typeface="Cambria Math" panose="02040503050406030204" pitchFamily="18" charset="0"/>
                          </a:rPr>
                          <m:t>𝑟𝑒𝑙𝑒𝑎𝑠𝑒</m:t>
                        </m:r>
                      </m:sup>
                    </m:sSubSup>
                  </m:oMath>
                </a14:m>
                <a:r>
                  <a:rPr lang="en-US" altLang="zh-TW" i="0" dirty="0"/>
                  <a:t>: CPU</a:t>
                </a:r>
                <a:r>
                  <a:rPr lang="zh-TW" altLang="en-US" i="0" dirty="0"/>
                  <a:t>的臨界值，當網路負載減少時，是否需要釋放</a:t>
                </a:r>
                <a:r>
                  <a:rPr lang="en-US" altLang="zh-TW" i="0" dirty="0"/>
                  <a:t>VNFI</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i="0" dirty="0"/>
                  <a:t>若</a:t>
                </a:r>
                <a14:m>
                  <m:oMath xmlns:m="http://schemas.openxmlformats.org/officeDocument/2006/math">
                    <m:sSubSup>
                      <m:sSubSupPr>
                        <m:ctrlPr>
                          <a:rPr lang="en-US" altLang="zh-TW" i="1" smtClean="0">
                            <a:latin typeface="Cambria Math" panose="02040503050406030204" pitchFamily="18" charset="0"/>
                          </a:rPr>
                        </m:ctrlPr>
                      </m:sSubSupPr>
                      <m:e>
                        <m:r>
                          <a:rPr lang="zh-TW" altLang="en-US" i="1" smtClean="0">
                            <a:latin typeface="Cambria Math" panose="02040503050406030204" pitchFamily="18" charset="0"/>
                          </a:rPr>
                          <m:t>𝜁</m:t>
                        </m:r>
                      </m:e>
                      <m:sub>
                        <m:r>
                          <a:rPr lang="en-US" altLang="zh-TW" b="0" i="1" smtClean="0">
                            <a:latin typeface="Cambria Math" panose="02040503050406030204" pitchFamily="18" charset="0"/>
                          </a:rPr>
                          <m:t>𝑝</m:t>
                        </m:r>
                        <m:r>
                          <a:rPr lang="en-US" altLang="zh-TW" b="0" i="1" smtClean="0">
                            <a:latin typeface="Cambria Math" panose="02040503050406030204" pitchFamily="18" charset="0"/>
                          </a:rPr>
                          <m:t>,</m:t>
                        </m:r>
                        <m:r>
                          <a:rPr lang="en-US" altLang="zh-TW" b="0" i="1" smtClean="0">
                            <a:latin typeface="Cambria Math" panose="02040503050406030204" pitchFamily="18" charset="0"/>
                          </a:rPr>
                          <m:t>𝑛</m:t>
                        </m:r>
                      </m:sub>
                      <m:sup>
                        <m:r>
                          <a:rPr lang="en-US" altLang="zh-TW" b="0" i="1" smtClean="0">
                            <a:latin typeface="Cambria Math" panose="02040503050406030204" pitchFamily="18" charset="0"/>
                          </a:rPr>
                          <m:t>𝑐𝑝𝑢</m:t>
                        </m:r>
                      </m:sup>
                    </m:sSubSup>
                    <m:r>
                      <a:rPr lang="en-US" altLang="zh-TW" b="0" i="1" smtClean="0">
                        <a:latin typeface="Cambria Math" panose="02040503050406030204" pitchFamily="18" charset="0"/>
                      </a:rPr>
                      <m:t>&lt;</m:t>
                    </m:r>
                    <m:sSubSup>
                      <m:sSubSupPr>
                        <m:ctrlPr>
                          <a:rPr lang="en-US" altLang="zh-TW" i="1" smtClean="0">
                            <a:latin typeface="Cambria Math" panose="02040503050406030204" pitchFamily="18" charset="0"/>
                          </a:rPr>
                        </m:ctrlPr>
                      </m:sSubSupPr>
                      <m:e>
                        <m:r>
                          <a:rPr lang="zh-TW" altLang="en-US" i="1" smtClean="0">
                            <a:latin typeface="Cambria Math" panose="02040503050406030204" pitchFamily="18" charset="0"/>
                          </a:rPr>
                          <m:t>𝜎</m:t>
                        </m:r>
                      </m:e>
                      <m:sub>
                        <m:r>
                          <a:rPr lang="en-US" altLang="zh-TW" b="0" i="1" smtClean="0">
                            <a:latin typeface="Cambria Math" panose="02040503050406030204" pitchFamily="18" charset="0"/>
                          </a:rPr>
                          <m:t>𝑑𝑜𝑤𝑛</m:t>
                        </m:r>
                      </m:sub>
                      <m:sup>
                        <m:r>
                          <a:rPr lang="en-US" altLang="zh-TW" b="0" i="1" smtClean="0">
                            <a:latin typeface="Cambria Math" panose="02040503050406030204" pitchFamily="18" charset="0"/>
                          </a:rPr>
                          <m:t>𝑝𝑙𝑎𝑐𝑒</m:t>
                        </m:r>
                      </m:sup>
                    </m:sSubSup>
                  </m:oMath>
                </a14:m>
                <a:r>
                  <a:rPr lang="en-US" altLang="zh-TW" i="0" dirty="0"/>
                  <a:t>: </a:t>
                </a:r>
                <a:r>
                  <a:rPr lang="zh-TW" altLang="en-US" i="0" dirty="0"/>
                  <a:t>在網路區域</a:t>
                </a:r>
                <a:r>
                  <a:rPr lang="en-US" altLang="zh-TW" i="0" dirty="0"/>
                  <a:t>n</a:t>
                </a:r>
                <a:r>
                  <a:rPr lang="zh-TW" altLang="en-US" i="0" dirty="0"/>
                  <a:t>中放置一個新的</a:t>
                </a:r>
                <a:r>
                  <a:rPr lang="en-US" altLang="zh-TW" dirty="0"/>
                  <a:t>VNF</a:t>
                </a:r>
                <a:r>
                  <a:rPr lang="zh-TW" altLang="en-US" dirty="0"/>
                  <a:t>類型</a:t>
                </a:r>
                <a14:m>
                  <m:oMath xmlns:m="http://schemas.openxmlformats.org/officeDocument/2006/math">
                    <m:r>
                      <a:rPr lang="en-US" altLang="zh-TW" b="0" i="1" smtClean="0">
                        <a:latin typeface="Cambria Math" panose="02040503050406030204" pitchFamily="18" charset="0"/>
                      </a:rPr>
                      <m:t>𝑝</m:t>
                    </m:r>
                  </m:oMath>
                </a14:m>
                <a:r>
                  <a:rPr lang="zh-TW" altLang="en-US" i="0" dirty="0"/>
                  <a:t>的實例。若</a:t>
                </a:r>
                <a14:m>
                  <m:oMath xmlns:m="http://schemas.openxmlformats.org/officeDocument/2006/math">
                    <m:sSubSup>
                      <m:sSubSupPr>
                        <m:ctrlPr>
                          <a:rPr lang="en-US" altLang="zh-TW" i="1" smtClean="0">
                            <a:latin typeface="Cambria Math" panose="02040503050406030204" pitchFamily="18" charset="0"/>
                          </a:rPr>
                        </m:ctrlPr>
                      </m:sSubSupPr>
                      <m:e>
                        <m:r>
                          <a:rPr lang="zh-TW" altLang="en-US" i="1" smtClean="0">
                            <a:latin typeface="Cambria Math" panose="02040503050406030204" pitchFamily="18" charset="0"/>
                          </a:rPr>
                          <m:t>𝜁</m:t>
                        </m:r>
                      </m:e>
                      <m:sub>
                        <m:r>
                          <a:rPr lang="en-US" altLang="zh-TW" b="0" i="1" smtClean="0">
                            <a:latin typeface="Cambria Math" panose="02040503050406030204" pitchFamily="18" charset="0"/>
                          </a:rPr>
                          <m:t>𝑝</m:t>
                        </m:r>
                        <m:r>
                          <a:rPr lang="en-US" altLang="zh-TW" b="0" i="1" smtClean="0">
                            <a:latin typeface="Cambria Math" panose="02040503050406030204" pitchFamily="18" charset="0"/>
                          </a:rPr>
                          <m:t>,</m:t>
                        </m:r>
                        <m:r>
                          <a:rPr lang="en-US" altLang="zh-TW" b="0" i="1" smtClean="0">
                            <a:latin typeface="Cambria Math" panose="02040503050406030204" pitchFamily="18" charset="0"/>
                          </a:rPr>
                          <m:t>𝑛</m:t>
                        </m:r>
                      </m:sub>
                      <m:sup>
                        <m:r>
                          <a:rPr lang="en-US" altLang="zh-TW" b="0" i="1" smtClean="0">
                            <a:latin typeface="Cambria Math" panose="02040503050406030204" pitchFamily="18" charset="0"/>
                          </a:rPr>
                          <m:t>𝑐𝑝𝑢</m:t>
                        </m:r>
                      </m:sup>
                    </m:sSubSup>
                    <m:r>
                      <a:rPr lang="en-US" altLang="zh-TW" b="0" i="1" smtClean="0">
                        <a:latin typeface="Cambria Math" panose="02040503050406030204" pitchFamily="18" charset="0"/>
                        <a:ea typeface="Cambria Math" panose="02040503050406030204" pitchFamily="18" charset="0"/>
                      </a:rPr>
                      <m:t>≥</m:t>
                    </m:r>
                    <m:sSubSup>
                      <m:sSubSupPr>
                        <m:ctrlPr>
                          <a:rPr lang="en-US" altLang="zh-TW" i="1" smtClean="0">
                            <a:latin typeface="Cambria Math" panose="02040503050406030204" pitchFamily="18" charset="0"/>
                          </a:rPr>
                        </m:ctrlPr>
                      </m:sSubSupPr>
                      <m:e>
                        <m:r>
                          <a:rPr lang="zh-TW" altLang="en-US" i="1" smtClean="0">
                            <a:latin typeface="Cambria Math" panose="02040503050406030204" pitchFamily="18" charset="0"/>
                          </a:rPr>
                          <m:t>𝜎</m:t>
                        </m:r>
                      </m:e>
                      <m:sub>
                        <m:r>
                          <a:rPr lang="en-US" altLang="zh-TW" b="0" i="1" smtClean="0">
                            <a:latin typeface="Cambria Math" panose="02040503050406030204" pitchFamily="18" charset="0"/>
                          </a:rPr>
                          <m:t>𝑑𝑜𝑤𝑛</m:t>
                        </m:r>
                      </m:sub>
                      <m:sup>
                        <m:r>
                          <a:rPr lang="en-US" altLang="zh-TW" b="0" i="1" smtClean="0">
                            <a:latin typeface="Cambria Math" panose="02040503050406030204" pitchFamily="18" charset="0"/>
                          </a:rPr>
                          <m:t>𝑟𝑒𝑙𝑒𝑎𝑠𝑒</m:t>
                        </m:r>
                      </m:sup>
                    </m:sSubSup>
                  </m:oMath>
                </a14:m>
                <a:r>
                  <a:rPr lang="en-US" altLang="zh-TW" i="0" dirty="0"/>
                  <a:t>: </a:t>
                </a:r>
                <a:r>
                  <a:rPr lang="zh-TW" altLang="en-US" i="0" dirty="0"/>
                  <a:t>在網路區域</a:t>
                </a:r>
                <a:r>
                  <a:rPr lang="en-US" altLang="zh-TW" i="0" dirty="0"/>
                  <a:t>n</a:t>
                </a:r>
                <a:r>
                  <a:rPr lang="zh-TW" altLang="en-US" i="0" dirty="0"/>
                  <a:t>中釋放一個最低使用率</a:t>
                </a:r>
                <a:r>
                  <a:rPr lang="en-US" altLang="zh-TW" dirty="0"/>
                  <a:t>VNF</a:t>
                </a:r>
                <a:r>
                  <a:rPr lang="zh-TW" altLang="en-US" dirty="0"/>
                  <a:t>類型</a:t>
                </a:r>
                <a14:m>
                  <m:oMath xmlns:m="http://schemas.openxmlformats.org/officeDocument/2006/math">
                    <m:r>
                      <a:rPr lang="en-US" altLang="zh-TW" b="0" i="1" smtClean="0">
                        <a:latin typeface="Cambria Math" panose="02040503050406030204" pitchFamily="18" charset="0"/>
                      </a:rPr>
                      <m:t>𝑝</m:t>
                    </m:r>
                  </m:oMath>
                </a14:m>
                <a:r>
                  <a:rPr lang="zh-TW" altLang="en-US" i="0" dirty="0"/>
                  <a:t>的實例。</a:t>
                </a:r>
                <a:endParaRPr lang="en-US" altLang="zh-TW" i="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i="0" dirty="0"/>
                  <a:t>第</a:t>
                </a:r>
                <a:r>
                  <a:rPr lang="en-US" altLang="zh-TW" i="0" dirty="0"/>
                  <a:t>11-17</a:t>
                </a:r>
                <a:r>
                  <a:rPr lang="zh-TW" altLang="en-US" i="0" dirty="0"/>
                  <a:t>行</a:t>
                </a:r>
                <a:r>
                  <a:rPr lang="en-US" altLang="zh-TW" i="0" dirty="0"/>
                  <a:t>:</a:t>
                </a:r>
                <a:r>
                  <a:rPr lang="zh-TW" altLang="en-US" i="0" dirty="0"/>
                  <a:t> 網路負載增加時</a:t>
                </a:r>
                <a:endParaRPr lang="en-US" altLang="zh-TW" i="0" dirty="0"/>
              </a:p>
              <a:p>
                <a:pPr marL="0" marR="0" lvl="0" indent="0" algn="l" defTabSz="914400" rtl="0" eaLnBrk="0" fontAlgn="base" latinLnBrk="0" hangingPunct="0">
                  <a:lnSpc>
                    <a:spcPct val="100000"/>
                  </a:lnSpc>
                  <a:spcBef>
                    <a:spcPct val="30000"/>
                  </a:spcBef>
                  <a:spcAft>
                    <a:spcPct val="0"/>
                  </a:spcAft>
                  <a:buClrTx/>
                  <a:buSzTx/>
                  <a:buFontTx/>
                  <a:buNone/>
                  <a:tabLst/>
                  <a:defRPr/>
                </a:pPr>
                <a14:m>
                  <m:oMath xmlns:m="http://schemas.openxmlformats.org/officeDocument/2006/math">
                    <m:sSubSup>
                      <m:sSubSupPr>
                        <m:ctrlPr>
                          <a:rPr lang="en-US" altLang="zh-TW" i="1" smtClean="0">
                            <a:latin typeface="Cambria Math" panose="02040503050406030204" pitchFamily="18" charset="0"/>
                          </a:rPr>
                        </m:ctrlPr>
                      </m:sSubSupPr>
                      <m:e>
                        <m:r>
                          <a:rPr lang="zh-TW" altLang="en-US" i="1" smtClean="0">
                            <a:latin typeface="Cambria Math" panose="02040503050406030204" pitchFamily="18" charset="0"/>
                          </a:rPr>
                          <m:t>𝜎</m:t>
                        </m:r>
                      </m:e>
                      <m:sub>
                        <m:r>
                          <a:rPr lang="en-US" altLang="zh-TW" b="0" i="1" smtClean="0">
                            <a:latin typeface="Cambria Math" panose="02040503050406030204" pitchFamily="18" charset="0"/>
                          </a:rPr>
                          <m:t>𝑢𝑝</m:t>
                        </m:r>
                      </m:sub>
                      <m:sup>
                        <m:r>
                          <a:rPr lang="en-US" altLang="zh-TW" b="0" i="1" smtClean="0">
                            <a:latin typeface="Cambria Math" panose="02040503050406030204" pitchFamily="18" charset="0"/>
                          </a:rPr>
                          <m:t>𝑝𝑙𝑎𝑐𝑒</m:t>
                        </m:r>
                      </m:sup>
                    </m:sSubSup>
                  </m:oMath>
                </a14:m>
                <a:r>
                  <a:rPr lang="en-US" altLang="zh-TW" i="0" dirty="0"/>
                  <a:t>: CPU</a:t>
                </a:r>
                <a:r>
                  <a:rPr lang="zh-TW" altLang="en-US" i="0" dirty="0"/>
                  <a:t>的臨界值，當網路負載增加時，是否需要放置</a:t>
                </a:r>
                <a:r>
                  <a:rPr lang="en-US" altLang="zh-TW" i="0" dirty="0"/>
                  <a:t>VNFI</a:t>
                </a:r>
                <a:r>
                  <a:rPr lang="zh-TW" altLang="en-US" i="0" dirty="0"/>
                  <a:t>。</a:t>
                </a:r>
                <a14:m>
                  <m:oMath xmlns:m="http://schemas.openxmlformats.org/officeDocument/2006/math">
                    <m:sSubSup>
                      <m:sSubSupPr>
                        <m:ctrlPr>
                          <a:rPr lang="en-US" altLang="zh-TW" i="1" smtClean="0">
                            <a:latin typeface="Cambria Math" panose="02040503050406030204" pitchFamily="18" charset="0"/>
                          </a:rPr>
                        </m:ctrlPr>
                      </m:sSubSupPr>
                      <m:e>
                        <m:r>
                          <a:rPr lang="zh-TW" altLang="en-US" i="1" smtClean="0">
                            <a:latin typeface="Cambria Math" panose="02040503050406030204" pitchFamily="18" charset="0"/>
                          </a:rPr>
                          <m:t>𝜎</m:t>
                        </m:r>
                      </m:e>
                      <m:sub>
                        <m:r>
                          <a:rPr lang="en-US" altLang="zh-TW" b="0" i="1" smtClean="0">
                            <a:latin typeface="Cambria Math" panose="02040503050406030204" pitchFamily="18" charset="0"/>
                          </a:rPr>
                          <m:t>𝑢𝑝</m:t>
                        </m:r>
                      </m:sub>
                      <m:sup>
                        <m:r>
                          <a:rPr lang="en-US" altLang="zh-TW" b="0" i="1" smtClean="0">
                            <a:latin typeface="Cambria Math" panose="02040503050406030204" pitchFamily="18" charset="0"/>
                          </a:rPr>
                          <m:t>𝑟𝑒𝑙𝑒𝑎𝑠𝑒</m:t>
                        </m:r>
                      </m:sup>
                    </m:sSubSup>
                  </m:oMath>
                </a14:m>
                <a:r>
                  <a:rPr lang="en-US" altLang="zh-TW" i="0" dirty="0"/>
                  <a:t>: CPU</a:t>
                </a:r>
                <a:r>
                  <a:rPr lang="zh-TW" altLang="en-US" i="0" dirty="0"/>
                  <a:t>的臨界值，當網路負載增加時，是否需要釋放</a:t>
                </a:r>
                <a:endParaRPr lang="en-US" altLang="zh-TW" i="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i="0" dirty="0"/>
                  <a:t>若</a:t>
                </a:r>
                <a14:m>
                  <m:oMath xmlns:m="http://schemas.openxmlformats.org/officeDocument/2006/math">
                    <m:sSubSup>
                      <m:sSubSupPr>
                        <m:ctrlPr>
                          <a:rPr lang="en-US" altLang="zh-TW" i="1" smtClean="0">
                            <a:latin typeface="Cambria Math" panose="02040503050406030204" pitchFamily="18" charset="0"/>
                          </a:rPr>
                        </m:ctrlPr>
                      </m:sSubSupPr>
                      <m:e>
                        <m:r>
                          <a:rPr lang="zh-TW" altLang="en-US" i="1" smtClean="0">
                            <a:latin typeface="Cambria Math" panose="02040503050406030204" pitchFamily="18" charset="0"/>
                          </a:rPr>
                          <m:t>𝜁</m:t>
                        </m:r>
                      </m:e>
                      <m:sub>
                        <m:r>
                          <a:rPr lang="en-US" altLang="zh-TW" b="0" i="1" smtClean="0">
                            <a:latin typeface="Cambria Math" panose="02040503050406030204" pitchFamily="18" charset="0"/>
                          </a:rPr>
                          <m:t>𝑝</m:t>
                        </m:r>
                        <m:r>
                          <a:rPr lang="en-US" altLang="zh-TW" b="0" i="1" smtClean="0">
                            <a:latin typeface="Cambria Math" panose="02040503050406030204" pitchFamily="18" charset="0"/>
                          </a:rPr>
                          <m:t>,</m:t>
                        </m:r>
                        <m:r>
                          <a:rPr lang="en-US" altLang="zh-TW" b="0" i="1" smtClean="0">
                            <a:latin typeface="Cambria Math" panose="02040503050406030204" pitchFamily="18" charset="0"/>
                          </a:rPr>
                          <m:t>𝑛</m:t>
                        </m:r>
                      </m:sub>
                      <m:sup>
                        <m:r>
                          <a:rPr lang="en-US" altLang="zh-TW" b="0" i="1" smtClean="0">
                            <a:latin typeface="Cambria Math" panose="02040503050406030204" pitchFamily="18" charset="0"/>
                          </a:rPr>
                          <m:t>𝑐𝑝𝑢</m:t>
                        </m:r>
                      </m:sup>
                    </m:sSubSup>
                    <m:r>
                      <a:rPr lang="en-US" altLang="zh-TW" b="0" i="1" smtClean="0">
                        <a:latin typeface="Cambria Math" panose="02040503050406030204" pitchFamily="18" charset="0"/>
                      </a:rPr>
                      <m:t>&lt;</m:t>
                    </m:r>
                    <m:sSubSup>
                      <m:sSubSupPr>
                        <m:ctrlPr>
                          <a:rPr lang="en-US" altLang="zh-TW" i="1" smtClean="0">
                            <a:latin typeface="Cambria Math" panose="02040503050406030204" pitchFamily="18" charset="0"/>
                          </a:rPr>
                        </m:ctrlPr>
                      </m:sSubSupPr>
                      <m:e>
                        <m:r>
                          <a:rPr lang="zh-TW" altLang="en-US" i="1" smtClean="0">
                            <a:latin typeface="Cambria Math" panose="02040503050406030204" pitchFamily="18" charset="0"/>
                          </a:rPr>
                          <m:t>𝜎</m:t>
                        </m:r>
                      </m:e>
                      <m:sub>
                        <m:r>
                          <a:rPr lang="en-US" altLang="zh-TW" b="0" i="1" smtClean="0">
                            <a:latin typeface="Cambria Math" panose="02040503050406030204" pitchFamily="18" charset="0"/>
                          </a:rPr>
                          <m:t>𝑢𝑝</m:t>
                        </m:r>
                      </m:sub>
                      <m:sup>
                        <m:r>
                          <a:rPr lang="en-US" altLang="zh-TW" b="0" i="1" smtClean="0">
                            <a:latin typeface="Cambria Math" panose="02040503050406030204" pitchFamily="18" charset="0"/>
                          </a:rPr>
                          <m:t>𝑝𝑙𝑎𝑐𝑒</m:t>
                        </m:r>
                      </m:sup>
                    </m:sSubSup>
                  </m:oMath>
                </a14:m>
                <a:r>
                  <a:rPr lang="en-US" altLang="zh-TW" i="0" dirty="0"/>
                  <a:t>: </a:t>
                </a:r>
                <a:r>
                  <a:rPr lang="zh-TW" altLang="en-US" i="0" dirty="0"/>
                  <a:t>在網路區域</a:t>
                </a:r>
                <a:r>
                  <a:rPr lang="en-US" altLang="zh-TW" i="0" dirty="0"/>
                  <a:t>n</a:t>
                </a:r>
                <a:r>
                  <a:rPr lang="zh-TW" altLang="en-US" i="0" dirty="0"/>
                  <a:t>中放置一個新的</a:t>
                </a:r>
                <a:r>
                  <a:rPr lang="en-US" altLang="zh-TW" dirty="0"/>
                  <a:t>VNF</a:t>
                </a:r>
                <a:r>
                  <a:rPr lang="zh-TW" altLang="en-US" dirty="0"/>
                  <a:t>類型</a:t>
                </a:r>
                <a14:m>
                  <m:oMath xmlns:m="http://schemas.openxmlformats.org/officeDocument/2006/math">
                    <m:r>
                      <a:rPr lang="en-US" altLang="zh-TW" b="0" i="1" smtClean="0">
                        <a:latin typeface="Cambria Math" panose="02040503050406030204" pitchFamily="18" charset="0"/>
                      </a:rPr>
                      <m:t>𝑝</m:t>
                    </m:r>
                  </m:oMath>
                </a14:m>
                <a:r>
                  <a:rPr lang="zh-TW" altLang="en-US" i="0" dirty="0"/>
                  <a:t>的實例。若</a:t>
                </a:r>
                <a14:m>
                  <m:oMath xmlns:m="http://schemas.openxmlformats.org/officeDocument/2006/math">
                    <m:sSubSup>
                      <m:sSubSupPr>
                        <m:ctrlPr>
                          <a:rPr lang="en-US" altLang="zh-TW" i="1" smtClean="0">
                            <a:latin typeface="Cambria Math" panose="02040503050406030204" pitchFamily="18" charset="0"/>
                          </a:rPr>
                        </m:ctrlPr>
                      </m:sSubSupPr>
                      <m:e>
                        <m:r>
                          <a:rPr lang="zh-TW" altLang="en-US" i="1" smtClean="0">
                            <a:latin typeface="Cambria Math" panose="02040503050406030204" pitchFamily="18" charset="0"/>
                          </a:rPr>
                          <m:t>𝜁</m:t>
                        </m:r>
                      </m:e>
                      <m:sub>
                        <m:r>
                          <a:rPr lang="en-US" altLang="zh-TW" b="0" i="1" smtClean="0">
                            <a:latin typeface="Cambria Math" panose="02040503050406030204" pitchFamily="18" charset="0"/>
                          </a:rPr>
                          <m:t>𝑝</m:t>
                        </m:r>
                        <m:r>
                          <a:rPr lang="en-US" altLang="zh-TW" b="0" i="1" smtClean="0">
                            <a:latin typeface="Cambria Math" panose="02040503050406030204" pitchFamily="18" charset="0"/>
                          </a:rPr>
                          <m:t>,</m:t>
                        </m:r>
                        <m:r>
                          <a:rPr lang="en-US" altLang="zh-TW" b="0" i="1" smtClean="0">
                            <a:latin typeface="Cambria Math" panose="02040503050406030204" pitchFamily="18" charset="0"/>
                          </a:rPr>
                          <m:t>𝑛</m:t>
                        </m:r>
                      </m:sub>
                      <m:sup>
                        <m:r>
                          <a:rPr lang="en-US" altLang="zh-TW" b="0" i="1" smtClean="0">
                            <a:latin typeface="Cambria Math" panose="02040503050406030204" pitchFamily="18" charset="0"/>
                          </a:rPr>
                          <m:t>𝑐𝑝𝑢</m:t>
                        </m:r>
                      </m:sup>
                    </m:sSubSup>
                    <m:r>
                      <a:rPr lang="en-US" altLang="zh-TW" b="0" i="1" smtClean="0">
                        <a:latin typeface="Cambria Math" panose="02040503050406030204" pitchFamily="18" charset="0"/>
                        <a:ea typeface="Cambria Math" panose="02040503050406030204" pitchFamily="18" charset="0"/>
                      </a:rPr>
                      <m:t>≥</m:t>
                    </m:r>
                    <m:sSubSup>
                      <m:sSubSupPr>
                        <m:ctrlPr>
                          <a:rPr lang="en-US" altLang="zh-TW" i="1" smtClean="0">
                            <a:latin typeface="Cambria Math" panose="02040503050406030204" pitchFamily="18" charset="0"/>
                          </a:rPr>
                        </m:ctrlPr>
                      </m:sSubSupPr>
                      <m:e>
                        <m:r>
                          <a:rPr lang="zh-TW" altLang="en-US" i="1" smtClean="0">
                            <a:latin typeface="Cambria Math" panose="02040503050406030204" pitchFamily="18" charset="0"/>
                          </a:rPr>
                          <m:t>𝜎</m:t>
                        </m:r>
                      </m:e>
                      <m:sub>
                        <m:r>
                          <a:rPr lang="en-US" altLang="zh-TW" b="0" i="1" smtClean="0">
                            <a:latin typeface="Cambria Math" panose="02040503050406030204" pitchFamily="18" charset="0"/>
                          </a:rPr>
                          <m:t>𝑢𝑝</m:t>
                        </m:r>
                      </m:sub>
                      <m:sup>
                        <m:r>
                          <a:rPr lang="en-US" altLang="zh-TW" b="0" i="1" smtClean="0">
                            <a:latin typeface="Cambria Math" panose="02040503050406030204" pitchFamily="18" charset="0"/>
                          </a:rPr>
                          <m:t>𝑟𝑒𝑙𝑒𝑎𝑠𝑒</m:t>
                        </m:r>
                      </m:sup>
                    </m:sSubSup>
                  </m:oMath>
                </a14:m>
                <a:r>
                  <a:rPr lang="en-US" altLang="zh-TW" i="0" dirty="0"/>
                  <a:t>: </a:t>
                </a:r>
                <a:r>
                  <a:rPr lang="zh-TW" altLang="en-US" i="0" dirty="0"/>
                  <a:t>在網路區域</a:t>
                </a:r>
                <a:r>
                  <a:rPr lang="en-US" altLang="zh-TW" i="0" dirty="0"/>
                  <a:t>n</a:t>
                </a:r>
                <a:r>
                  <a:rPr lang="zh-TW" altLang="en-US" i="0" dirty="0"/>
                  <a:t>中釋放一個最低使用率</a:t>
                </a:r>
                <a:r>
                  <a:rPr lang="en-US" altLang="zh-TW" dirty="0"/>
                  <a:t>VNF</a:t>
                </a:r>
                <a:r>
                  <a:rPr lang="zh-TW" altLang="en-US" dirty="0"/>
                  <a:t>類型</a:t>
                </a:r>
                <a14:m>
                  <m:oMath xmlns:m="http://schemas.openxmlformats.org/officeDocument/2006/math">
                    <m:r>
                      <a:rPr lang="en-US" altLang="zh-TW" b="0" i="1" smtClean="0">
                        <a:latin typeface="Cambria Math" panose="02040503050406030204" pitchFamily="18" charset="0"/>
                      </a:rPr>
                      <m:t>𝑝</m:t>
                    </m:r>
                  </m:oMath>
                </a14:m>
                <a:r>
                  <a:rPr lang="zh-TW" altLang="en-US" i="0" dirty="0"/>
                  <a:t>的實例。</a:t>
                </a:r>
                <a:endParaRPr lang="en-US" altLang="zh-TW" i="0" dirty="0"/>
              </a:p>
              <a:p>
                <a:r>
                  <a:rPr lang="zh-TW" altLang="en-US" i="0" dirty="0"/>
                  <a:t>                  </a:t>
                </a:r>
                <a:endParaRPr lang="en-US" altLang="zh-TW" i="1" dirty="0"/>
              </a:p>
            </p:txBody>
          </p:sp>
        </mc:Choice>
        <mc:Fallback xmlns="">
          <p:sp>
            <p:nvSpPr>
              <p:cNvPr id="3" name="備忘稿版面配置區 2"/>
              <p:cNvSpPr>
                <a:spLocks noGrp="1"/>
              </p:cNvSpPr>
              <p:nvPr>
                <p:ph type="body" idx="1"/>
              </p:nvPr>
            </p:nvSpPr>
            <p:spPr/>
            <p:txBody>
              <a:bodyPr/>
              <a:lstStyle/>
              <a:p>
                <a:r>
                  <a:rPr lang="zh-TW" altLang="en-US" dirty="0"/>
                  <a:t>第</a:t>
                </a:r>
                <a:r>
                  <a:rPr lang="en-US" altLang="zh-TW" dirty="0"/>
                  <a:t>3-18</a:t>
                </a:r>
                <a:r>
                  <a:rPr lang="zh-TW" altLang="en-US" dirty="0"/>
                  <a:t>行</a:t>
                </a:r>
                <a:r>
                  <a:rPr lang="en-US" altLang="zh-TW" dirty="0"/>
                  <a:t>:</a:t>
                </a:r>
                <a:r>
                  <a:rPr lang="zh-TW" altLang="en-US" dirty="0"/>
                  <a:t> 對於</a:t>
                </a:r>
                <a:r>
                  <a:rPr lang="en-US" altLang="zh-TW" sz="1200" i="0">
                    <a:latin typeface="Cambria Math" panose="02040503050406030204" pitchFamily="18" charset="0"/>
                  </a:rPr>
                  <a:t>𝑎^∗</a:t>
                </a:r>
                <a:r>
                  <a:rPr lang="zh-TW" altLang="en-US" dirty="0"/>
                  <a:t>選擇的每個網路區域</a:t>
                </a:r>
                <a:r>
                  <a:rPr lang="en-US" altLang="zh-TW" dirty="0"/>
                  <a:t>n</a:t>
                </a:r>
                <a:r>
                  <a:rPr lang="zh-TW" altLang="en-US" dirty="0"/>
                  <a:t>，檢查每種類型的</a:t>
                </a:r>
                <a:r>
                  <a:rPr lang="en-US" altLang="zh-TW" dirty="0"/>
                  <a:t>VNF</a:t>
                </a:r>
                <a:r>
                  <a:rPr lang="zh-TW" altLang="en-US" dirty="0"/>
                  <a:t>可用</a:t>
                </a:r>
                <a:r>
                  <a:rPr lang="en-US" altLang="zh-TW" dirty="0"/>
                  <a:t>CPU</a:t>
                </a:r>
              </a:p>
              <a:p>
                <a:r>
                  <a:rPr lang="zh-TW" altLang="en-US" dirty="0"/>
                  <a:t>第</a:t>
                </a:r>
                <a:r>
                  <a:rPr lang="en-US" altLang="zh-TW" dirty="0"/>
                  <a:t>5-10</a:t>
                </a:r>
                <a:r>
                  <a:rPr lang="zh-TW" altLang="en-US" dirty="0"/>
                  <a:t>行</a:t>
                </a:r>
                <a:r>
                  <a:rPr lang="en-US" altLang="zh-TW" dirty="0"/>
                  <a:t>:</a:t>
                </a:r>
                <a:r>
                  <a:rPr lang="zh-TW" altLang="en-US" dirty="0"/>
                  <a:t> 網路負載減少時</a:t>
                </a:r>
                <a:endParaRPr lang="en-US" altLang="zh-TW" dirty="0"/>
              </a:p>
              <a:p>
                <a:r>
                  <a:rPr lang="zh-TW" altLang="en-US" i="0">
                    <a:latin typeface="Cambria Math" panose="02040503050406030204" pitchFamily="18" charset="0"/>
                  </a:rPr>
                  <a:t>𝜁</a:t>
                </a:r>
                <a:r>
                  <a:rPr lang="en-US" altLang="zh-TW" i="0">
                    <a:latin typeface="Cambria Math" panose="02040503050406030204" pitchFamily="18" charset="0"/>
                  </a:rPr>
                  <a:t>_(</a:t>
                </a:r>
                <a:r>
                  <a:rPr lang="en-US" altLang="zh-TW" b="0" i="0">
                    <a:latin typeface="Cambria Math" panose="02040503050406030204" pitchFamily="18" charset="0"/>
                  </a:rPr>
                  <a:t>𝑝,𝑛)^𝑐𝑝𝑢</a:t>
                </a:r>
                <a:r>
                  <a:rPr lang="en-US" altLang="zh-TW" dirty="0"/>
                  <a:t>: </a:t>
                </a:r>
                <a:r>
                  <a:rPr lang="zh-TW" altLang="en-US" dirty="0"/>
                  <a:t>表示</a:t>
                </a:r>
                <a:r>
                  <a:rPr lang="en-US" altLang="zh-TW" dirty="0"/>
                  <a:t>VNF</a:t>
                </a:r>
                <a:r>
                  <a:rPr lang="zh-TW" altLang="en-US" dirty="0"/>
                  <a:t>類型</a:t>
                </a:r>
                <a:r>
                  <a:rPr lang="en-US" altLang="zh-TW" b="0" i="0">
                    <a:latin typeface="Cambria Math" panose="02040503050406030204" pitchFamily="18" charset="0"/>
                  </a:rPr>
                  <a:t>𝑝</a:t>
                </a:r>
                <a:r>
                  <a:rPr lang="zh-TW" altLang="en-US" i="0">
                    <a:latin typeface="Cambria Math" panose="02040503050406030204" pitchFamily="18" charset="0"/>
                  </a:rPr>
                  <a:t>∈</a:t>
                </a:r>
                <a:r>
                  <a:rPr lang="en-US" altLang="zh-TW" b="0" i="0">
                    <a:latin typeface="Cambria Math" panose="02040503050406030204" pitchFamily="18" charset="0"/>
                  </a:rPr>
                  <a:t>𝑃</a:t>
                </a:r>
                <a:r>
                  <a:rPr lang="zh-TW" altLang="en-US" i="0" dirty="0"/>
                  <a:t>的可用</a:t>
                </a:r>
                <a:r>
                  <a:rPr lang="en-US" altLang="zh-TW" i="0" dirty="0"/>
                  <a:t>CPU</a:t>
                </a:r>
                <a:r>
                  <a:rPr lang="zh-TW" altLang="en-US" i="0" dirty="0"/>
                  <a:t>。</a:t>
                </a:r>
                <a:r>
                  <a:rPr lang="zh-TW" altLang="en-US" i="0">
                    <a:latin typeface="Cambria Math" panose="02040503050406030204" pitchFamily="18" charset="0"/>
                  </a:rPr>
                  <a:t>𝜎</a:t>
                </a:r>
                <a:r>
                  <a:rPr lang="en-US" altLang="zh-TW" i="0">
                    <a:latin typeface="Cambria Math" panose="02040503050406030204" pitchFamily="18" charset="0"/>
                  </a:rPr>
                  <a:t>_</a:t>
                </a:r>
                <a:r>
                  <a:rPr lang="en-US" altLang="zh-TW" b="0" i="0">
                    <a:latin typeface="Cambria Math" panose="02040503050406030204" pitchFamily="18" charset="0"/>
                  </a:rPr>
                  <a:t>𝑑𝑜𝑤𝑛^𝑝𝑙𝑎𝑐𝑒</a:t>
                </a:r>
                <a:r>
                  <a:rPr lang="en-US" altLang="zh-TW" i="0" dirty="0"/>
                  <a:t>: CPU</a:t>
                </a:r>
                <a:r>
                  <a:rPr lang="zh-TW" altLang="en-US" i="0" dirty="0"/>
                  <a:t>的臨界值，當網路負載減少時，是否需要放置</a:t>
                </a:r>
                <a:r>
                  <a:rPr lang="en-US" altLang="zh-TW" i="0" dirty="0"/>
                  <a:t>VNFI</a:t>
                </a:r>
                <a:r>
                  <a:rPr lang="zh-TW" altLang="en-US" i="0" dirty="0"/>
                  <a:t>。</a:t>
                </a:r>
                <a:r>
                  <a:rPr lang="zh-TW" altLang="en-US" i="0">
                    <a:latin typeface="Cambria Math" panose="02040503050406030204" pitchFamily="18" charset="0"/>
                  </a:rPr>
                  <a:t>𝜎</a:t>
                </a:r>
                <a:r>
                  <a:rPr lang="en-US" altLang="zh-TW" i="0">
                    <a:latin typeface="Cambria Math" panose="02040503050406030204" pitchFamily="18" charset="0"/>
                  </a:rPr>
                  <a:t>_</a:t>
                </a:r>
                <a:r>
                  <a:rPr lang="en-US" altLang="zh-TW" b="0" i="0">
                    <a:latin typeface="Cambria Math" panose="02040503050406030204" pitchFamily="18" charset="0"/>
                  </a:rPr>
                  <a:t>𝑑𝑜𝑤𝑛^𝑟𝑒𝑙𝑒𝑎𝑠𝑒</a:t>
                </a:r>
                <a:r>
                  <a:rPr lang="en-US" altLang="zh-TW" i="0" dirty="0"/>
                  <a:t>: CPU</a:t>
                </a:r>
                <a:r>
                  <a:rPr lang="zh-TW" altLang="en-US" i="0" dirty="0"/>
                  <a:t>的臨界值，當網路負載減少時，是否需要釋放</a:t>
                </a:r>
                <a:r>
                  <a:rPr lang="en-US" altLang="zh-TW" i="0" dirty="0"/>
                  <a:t>VNFI</a:t>
                </a:r>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i="0" dirty="0"/>
                  <a:t>若</a:t>
                </a:r>
                <a:r>
                  <a:rPr lang="zh-TW" altLang="en-US" i="0">
                    <a:latin typeface="Cambria Math" panose="02040503050406030204" pitchFamily="18" charset="0"/>
                  </a:rPr>
                  <a:t>𝜁</a:t>
                </a:r>
                <a:r>
                  <a:rPr lang="en-US" altLang="zh-TW" i="0">
                    <a:latin typeface="Cambria Math" panose="02040503050406030204" pitchFamily="18" charset="0"/>
                  </a:rPr>
                  <a:t>_(</a:t>
                </a:r>
                <a:r>
                  <a:rPr lang="en-US" altLang="zh-TW" b="0" i="0">
                    <a:latin typeface="Cambria Math" panose="02040503050406030204" pitchFamily="18" charset="0"/>
                  </a:rPr>
                  <a:t>𝑝,𝑛)^𝑐𝑝𝑢&lt;</a:t>
                </a:r>
                <a:r>
                  <a:rPr lang="zh-TW" altLang="en-US" i="0">
                    <a:latin typeface="Cambria Math" panose="02040503050406030204" pitchFamily="18" charset="0"/>
                  </a:rPr>
                  <a:t>𝜎</a:t>
                </a:r>
                <a:r>
                  <a:rPr lang="en-US" altLang="zh-TW" i="0">
                    <a:latin typeface="Cambria Math" panose="02040503050406030204" pitchFamily="18" charset="0"/>
                  </a:rPr>
                  <a:t>_</a:t>
                </a:r>
                <a:r>
                  <a:rPr lang="en-US" altLang="zh-TW" b="0" i="0">
                    <a:latin typeface="Cambria Math" panose="02040503050406030204" pitchFamily="18" charset="0"/>
                  </a:rPr>
                  <a:t>𝑑𝑜𝑤𝑛^𝑝𝑙𝑎𝑐𝑒</a:t>
                </a:r>
                <a:r>
                  <a:rPr lang="en-US" altLang="zh-TW" i="0" dirty="0"/>
                  <a:t>: </a:t>
                </a:r>
                <a:r>
                  <a:rPr lang="zh-TW" altLang="en-US" i="0" dirty="0"/>
                  <a:t>在網路區域</a:t>
                </a:r>
                <a:r>
                  <a:rPr lang="en-US" altLang="zh-TW" i="0" dirty="0"/>
                  <a:t>n</a:t>
                </a:r>
                <a:r>
                  <a:rPr lang="zh-TW" altLang="en-US" i="0" dirty="0"/>
                  <a:t>中放置一個新的</a:t>
                </a:r>
                <a:r>
                  <a:rPr lang="en-US" altLang="zh-TW" dirty="0"/>
                  <a:t>VNF</a:t>
                </a:r>
                <a:r>
                  <a:rPr lang="zh-TW" altLang="en-US" dirty="0"/>
                  <a:t>類型</a:t>
                </a:r>
                <a:r>
                  <a:rPr lang="en-US" altLang="zh-TW" b="0" i="0">
                    <a:latin typeface="Cambria Math" panose="02040503050406030204" pitchFamily="18" charset="0"/>
                  </a:rPr>
                  <a:t>𝑝</a:t>
                </a:r>
                <a:r>
                  <a:rPr lang="zh-TW" altLang="en-US" i="0" dirty="0"/>
                  <a:t>的實例。若</a:t>
                </a:r>
                <a:r>
                  <a:rPr lang="zh-TW" altLang="en-US" i="0">
                    <a:latin typeface="Cambria Math" panose="02040503050406030204" pitchFamily="18" charset="0"/>
                  </a:rPr>
                  <a:t>𝜁</a:t>
                </a:r>
                <a:r>
                  <a:rPr lang="en-US" altLang="zh-TW" i="0">
                    <a:latin typeface="Cambria Math" panose="02040503050406030204" pitchFamily="18" charset="0"/>
                  </a:rPr>
                  <a:t>_(</a:t>
                </a:r>
                <a:r>
                  <a:rPr lang="en-US" altLang="zh-TW" b="0" i="0">
                    <a:latin typeface="Cambria Math" panose="02040503050406030204" pitchFamily="18" charset="0"/>
                  </a:rPr>
                  <a:t>𝑝,𝑛)^𝑐𝑝𝑢</a:t>
                </a:r>
                <a:r>
                  <a:rPr lang="en-US" altLang="zh-TW" b="0" i="0">
                    <a:latin typeface="Cambria Math" panose="02040503050406030204" pitchFamily="18" charset="0"/>
                    <a:ea typeface="Cambria Math" panose="02040503050406030204" pitchFamily="18" charset="0"/>
                  </a:rPr>
                  <a:t>≥</a:t>
                </a:r>
                <a:r>
                  <a:rPr lang="zh-TW" altLang="en-US" i="0">
                    <a:latin typeface="Cambria Math" panose="02040503050406030204" pitchFamily="18" charset="0"/>
                  </a:rPr>
                  <a:t>𝜎</a:t>
                </a:r>
                <a:r>
                  <a:rPr lang="en-US" altLang="zh-TW" i="0">
                    <a:latin typeface="Cambria Math" panose="02040503050406030204" pitchFamily="18" charset="0"/>
                  </a:rPr>
                  <a:t>_</a:t>
                </a:r>
                <a:r>
                  <a:rPr lang="en-US" altLang="zh-TW" b="0" i="0">
                    <a:latin typeface="Cambria Math" panose="02040503050406030204" pitchFamily="18" charset="0"/>
                  </a:rPr>
                  <a:t>𝑑𝑜𝑤𝑛^𝑟𝑒𝑙𝑒𝑎𝑠𝑒</a:t>
                </a:r>
                <a:r>
                  <a:rPr lang="en-US" altLang="zh-TW" i="0" dirty="0"/>
                  <a:t>: </a:t>
                </a:r>
                <a:r>
                  <a:rPr lang="zh-TW" altLang="en-US" i="0" dirty="0"/>
                  <a:t>在網路區域</a:t>
                </a:r>
                <a:r>
                  <a:rPr lang="en-US" altLang="zh-TW" i="0" dirty="0"/>
                  <a:t>n</a:t>
                </a:r>
                <a:r>
                  <a:rPr lang="zh-TW" altLang="en-US" i="0" dirty="0"/>
                  <a:t>中釋放一個最低使用率</a:t>
                </a:r>
                <a:r>
                  <a:rPr lang="en-US" altLang="zh-TW" dirty="0"/>
                  <a:t>VNF</a:t>
                </a:r>
                <a:r>
                  <a:rPr lang="zh-TW" altLang="en-US" dirty="0"/>
                  <a:t>類型</a:t>
                </a:r>
                <a:r>
                  <a:rPr lang="en-US" altLang="zh-TW" b="0" i="0">
                    <a:latin typeface="Cambria Math" panose="02040503050406030204" pitchFamily="18" charset="0"/>
                  </a:rPr>
                  <a:t>𝑝</a:t>
                </a:r>
                <a:r>
                  <a:rPr lang="zh-TW" altLang="en-US" i="0" dirty="0"/>
                  <a:t>的實例。</a:t>
                </a:r>
                <a:endParaRPr lang="en-US" altLang="zh-TW" i="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i="0" dirty="0"/>
                  <a:t>第</a:t>
                </a:r>
                <a:r>
                  <a:rPr lang="en-US" altLang="zh-TW" i="0" dirty="0"/>
                  <a:t>11-17</a:t>
                </a:r>
                <a:r>
                  <a:rPr lang="zh-TW" altLang="en-US" i="0" dirty="0"/>
                  <a:t>行</a:t>
                </a:r>
                <a:r>
                  <a:rPr lang="en-US" altLang="zh-TW" i="0" dirty="0"/>
                  <a:t>:</a:t>
                </a:r>
                <a:r>
                  <a:rPr lang="zh-TW" altLang="en-US" i="0" dirty="0"/>
                  <a:t> 網路負載增加時</a:t>
                </a:r>
                <a:endParaRPr lang="en-US" altLang="zh-TW" i="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i="0">
                    <a:latin typeface="Cambria Math" panose="02040503050406030204" pitchFamily="18" charset="0"/>
                  </a:rPr>
                  <a:t>𝜎</a:t>
                </a:r>
                <a:r>
                  <a:rPr lang="en-US" altLang="zh-TW" i="0">
                    <a:latin typeface="Cambria Math" panose="02040503050406030204" pitchFamily="18" charset="0"/>
                  </a:rPr>
                  <a:t>_</a:t>
                </a:r>
                <a:r>
                  <a:rPr lang="en-US" altLang="zh-TW" b="0" i="0">
                    <a:latin typeface="Cambria Math" panose="02040503050406030204" pitchFamily="18" charset="0"/>
                  </a:rPr>
                  <a:t>𝑢𝑝^𝑝𝑙𝑎𝑐𝑒</a:t>
                </a:r>
                <a:r>
                  <a:rPr lang="en-US" altLang="zh-TW" i="0" dirty="0"/>
                  <a:t>: CPU</a:t>
                </a:r>
                <a:r>
                  <a:rPr lang="zh-TW" altLang="en-US" i="0" dirty="0"/>
                  <a:t>的臨界值，當網路負載增加時，是否需要放置</a:t>
                </a:r>
                <a:r>
                  <a:rPr lang="en-US" altLang="zh-TW" i="0" dirty="0"/>
                  <a:t>VNFI</a:t>
                </a:r>
                <a:r>
                  <a:rPr lang="zh-TW" altLang="en-US" i="0" dirty="0"/>
                  <a:t>。</a:t>
                </a:r>
                <a:r>
                  <a:rPr lang="zh-TW" altLang="en-US" i="0">
                    <a:latin typeface="Cambria Math" panose="02040503050406030204" pitchFamily="18" charset="0"/>
                  </a:rPr>
                  <a:t>𝜎</a:t>
                </a:r>
                <a:r>
                  <a:rPr lang="en-US" altLang="zh-TW" i="0">
                    <a:latin typeface="Cambria Math" panose="02040503050406030204" pitchFamily="18" charset="0"/>
                  </a:rPr>
                  <a:t>_</a:t>
                </a:r>
                <a:r>
                  <a:rPr lang="en-US" altLang="zh-TW" b="0" i="0">
                    <a:latin typeface="Cambria Math" panose="02040503050406030204" pitchFamily="18" charset="0"/>
                  </a:rPr>
                  <a:t>𝑢𝑝^𝑟𝑒𝑙𝑒𝑎𝑠𝑒</a:t>
                </a:r>
                <a:r>
                  <a:rPr lang="en-US" altLang="zh-TW" i="0" dirty="0"/>
                  <a:t>: CPU</a:t>
                </a:r>
                <a:r>
                  <a:rPr lang="zh-TW" altLang="en-US" i="0" dirty="0"/>
                  <a:t>的臨界值，當網路負載增加時，是否需要釋放</a:t>
                </a:r>
                <a:endParaRPr lang="en-US" altLang="zh-TW" i="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zh-TW" altLang="en-US" i="0" dirty="0"/>
                  <a:t>若</a:t>
                </a:r>
                <a:r>
                  <a:rPr lang="zh-TW" altLang="en-US" i="0">
                    <a:latin typeface="Cambria Math" panose="02040503050406030204" pitchFamily="18" charset="0"/>
                  </a:rPr>
                  <a:t>𝜁</a:t>
                </a:r>
                <a:r>
                  <a:rPr lang="en-US" altLang="zh-TW" i="0">
                    <a:latin typeface="Cambria Math" panose="02040503050406030204" pitchFamily="18" charset="0"/>
                  </a:rPr>
                  <a:t>_(</a:t>
                </a:r>
                <a:r>
                  <a:rPr lang="en-US" altLang="zh-TW" b="0" i="0">
                    <a:latin typeface="Cambria Math" panose="02040503050406030204" pitchFamily="18" charset="0"/>
                  </a:rPr>
                  <a:t>𝑝,𝑛)^𝑐𝑝𝑢&lt;</a:t>
                </a:r>
                <a:r>
                  <a:rPr lang="zh-TW" altLang="en-US" i="0">
                    <a:latin typeface="Cambria Math" panose="02040503050406030204" pitchFamily="18" charset="0"/>
                  </a:rPr>
                  <a:t>𝜎</a:t>
                </a:r>
                <a:r>
                  <a:rPr lang="en-US" altLang="zh-TW" i="0">
                    <a:latin typeface="Cambria Math" panose="02040503050406030204" pitchFamily="18" charset="0"/>
                  </a:rPr>
                  <a:t>_</a:t>
                </a:r>
                <a:r>
                  <a:rPr lang="en-US" altLang="zh-TW" b="0" i="0">
                    <a:latin typeface="Cambria Math" panose="02040503050406030204" pitchFamily="18" charset="0"/>
                  </a:rPr>
                  <a:t>𝑢𝑝^𝑝𝑙𝑎𝑐𝑒</a:t>
                </a:r>
                <a:r>
                  <a:rPr lang="en-US" altLang="zh-TW" i="0" dirty="0"/>
                  <a:t>: </a:t>
                </a:r>
                <a:r>
                  <a:rPr lang="zh-TW" altLang="en-US" i="0" dirty="0"/>
                  <a:t>在網路區域</a:t>
                </a:r>
                <a:r>
                  <a:rPr lang="en-US" altLang="zh-TW" i="0" dirty="0"/>
                  <a:t>n</a:t>
                </a:r>
                <a:r>
                  <a:rPr lang="zh-TW" altLang="en-US" i="0" dirty="0"/>
                  <a:t>中放置一個新的</a:t>
                </a:r>
                <a:r>
                  <a:rPr lang="en-US" altLang="zh-TW" dirty="0"/>
                  <a:t>VNF</a:t>
                </a:r>
                <a:r>
                  <a:rPr lang="zh-TW" altLang="en-US" dirty="0"/>
                  <a:t>類型</a:t>
                </a:r>
                <a:r>
                  <a:rPr lang="en-US" altLang="zh-TW" b="0" i="0">
                    <a:latin typeface="Cambria Math" panose="02040503050406030204" pitchFamily="18" charset="0"/>
                  </a:rPr>
                  <a:t>𝑝</a:t>
                </a:r>
                <a:r>
                  <a:rPr lang="zh-TW" altLang="en-US" i="0" dirty="0"/>
                  <a:t>的實例。若</a:t>
                </a:r>
                <a:r>
                  <a:rPr lang="zh-TW" altLang="en-US" i="0">
                    <a:latin typeface="Cambria Math" panose="02040503050406030204" pitchFamily="18" charset="0"/>
                  </a:rPr>
                  <a:t>𝜁</a:t>
                </a:r>
                <a:r>
                  <a:rPr lang="en-US" altLang="zh-TW" i="0">
                    <a:latin typeface="Cambria Math" panose="02040503050406030204" pitchFamily="18" charset="0"/>
                  </a:rPr>
                  <a:t>_(</a:t>
                </a:r>
                <a:r>
                  <a:rPr lang="en-US" altLang="zh-TW" b="0" i="0">
                    <a:latin typeface="Cambria Math" panose="02040503050406030204" pitchFamily="18" charset="0"/>
                  </a:rPr>
                  <a:t>𝑝,𝑛)^𝑐𝑝𝑢</a:t>
                </a:r>
                <a:r>
                  <a:rPr lang="en-US" altLang="zh-TW" b="0" i="0">
                    <a:latin typeface="Cambria Math" panose="02040503050406030204" pitchFamily="18" charset="0"/>
                    <a:ea typeface="Cambria Math" panose="02040503050406030204" pitchFamily="18" charset="0"/>
                  </a:rPr>
                  <a:t>≥</a:t>
                </a:r>
                <a:r>
                  <a:rPr lang="zh-TW" altLang="en-US" i="0">
                    <a:latin typeface="Cambria Math" panose="02040503050406030204" pitchFamily="18" charset="0"/>
                  </a:rPr>
                  <a:t>𝜎</a:t>
                </a:r>
                <a:r>
                  <a:rPr lang="en-US" altLang="zh-TW" i="0">
                    <a:latin typeface="Cambria Math" panose="02040503050406030204" pitchFamily="18" charset="0"/>
                  </a:rPr>
                  <a:t>_</a:t>
                </a:r>
                <a:r>
                  <a:rPr lang="en-US" altLang="zh-TW" b="0" i="0">
                    <a:latin typeface="Cambria Math" panose="02040503050406030204" pitchFamily="18" charset="0"/>
                  </a:rPr>
                  <a:t>𝑢𝑝^𝑟𝑒𝑙𝑒𝑎𝑠𝑒</a:t>
                </a:r>
                <a:r>
                  <a:rPr lang="en-US" altLang="zh-TW" i="0" dirty="0"/>
                  <a:t>: </a:t>
                </a:r>
                <a:r>
                  <a:rPr lang="zh-TW" altLang="en-US" i="0" dirty="0"/>
                  <a:t>在網路區域</a:t>
                </a:r>
                <a:r>
                  <a:rPr lang="en-US" altLang="zh-TW" i="0" dirty="0"/>
                  <a:t>n</a:t>
                </a:r>
                <a:r>
                  <a:rPr lang="zh-TW" altLang="en-US" i="0" dirty="0"/>
                  <a:t>中釋放一個最低使用率</a:t>
                </a:r>
                <a:r>
                  <a:rPr lang="en-US" altLang="zh-TW" dirty="0"/>
                  <a:t>VNF</a:t>
                </a:r>
                <a:r>
                  <a:rPr lang="zh-TW" altLang="en-US" dirty="0"/>
                  <a:t>類型</a:t>
                </a:r>
                <a:r>
                  <a:rPr lang="en-US" altLang="zh-TW" b="0" i="0">
                    <a:latin typeface="Cambria Math" panose="02040503050406030204" pitchFamily="18" charset="0"/>
                  </a:rPr>
                  <a:t>𝑝</a:t>
                </a:r>
                <a:r>
                  <a:rPr lang="zh-TW" altLang="en-US" i="0" dirty="0"/>
                  <a:t>的實例。</a:t>
                </a:r>
                <a:endParaRPr lang="en-US" altLang="zh-TW" i="0" dirty="0"/>
              </a:p>
              <a:p>
                <a:r>
                  <a:rPr lang="zh-TW" altLang="en-US" i="0" dirty="0"/>
                  <a:t>                  </a:t>
                </a:r>
                <a:endParaRPr lang="en-US" altLang="zh-TW" i="1" dirty="0"/>
              </a:p>
            </p:txBody>
          </p:sp>
        </mc:Fallback>
      </mc:AlternateContent>
      <p:sp>
        <p:nvSpPr>
          <p:cNvPr id="4" name="投影片編號版面配置區 3"/>
          <p:cNvSpPr>
            <a:spLocks noGrp="1"/>
          </p:cNvSpPr>
          <p:nvPr>
            <p:ph type="sldNum" sz="quarter" idx="5"/>
          </p:nvPr>
        </p:nvSpPr>
        <p:spPr/>
        <p:txBody>
          <a:bodyPr/>
          <a:lstStyle/>
          <a:p>
            <a:fld id="{89B894D2-DDB3-426A-9283-4F11FB56BDAE}" type="slidenum">
              <a:rPr lang="zh-TW" altLang="en-US" smtClean="0"/>
              <a:pPr/>
              <a:t>30</a:t>
            </a:fld>
            <a:endParaRPr lang="zh-TW" altLang="en-US"/>
          </a:p>
        </p:txBody>
      </p:sp>
    </p:spTree>
    <p:extLst>
      <p:ext uri="{BB962C8B-B14F-4D97-AF65-F5344CB8AC3E}">
        <p14:creationId xmlns:p14="http://schemas.microsoft.com/office/powerpoint/2010/main" val="22332800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zh-TW" altLang="en-US" dirty="0"/>
                  <a:t>訓練過程線下運行和其時間複雜度與訓練資料和時間成正比，因此我們只需要注意運行過程即可</a:t>
                </a:r>
                <a:endParaRPr lang="en-US" altLang="zh-TW" dirty="0"/>
              </a:p>
              <a:p>
                <a:r>
                  <a:rPr lang="en-US" altLang="zh-TW" dirty="0"/>
                  <a:t>DDQN-VNFPA</a:t>
                </a:r>
                <a:r>
                  <a:rPr lang="zh-TW" altLang="en-US" dirty="0"/>
                  <a:t>的運行過程總時間複雜度為</a:t>
                </a:r>
                <a14:m>
                  <m:oMath xmlns:m="http://schemas.openxmlformats.org/officeDocument/2006/math">
                    <m:r>
                      <a:rPr lang="en-US" altLang="zh-TW" sz="1200" b="0" i="1" smtClean="0">
                        <a:latin typeface="Cambria Math" panose="02040503050406030204" pitchFamily="18" charset="0"/>
                      </a:rPr>
                      <m:t>𝑂</m:t>
                    </m:r>
                    <m:d>
                      <m:dPr>
                        <m:ctrlPr>
                          <a:rPr lang="en-US" altLang="zh-TW" sz="1200" i="1" smtClean="0">
                            <a:latin typeface="Cambria Math" panose="02040503050406030204" pitchFamily="18" charset="0"/>
                          </a:rPr>
                        </m:ctrlPr>
                      </m:dPr>
                      <m:e>
                        <m:r>
                          <a:rPr lang="en-US" altLang="zh-TW" sz="1200" b="0" i="1" smtClean="0">
                            <a:latin typeface="Cambria Math" panose="02040503050406030204" pitchFamily="18" charset="0"/>
                          </a:rPr>
                          <m:t>𝐼</m:t>
                        </m:r>
                        <m:d>
                          <m:dPr>
                            <m:ctrlPr>
                              <a:rPr lang="en-US" altLang="zh-TW" sz="1200" b="0" i="1" smtClean="0">
                                <a:latin typeface="Cambria Math" panose="02040503050406030204" pitchFamily="18" charset="0"/>
                              </a:rPr>
                            </m:ctrlPr>
                          </m:dPr>
                          <m:e>
                            <m:d>
                              <m:dPr>
                                <m:begChr m:val="|"/>
                                <m:endChr m:val="|"/>
                                <m:ctrlPr>
                                  <a:rPr lang="en-US" altLang="zh-TW" sz="1200" b="0" i="1" smtClean="0">
                                    <a:latin typeface="Cambria Math" panose="02040503050406030204" pitchFamily="18" charset="0"/>
                                  </a:rPr>
                                </m:ctrlPr>
                              </m:dPr>
                              <m:e>
                                <m:r>
                                  <a:rPr lang="en-US" altLang="zh-TW" sz="1200" b="0" i="1" smtClean="0">
                                    <a:latin typeface="Cambria Math" panose="02040503050406030204" pitchFamily="18" charset="0"/>
                                  </a:rPr>
                                  <m:t>𝑃</m:t>
                                </m:r>
                              </m:e>
                            </m:d>
                            <m:r>
                              <a:rPr lang="en-US" altLang="zh-TW" sz="1200" b="0" i="1" smtClean="0">
                                <a:latin typeface="Cambria Math" panose="02040503050406030204" pitchFamily="18" charset="0"/>
                              </a:rPr>
                              <m:t>𝑁</m:t>
                            </m:r>
                            <m:r>
                              <a:rPr lang="en-US" altLang="zh-TW" sz="1200" b="0" i="1" smtClean="0">
                                <a:latin typeface="Cambria Math" panose="02040503050406030204" pitchFamily="18" charset="0"/>
                              </a:rPr>
                              <m:t>+</m:t>
                            </m:r>
                            <m:r>
                              <a:rPr lang="en-US" altLang="zh-TW" sz="1200" b="0" i="1" smtClean="0">
                                <a:latin typeface="Cambria Math" panose="02040503050406030204" pitchFamily="18" charset="0"/>
                              </a:rPr>
                              <m:t>𝐼𝐻</m:t>
                            </m:r>
                            <m:r>
                              <a:rPr lang="en-US" altLang="zh-TW" sz="1200" b="0" i="1" smtClean="0">
                                <a:latin typeface="Cambria Math" panose="02040503050406030204" pitchFamily="18" charset="0"/>
                              </a:rPr>
                              <m:t>+</m:t>
                            </m:r>
                            <m:sSup>
                              <m:sSupPr>
                                <m:ctrlPr>
                                  <a:rPr lang="en-US" altLang="zh-TW" sz="1200" b="0" i="1" smtClean="0">
                                    <a:latin typeface="Cambria Math" panose="02040503050406030204" pitchFamily="18" charset="0"/>
                                  </a:rPr>
                                </m:ctrlPr>
                              </m:sSupPr>
                              <m:e>
                                <m:r>
                                  <a:rPr lang="en-US" altLang="zh-TW" sz="1200" b="0" i="1" smtClean="0">
                                    <a:latin typeface="Cambria Math" panose="02040503050406030204" pitchFamily="18" charset="0"/>
                                  </a:rPr>
                                  <m:t>2</m:t>
                                </m:r>
                              </m:e>
                              <m:sup>
                                <m:r>
                                  <a:rPr lang="en-US" altLang="zh-TW" sz="1200" b="0" i="1" smtClean="0">
                                    <a:latin typeface="Cambria Math" panose="02040503050406030204" pitchFamily="18" charset="0"/>
                                  </a:rPr>
                                  <m:t>𝑁</m:t>
                                </m:r>
                              </m:sup>
                            </m:sSup>
                          </m:e>
                        </m:d>
                        <m:r>
                          <a:rPr lang="en-US" altLang="zh-TW" sz="1200" b="0" i="1" smtClean="0">
                            <a:latin typeface="Cambria Math" panose="02040503050406030204" pitchFamily="18" charset="0"/>
                          </a:rPr>
                          <m:t>+</m:t>
                        </m:r>
                        <m:r>
                          <a:rPr lang="en-US" altLang="zh-TW" sz="1200" b="0" i="1" smtClean="0">
                            <a:latin typeface="Cambria Math" panose="02040503050406030204" pitchFamily="18" charset="0"/>
                          </a:rPr>
                          <m:t>𝑘</m:t>
                        </m:r>
                        <m:d>
                          <m:dPr>
                            <m:ctrlPr>
                              <a:rPr lang="en-US" altLang="zh-TW" sz="1200" b="0" i="1" smtClean="0">
                                <a:latin typeface="Cambria Math" panose="02040503050406030204" pitchFamily="18" charset="0"/>
                              </a:rPr>
                            </m:ctrlPr>
                          </m:dPr>
                          <m:e>
                            <m:d>
                              <m:dPr>
                                <m:begChr m:val="|"/>
                                <m:endChr m:val="|"/>
                                <m:ctrlPr>
                                  <a:rPr lang="en-US" altLang="zh-TW" sz="1200" b="0" i="1" smtClean="0">
                                    <a:latin typeface="Cambria Math" panose="02040503050406030204" pitchFamily="18" charset="0"/>
                                  </a:rPr>
                                </m:ctrlPr>
                              </m:dPr>
                              <m:e>
                                <m:r>
                                  <a:rPr lang="zh-TW" altLang="en-US" sz="1200" b="0" i="1" smtClean="0">
                                    <a:latin typeface="Cambria Math" panose="02040503050406030204" pitchFamily="18" charset="0"/>
                                  </a:rPr>
                                  <m:t>𝒪</m:t>
                                </m:r>
                              </m:e>
                            </m:d>
                            <m:r>
                              <a:rPr lang="en-US" altLang="zh-TW" sz="1200" b="0" i="1" smtClean="0">
                                <a:latin typeface="Cambria Math" panose="02040503050406030204" pitchFamily="18" charset="0"/>
                              </a:rPr>
                              <m:t>+</m:t>
                            </m:r>
                            <m:d>
                              <m:dPr>
                                <m:begChr m:val="|"/>
                                <m:endChr m:val="|"/>
                                <m:ctrlPr>
                                  <a:rPr lang="en-US" altLang="zh-TW" sz="1200" b="0" i="1" smtClean="0">
                                    <a:latin typeface="Cambria Math" panose="02040503050406030204" pitchFamily="18" charset="0"/>
                                  </a:rPr>
                                </m:ctrlPr>
                              </m:dPr>
                              <m:e>
                                <m:r>
                                  <a:rPr lang="en-US" altLang="zh-TW" sz="1200" b="0" i="1" smtClean="0">
                                    <a:latin typeface="Cambria Math" panose="02040503050406030204" pitchFamily="18" charset="0"/>
                                    <a:ea typeface="Cambria Math" panose="02040503050406030204" pitchFamily="18" charset="0"/>
                                  </a:rPr>
                                  <m:t>ℒ</m:t>
                                </m:r>
                              </m:e>
                            </m:d>
                          </m:e>
                        </m:d>
                        <m:r>
                          <a:rPr lang="en-US" altLang="zh-TW" sz="1200" b="0" i="1" smtClean="0">
                            <a:latin typeface="Cambria Math" panose="02040503050406030204" pitchFamily="18" charset="0"/>
                          </a:rPr>
                          <m:t>[</m:t>
                        </m:r>
                        <m:d>
                          <m:dPr>
                            <m:begChr m:val="|"/>
                            <m:endChr m:val="|"/>
                            <m:ctrlPr>
                              <a:rPr lang="en-US" altLang="zh-TW" sz="1200" b="0" i="1" smtClean="0">
                                <a:latin typeface="Cambria Math" panose="02040503050406030204" pitchFamily="18" charset="0"/>
                              </a:rPr>
                            </m:ctrlPr>
                          </m:dPr>
                          <m:e>
                            <m:r>
                              <a:rPr lang="en-US" altLang="zh-TW" sz="1200" b="0" i="1" smtClean="0">
                                <a:latin typeface="Cambria Math" panose="02040503050406030204" pitchFamily="18" charset="0"/>
                              </a:rPr>
                              <m:t>𝑀</m:t>
                            </m:r>
                          </m:e>
                        </m:d>
                        <m:r>
                          <a:rPr lang="en-US" altLang="zh-TW" sz="1200" b="0" i="1" smtClean="0">
                            <a:latin typeface="Cambria Math" panose="02040503050406030204" pitchFamily="18" charset="0"/>
                          </a:rPr>
                          <m:t>+</m:t>
                        </m:r>
                        <m:r>
                          <m:rPr>
                            <m:sty m:val="p"/>
                          </m:rPr>
                          <a:rPr lang="el-GR" altLang="zh-TW" sz="1200" b="0" i="1" smtClean="0">
                            <a:latin typeface="Cambria Math" panose="02040503050406030204" pitchFamily="18" charset="0"/>
                            <a:ea typeface="Cambria Math" panose="02040503050406030204" pitchFamily="18" charset="0"/>
                          </a:rPr>
                          <m:t>Γ</m:t>
                        </m:r>
                        <m:d>
                          <m:dPr>
                            <m:begChr m:val="|"/>
                            <m:endChr m:val="|"/>
                            <m:ctrlPr>
                              <a:rPr lang="el-GR" altLang="zh-TW" sz="1200" b="0" i="1" smtClean="0">
                                <a:latin typeface="Cambria Math" panose="02040503050406030204" pitchFamily="18" charset="0"/>
                                <a:ea typeface="Cambria Math" panose="02040503050406030204" pitchFamily="18" charset="0"/>
                              </a:rPr>
                            </m:ctrlPr>
                          </m:dPr>
                          <m:e>
                            <m:sSub>
                              <m:sSubPr>
                                <m:ctrlPr>
                                  <a:rPr lang="el-GR" altLang="zh-TW" sz="1200" b="0" i="1" smtClean="0">
                                    <a:latin typeface="Cambria Math" panose="02040503050406030204" pitchFamily="18" charset="0"/>
                                    <a:ea typeface="Cambria Math" panose="02040503050406030204" pitchFamily="18" charset="0"/>
                                  </a:rPr>
                                </m:ctrlPr>
                              </m:sSubPr>
                              <m:e>
                                <m:r>
                                  <a:rPr lang="en-US" altLang="zh-TW" sz="1200" b="0" i="1" smtClean="0">
                                    <a:latin typeface="Cambria Math" panose="02040503050406030204" pitchFamily="18" charset="0"/>
                                    <a:ea typeface="Cambria Math" panose="02040503050406030204" pitchFamily="18" charset="0"/>
                                  </a:rPr>
                                  <m:t>𝑉</m:t>
                                </m:r>
                              </m:e>
                              <m:sub>
                                <m:r>
                                  <a:rPr lang="en-US" altLang="zh-TW" sz="1200" b="0" i="1" smtClean="0">
                                    <a:latin typeface="Cambria Math" panose="02040503050406030204" pitchFamily="18" charset="0"/>
                                    <a:ea typeface="Cambria Math" panose="02040503050406030204" pitchFamily="18" charset="0"/>
                                  </a:rPr>
                                  <m:t>𝑓</m:t>
                                </m:r>
                              </m:sub>
                            </m:sSub>
                          </m:e>
                        </m:d>
                        <m:d>
                          <m:dPr>
                            <m:ctrlPr>
                              <a:rPr lang="el-GR" altLang="zh-TW" sz="1200" b="0" i="1" smtClean="0">
                                <a:latin typeface="Cambria Math" panose="02040503050406030204" pitchFamily="18" charset="0"/>
                                <a:ea typeface="Cambria Math" panose="02040503050406030204" pitchFamily="18" charset="0"/>
                              </a:rPr>
                            </m:ctrlPr>
                          </m:dPr>
                          <m:e>
                            <m:d>
                              <m:dPr>
                                <m:begChr m:val="|"/>
                                <m:endChr m:val="|"/>
                                <m:ctrlPr>
                                  <a:rPr lang="el-GR" altLang="zh-TW" sz="1200" b="0" i="1" smtClean="0">
                                    <a:latin typeface="Cambria Math" panose="02040503050406030204" pitchFamily="18" charset="0"/>
                                    <a:ea typeface="Cambria Math" panose="02040503050406030204" pitchFamily="18" charset="0"/>
                                  </a:rPr>
                                </m:ctrlPr>
                              </m:dPr>
                              <m:e>
                                <m:r>
                                  <a:rPr lang="zh-TW" altLang="el-GR" sz="1200" b="0" i="1" smtClean="0">
                                    <a:latin typeface="Cambria Math" panose="02040503050406030204" pitchFamily="18" charset="0"/>
                                    <a:ea typeface="Cambria Math" panose="02040503050406030204" pitchFamily="18" charset="0"/>
                                  </a:rPr>
                                  <m:t>𝜀</m:t>
                                </m:r>
                              </m:e>
                            </m:d>
                            <m:r>
                              <a:rPr lang="en-US" altLang="zh-TW" sz="1200" b="0" i="1" smtClean="0">
                                <a:latin typeface="Cambria Math" panose="02040503050406030204" pitchFamily="18" charset="0"/>
                                <a:ea typeface="Cambria Math" panose="02040503050406030204" pitchFamily="18" charset="0"/>
                              </a:rPr>
                              <m:t>+</m:t>
                            </m:r>
                            <m:d>
                              <m:dPr>
                                <m:begChr m:val="|"/>
                                <m:endChr m:val="|"/>
                                <m:ctrlPr>
                                  <a:rPr lang="en-US" altLang="zh-TW" sz="1200" b="0" i="1" smtClean="0">
                                    <a:latin typeface="Cambria Math" panose="02040503050406030204" pitchFamily="18" charset="0"/>
                                    <a:ea typeface="Cambria Math" panose="02040503050406030204" pitchFamily="18" charset="0"/>
                                  </a:rPr>
                                </m:ctrlPr>
                              </m:dPr>
                              <m:e>
                                <m:r>
                                  <a:rPr lang="en-US" altLang="zh-TW" sz="1200" b="0" i="1" smtClean="0">
                                    <a:latin typeface="Cambria Math" panose="02040503050406030204" pitchFamily="18" charset="0"/>
                                    <a:ea typeface="Cambria Math" panose="02040503050406030204" pitchFamily="18" charset="0"/>
                                  </a:rPr>
                                  <m:t>𝑉</m:t>
                                </m:r>
                              </m:e>
                            </m:d>
                            <m:func>
                              <m:funcPr>
                                <m:ctrlPr>
                                  <a:rPr lang="en-US" altLang="zh-TW" sz="1200" b="0" i="1" smtClean="0">
                                    <a:latin typeface="Cambria Math" panose="02040503050406030204" pitchFamily="18" charset="0"/>
                                    <a:ea typeface="Cambria Math" panose="02040503050406030204" pitchFamily="18" charset="0"/>
                                  </a:rPr>
                                </m:ctrlPr>
                              </m:funcPr>
                              <m:fName>
                                <m:r>
                                  <m:rPr>
                                    <m:sty m:val="p"/>
                                  </m:rPr>
                                  <a:rPr lang="en-US" altLang="zh-TW" sz="1200" b="0" i="0" smtClean="0">
                                    <a:latin typeface="Cambria Math" panose="02040503050406030204" pitchFamily="18" charset="0"/>
                                    <a:ea typeface="Cambria Math" panose="02040503050406030204" pitchFamily="18" charset="0"/>
                                  </a:rPr>
                                  <m:t>log</m:t>
                                </m:r>
                              </m:fName>
                              <m:e>
                                <m:d>
                                  <m:dPr>
                                    <m:begChr m:val="|"/>
                                    <m:endChr m:val="|"/>
                                    <m:ctrlPr>
                                      <a:rPr lang="en-US" altLang="zh-TW" sz="1200" b="0" i="1" smtClean="0">
                                        <a:latin typeface="Cambria Math" panose="02040503050406030204" pitchFamily="18" charset="0"/>
                                        <a:ea typeface="Cambria Math" panose="02040503050406030204" pitchFamily="18" charset="0"/>
                                      </a:rPr>
                                    </m:ctrlPr>
                                  </m:dPr>
                                  <m:e>
                                    <m:sSub>
                                      <m:sSubPr>
                                        <m:ctrlPr>
                                          <a:rPr lang="el-GR" altLang="zh-TW" sz="1200" i="1">
                                            <a:latin typeface="Cambria Math" panose="02040503050406030204" pitchFamily="18" charset="0"/>
                                            <a:ea typeface="Cambria Math" panose="02040503050406030204" pitchFamily="18" charset="0"/>
                                          </a:rPr>
                                        </m:ctrlPr>
                                      </m:sSubPr>
                                      <m:e>
                                        <m:r>
                                          <a:rPr lang="en-US" altLang="zh-TW" sz="1200" i="1">
                                            <a:latin typeface="Cambria Math" panose="02040503050406030204" pitchFamily="18" charset="0"/>
                                            <a:ea typeface="Cambria Math" panose="02040503050406030204" pitchFamily="18" charset="0"/>
                                          </a:rPr>
                                          <m:t>𝑉</m:t>
                                        </m:r>
                                      </m:e>
                                      <m:sub>
                                        <m:r>
                                          <a:rPr lang="en-US" altLang="zh-TW" sz="1200" i="1">
                                            <a:latin typeface="Cambria Math" panose="02040503050406030204" pitchFamily="18" charset="0"/>
                                            <a:ea typeface="Cambria Math" panose="02040503050406030204" pitchFamily="18" charset="0"/>
                                          </a:rPr>
                                          <m:t>𝑓</m:t>
                                        </m:r>
                                      </m:sub>
                                    </m:sSub>
                                  </m:e>
                                </m:d>
                              </m:e>
                            </m:func>
                            <m:d>
                              <m:dPr>
                                <m:begChr m:val="|"/>
                                <m:endChr m:val="|"/>
                                <m:ctrlPr>
                                  <a:rPr lang="en-US" altLang="zh-TW" sz="1200" b="0" i="1" smtClean="0">
                                    <a:latin typeface="Cambria Math" panose="02040503050406030204" pitchFamily="18" charset="0"/>
                                    <a:ea typeface="Cambria Math" panose="02040503050406030204" pitchFamily="18" charset="0"/>
                                  </a:rPr>
                                </m:ctrlPr>
                              </m:dPr>
                              <m:e>
                                <m:r>
                                  <a:rPr lang="en-US" altLang="zh-TW" sz="1200" b="0" i="1" smtClean="0">
                                    <a:latin typeface="Cambria Math" panose="02040503050406030204" pitchFamily="18" charset="0"/>
                                    <a:ea typeface="Cambria Math" panose="02040503050406030204" pitchFamily="18" charset="0"/>
                                  </a:rPr>
                                  <m:t>𝑉</m:t>
                                </m:r>
                              </m:e>
                            </m:d>
                          </m:e>
                        </m:d>
                        <m:r>
                          <a:rPr lang="en-US" altLang="zh-TW" sz="1200" b="0" i="1" smtClean="0">
                            <a:latin typeface="Cambria Math" panose="02040503050406030204" pitchFamily="18" charset="0"/>
                            <a:ea typeface="Cambria Math" panose="02040503050406030204" pitchFamily="18" charset="0"/>
                          </a:rPr>
                          <m:t>]</m:t>
                        </m:r>
                      </m:e>
                    </m:d>
                  </m:oMath>
                </a14:m>
                <a:endParaRPr lang="zh-TW" altLang="en-US" dirty="0"/>
              </a:p>
            </p:txBody>
          </p:sp>
        </mc:Choice>
        <mc:Fallback xmlns="">
          <p:sp>
            <p:nvSpPr>
              <p:cNvPr id="3" name="備忘稿版面配置區 2"/>
              <p:cNvSpPr>
                <a:spLocks noGrp="1"/>
              </p:cNvSpPr>
              <p:nvPr>
                <p:ph type="body" idx="1"/>
              </p:nvPr>
            </p:nvSpPr>
            <p:spPr/>
            <p:txBody>
              <a:bodyPr/>
              <a:lstStyle/>
              <a:p>
                <a:r>
                  <a:rPr lang="zh-TW" altLang="en-US" dirty="0"/>
                  <a:t>訓練過程線下運行和其時間複雜度與訓練資料和時間成正比，因此我們只需要注意運行過程即可</a:t>
                </a:r>
                <a:endParaRPr lang="en-US" altLang="zh-TW" dirty="0"/>
              </a:p>
              <a:p>
                <a:r>
                  <a:rPr lang="en-US" altLang="zh-TW" dirty="0"/>
                  <a:t>DDQN-VNFPA</a:t>
                </a:r>
                <a:r>
                  <a:rPr lang="zh-TW" altLang="en-US" dirty="0"/>
                  <a:t>的運行過程總時間複雜度為</a:t>
                </a:r>
                <a:r>
                  <a:rPr lang="en-US" altLang="zh-TW" sz="1200" b="0" i="0">
                    <a:latin typeface="Cambria Math" panose="02040503050406030204" pitchFamily="18" charset="0"/>
                  </a:rPr>
                  <a:t>𝑂</a:t>
                </a:r>
                <a:r>
                  <a:rPr lang="en-US" altLang="zh-TW" sz="1200" i="0">
                    <a:latin typeface="Cambria Math" panose="02040503050406030204" pitchFamily="18" charset="0"/>
                  </a:rPr>
                  <a:t>(</a:t>
                </a:r>
                <a:r>
                  <a:rPr lang="en-US" altLang="zh-TW" sz="1200" b="0" i="0">
                    <a:latin typeface="Cambria Math" panose="02040503050406030204" pitchFamily="18" charset="0"/>
                  </a:rPr>
                  <a:t>𝐼(|𝑃|𝑁+𝐼𝐻+2^𝑁 )+𝑘(|</a:t>
                </a:r>
                <a:r>
                  <a:rPr lang="zh-TW" altLang="en-US" sz="1200" b="0" i="0">
                    <a:latin typeface="Cambria Math" panose="02040503050406030204" pitchFamily="18" charset="0"/>
                  </a:rPr>
                  <a:t>𝒪|</a:t>
                </a:r>
                <a:r>
                  <a:rPr lang="en-US" altLang="zh-TW" sz="1200" b="0" i="0">
                    <a:latin typeface="Cambria Math" panose="02040503050406030204" pitchFamily="18" charset="0"/>
                  </a:rPr>
                  <a:t>+|</a:t>
                </a:r>
                <a:r>
                  <a:rPr lang="en-US" altLang="zh-TW" sz="1200" b="0" i="0">
                    <a:latin typeface="Cambria Math" panose="02040503050406030204" pitchFamily="18" charset="0"/>
                    <a:ea typeface="Cambria Math" panose="02040503050406030204" pitchFamily="18" charset="0"/>
                  </a:rPr>
                  <a:t>ℒ|)</a:t>
                </a:r>
                <a:r>
                  <a:rPr lang="en-US" altLang="zh-TW" sz="1200" b="0" i="0">
                    <a:latin typeface="Cambria Math" panose="02040503050406030204" pitchFamily="18" charset="0"/>
                  </a:rPr>
                  <a:t>[|𝑀|+</a:t>
                </a:r>
                <a:r>
                  <a:rPr lang="el-GR" altLang="zh-TW" sz="1200" b="0" i="0">
                    <a:latin typeface="Cambria Math" panose="02040503050406030204" pitchFamily="18" charset="0"/>
                    <a:ea typeface="Cambria Math" panose="02040503050406030204" pitchFamily="18" charset="0"/>
                  </a:rPr>
                  <a:t>Γ|</a:t>
                </a:r>
                <a:r>
                  <a:rPr lang="en-US" altLang="zh-TW" sz="1200" b="0" i="0">
                    <a:latin typeface="Cambria Math" panose="02040503050406030204" pitchFamily="18" charset="0"/>
                    <a:ea typeface="Cambria Math" panose="02040503050406030204" pitchFamily="18" charset="0"/>
                  </a:rPr>
                  <a:t>𝑉</a:t>
                </a:r>
                <a:r>
                  <a:rPr lang="el-GR" altLang="zh-TW" sz="1200" b="0" i="0">
                    <a:latin typeface="Cambria Math" panose="02040503050406030204" pitchFamily="18" charset="0"/>
                    <a:ea typeface="Cambria Math" panose="02040503050406030204" pitchFamily="18" charset="0"/>
                  </a:rPr>
                  <a:t>_</a:t>
                </a:r>
                <a:r>
                  <a:rPr lang="en-US" altLang="zh-TW" sz="1200" b="0" i="0">
                    <a:latin typeface="Cambria Math" panose="02040503050406030204" pitchFamily="18" charset="0"/>
                    <a:ea typeface="Cambria Math" panose="02040503050406030204" pitchFamily="18" charset="0"/>
                  </a:rPr>
                  <a:t>𝑓 |</a:t>
                </a:r>
                <a:r>
                  <a:rPr lang="el-GR" altLang="zh-TW" sz="1200" b="0" i="0">
                    <a:latin typeface="Cambria Math" panose="02040503050406030204" pitchFamily="18" charset="0"/>
                    <a:ea typeface="Cambria Math" panose="02040503050406030204" pitchFamily="18" charset="0"/>
                  </a:rPr>
                  <a:t>(|</a:t>
                </a:r>
                <a:r>
                  <a:rPr lang="zh-TW" altLang="el-GR" sz="1200" b="0" i="0">
                    <a:latin typeface="Cambria Math" panose="02040503050406030204" pitchFamily="18" charset="0"/>
                    <a:ea typeface="Cambria Math" panose="02040503050406030204" pitchFamily="18" charset="0"/>
                  </a:rPr>
                  <a:t>𝜀|</a:t>
                </a:r>
                <a:r>
                  <a:rPr lang="en-US" altLang="zh-TW" sz="1200" b="0" i="0">
                    <a:latin typeface="Cambria Math" panose="02040503050406030204" pitchFamily="18" charset="0"/>
                    <a:ea typeface="Cambria Math" panose="02040503050406030204" pitchFamily="18" charset="0"/>
                  </a:rPr>
                  <a:t>+|𝑉|  log⁡|</a:t>
                </a:r>
                <a:r>
                  <a:rPr lang="en-US" altLang="zh-TW" sz="1200" i="0">
                    <a:latin typeface="Cambria Math" panose="02040503050406030204" pitchFamily="18" charset="0"/>
                    <a:ea typeface="Cambria Math" panose="02040503050406030204" pitchFamily="18" charset="0"/>
                  </a:rPr>
                  <a:t>𝑉</a:t>
                </a:r>
                <a:r>
                  <a:rPr lang="el-GR" altLang="zh-TW" sz="1200" i="0">
                    <a:latin typeface="Cambria Math" panose="02040503050406030204" pitchFamily="18" charset="0"/>
                    <a:ea typeface="Cambria Math" panose="02040503050406030204" pitchFamily="18" charset="0"/>
                  </a:rPr>
                  <a:t>_</a:t>
                </a:r>
                <a:r>
                  <a:rPr lang="en-US" altLang="zh-TW" sz="1200" i="0">
                    <a:latin typeface="Cambria Math" panose="02040503050406030204" pitchFamily="18" charset="0"/>
                    <a:ea typeface="Cambria Math" panose="02040503050406030204" pitchFamily="18" charset="0"/>
                  </a:rPr>
                  <a:t>𝑓 |</a:t>
                </a:r>
                <a:r>
                  <a:rPr lang="en-US" altLang="zh-TW" sz="1200" b="0" i="0">
                    <a:latin typeface="Cambria Math" panose="02040503050406030204" pitchFamily="18" charset="0"/>
                    <a:ea typeface="Cambria Math" panose="02040503050406030204" pitchFamily="18" charset="0"/>
                  </a:rPr>
                  <a:t> |𝑉|)])</a:t>
                </a:r>
                <a:endParaRPr lang="zh-TW" altLang="en-US" dirty="0"/>
              </a:p>
            </p:txBody>
          </p:sp>
        </mc:Fallback>
      </mc:AlternateContent>
      <p:sp>
        <p:nvSpPr>
          <p:cNvPr id="4" name="投影片編號版面配置區 3"/>
          <p:cNvSpPr>
            <a:spLocks noGrp="1"/>
          </p:cNvSpPr>
          <p:nvPr>
            <p:ph type="sldNum" sz="quarter" idx="5"/>
          </p:nvPr>
        </p:nvSpPr>
        <p:spPr/>
        <p:txBody>
          <a:bodyPr/>
          <a:lstStyle/>
          <a:p>
            <a:fld id="{89B894D2-DDB3-426A-9283-4F11FB56BDAE}" type="slidenum">
              <a:rPr lang="zh-TW" altLang="en-US" smtClean="0"/>
              <a:pPr/>
              <a:t>31</a:t>
            </a:fld>
            <a:endParaRPr lang="zh-TW" altLang="en-US"/>
          </a:p>
        </p:txBody>
      </p:sp>
    </p:spTree>
    <p:extLst>
      <p:ext uri="{BB962C8B-B14F-4D97-AF65-F5344CB8AC3E}">
        <p14:creationId xmlns:p14="http://schemas.microsoft.com/office/powerpoint/2010/main" val="9503773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備忘稿版面配置區 2"/>
              <p:cNvSpPr>
                <a:spLocks noGrp="1"/>
              </p:cNvSpPr>
              <p:nvPr>
                <p:ph type="body" idx="1"/>
              </p:nvPr>
            </p:nvSpPr>
            <p:spPr/>
            <p:txBody>
              <a:bodyPr/>
              <a:lstStyle/>
              <a:p>
                <a:r>
                  <a:rPr lang="zh-TW" altLang="en-US" dirty="0"/>
                  <a:t>圖 </a:t>
                </a:r>
                <a:r>
                  <a:rPr lang="en-US" altLang="zh-TW" dirty="0"/>
                  <a:t>3 </a:t>
                </a:r>
                <a:r>
                  <a:rPr lang="zh-TW" altLang="en-US" dirty="0"/>
                  <a:t>顯示了 </a:t>
                </a:r>
                <a:r>
                  <a:rPr lang="en-US" altLang="zh-TW" dirty="0"/>
                  <a:t>DDQN </a:t>
                </a:r>
                <a:r>
                  <a:rPr lang="zh-TW" altLang="en-US" dirty="0"/>
                  <a:t>模型在訓練過程中的迭代次數和耗時。如前所述，</a:t>
                </a:r>
                <a:r>
                  <a:rPr lang="en-US" altLang="zh-TW" dirty="0"/>
                  <a:t>TOTEM </a:t>
                </a:r>
                <a:r>
                  <a:rPr lang="zh-TW" altLang="en-US" dirty="0"/>
                  <a:t>項目的跟踪驅動仿真的時間週期為 </a:t>
                </a:r>
                <a:r>
                  <a:rPr lang="en-US" altLang="zh-TW" dirty="0"/>
                  <a:t>24 </a:t>
                </a:r>
                <a:r>
                  <a:rPr lang="zh-TW" altLang="en-US" dirty="0"/>
                  <a:t>小時，時間間隔 </a:t>
                </a:r>
                <a:r>
                  <a:rPr lang="en-US" altLang="zh-TW" dirty="0"/>
                  <a:t>Δ</a:t>
                </a:r>
                <a:r>
                  <a:rPr lang="zh-TW" altLang="en-US" dirty="0"/>
                  <a:t>𝑡 設置為 </a:t>
                </a:r>
                <a:r>
                  <a:rPr lang="en-US" altLang="zh-TW" dirty="0"/>
                  <a:t>15 </a:t>
                </a:r>
                <a:r>
                  <a:rPr lang="zh-TW" altLang="en-US" dirty="0"/>
                  <a:t>分鐘，因此我們的仿真中訓練了 </a:t>
                </a:r>
                <a:r>
                  <a:rPr lang="en-US" altLang="zh-TW" dirty="0"/>
                  <a:t>96 </a:t>
                </a:r>
                <a:r>
                  <a:rPr lang="zh-TW" altLang="en-US" dirty="0"/>
                  <a:t>個 </a:t>
                </a:r>
                <a:r>
                  <a:rPr lang="en-US" altLang="zh-TW" dirty="0"/>
                  <a:t>DDQN </a:t>
                </a:r>
                <a:r>
                  <a:rPr lang="zh-TW" altLang="en-US" dirty="0"/>
                  <a:t>模型。</a:t>
                </a:r>
                <a:r>
                  <a:rPr lang="zh-TW" altLang="en-US" b="0" dirty="0"/>
                  <a:t>由於每個 </a:t>
                </a:r>
                <a:r>
                  <a:rPr lang="en-US" altLang="zh-TW" b="0" dirty="0"/>
                  <a:t>DDQN </a:t>
                </a:r>
                <a:r>
                  <a:rPr lang="zh-TW" altLang="en-US" b="0" dirty="0"/>
                  <a:t>模型的訓練時間短到可以忽略不計，因此 </a:t>
                </a:r>
                <a:r>
                  <a:rPr lang="en-US" altLang="zh-TW" b="0" dirty="0"/>
                  <a:t>DDQN-VNFPA </a:t>
                </a:r>
                <a:r>
                  <a:rPr lang="zh-TW" altLang="en-US" b="0" dirty="0"/>
                  <a:t>可以實現高效的模型訓練和更新。</a:t>
                </a:r>
                <a:endParaRPr lang="en-US" altLang="zh-TW" b="0" dirty="0"/>
              </a:p>
              <a:p>
                <a:r>
                  <a:rPr lang="en-US" altLang="zh-TW" b="0" dirty="0"/>
                  <a:t>----------------------------------------------------------------------------------------------------------------------------------------------------------</a:t>
                </a:r>
              </a:p>
              <a:p>
                <a:r>
                  <a:rPr lang="zh-TW" altLang="en-US" dirty="0"/>
                  <a:t>在圖 </a:t>
                </a:r>
                <a:r>
                  <a:rPr lang="en-US" altLang="zh-TW" dirty="0"/>
                  <a:t>4 </a:t>
                </a:r>
                <a:r>
                  <a:rPr lang="zh-TW" altLang="en-US" dirty="0"/>
                  <a:t>中，當 </a:t>
                </a:r>
                <a:r>
                  <a:rPr lang="en-US" altLang="zh-TW" dirty="0"/>
                  <a:t>k </a:t>
                </a:r>
                <a:r>
                  <a:rPr lang="zh-TW" altLang="en-US" dirty="0"/>
                  <a:t>等於 </a:t>
                </a:r>
                <a:r>
                  <a:rPr lang="en-US" altLang="zh-TW" dirty="0"/>
                  <a:t>5 </a:t>
                </a:r>
                <a:r>
                  <a:rPr lang="zh-TW" altLang="en-US" dirty="0"/>
                  <a:t>時，最佳動作包含在優化解空間中的可能性約為 </a:t>
                </a:r>
                <a:r>
                  <a:rPr lang="en-US" altLang="zh-TW" dirty="0"/>
                  <a:t>87.5%</a:t>
                </a:r>
                <a:r>
                  <a:rPr lang="zh-TW" altLang="en-US" dirty="0"/>
                  <a:t>，最佳獎勵與從 </a:t>
                </a:r>
                <a:r>
                  <a:rPr lang="en-US" altLang="zh-TW" dirty="0"/>
                  <a:t>DDQN </a:t>
                </a:r>
                <a:r>
                  <a:rPr lang="zh-TW" altLang="en-US" dirty="0"/>
                  <a:t>模型獲得的動作獎勵之間的差距約為 </a:t>
                </a:r>
                <a:r>
                  <a:rPr lang="en-US" altLang="zh-TW" dirty="0"/>
                  <a:t>0.13</a:t>
                </a:r>
                <a:r>
                  <a:rPr lang="zh-TW" altLang="en-US" dirty="0"/>
                  <a:t>。</a:t>
                </a:r>
              </a:p>
              <a:p>
                <a:r>
                  <a:rPr lang="zh-TW" altLang="en-US" dirty="0"/>
                  <a:t>當 </a:t>
                </a:r>
                <a:r>
                  <a:rPr lang="en-US" altLang="zh-TW" dirty="0"/>
                  <a:t>k </a:t>
                </a:r>
                <a:r>
                  <a:rPr lang="zh-TW" altLang="en-US" dirty="0"/>
                  <a:t>增加到 </a:t>
                </a:r>
                <a:r>
                  <a:rPr lang="en-US" altLang="zh-TW" dirty="0"/>
                  <a:t>25 </a:t>
                </a:r>
                <a:r>
                  <a:rPr lang="zh-TW" altLang="en-US" dirty="0"/>
                  <a:t>時，將最佳動作包含在優化解空間中的可能性變為約 </a:t>
                </a:r>
                <a:r>
                  <a:rPr lang="en-US" altLang="zh-TW" dirty="0"/>
                  <a:t>92.5%</a:t>
                </a:r>
                <a:r>
                  <a:rPr lang="zh-TW" altLang="en-US" dirty="0"/>
                  <a:t>，與最佳獎勵的差距減小到約 </a:t>
                </a:r>
                <a:r>
                  <a:rPr lang="en-US" altLang="zh-TW" dirty="0"/>
                  <a:t>0.1</a:t>
                </a:r>
                <a:r>
                  <a:rPr lang="zh-TW" altLang="en-US" dirty="0"/>
                  <a:t>。</a:t>
                </a:r>
              </a:p>
              <a:p>
                <a:r>
                  <a:rPr lang="zh-TW" altLang="en-US" dirty="0"/>
                  <a:t>因此，優化解空間大小和計算複雜度之間存在權衡。</a:t>
                </a:r>
              </a:p>
              <a:p>
                <a:r>
                  <a:rPr lang="zh-TW" altLang="en-US" dirty="0"/>
                  <a:t>由於 </a:t>
                </a:r>
                <a:r>
                  <a:rPr lang="en-US" altLang="zh-TW" dirty="0"/>
                  <a:t>k = 15 </a:t>
                </a:r>
                <a:r>
                  <a:rPr lang="zh-TW" altLang="en-US" dirty="0"/>
                  <a:t>和 </a:t>
                </a:r>
                <a:r>
                  <a:rPr lang="en-US" altLang="zh-TW" dirty="0"/>
                  <a:t>k = 25 </a:t>
                </a:r>
                <a:r>
                  <a:rPr lang="zh-TW" altLang="en-US" dirty="0"/>
                  <a:t>之間的性能改進很小，因此接下來的所有模擬都在 </a:t>
                </a:r>
                <a:r>
                  <a:rPr lang="en-US" altLang="zh-TW" dirty="0"/>
                  <a:t>k = 15 </a:t>
                </a:r>
                <a:r>
                  <a:rPr lang="zh-TW" altLang="en-US" dirty="0"/>
                  <a:t>下進行。</a:t>
                </a:r>
                <a:endParaRPr lang="zh-TW" altLang="en-US" b="0" dirty="0"/>
              </a:p>
            </p:txBody>
          </p:sp>
        </mc:Choice>
        <mc:Fallback xmlns="">
          <p:sp>
            <p:nvSpPr>
              <p:cNvPr id="3" name="備忘稿版面配置區 2"/>
              <p:cNvSpPr>
                <a:spLocks noGrp="1"/>
              </p:cNvSpPr>
              <p:nvPr>
                <p:ph type="body" idx="1"/>
              </p:nvPr>
            </p:nvSpPr>
            <p:spPr/>
            <p:txBody>
              <a:bodyPr/>
              <a:lstStyle/>
              <a:p>
                <a:r>
                  <a:rPr lang="en-US" altLang="zh-TW" dirty="0"/>
                  <a:t>Fig. 3 shows the iteration times and time consumptions of DDQN models in training process. </a:t>
                </a:r>
              </a:p>
              <a:p>
                <a:r>
                  <a:rPr lang="en-US" altLang="zh-TW" dirty="0"/>
                  <a:t>As stated, the time cycle of</a:t>
                </a:r>
                <a:r>
                  <a:rPr lang="zh-TW" altLang="en-US" dirty="0"/>
                  <a:t> </a:t>
                </a:r>
                <a:r>
                  <a:rPr lang="en-US" altLang="zh-TW" dirty="0"/>
                  <a:t>the trace-driven emulation of TOTEM project is 24 h and the</a:t>
                </a:r>
                <a:r>
                  <a:rPr lang="zh-TW" altLang="en-US" dirty="0"/>
                  <a:t> </a:t>
                </a:r>
                <a:r>
                  <a:rPr lang="en-US" altLang="zh-TW" dirty="0"/>
                  <a:t>time interval </a:t>
                </a:r>
                <a:r>
                  <a:rPr lang="el-GR" altLang="zh-TW" i="0">
                    <a:latin typeface="Cambria Math" panose="02040503050406030204" pitchFamily="18" charset="0"/>
                    <a:ea typeface="Cambria Math" panose="02040503050406030204" pitchFamily="18" charset="0"/>
                  </a:rPr>
                  <a:t>Δ</a:t>
                </a:r>
                <a:r>
                  <a:rPr lang="en-US" altLang="zh-TW" b="0" i="0">
                    <a:latin typeface="Cambria Math" panose="02040503050406030204" pitchFamily="18" charset="0"/>
                    <a:ea typeface="Cambria Math" panose="02040503050406030204" pitchFamily="18" charset="0"/>
                  </a:rPr>
                  <a:t>𝑡</a:t>
                </a:r>
                <a:r>
                  <a:rPr lang="en-US" altLang="zh-TW" dirty="0"/>
                  <a:t> is set to 15 min, so there are 96 DDQN models trained in our simulation.</a:t>
                </a:r>
              </a:p>
              <a:p>
                <a:r>
                  <a:rPr lang="en-US" altLang="zh-TW" b="0" dirty="0"/>
                  <a:t>Since the training time per DDQN model is short enough to be neglected, DDQN-VNFPA can achieve efficient model training and update.</a:t>
                </a:r>
              </a:p>
              <a:p>
                <a:r>
                  <a:rPr lang="en-US" altLang="zh-TW" b="0" dirty="0"/>
                  <a:t>----------------------------------------------------------------------------------------------------------------------------------------------------------</a:t>
                </a:r>
              </a:p>
              <a:p>
                <a:r>
                  <a:rPr lang="en-US" altLang="zh-TW" dirty="0"/>
                  <a:t>In the figure, when k equals 5, the possibility to include the best action in the optimized solution space is about 87.5%, and the gap between the best reward and the reward of the action got from DDQN models is about 0.13.</a:t>
                </a:r>
                <a:endParaRPr lang="en-US" altLang="zh-TW" b="0" dirty="0"/>
              </a:p>
              <a:p>
                <a:r>
                  <a:rPr lang="en-US" altLang="zh-TW" b="0" dirty="0"/>
                  <a:t>When k increases to 25, the possibility to include the best action in the optimized solution space becomes about 92.5%, and the gap to the best reward is reduced to about 0.1. </a:t>
                </a:r>
              </a:p>
              <a:p>
                <a:r>
                  <a:rPr lang="en-US" altLang="zh-TW" b="0" dirty="0"/>
                  <a:t>So there exists a trade off between the optimized solution space size and computation complexity. </a:t>
                </a:r>
              </a:p>
              <a:p>
                <a:r>
                  <a:rPr lang="en-US" altLang="zh-TW" b="0" dirty="0"/>
                  <a:t>As the performance improvement between k = 15 and k = 25 is little, all the next simulations are conducted with k = 15.</a:t>
                </a:r>
              </a:p>
              <a:p>
                <a:endParaRPr lang="zh-TW" altLang="en-US" b="0" dirty="0"/>
              </a:p>
            </p:txBody>
          </p:sp>
        </mc:Fallback>
      </mc:AlternateContent>
      <p:sp>
        <p:nvSpPr>
          <p:cNvPr id="4" name="投影片編號版面配置區 3"/>
          <p:cNvSpPr>
            <a:spLocks noGrp="1"/>
          </p:cNvSpPr>
          <p:nvPr>
            <p:ph type="sldNum" sz="quarter" idx="5"/>
          </p:nvPr>
        </p:nvSpPr>
        <p:spPr/>
        <p:txBody>
          <a:bodyPr/>
          <a:lstStyle/>
          <a:p>
            <a:fld id="{89B894D2-DDB3-426A-9283-4F11FB56BDAE}" type="slidenum">
              <a:rPr lang="zh-TW" altLang="en-US" smtClean="0"/>
              <a:pPr/>
              <a:t>32</a:t>
            </a:fld>
            <a:endParaRPr lang="zh-TW" altLang="en-US"/>
          </a:p>
        </p:txBody>
      </p:sp>
    </p:spTree>
    <p:extLst>
      <p:ext uri="{BB962C8B-B14F-4D97-AF65-F5344CB8AC3E}">
        <p14:creationId xmlns:p14="http://schemas.microsoft.com/office/powerpoint/2010/main" val="42504882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我們在圖 </a:t>
            </a:r>
            <a:r>
              <a:rPr lang="en-US" altLang="zh-TW" dirty="0"/>
              <a:t>5 </a:t>
            </a:r>
            <a:r>
              <a:rPr lang="zh-TW" altLang="en-US" dirty="0"/>
              <a:t>中比較了三種算法的時間消耗。</a:t>
            </a:r>
          </a:p>
          <a:p>
            <a:r>
              <a:rPr lang="zh-TW" altLang="en-US" dirty="0"/>
              <a:t>時間消耗顯示算法在考慮新到達的 </a:t>
            </a:r>
            <a:r>
              <a:rPr lang="en-US" altLang="zh-TW" dirty="0"/>
              <a:t>SFCR </a:t>
            </a:r>
            <a:r>
              <a:rPr lang="zh-TW" altLang="en-US" dirty="0"/>
              <a:t>的情況下優化 </a:t>
            </a:r>
            <a:r>
              <a:rPr lang="en-US" altLang="zh-TW" dirty="0"/>
              <a:t>VNFI </a:t>
            </a:r>
            <a:r>
              <a:rPr lang="zh-TW" altLang="en-US" dirty="0"/>
              <a:t>放置的時間。</a:t>
            </a:r>
          </a:p>
          <a:p>
            <a:r>
              <a:rPr lang="zh-TW" altLang="en-US" dirty="0"/>
              <a:t>在 </a:t>
            </a:r>
            <a:r>
              <a:rPr lang="en-US" altLang="zh-TW" dirty="0"/>
              <a:t>DDQN-VNFPA </a:t>
            </a:r>
            <a:r>
              <a:rPr lang="zh-TW" altLang="en-US" dirty="0"/>
              <a:t>中，主要時間計算是計算最佳動作約為</a:t>
            </a:r>
            <a:r>
              <a:rPr lang="en-US" altLang="zh-TW" dirty="0"/>
              <a:t>0.21 s</a:t>
            </a:r>
            <a:r>
              <a:rPr lang="zh-TW" altLang="en-US" dirty="0"/>
              <a:t>，僅解決方案空間優化大約需要 </a:t>
            </a:r>
            <a:r>
              <a:rPr lang="en-US" altLang="zh-TW" dirty="0"/>
              <a:t>0.01 </a:t>
            </a:r>
            <a:r>
              <a:rPr lang="zh-TW" altLang="en-US" dirty="0"/>
              <a:t>秒。</a:t>
            </a:r>
            <a:endParaRPr lang="en-US" altLang="zh-TW" dirty="0"/>
          </a:p>
          <a:p>
            <a:r>
              <a:rPr lang="en-US" altLang="zh-TW" dirty="0"/>
              <a:t>-----------------------------------------------------------------------------------------------------------------------------------------</a:t>
            </a:r>
          </a:p>
          <a:p>
            <a:r>
              <a:rPr lang="zh-TW" altLang="en-US" dirty="0"/>
              <a:t>這三種算法的 </a:t>
            </a:r>
            <a:r>
              <a:rPr lang="en-US" altLang="zh-TW" dirty="0"/>
              <a:t>SFCR </a:t>
            </a:r>
            <a:r>
              <a:rPr lang="zh-TW" altLang="en-US" dirty="0"/>
              <a:t>拒絕數和拒絕率比較如圖 </a:t>
            </a:r>
            <a:r>
              <a:rPr lang="en-US" altLang="zh-TW" dirty="0"/>
              <a:t>6 </a:t>
            </a:r>
            <a:r>
              <a:rPr lang="zh-TW" altLang="en-US" dirty="0"/>
              <a:t>所示。</a:t>
            </a:r>
          </a:p>
          <a:p>
            <a:r>
              <a:rPr lang="zh-TW" altLang="en-US" dirty="0"/>
              <a:t>在這個模擬中，我們提出的 </a:t>
            </a:r>
            <a:r>
              <a:rPr lang="en-US" altLang="zh-TW" dirty="0"/>
              <a:t>DDQN-VNFPA </a:t>
            </a:r>
            <a:r>
              <a:rPr lang="zh-TW" altLang="en-US" dirty="0"/>
              <a:t>獲得了最高的性能，而 </a:t>
            </a:r>
            <a:r>
              <a:rPr lang="en-US" altLang="zh-TW" dirty="0"/>
              <a:t>MSGAS </a:t>
            </a:r>
            <a:r>
              <a:rPr lang="zh-TW" altLang="en-US" dirty="0"/>
              <a:t>的性能優於 </a:t>
            </a:r>
            <a:r>
              <a:rPr lang="en-US" altLang="zh-TW" dirty="0" err="1"/>
              <a:t>Eigendecomposition</a:t>
            </a:r>
            <a:r>
              <a:rPr lang="zh-TW" altLang="en-US" dirty="0"/>
              <a:t>。</a:t>
            </a:r>
          </a:p>
          <a:p>
            <a:r>
              <a:rPr lang="zh-TW" altLang="en-US" dirty="0"/>
              <a:t>原因是本徵分解不能保證在網絡拓撲中得到</a:t>
            </a:r>
            <a:r>
              <a:rPr lang="en-US" altLang="zh-TW" dirty="0"/>
              <a:t>SFCRs</a:t>
            </a:r>
            <a:r>
              <a:rPr lang="zh-TW" altLang="en-US" dirty="0"/>
              <a:t>的最優匹配。</a:t>
            </a:r>
          </a:p>
          <a:p>
            <a:r>
              <a:rPr lang="zh-TW" altLang="en-US" dirty="0"/>
              <a:t>此外，本徵分解也忽略了最小化拒絕 </a:t>
            </a:r>
            <a:r>
              <a:rPr lang="en-US" altLang="zh-TW" dirty="0"/>
              <a:t>SFCR </a:t>
            </a:r>
            <a:r>
              <a:rPr lang="zh-TW" altLang="en-US" dirty="0"/>
              <a:t>的數量，最寬最短路徑算法更傾向於為 </a:t>
            </a:r>
            <a:r>
              <a:rPr lang="en-US" altLang="zh-TW" dirty="0"/>
              <a:t>SFCR </a:t>
            </a:r>
            <a:r>
              <a:rPr lang="zh-TW" altLang="en-US" dirty="0"/>
              <a:t>生成長路由路徑，這導致更多的資源消耗。</a:t>
            </a:r>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33</a:t>
            </a:fld>
            <a:endParaRPr lang="zh-TW" altLang="en-US"/>
          </a:p>
        </p:txBody>
      </p:sp>
    </p:spTree>
    <p:extLst>
      <p:ext uri="{BB962C8B-B14F-4D97-AF65-F5344CB8AC3E}">
        <p14:creationId xmlns:p14="http://schemas.microsoft.com/office/powerpoint/2010/main" val="692829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SDN</a:t>
            </a:r>
            <a:r>
              <a:rPr lang="zh-TW" altLang="en-US" dirty="0"/>
              <a:t>將控制面及資料面拆解，藉此透過</a:t>
            </a:r>
            <a:r>
              <a:rPr lang="en-US" altLang="zh-TW" dirty="0"/>
              <a:t>SDN</a:t>
            </a:r>
            <a:r>
              <a:rPr lang="zh-TW" altLang="en-US" dirty="0"/>
              <a:t>控制器來達到中心網路管理的目的</a:t>
            </a:r>
            <a:endParaRPr lang="en-US" altLang="zh-TW" dirty="0"/>
          </a:p>
          <a:p>
            <a:r>
              <a:rPr lang="en-US" altLang="zh-TW" dirty="0"/>
              <a:t>SFC</a:t>
            </a:r>
            <a:r>
              <a:rPr lang="zh-TW" altLang="en-US" dirty="0"/>
              <a:t>為一個有序或部分有序的</a:t>
            </a:r>
            <a:r>
              <a:rPr lang="en-US" altLang="zh-TW" dirty="0"/>
              <a:t>VNFI</a:t>
            </a:r>
            <a:r>
              <a:rPr lang="zh-TW" altLang="en-US" dirty="0"/>
              <a:t>，</a:t>
            </a:r>
            <a:r>
              <a:rPr lang="en-US" altLang="zh-TW" dirty="0"/>
              <a:t>VNFI</a:t>
            </a:r>
            <a:r>
              <a:rPr lang="zh-TW" altLang="en-US" dirty="0"/>
              <a:t>為</a:t>
            </a:r>
            <a:r>
              <a:rPr lang="en-US" altLang="zh-TW" dirty="0"/>
              <a:t>VNF</a:t>
            </a:r>
            <a:r>
              <a:rPr lang="zh-TW" altLang="en-US" dirty="0"/>
              <a:t>的實例</a:t>
            </a:r>
            <a:endParaRPr lang="en-US" altLang="zh-TW" dirty="0"/>
          </a:p>
          <a:p>
            <a:r>
              <a:rPr lang="en-US" altLang="zh-TW" dirty="0"/>
              <a:t>SFCR</a:t>
            </a:r>
            <a:r>
              <a:rPr lang="zh-TW" altLang="en-US" dirty="0"/>
              <a:t>是一個</a:t>
            </a:r>
            <a:r>
              <a:rPr lang="en-US" altLang="zh-TW" dirty="0"/>
              <a:t>SFC</a:t>
            </a:r>
            <a:r>
              <a:rPr lang="zh-TW" altLang="en-US" dirty="0"/>
              <a:t>的流量通常要求被引導按照預定義的順序通過特定的</a:t>
            </a:r>
            <a:r>
              <a:rPr lang="en-US" altLang="zh-TW" dirty="0"/>
              <a:t>VNFI</a:t>
            </a:r>
            <a:endParaRPr lang="zh-TW" altLang="en-US"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4</a:t>
            </a:fld>
            <a:endParaRPr lang="zh-TW" altLang="en-US"/>
          </a:p>
        </p:txBody>
      </p:sp>
    </p:spTree>
    <p:extLst>
      <p:ext uri="{BB962C8B-B14F-4D97-AF65-F5344CB8AC3E}">
        <p14:creationId xmlns:p14="http://schemas.microsoft.com/office/powerpoint/2010/main" val="35544053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圖 </a:t>
            </a:r>
            <a:r>
              <a:rPr lang="en-US" altLang="zh-TW" dirty="0"/>
              <a:t>7 </a:t>
            </a:r>
            <a:r>
              <a:rPr lang="zh-TW" altLang="en-US" dirty="0"/>
              <a:t>顯示了一個時間週期內的網絡吞吐量。 根據圖 </a:t>
            </a:r>
            <a:r>
              <a:rPr lang="en-US" altLang="zh-TW" dirty="0"/>
              <a:t>6</a:t>
            </a:r>
            <a:r>
              <a:rPr lang="zh-TW" altLang="en-US" dirty="0"/>
              <a:t>，由於 </a:t>
            </a:r>
            <a:r>
              <a:rPr lang="en-US" altLang="zh-TW" dirty="0"/>
              <a:t>DDQN-VNFPA </a:t>
            </a:r>
            <a:r>
              <a:rPr lang="zh-TW" altLang="en-US" dirty="0"/>
              <a:t>可以有效地減少拒絕 </a:t>
            </a:r>
            <a:r>
              <a:rPr lang="en-US" altLang="zh-TW" dirty="0"/>
              <a:t>SFCR </a:t>
            </a:r>
            <a:r>
              <a:rPr lang="zh-TW" altLang="en-US" dirty="0"/>
              <a:t>的數量，因此它在網絡吞吐量方面也獲得了最佳性能。</a:t>
            </a:r>
          </a:p>
          <a:p>
            <a:r>
              <a:rPr lang="zh-TW" altLang="en-US" dirty="0"/>
              <a:t>與 </a:t>
            </a:r>
            <a:r>
              <a:rPr lang="en-US" altLang="zh-TW" dirty="0"/>
              <a:t>MSGAS </a:t>
            </a:r>
            <a:r>
              <a:rPr lang="zh-TW" altLang="en-US" dirty="0"/>
              <a:t>相比，</a:t>
            </a:r>
            <a:r>
              <a:rPr lang="en-US" altLang="zh-TW" dirty="0"/>
              <a:t>DDQN-VNFPA </a:t>
            </a:r>
            <a:r>
              <a:rPr lang="zh-TW" altLang="en-US" dirty="0"/>
              <a:t>在本次仿真中獲得了約 </a:t>
            </a:r>
            <a:r>
              <a:rPr lang="en-US" altLang="zh-TW" dirty="0"/>
              <a:t>4% </a:t>
            </a:r>
            <a:r>
              <a:rPr lang="zh-TW" altLang="en-US" dirty="0"/>
              <a:t>的性能提升。 由於</a:t>
            </a:r>
            <a:r>
              <a:rPr lang="en-US" altLang="zh-TW" dirty="0" err="1"/>
              <a:t>Eigendecomposition</a:t>
            </a:r>
            <a:r>
              <a:rPr lang="zh-TW" altLang="en-US" dirty="0"/>
              <a:t>的拒絕</a:t>
            </a:r>
            <a:r>
              <a:rPr lang="en-US" altLang="zh-TW" dirty="0"/>
              <a:t>SFCR</a:t>
            </a:r>
            <a:r>
              <a:rPr lang="zh-TW" altLang="en-US" dirty="0"/>
              <a:t>數量遠大於</a:t>
            </a:r>
            <a:r>
              <a:rPr lang="en-US" altLang="zh-TW" dirty="0"/>
              <a:t>DDQN</a:t>
            </a:r>
            <a:r>
              <a:rPr lang="zh-TW" altLang="en-US" dirty="0"/>
              <a:t>和</a:t>
            </a:r>
            <a:r>
              <a:rPr lang="en-US" altLang="zh-TW" dirty="0"/>
              <a:t>MSGAS</a:t>
            </a:r>
            <a:r>
              <a:rPr lang="zh-TW" altLang="en-US" dirty="0"/>
              <a:t>，其網絡吞吐量僅為其他算法的一半左右。</a:t>
            </a:r>
            <a:endParaRPr lang="en-US" altLang="zh-TW" dirty="0"/>
          </a:p>
          <a:p>
            <a:r>
              <a:rPr lang="en-US" altLang="zh-TW" dirty="0"/>
              <a:t>--------------------------------------------------------------------------------------------------------------------------------------------------------------------</a:t>
            </a:r>
          </a:p>
          <a:p>
            <a:r>
              <a:rPr lang="zh-TW" altLang="en-US" dirty="0"/>
              <a:t>由於</a:t>
            </a:r>
            <a:r>
              <a:rPr lang="en-US" altLang="zh-TW" dirty="0" err="1"/>
              <a:t>Eigendecomposition</a:t>
            </a:r>
            <a:r>
              <a:rPr lang="zh-TW" altLang="en-US" dirty="0"/>
              <a:t>採用了最寬最短路由算法，更傾向於為</a:t>
            </a:r>
            <a:r>
              <a:rPr lang="en-US" altLang="zh-TW" dirty="0"/>
              <a:t>SFCR</a:t>
            </a:r>
            <a:r>
              <a:rPr lang="zh-TW" altLang="en-US" dirty="0"/>
              <a:t>的流量生成長路由路徑，因此</a:t>
            </a:r>
            <a:r>
              <a:rPr lang="en-US" altLang="zh-TW" dirty="0" err="1"/>
              <a:t>Eigendecomposition</a:t>
            </a:r>
            <a:r>
              <a:rPr lang="zh-TW" altLang="en-US" dirty="0"/>
              <a:t>的端到端延遲遠大於其他算法。</a:t>
            </a:r>
          </a:p>
          <a:p>
            <a:r>
              <a:rPr lang="zh-TW" altLang="en-US" dirty="0"/>
              <a:t>與</a:t>
            </a:r>
            <a:r>
              <a:rPr lang="en-US" altLang="zh-TW" dirty="0"/>
              <a:t>DDQN-VNFPA</a:t>
            </a:r>
            <a:r>
              <a:rPr lang="zh-TW" altLang="en-US" dirty="0"/>
              <a:t>相比，</a:t>
            </a:r>
            <a:r>
              <a:rPr lang="en-US" altLang="zh-TW" dirty="0"/>
              <a:t>MSGAS</a:t>
            </a:r>
            <a:r>
              <a:rPr lang="zh-TW" altLang="en-US" dirty="0"/>
              <a:t>在其目標中考慮了端到端延遲，而</a:t>
            </a:r>
            <a:r>
              <a:rPr lang="en-US" altLang="zh-TW" dirty="0"/>
              <a:t>DDQN-VNFPA</a:t>
            </a:r>
            <a:r>
              <a:rPr lang="zh-TW" altLang="en-US" dirty="0"/>
              <a:t>沒有考慮優化</a:t>
            </a:r>
            <a:r>
              <a:rPr lang="en-US" altLang="zh-TW" dirty="0"/>
              <a:t>SFCR</a:t>
            </a:r>
            <a:r>
              <a:rPr lang="zh-TW" altLang="en-US" dirty="0"/>
              <a:t>的端到端延遲。 因此，</a:t>
            </a:r>
            <a:r>
              <a:rPr lang="en-US" altLang="zh-TW" dirty="0"/>
              <a:t>MSGAS </a:t>
            </a:r>
            <a:r>
              <a:rPr lang="zh-TW" altLang="en-US" dirty="0"/>
              <a:t>可以為 </a:t>
            </a:r>
            <a:r>
              <a:rPr lang="en-US" altLang="zh-TW" dirty="0"/>
              <a:t>SFCR </a:t>
            </a:r>
            <a:r>
              <a:rPr lang="zh-TW" altLang="en-US" dirty="0"/>
              <a:t>生成更多具有更短端到端延遲的路由路徑。</a:t>
            </a:r>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34</a:t>
            </a:fld>
            <a:endParaRPr lang="zh-TW" altLang="en-US"/>
          </a:p>
        </p:txBody>
      </p:sp>
    </p:spTree>
    <p:extLst>
      <p:ext uri="{BB962C8B-B14F-4D97-AF65-F5344CB8AC3E}">
        <p14:creationId xmlns:p14="http://schemas.microsoft.com/office/powerpoint/2010/main" val="30347090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由於</a:t>
            </a:r>
            <a:r>
              <a:rPr lang="en-US" altLang="zh-TW" dirty="0"/>
              <a:t>DDQN-VNFPA</a:t>
            </a:r>
            <a:r>
              <a:rPr lang="zh-TW" altLang="en-US" dirty="0"/>
              <a:t>考慮了網絡負載的變化，可以在網絡中動態放置</a:t>
            </a:r>
            <a:r>
              <a:rPr lang="en-US" altLang="zh-TW" dirty="0"/>
              <a:t>/</a:t>
            </a:r>
            <a:r>
              <a:rPr lang="zh-TW" altLang="en-US" dirty="0"/>
              <a:t>釋放</a:t>
            </a:r>
            <a:r>
              <a:rPr lang="en-US" altLang="zh-TW" dirty="0"/>
              <a:t>VNFI</a:t>
            </a:r>
            <a:r>
              <a:rPr lang="zh-TW" altLang="en-US" dirty="0"/>
              <a:t>，因此</a:t>
            </a:r>
            <a:r>
              <a:rPr lang="en-US" altLang="zh-TW" dirty="0"/>
              <a:t>VNF</a:t>
            </a:r>
            <a:r>
              <a:rPr lang="zh-TW" altLang="en-US" dirty="0"/>
              <a:t>放置比其他兩種算法更能適應動態網絡負載。</a:t>
            </a:r>
            <a:endParaRPr lang="en-US" altLang="zh-TW" dirty="0"/>
          </a:p>
          <a:p>
            <a:r>
              <a:rPr lang="en-US" altLang="zh-TW" dirty="0"/>
              <a:t>--------------------------------------------------------------------------------------------------------------------------------------------------------------</a:t>
            </a:r>
          </a:p>
          <a:p>
            <a:r>
              <a:rPr lang="zh-TW" altLang="en-US" dirty="0"/>
              <a:t>圖 </a:t>
            </a:r>
            <a:r>
              <a:rPr lang="en-US" altLang="zh-TW" dirty="0"/>
              <a:t>10 </a:t>
            </a:r>
            <a:r>
              <a:rPr lang="zh-TW" altLang="en-US" dirty="0"/>
              <a:t>顯示了這三種算法每個時間週期的總 </a:t>
            </a:r>
            <a:r>
              <a:rPr lang="en-US" altLang="zh-TW" dirty="0"/>
              <a:t>VNFI </a:t>
            </a:r>
            <a:r>
              <a:rPr lang="zh-TW" altLang="en-US" dirty="0"/>
              <a:t>運行時間。 從圖中我們可以發現，在一個時間週期內，</a:t>
            </a:r>
            <a:r>
              <a:rPr lang="en-US" altLang="zh-TW" dirty="0"/>
              <a:t>DDQN</a:t>
            </a:r>
            <a:r>
              <a:rPr lang="zh-TW" altLang="en-US" dirty="0"/>
              <a:t>比</a:t>
            </a:r>
            <a:r>
              <a:rPr lang="en-US" altLang="zh-TW" dirty="0"/>
              <a:t>MSGAS</a:t>
            </a:r>
            <a:r>
              <a:rPr lang="zh-TW" altLang="en-US" dirty="0"/>
              <a:t>可以減少約</a:t>
            </a:r>
            <a:r>
              <a:rPr lang="en-US" altLang="zh-TW" dirty="0"/>
              <a:t>9%</a:t>
            </a:r>
            <a:r>
              <a:rPr lang="zh-TW" altLang="en-US" dirty="0"/>
              <a:t>的</a:t>
            </a:r>
            <a:r>
              <a:rPr lang="en-US" altLang="zh-TW" dirty="0"/>
              <a:t>VNFI</a:t>
            </a:r>
            <a:r>
              <a:rPr lang="zh-TW" altLang="en-US" dirty="0"/>
              <a:t>運行時間。 對於本徵分解，根據圖 </a:t>
            </a:r>
            <a:r>
              <a:rPr lang="en-US" altLang="zh-TW" dirty="0"/>
              <a:t>9</a:t>
            </a:r>
            <a:r>
              <a:rPr lang="zh-TW" altLang="en-US" dirty="0"/>
              <a:t>，放置的 </a:t>
            </a:r>
            <a:r>
              <a:rPr lang="en-US" altLang="zh-TW" dirty="0"/>
              <a:t>VNFI </a:t>
            </a:r>
            <a:r>
              <a:rPr lang="zh-TW" altLang="en-US" dirty="0"/>
              <a:t>數量最少，因此在本次模擬中它獲得了最低的 </a:t>
            </a:r>
            <a:r>
              <a:rPr lang="en-US" altLang="zh-TW" dirty="0"/>
              <a:t>VNFI </a:t>
            </a:r>
            <a:r>
              <a:rPr lang="zh-TW" altLang="en-US" dirty="0"/>
              <a:t>運行時間。</a:t>
            </a:r>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35</a:t>
            </a:fld>
            <a:endParaRPr lang="zh-TW" altLang="en-US"/>
          </a:p>
        </p:txBody>
      </p:sp>
    </p:spTree>
    <p:extLst>
      <p:ext uri="{BB962C8B-B14F-4D97-AF65-F5344CB8AC3E}">
        <p14:creationId xmlns:p14="http://schemas.microsoft.com/office/powerpoint/2010/main" val="32923167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在圖 </a:t>
            </a:r>
            <a:r>
              <a:rPr lang="en-US" altLang="zh-TW" dirty="0"/>
              <a:t>11 </a:t>
            </a:r>
            <a:r>
              <a:rPr lang="zh-TW" altLang="en-US" dirty="0"/>
              <a:t>中，比較了三種算法的 </a:t>
            </a:r>
            <a:r>
              <a:rPr lang="en-US" altLang="zh-TW" dirty="0"/>
              <a:t>VNFI </a:t>
            </a:r>
            <a:r>
              <a:rPr lang="zh-TW" altLang="en-US" dirty="0"/>
              <a:t>利用率。 由於 </a:t>
            </a:r>
            <a:r>
              <a:rPr lang="en-US" altLang="zh-TW" dirty="0"/>
              <a:t>DDQN-VNFPA </a:t>
            </a:r>
            <a:r>
              <a:rPr lang="zh-TW" altLang="en-US" dirty="0"/>
              <a:t>考慮了 </a:t>
            </a:r>
            <a:r>
              <a:rPr lang="en-US" altLang="zh-TW" dirty="0"/>
              <a:t>VNF </a:t>
            </a:r>
            <a:r>
              <a:rPr lang="zh-TW" altLang="en-US" dirty="0"/>
              <a:t>放置成本和 </a:t>
            </a:r>
            <a:r>
              <a:rPr lang="en-US" altLang="zh-TW" dirty="0"/>
              <a:t>VNFI </a:t>
            </a:r>
            <a:r>
              <a:rPr lang="zh-TW" altLang="en-US" dirty="0"/>
              <a:t>的運行時間，因此 </a:t>
            </a:r>
            <a:r>
              <a:rPr lang="en-US" altLang="zh-TW" dirty="0"/>
              <a:t>DDQN-VNFPA </a:t>
            </a:r>
            <a:r>
              <a:rPr lang="zh-TW" altLang="en-US" dirty="0"/>
              <a:t>在該仿真中表現最佳。</a:t>
            </a:r>
            <a:endParaRPr lang="en-US" altLang="zh-TW" dirty="0"/>
          </a:p>
          <a:p>
            <a:r>
              <a:rPr lang="en-US" altLang="zh-TW" dirty="0"/>
              <a:t>-----------------------------------------------------------------------------------------------------------------------------------------------------------------</a:t>
            </a:r>
          </a:p>
          <a:p>
            <a:r>
              <a:rPr lang="zh-TW" altLang="en-US" dirty="0"/>
              <a:t>由於使用我們之前工作中提出的</a:t>
            </a:r>
            <a:r>
              <a:rPr lang="en-US" altLang="zh-TW" dirty="0"/>
              <a:t>SFC-MAP</a:t>
            </a:r>
            <a:r>
              <a:rPr lang="zh-TW" altLang="en-US" dirty="0"/>
              <a:t>算法很好地考慮了帶寬成本，當網絡吞吐量為</a:t>
            </a:r>
            <a:r>
              <a:rPr lang="en-US" altLang="zh-TW" dirty="0"/>
              <a:t>3.5 Gbps</a:t>
            </a:r>
            <a:r>
              <a:rPr lang="zh-TW" altLang="en-US" dirty="0"/>
              <a:t>時，</a:t>
            </a:r>
            <a:r>
              <a:rPr lang="en-US" altLang="zh-TW" dirty="0"/>
              <a:t>DDQN-VNFPA</a:t>
            </a:r>
            <a:r>
              <a:rPr lang="zh-TW" altLang="en-US" dirty="0"/>
              <a:t>中不存在可用帶寬比率小於</a:t>
            </a:r>
            <a:r>
              <a:rPr lang="en-US" altLang="zh-TW" dirty="0"/>
              <a:t>10</a:t>
            </a:r>
            <a:r>
              <a:rPr lang="zh-TW" altLang="en-US" dirty="0"/>
              <a:t>％的瓶頸鍊路，而瓶頸鍊路佔 </a:t>
            </a:r>
            <a:r>
              <a:rPr lang="en-US" altLang="zh-TW" dirty="0"/>
              <a:t>MSGAS </a:t>
            </a:r>
            <a:r>
              <a:rPr lang="zh-TW" altLang="en-US" dirty="0"/>
              <a:t>中約 </a:t>
            </a:r>
            <a:r>
              <a:rPr lang="en-US" altLang="zh-TW" dirty="0"/>
              <a:t>2.3%</a:t>
            </a:r>
            <a:r>
              <a:rPr lang="zh-TW" altLang="en-US" dirty="0"/>
              <a:t>。 當網絡吞吐量為 </a:t>
            </a:r>
            <a:r>
              <a:rPr lang="en-US" altLang="zh-TW" dirty="0"/>
              <a:t>4.2 Gbps </a:t>
            </a:r>
            <a:r>
              <a:rPr lang="zh-TW" altLang="en-US" dirty="0"/>
              <a:t>時，</a:t>
            </a:r>
            <a:r>
              <a:rPr lang="en-US" altLang="zh-TW" dirty="0"/>
              <a:t>DDQN-VNFPA </a:t>
            </a:r>
            <a:r>
              <a:rPr lang="zh-TW" altLang="en-US" dirty="0"/>
              <a:t>中的瓶頸鍊路數也比 </a:t>
            </a:r>
            <a:r>
              <a:rPr lang="en-US" altLang="zh-TW" dirty="0"/>
              <a:t>MSGAS </a:t>
            </a:r>
            <a:r>
              <a:rPr lang="zh-TW" altLang="en-US" dirty="0"/>
              <a:t>少</a:t>
            </a:r>
          </a:p>
          <a:p>
            <a:r>
              <a:rPr lang="en-US" altLang="zh-TW" dirty="0"/>
              <a:t>DDQN-VNFPA </a:t>
            </a:r>
            <a:r>
              <a:rPr lang="zh-TW" altLang="en-US" dirty="0"/>
              <a:t>的曲線斜率比 </a:t>
            </a:r>
            <a:r>
              <a:rPr lang="en-US" altLang="zh-TW" dirty="0"/>
              <a:t>MSGAS </a:t>
            </a:r>
            <a:r>
              <a:rPr lang="zh-TW" altLang="en-US" dirty="0"/>
              <a:t>的曲線斜率更大，這意味著 </a:t>
            </a:r>
            <a:r>
              <a:rPr lang="en-US" altLang="zh-TW" dirty="0"/>
              <a:t>DDQN-VNFPA </a:t>
            </a:r>
            <a:r>
              <a:rPr lang="zh-TW" altLang="en-US" dirty="0"/>
              <a:t>的帶寬效率更高，並且在負載均衡方面做得更好。</a:t>
            </a:r>
          </a:p>
          <a:p>
            <a:r>
              <a:rPr lang="zh-TW" altLang="en-US" dirty="0"/>
              <a:t>至於本徵分解，雖然鏈路中的負載是平衡的，但與其他算法相比，帶寬消耗最高，導致網絡性能非常低。</a:t>
            </a: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36</a:t>
            </a:fld>
            <a:endParaRPr lang="zh-TW" altLang="en-US"/>
          </a:p>
        </p:txBody>
      </p:sp>
    </p:spTree>
    <p:extLst>
      <p:ext uri="{BB962C8B-B14F-4D97-AF65-F5344CB8AC3E}">
        <p14:creationId xmlns:p14="http://schemas.microsoft.com/office/powerpoint/2010/main" val="42649403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圖 </a:t>
            </a:r>
            <a:r>
              <a:rPr lang="en-US" altLang="zh-TW" dirty="0"/>
              <a:t>13 </a:t>
            </a:r>
            <a:r>
              <a:rPr lang="zh-TW" altLang="en-US" dirty="0"/>
              <a:t>給出了三種算法的可用內存比率的 </a:t>
            </a:r>
            <a:r>
              <a:rPr lang="en-US" altLang="zh-TW" dirty="0"/>
              <a:t>CDF</a:t>
            </a:r>
            <a:r>
              <a:rPr lang="zh-TW" altLang="en-US" dirty="0"/>
              <a:t>。 當網絡吞吐量為</a:t>
            </a:r>
            <a:r>
              <a:rPr lang="en-US" altLang="zh-TW" dirty="0"/>
              <a:t>3.5Gbps</a:t>
            </a:r>
            <a:r>
              <a:rPr lang="zh-TW" altLang="en-US" dirty="0"/>
              <a:t>時，可用內存比例小於</a:t>
            </a:r>
            <a:r>
              <a:rPr lang="en-US" altLang="zh-TW" dirty="0"/>
              <a:t>10%</a:t>
            </a:r>
            <a:r>
              <a:rPr lang="zh-TW" altLang="en-US" dirty="0"/>
              <a:t>的瓶頸節點在</a:t>
            </a:r>
            <a:r>
              <a:rPr lang="en-US" altLang="zh-TW" dirty="0"/>
              <a:t>MSGAS</a:t>
            </a:r>
            <a:r>
              <a:rPr lang="zh-TW" altLang="en-US" dirty="0"/>
              <a:t>中約佔</a:t>
            </a:r>
            <a:r>
              <a:rPr lang="en-US" altLang="zh-TW" dirty="0"/>
              <a:t>5.3%</a:t>
            </a:r>
            <a:r>
              <a:rPr lang="zh-TW" altLang="en-US" dirty="0"/>
              <a:t>，而在</a:t>
            </a:r>
            <a:r>
              <a:rPr lang="en-US" altLang="zh-TW" dirty="0"/>
              <a:t>DDQN-VNFPA</a:t>
            </a:r>
            <a:r>
              <a:rPr lang="zh-TW" altLang="en-US" dirty="0"/>
              <a:t>中幾乎沒有節點成為瓶頸。 當網絡吞吐量為 </a:t>
            </a:r>
            <a:r>
              <a:rPr lang="en-US" altLang="zh-TW" dirty="0"/>
              <a:t>4.2 Gbps </a:t>
            </a:r>
            <a:r>
              <a:rPr lang="zh-TW" altLang="en-US" dirty="0"/>
              <a:t>時，</a:t>
            </a:r>
            <a:r>
              <a:rPr lang="en-US" altLang="zh-TW" dirty="0"/>
              <a:t>MSGAS </a:t>
            </a:r>
            <a:r>
              <a:rPr lang="zh-TW" altLang="en-US" dirty="0"/>
              <a:t>的瓶頸節點數量大約是 </a:t>
            </a:r>
            <a:r>
              <a:rPr lang="en-US" altLang="zh-TW" dirty="0"/>
              <a:t>DDQN-VNFPA </a:t>
            </a:r>
            <a:r>
              <a:rPr lang="zh-TW" altLang="en-US" dirty="0"/>
              <a:t>的六倍。</a:t>
            </a:r>
          </a:p>
          <a:p>
            <a:r>
              <a:rPr lang="zh-TW" altLang="en-US" dirty="0"/>
              <a:t>至於 </a:t>
            </a:r>
            <a:r>
              <a:rPr lang="en-US" altLang="zh-TW" dirty="0" err="1"/>
              <a:t>Eigendecomposition</a:t>
            </a:r>
            <a:r>
              <a:rPr lang="zh-TW" altLang="en-US" dirty="0"/>
              <a:t>，它的曲線是最高的，這表明它導致的節點內存消耗比其他算法最高。</a:t>
            </a:r>
            <a:endParaRPr lang="en-US" altLang="zh-TW" dirty="0"/>
          </a:p>
          <a:p>
            <a:r>
              <a:rPr lang="en-US" altLang="zh-TW" dirty="0"/>
              <a:t>----------------------------------------------------------------------------------------------------------------------------------------------------------------------</a:t>
            </a:r>
          </a:p>
          <a:p>
            <a:r>
              <a:rPr lang="zh-TW" altLang="en-US" dirty="0"/>
              <a:t>當網絡吞吐量為 </a:t>
            </a:r>
            <a:r>
              <a:rPr lang="en-US" altLang="zh-TW" dirty="0"/>
              <a:t>2.5 Gbps </a:t>
            </a:r>
            <a:r>
              <a:rPr lang="zh-TW" altLang="en-US" dirty="0"/>
              <a:t>時，本徵分解中可用 </a:t>
            </a:r>
            <a:r>
              <a:rPr lang="en-US" altLang="zh-TW" dirty="0"/>
              <a:t>CPU </a:t>
            </a:r>
            <a:r>
              <a:rPr lang="zh-TW" altLang="en-US" dirty="0"/>
              <a:t>比率低於 </a:t>
            </a:r>
            <a:r>
              <a:rPr lang="en-US" altLang="zh-TW" dirty="0"/>
              <a:t>10% </a:t>
            </a:r>
            <a:r>
              <a:rPr lang="zh-TW" altLang="en-US" dirty="0"/>
              <a:t>的瓶頸 </a:t>
            </a:r>
            <a:r>
              <a:rPr lang="en-US" altLang="zh-TW" dirty="0"/>
              <a:t>VNFI </a:t>
            </a:r>
            <a:r>
              <a:rPr lang="zh-TW" altLang="en-US" dirty="0"/>
              <a:t>數量約為 </a:t>
            </a:r>
            <a:r>
              <a:rPr lang="en-US" altLang="zh-TW" dirty="0"/>
              <a:t>13%</a:t>
            </a:r>
            <a:r>
              <a:rPr lang="zh-TW" altLang="en-US" dirty="0"/>
              <a:t>。</a:t>
            </a:r>
          </a:p>
          <a:p>
            <a:r>
              <a:rPr lang="zh-TW" altLang="en-US" dirty="0"/>
              <a:t>當網絡吞吐量為</a:t>
            </a:r>
            <a:r>
              <a:rPr lang="en-US" altLang="zh-TW" dirty="0"/>
              <a:t>3.5Gbps</a:t>
            </a:r>
            <a:r>
              <a:rPr lang="zh-TW" altLang="en-US" dirty="0"/>
              <a:t>時，</a:t>
            </a:r>
            <a:r>
              <a:rPr lang="en-US" altLang="zh-TW" dirty="0"/>
              <a:t>DDQNVNFPA</a:t>
            </a:r>
            <a:r>
              <a:rPr lang="zh-TW" altLang="en-US" dirty="0"/>
              <a:t>中的瓶頸</a:t>
            </a:r>
            <a:r>
              <a:rPr lang="en-US" altLang="zh-TW" dirty="0"/>
              <a:t>VNFI</a:t>
            </a:r>
            <a:r>
              <a:rPr lang="zh-TW" altLang="en-US" dirty="0"/>
              <a:t>數量約為</a:t>
            </a:r>
            <a:r>
              <a:rPr lang="en-US" altLang="zh-TW" dirty="0"/>
              <a:t>3%</a:t>
            </a:r>
            <a:r>
              <a:rPr lang="zh-TW" altLang="en-US" dirty="0"/>
              <a:t>，</a:t>
            </a:r>
            <a:r>
              <a:rPr lang="en-US" altLang="zh-TW" dirty="0"/>
              <a:t>MSGAS</a:t>
            </a:r>
            <a:r>
              <a:rPr lang="zh-TW" altLang="en-US" dirty="0"/>
              <a:t>中約為</a:t>
            </a:r>
            <a:r>
              <a:rPr lang="en-US" altLang="zh-TW" dirty="0"/>
              <a:t>10%</a:t>
            </a:r>
            <a:r>
              <a:rPr lang="zh-TW" altLang="en-US" dirty="0"/>
              <a:t>。 當網絡吞吐量達到 </a:t>
            </a:r>
            <a:r>
              <a:rPr lang="en-US" altLang="zh-TW" dirty="0"/>
              <a:t>4.2 Gbps </a:t>
            </a:r>
            <a:r>
              <a:rPr lang="zh-TW" altLang="en-US" dirty="0"/>
              <a:t>時，</a:t>
            </a:r>
            <a:r>
              <a:rPr lang="en-US" altLang="zh-TW" dirty="0"/>
              <a:t>DDQN-VNFPA </a:t>
            </a:r>
            <a:r>
              <a:rPr lang="zh-TW" altLang="en-US" dirty="0"/>
              <a:t>中約有 </a:t>
            </a:r>
            <a:r>
              <a:rPr lang="en-US" altLang="zh-TW" dirty="0"/>
              <a:t>9% </a:t>
            </a:r>
            <a:r>
              <a:rPr lang="zh-TW" altLang="en-US" dirty="0"/>
              <a:t>的 </a:t>
            </a:r>
            <a:r>
              <a:rPr lang="en-US" altLang="zh-TW" dirty="0"/>
              <a:t>VNFI </a:t>
            </a:r>
            <a:r>
              <a:rPr lang="zh-TW" altLang="en-US" dirty="0"/>
              <a:t>成為瓶頸，而 </a:t>
            </a:r>
            <a:r>
              <a:rPr lang="en-US" altLang="zh-TW" dirty="0"/>
              <a:t>MSGAS </a:t>
            </a:r>
            <a:r>
              <a:rPr lang="zh-TW" altLang="en-US" dirty="0"/>
              <a:t>中這一數字約為 </a:t>
            </a:r>
            <a:r>
              <a:rPr lang="en-US" altLang="zh-TW" dirty="0"/>
              <a:t>22%</a:t>
            </a:r>
            <a:r>
              <a:rPr lang="zh-TW" altLang="en-US" dirty="0"/>
              <a:t>。</a:t>
            </a:r>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37</a:t>
            </a:fld>
            <a:endParaRPr lang="zh-TW" altLang="en-US"/>
          </a:p>
        </p:txBody>
      </p:sp>
    </p:spTree>
    <p:extLst>
      <p:ext uri="{BB962C8B-B14F-4D97-AF65-F5344CB8AC3E}">
        <p14:creationId xmlns:p14="http://schemas.microsoft.com/office/powerpoint/2010/main" val="1090737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計劃構建支持 </a:t>
            </a:r>
            <a:r>
              <a:rPr lang="en-US" altLang="zh-TW" dirty="0"/>
              <a:t>SDN/NFV </a:t>
            </a:r>
            <a:r>
              <a:rPr lang="zh-TW" altLang="en-US" dirty="0"/>
              <a:t>的網絡，並運行我們的 </a:t>
            </a:r>
            <a:r>
              <a:rPr lang="en-US" altLang="zh-TW" dirty="0"/>
              <a:t>DDQN-VNFPA </a:t>
            </a:r>
            <a:r>
              <a:rPr lang="zh-TW" altLang="en-US" dirty="0"/>
              <a:t>以實現 </a:t>
            </a:r>
            <a:r>
              <a:rPr lang="en-US" altLang="zh-TW" dirty="0"/>
              <a:t>VNF </a:t>
            </a:r>
            <a:r>
              <a:rPr lang="zh-TW" altLang="en-US" dirty="0"/>
              <a:t>在其中的放置。</a:t>
            </a:r>
            <a:endParaRPr lang="en-US" altLang="zh-TW" dirty="0"/>
          </a:p>
          <a:p>
            <a:r>
              <a:rPr lang="zh-TW" altLang="en-US" dirty="0"/>
              <a:t>計劃對不同網絡拓撲和網絡特性的</a:t>
            </a:r>
            <a:r>
              <a:rPr lang="en-US" altLang="zh-TW" dirty="0"/>
              <a:t>DDQN-VNFPA</a:t>
            </a:r>
            <a:r>
              <a:rPr lang="zh-TW" altLang="en-US" dirty="0"/>
              <a:t>進行測試，以獲得更全面的性能評估結果。</a:t>
            </a:r>
            <a:endParaRPr lang="en-US" altLang="zh-TW" dirty="0"/>
          </a:p>
          <a:p>
            <a:r>
              <a:rPr lang="zh-TW" altLang="en-US" dirty="0"/>
              <a:t>計劃在支持 </a:t>
            </a:r>
            <a:r>
              <a:rPr lang="en-US" altLang="zh-TW" dirty="0"/>
              <a:t>SDN/NFV </a:t>
            </a:r>
            <a:r>
              <a:rPr lang="zh-TW" altLang="en-US" dirty="0"/>
              <a:t>的網絡中實施流量預測方法，並進一步評估預測準確性對 </a:t>
            </a:r>
            <a:r>
              <a:rPr lang="en-US" altLang="zh-TW" dirty="0"/>
              <a:t>DDQN-VNFPA </a:t>
            </a:r>
            <a:r>
              <a:rPr lang="zh-TW" altLang="en-US" dirty="0"/>
              <a:t>的影響。</a:t>
            </a:r>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38</a:t>
            </a:fld>
            <a:endParaRPr lang="zh-TW" altLang="en-US"/>
          </a:p>
        </p:txBody>
      </p:sp>
    </p:spTree>
    <p:extLst>
      <p:ext uri="{BB962C8B-B14F-4D97-AF65-F5344CB8AC3E}">
        <p14:creationId xmlns:p14="http://schemas.microsoft.com/office/powerpoint/2010/main" val="17411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然而，每種類型的</a:t>
            </a:r>
            <a:r>
              <a:rPr lang="en-US" altLang="zh-TW" dirty="0"/>
              <a:t>VNF</a:t>
            </a:r>
            <a:r>
              <a:rPr lang="zh-TW" altLang="en-US" dirty="0"/>
              <a:t>都有許多實例被放在不同的網路區域內，因此該如何選擇最佳</a:t>
            </a:r>
            <a:r>
              <a:rPr lang="en-US" altLang="zh-TW" dirty="0"/>
              <a:t>VNFIs</a:t>
            </a:r>
            <a:r>
              <a:rPr lang="zh-TW" altLang="en-US" dirty="0"/>
              <a:t>及構造路由路徑來引導</a:t>
            </a:r>
            <a:r>
              <a:rPr lang="en-US" altLang="zh-TW" dirty="0"/>
              <a:t>SFCR</a:t>
            </a:r>
            <a:r>
              <a:rPr lang="zh-TW" altLang="en-US" dirty="0"/>
              <a:t>的流量是一個相當重要的問題</a:t>
            </a:r>
            <a:endParaRPr lang="en-US" altLang="zh-TW" dirty="0"/>
          </a:p>
          <a:p>
            <a:r>
              <a:rPr lang="zh-TW" altLang="en-US" dirty="0"/>
              <a:t>一系列的工作證明了</a:t>
            </a:r>
            <a:r>
              <a:rPr lang="en-US" altLang="zh-TW" dirty="0"/>
              <a:t>VNF</a:t>
            </a:r>
            <a:r>
              <a:rPr lang="zh-TW" altLang="en-US" dirty="0"/>
              <a:t>放置問題是</a:t>
            </a:r>
            <a:r>
              <a:rPr lang="en-US" altLang="zh-TW" dirty="0"/>
              <a:t>NP-Hard</a:t>
            </a:r>
          </a:p>
          <a:p>
            <a:r>
              <a:rPr lang="zh-TW" altLang="en-US" dirty="0"/>
              <a:t>傳統的增強式學習使用</a:t>
            </a:r>
            <a:r>
              <a:rPr lang="en-US" altLang="zh-TW" dirty="0"/>
              <a:t>Q table</a:t>
            </a:r>
            <a:r>
              <a:rPr lang="zh-TW" altLang="en-US" dirty="0"/>
              <a:t>來評估在某一個狀態下的一個動作的性能</a:t>
            </a:r>
            <a:endParaRPr lang="en-US" altLang="zh-TW"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5</a:t>
            </a:fld>
            <a:endParaRPr lang="zh-TW" altLang="en-US"/>
          </a:p>
        </p:txBody>
      </p:sp>
    </p:spTree>
    <p:extLst>
      <p:ext uri="{BB962C8B-B14F-4D97-AF65-F5344CB8AC3E}">
        <p14:creationId xmlns:p14="http://schemas.microsoft.com/office/powerpoint/2010/main" val="1191659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Q-table</a:t>
            </a:r>
            <a:r>
              <a:rPr lang="zh-TW" altLang="en-US" dirty="0"/>
              <a:t>的維度是有限的且限制在處理具有離散狀態及動作的低維度問題</a:t>
            </a:r>
            <a:endParaRPr lang="en-US" altLang="zh-TW" dirty="0"/>
          </a:p>
          <a:p>
            <a:r>
              <a:rPr lang="zh-TW" altLang="en-US" dirty="0"/>
              <a:t>深度神經網路是用以取代</a:t>
            </a:r>
            <a:r>
              <a:rPr lang="en-US" altLang="zh-TW" dirty="0"/>
              <a:t>Q-table</a:t>
            </a:r>
            <a:r>
              <a:rPr lang="zh-TW" altLang="en-US" dirty="0"/>
              <a:t>，因此它可以解決高維度的狀態、動作及</a:t>
            </a:r>
            <a:r>
              <a:rPr lang="en-US" altLang="zh-TW" dirty="0"/>
              <a:t>Q-value</a:t>
            </a:r>
            <a:endParaRPr lang="zh-TW" altLang="en-US"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6</a:t>
            </a:fld>
            <a:endParaRPr lang="zh-TW" altLang="en-US"/>
          </a:p>
        </p:txBody>
      </p:sp>
    </p:spTree>
    <p:extLst>
      <p:ext uri="{BB962C8B-B14F-4D97-AF65-F5344CB8AC3E}">
        <p14:creationId xmlns:p14="http://schemas.microsoft.com/office/powerpoint/2010/main" val="268363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傳統增強式學習要解決</a:t>
            </a:r>
            <a:r>
              <a:rPr lang="en-US" altLang="zh-TW" dirty="0"/>
              <a:t>VNF</a:t>
            </a:r>
            <a:r>
              <a:rPr lang="zh-TW" altLang="en-US" dirty="0"/>
              <a:t>放置問題是非常困難的，因為</a:t>
            </a:r>
            <a:r>
              <a:rPr lang="en-US" altLang="zh-TW" dirty="0"/>
              <a:t>VNF</a:t>
            </a:r>
            <a:r>
              <a:rPr lang="zh-TW" altLang="en-US" dirty="0"/>
              <a:t>放置問題屬於高維度問題</a:t>
            </a:r>
            <a:endParaRPr lang="en-US" altLang="zh-TW" dirty="0"/>
          </a:p>
          <a:p>
            <a:r>
              <a:rPr lang="zh-TW" altLang="en-US" dirty="0"/>
              <a:t>受益於深度神經網路，</a:t>
            </a:r>
            <a:r>
              <a:rPr lang="en-US" altLang="zh-TW" dirty="0"/>
              <a:t>DRL</a:t>
            </a:r>
            <a:r>
              <a:rPr lang="zh-TW" altLang="en-US" dirty="0"/>
              <a:t>是有能力在支持</a:t>
            </a:r>
            <a:r>
              <a:rPr lang="en-US" altLang="zh-TW" dirty="0"/>
              <a:t>SDN-NFV</a:t>
            </a:r>
            <a:r>
              <a:rPr lang="zh-TW" altLang="en-US" dirty="0"/>
              <a:t>的環境下處理此類高維網路資源狀態和</a:t>
            </a:r>
            <a:r>
              <a:rPr lang="en-US" altLang="zh-TW" dirty="0"/>
              <a:t>VNF</a:t>
            </a:r>
            <a:r>
              <a:rPr lang="zh-TW" altLang="en-US" dirty="0"/>
              <a:t>放置操作</a:t>
            </a:r>
            <a:endParaRPr lang="en-US" altLang="zh-TW" dirty="0"/>
          </a:p>
          <a:p>
            <a:r>
              <a:rPr lang="zh-TW" altLang="en-US" dirty="0"/>
              <a:t>將此問題制定為一個二元整數規畫模型，旨在最小化一個包含</a:t>
            </a:r>
            <a:r>
              <a:rPr lang="en-US" altLang="zh-TW" dirty="0"/>
              <a:t>VNF</a:t>
            </a:r>
            <a:r>
              <a:rPr lang="zh-TW" altLang="en-US" dirty="0"/>
              <a:t>放置成本、</a:t>
            </a:r>
            <a:r>
              <a:rPr lang="en-US" altLang="zh-TW" dirty="0"/>
              <a:t>VNFI</a:t>
            </a:r>
            <a:r>
              <a:rPr lang="zh-TW" altLang="en-US" dirty="0"/>
              <a:t>運行成本和拒絕</a:t>
            </a:r>
            <a:r>
              <a:rPr lang="en-US" altLang="zh-TW" dirty="0"/>
              <a:t>SFCR</a:t>
            </a:r>
            <a:r>
              <a:rPr lang="zh-TW" altLang="en-US" dirty="0"/>
              <a:t>的懲罰的加權成本</a:t>
            </a:r>
            <a:endParaRPr lang="en-US" altLang="zh-TW"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7</a:t>
            </a:fld>
            <a:endParaRPr lang="zh-TW" altLang="en-US"/>
          </a:p>
        </p:txBody>
      </p:sp>
    </p:spTree>
    <p:extLst>
      <p:ext uri="{BB962C8B-B14F-4D97-AF65-F5344CB8AC3E}">
        <p14:creationId xmlns:p14="http://schemas.microsoft.com/office/powerpoint/2010/main" val="2057966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DQN</a:t>
            </a:r>
            <a:r>
              <a:rPr lang="zh-TW" altLang="en-US" dirty="0"/>
              <a:t>用以近似</a:t>
            </a:r>
            <a:r>
              <a:rPr lang="en-US" altLang="zh-TW" dirty="0"/>
              <a:t>Q</a:t>
            </a:r>
            <a:r>
              <a:rPr lang="zh-TW" altLang="en-US" dirty="0"/>
              <a:t>函數。</a:t>
            </a:r>
            <a:r>
              <a:rPr lang="en-US" altLang="zh-TW" dirty="0"/>
              <a:t>Q</a:t>
            </a:r>
            <a:r>
              <a:rPr lang="zh-TW" altLang="en-US" dirty="0"/>
              <a:t>函數是用以評估狀態</a:t>
            </a:r>
            <a:r>
              <a:rPr lang="en-US" altLang="zh-TW" dirty="0"/>
              <a:t>-</a:t>
            </a:r>
            <a:r>
              <a:rPr lang="zh-TW" altLang="en-US" dirty="0"/>
              <a:t>動作對在策略下的好壞程度，研究表明</a:t>
            </a:r>
            <a:r>
              <a:rPr lang="en-US" altLang="zh-TW" dirty="0"/>
              <a:t>DQN</a:t>
            </a:r>
            <a:r>
              <a:rPr lang="zh-TW" altLang="en-US" dirty="0"/>
              <a:t>高估了</a:t>
            </a:r>
            <a:r>
              <a:rPr lang="en-US" altLang="zh-TW" dirty="0"/>
              <a:t>Q</a:t>
            </a:r>
            <a:r>
              <a:rPr lang="zh-TW" altLang="en-US" dirty="0"/>
              <a:t>值，因此提出</a:t>
            </a:r>
            <a:r>
              <a:rPr lang="en-US" altLang="zh-TW" dirty="0"/>
              <a:t>DDQN</a:t>
            </a:r>
            <a:r>
              <a:rPr lang="zh-TW" altLang="en-US" dirty="0"/>
              <a:t>來解決此問題</a:t>
            </a:r>
            <a:endParaRPr lang="en-US" altLang="zh-TW" dirty="0"/>
          </a:p>
          <a:p>
            <a:r>
              <a:rPr lang="en-US" altLang="zh-TW" dirty="0"/>
              <a:t>DDQN</a:t>
            </a:r>
            <a:r>
              <a:rPr lang="zh-TW" altLang="en-US" dirty="0"/>
              <a:t>，兩個神經網路分別命名為在線神經網路和目標神經網路</a:t>
            </a:r>
            <a:endParaRPr lang="en-US" altLang="zh-TW" dirty="0"/>
          </a:p>
          <a:p>
            <a:r>
              <a:rPr lang="zh-TW" altLang="en-US" dirty="0"/>
              <a:t>在線神經網路負責取樣和選擇動作，目標神經網路則進行</a:t>
            </a:r>
            <a:r>
              <a:rPr lang="en-US" altLang="zh-TW" dirty="0"/>
              <a:t>Q</a:t>
            </a:r>
            <a:r>
              <a:rPr lang="zh-TW" altLang="en-US" dirty="0"/>
              <a:t>值的評估</a:t>
            </a:r>
            <a:endParaRPr lang="en-US" altLang="zh-TW" dirty="0"/>
          </a:p>
          <a:p>
            <a:endParaRPr lang="en-US" altLang="zh-TW"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8</a:t>
            </a:fld>
            <a:endParaRPr lang="zh-TW" altLang="en-US"/>
          </a:p>
        </p:txBody>
      </p:sp>
    </p:spTree>
    <p:extLst>
      <p:ext uri="{BB962C8B-B14F-4D97-AF65-F5344CB8AC3E}">
        <p14:creationId xmlns:p14="http://schemas.microsoft.com/office/powerpoint/2010/main" val="4099670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貢獻</a:t>
            </a:r>
            <a:endParaRPr lang="en-US" altLang="zh-TW" dirty="0"/>
          </a:p>
          <a:p>
            <a:r>
              <a:rPr lang="zh-TW" altLang="en-US" dirty="0"/>
              <a:t>詳細分析支持</a:t>
            </a:r>
            <a:r>
              <a:rPr lang="en-US" altLang="zh-TW" dirty="0"/>
              <a:t>SDN/NFV</a:t>
            </a:r>
            <a:r>
              <a:rPr lang="zh-TW" altLang="en-US" dirty="0"/>
              <a:t>網路中考慮網路負載的動態變化的</a:t>
            </a:r>
            <a:r>
              <a:rPr lang="en-US" altLang="zh-TW" dirty="0"/>
              <a:t>VNF</a:t>
            </a:r>
            <a:r>
              <a:rPr lang="zh-TW" altLang="en-US" dirty="0"/>
              <a:t>放置問題，並通過使用</a:t>
            </a:r>
            <a:r>
              <a:rPr lang="en-US" altLang="zh-TW" dirty="0"/>
              <a:t>DRL</a:t>
            </a:r>
            <a:r>
              <a:rPr lang="zh-TW" altLang="en-US" dirty="0"/>
              <a:t>解決問題展示優勢</a:t>
            </a:r>
            <a:endParaRPr lang="en-US" altLang="zh-TW" dirty="0"/>
          </a:p>
          <a:p>
            <a:r>
              <a:rPr lang="zh-TW" altLang="en-US" dirty="0"/>
              <a:t>制定</a:t>
            </a:r>
            <a:r>
              <a:rPr lang="en-US" altLang="zh-TW" dirty="0"/>
              <a:t>VNF</a:t>
            </a:r>
            <a:r>
              <a:rPr lang="zh-TW" altLang="en-US" dirty="0"/>
              <a:t>放置問題為</a:t>
            </a:r>
            <a:r>
              <a:rPr lang="en-US" altLang="zh-TW" dirty="0"/>
              <a:t>BIP</a:t>
            </a:r>
            <a:r>
              <a:rPr lang="zh-TW" altLang="en-US" dirty="0"/>
              <a:t>模型旨在最小化加權成本。提出一個新的橫向方案，</a:t>
            </a:r>
            <a:r>
              <a:rPr lang="en-US" altLang="zh-TW" dirty="0"/>
              <a:t>DDQN-VNFPA</a:t>
            </a:r>
            <a:r>
              <a:rPr lang="zh-TW" altLang="en-US" dirty="0"/>
              <a:t>更高效地解決問題</a:t>
            </a:r>
            <a:endParaRPr lang="en-US" altLang="zh-TW" dirty="0"/>
          </a:p>
          <a:p>
            <a:r>
              <a:rPr lang="zh-TW" altLang="en-US" dirty="0"/>
              <a:t>對</a:t>
            </a:r>
            <a:r>
              <a:rPr lang="en-US" altLang="zh-TW" dirty="0"/>
              <a:t>DDQN-VNFPA</a:t>
            </a:r>
            <a:r>
              <a:rPr lang="zh-TW" altLang="en-US" dirty="0"/>
              <a:t>的有效性進行理論分析，並進一步構建基於</a:t>
            </a:r>
            <a:r>
              <a:rPr lang="en-US" altLang="zh-TW" dirty="0" err="1"/>
              <a:t>Tensorflow</a:t>
            </a:r>
            <a:r>
              <a:rPr lang="zh-TW" altLang="en-US" dirty="0"/>
              <a:t>環境來評估其性能。模擬結果顯示，與現有的算法相比，</a:t>
            </a:r>
            <a:r>
              <a:rPr lang="en-US" altLang="zh-TW" dirty="0"/>
              <a:t>DDQN-VNFPA</a:t>
            </a:r>
            <a:r>
              <a:rPr lang="zh-TW" altLang="en-US" dirty="0"/>
              <a:t>可以得到高性能</a:t>
            </a:r>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9</a:t>
            </a:fld>
            <a:endParaRPr lang="zh-TW" altLang="en-US"/>
          </a:p>
        </p:txBody>
      </p:sp>
    </p:spTree>
    <p:extLst>
      <p:ext uri="{BB962C8B-B14F-4D97-AF65-F5344CB8AC3E}">
        <p14:creationId xmlns:p14="http://schemas.microsoft.com/office/powerpoint/2010/main" val="358139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難以獲得最佳解</a:t>
            </a:r>
            <a:r>
              <a:rPr lang="en-US" altLang="zh-TW" dirty="0"/>
              <a:t>-</a:t>
            </a:r>
            <a:r>
              <a:rPr lang="zh-TW" altLang="en-US" dirty="0"/>
              <a:t> 特別是大規模的網路</a:t>
            </a:r>
            <a:endParaRPr lang="en-US" altLang="zh-TW" dirty="0"/>
          </a:p>
          <a:p>
            <a:r>
              <a:rPr lang="zh-TW" altLang="en-US" dirty="0"/>
              <a:t>使得使用現有最佳化工具解決消耗的時間比啟發式還要多</a:t>
            </a:r>
            <a:endParaRPr lang="en-US" altLang="zh-TW" dirty="0"/>
          </a:p>
          <a:p>
            <a:endParaRPr lang="en-US" altLang="zh-TW" dirty="0"/>
          </a:p>
          <a:p>
            <a:r>
              <a:rPr lang="zh-TW" altLang="en-US" dirty="0"/>
              <a:t>大規模網路</a:t>
            </a:r>
            <a:endParaRPr lang="en-US" altLang="zh-TW" dirty="0"/>
          </a:p>
          <a:p>
            <a:r>
              <a:rPr lang="zh-TW" altLang="en-US" dirty="0"/>
              <a:t>特別是在雲計算和霧計算的環境下，許多研究學者提出了啟發式算法來解決</a:t>
            </a:r>
            <a:r>
              <a:rPr lang="en-US" altLang="zh-TW" dirty="0"/>
              <a:t>SFCR</a:t>
            </a:r>
            <a:r>
              <a:rPr lang="zh-TW" altLang="en-US" dirty="0"/>
              <a:t>的</a:t>
            </a:r>
            <a:r>
              <a:rPr lang="en-US" altLang="zh-TW" dirty="0"/>
              <a:t>VNF</a:t>
            </a:r>
            <a:r>
              <a:rPr lang="zh-TW" altLang="en-US" dirty="0"/>
              <a:t>放置問題</a:t>
            </a:r>
            <a:endParaRPr lang="en-US" altLang="zh-TW" dirty="0"/>
          </a:p>
        </p:txBody>
      </p:sp>
      <p:sp>
        <p:nvSpPr>
          <p:cNvPr id="4" name="投影片編號版面配置區 3"/>
          <p:cNvSpPr>
            <a:spLocks noGrp="1"/>
          </p:cNvSpPr>
          <p:nvPr>
            <p:ph type="sldNum" sz="quarter" idx="5"/>
          </p:nvPr>
        </p:nvSpPr>
        <p:spPr/>
        <p:txBody>
          <a:bodyPr/>
          <a:lstStyle/>
          <a:p>
            <a:fld id="{89B894D2-DDB3-426A-9283-4F11FB56BDAE}" type="slidenum">
              <a:rPr lang="zh-TW" altLang="en-US" smtClean="0"/>
              <a:pPr/>
              <a:t>10</a:t>
            </a:fld>
            <a:endParaRPr lang="zh-TW" altLang="en-US"/>
          </a:p>
        </p:txBody>
      </p:sp>
    </p:spTree>
    <p:extLst>
      <p:ext uri="{BB962C8B-B14F-4D97-AF65-F5344CB8AC3E}">
        <p14:creationId xmlns:p14="http://schemas.microsoft.com/office/powerpoint/2010/main" val="31353433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群組 17"/>
          <p:cNvGrpSpPr>
            <a:grpSpLocks/>
          </p:cNvGrpSpPr>
          <p:nvPr/>
        </p:nvGrpSpPr>
        <p:grpSpPr bwMode="auto">
          <a:xfrm>
            <a:off x="0" y="0"/>
            <a:ext cx="9144000" cy="6858000"/>
            <a:chOff x="0" y="0"/>
            <a:chExt cx="9143995" cy="6858000"/>
          </a:xfrm>
        </p:grpSpPr>
        <p:grpSp>
          <p:nvGrpSpPr>
            <p:cNvPr id="5" name="Group 9"/>
            <p:cNvGrpSpPr>
              <a:grpSpLocks/>
            </p:cNvGrpSpPr>
            <p:nvPr/>
          </p:nvGrpSpPr>
          <p:grpSpPr bwMode="auto">
            <a:xfrm>
              <a:off x="5399085" y="6113463"/>
              <a:ext cx="3744910" cy="700087"/>
              <a:chOff x="3379" y="3851"/>
              <a:chExt cx="2359" cy="441"/>
            </a:xfrm>
          </p:grpSpPr>
          <p:pic>
            <p:nvPicPr>
              <p:cNvPr id="11" name="Picture 12"/>
              <p:cNvPicPr>
                <a:picLocks noChangeAspect="1" noChangeArrowheads="1"/>
              </p:cNvPicPr>
              <p:nvPr/>
            </p:nvPicPr>
            <p:blipFill>
              <a:blip r:embed="rId2" cstate="print"/>
              <a:srcRect/>
              <a:stretch>
                <a:fillRect/>
              </a:stretch>
            </p:blipFill>
            <p:spPr bwMode="auto">
              <a:xfrm>
                <a:off x="5255" y="3851"/>
                <a:ext cx="483" cy="441"/>
              </a:xfrm>
              <a:prstGeom prst="rect">
                <a:avLst/>
              </a:prstGeom>
              <a:noFill/>
              <a:ln w="9525">
                <a:noFill/>
                <a:miter lim="800000"/>
                <a:headEnd/>
                <a:tailEnd/>
              </a:ln>
            </p:spPr>
          </p:pic>
          <p:sp>
            <p:nvSpPr>
              <p:cNvPr id="12" name="矩形 18"/>
              <p:cNvSpPr>
                <a:spLocks noChangeArrowheads="1"/>
              </p:cNvSpPr>
              <p:nvPr/>
            </p:nvSpPr>
            <p:spPr bwMode="auto">
              <a:xfrm>
                <a:off x="3379" y="4020"/>
                <a:ext cx="1961" cy="250"/>
              </a:xfrm>
              <a:prstGeom prst="rect">
                <a:avLst/>
              </a:prstGeom>
              <a:noFill/>
              <a:ln w="9525">
                <a:noFill/>
                <a:miter lim="800000"/>
                <a:headEnd/>
                <a:tailEnd/>
              </a:ln>
            </p:spPr>
            <p:txBody>
              <a:bodyPr>
                <a:spAutoFit/>
              </a:bodyPr>
              <a:lstStyle/>
              <a:p>
                <a:pPr algn="r" eaLnBrk="1" hangingPunct="1"/>
                <a:r>
                  <a:rPr kumimoji="0" lang="en-US" altLang="zh-TW" sz="1000">
                    <a:solidFill>
                      <a:srgbClr val="969696"/>
                    </a:solidFill>
                    <a:latin typeface="Calibri" pitchFamily="34" charset="0"/>
                  </a:rPr>
                  <a:t>National Chung Cheng University</a:t>
                </a:r>
              </a:p>
              <a:p>
                <a:pPr algn="r" eaLnBrk="1" hangingPunct="1"/>
                <a:r>
                  <a:rPr kumimoji="0" lang="en-US" altLang="zh-TW" sz="1000">
                    <a:solidFill>
                      <a:srgbClr val="969696"/>
                    </a:solidFill>
                    <a:latin typeface="Calibri" pitchFamily="34" charset="0"/>
                  </a:rPr>
                  <a:t>Dept. Computer Science &amp; Information Engineering</a:t>
                </a:r>
              </a:p>
            </p:txBody>
          </p:sp>
        </p:grpSp>
        <p:pic>
          <p:nvPicPr>
            <p:cNvPr id="6" name="Picture 7"/>
            <p:cNvPicPr>
              <a:picLocks noChangeAspect="1" noChangeArrowheads="1"/>
            </p:cNvPicPr>
            <p:nvPr/>
          </p:nvPicPr>
          <p:blipFill>
            <a:blip r:embed="rId3" cstate="print">
              <a:clrChange>
                <a:clrFrom>
                  <a:srgbClr val="FFFFFF"/>
                </a:clrFrom>
                <a:clrTo>
                  <a:srgbClr val="FFFFFF">
                    <a:alpha val="0"/>
                  </a:srgbClr>
                </a:clrTo>
              </a:clrChange>
            </a:blip>
            <a:srcRect l="22060" b="24757"/>
            <a:stretch>
              <a:fillRect/>
            </a:stretch>
          </p:blipFill>
          <p:spPr bwMode="auto">
            <a:xfrm>
              <a:off x="0" y="4643438"/>
              <a:ext cx="2271713" cy="2214562"/>
            </a:xfrm>
            <a:prstGeom prst="rect">
              <a:avLst/>
            </a:prstGeom>
            <a:noFill/>
            <a:ln w="9525">
              <a:noFill/>
              <a:miter lim="800000"/>
              <a:headEnd/>
              <a:tailEnd/>
            </a:ln>
          </p:spPr>
        </p:pic>
        <p:pic>
          <p:nvPicPr>
            <p:cNvPr id="7" name="Picture 8"/>
            <p:cNvPicPr>
              <a:picLocks noChangeAspect="1" noChangeArrowheads="1"/>
            </p:cNvPicPr>
            <p:nvPr/>
          </p:nvPicPr>
          <p:blipFill>
            <a:blip r:embed="rId4" cstate="print">
              <a:clrChange>
                <a:clrFrom>
                  <a:srgbClr val="FFFFFF"/>
                </a:clrFrom>
                <a:clrTo>
                  <a:srgbClr val="FFFFFF">
                    <a:alpha val="0"/>
                  </a:srgbClr>
                </a:clrTo>
              </a:clrChange>
            </a:blip>
            <a:srcRect b="3809"/>
            <a:stretch>
              <a:fillRect/>
            </a:stretch>
          </p:blipFill>
          <p:spPr bwMode="auto">
            <a:xfrm>
              <a:off x="2214563" y="5053013"/>
              <a:ext cx="1819275" cy="1804987"/>
            </a:xfrm>
            <a:prstGeom prst="rect">
              <a:avLst/>
            </a:prstGeom>
            <a:noFill/>
            <a:ln w="9525">
              <a:noFill/>
              <a:miter lim="800000"/>
              <a:headEnd/>
              <a:tailEnd/>
            </a:ln>
          </p:spPr>
        </p:pic>
        <p:pic>
          <p:nvPicPr>
            <p:cNvPr id="8" name="Picture 9"/>
            <p:cNvPicPr>
              <a:picLocks noChangeAspect="1" noChangeArrowheads="1"/>
            </p:cNvPicPr>
            <p:nvPr/>
          </p:nvPicPr>
          <p:blipFill>
            <a:blip r:embed="rId3" cstate="print">
              <a:grayscl/>
            </a:blip>
            <a:srcRect l="21568" t="33981"/>
            <a:stretch>
              <a:fillRect/>
            </a:stretch>
          </p:blipFill>
          <p:spPr bwMode="auto">
            <a:xfrm>
              <a:off x="0" y="0"/>
              <a:ext cx="2286000" cy="1943100"/>
            </a:xfrm>
            <a:prstGeom prst="rect">
              <a:avLst/>
            </a:prstGeom>
            <a:noFill/>
            <a:ln w="9525">
              <a:noFill/>
              <a:miter lim="800000"/>
              <a:headEnd/>
              <a:tailEnd/>
            </a:ln>
          </p:spPr>
        </p:pic>
        <p:pic>
          <p:nvPicPr>
            <p:cNvPr id="9" name="Picture 11"/>
            <p:cNvPicPr>
              <a:picLocks noChangeAspect="1" noChangeArrowheads="1"/>
            </p:cNvPicPr>
            <p:nvPr/>
          </p:nvPicPr>
          <p:blipFill>
            <a:blip r:embed="rId5" cstate="print">
              <a:clrChange>
                <a:clrFrom>
                  <a:srgbClr val="FFFFFF"/>
                </a:clrFrom>
                <a:clrTo>
                  <a:srgbClr val="FFFFFF">
                    <a:alpha val="0"/>
                  </a:srgbClr>
                </a:clrTo>
              </a:clrChange>
            </a:blip>
            <a:srcRect l="73567"/>
            <a:stretch>
              <a:fillRect/>
            </a:stretch>
          </p:blipFill>
          <p:spPr bwMode="auto">
            <a:xfrm>
              <a:off x="0" y="1162050"/>
              <a:ext cx="1052513" cy="3981450"/>
            </a:xfrm>
            <a:prstGeom prst="rect">
              <a:avLst/>
            </a:prstGeom>
            <a:noFill/>
            <a:ln w="9525">
              <a:noFill/>
              <a:miter lim="800000"/>
              <a:headEnd/>
              <a:tailEnd/>
            </a:ln>
          </p:spPr>
        </p:pic>
        <p:sp>
          <p:nvSpPr>
            <p:cNvPr id="10" name="矩形 16"/>
            <p:cNvSpPr>
              <a:spLocks noChangeArrowheads="1"/>
            </p:cNvSpPr>
            <p:nvPr/>
          </p:nvSpPr>
          <p:spPr bwMode="auto">
            <a:xfrm>
              <a:off x="142875" y="6367463"/>
              <a:ext cx="4284661" cy="338137"/>
            </a:xfrm>
            <a:prstGeom prst="rect">
              <a:avLst/>
            </a:prstGeom>
            <a:noFill/>
            <a:ln w="9525">
              <a:noFill/>
              <a:miter lim="800000"/>
              <a:headEnd/>
              <a:tailEnd/>
            </a:ln>
          </p:spPr>
          <p:txBody>
            <a:bodyPr>
              <a:spAutoFit/>
            </a:bodyPr>
            <a:lstStyle/>
            <a:p>
              <a:pPr eaLnBrk="1" hangingPunct="1"/>
              <a:r>
                <a:rPr kumimoji="0" lang="en-US" altLang="zh-TW" sz="1600" b="1">
                  <a:latin typeface="Calibri" pitchFamily="34" charset="0"/>
                </a:rPr>
                <a:t>2019 Mobile All-IP Networking Laboratory</a:t>
              </a:r>
            </a:p>
          </p:txBody>
        </p:sp>
      </p:grpSp>
      <p:sp>
        <p:nvSpPr>
          <p:cNvPr id="2" name="標題 1"/>
          <p:cNvSpPr>
            <a:spLocks noGrp="1"/>
          </p:cNvSpPr>
          <p:nvPr>
            <p:ph type="ctrTitle"/>
          </p:nvPr>
        </p:nvSpPr>
        <p:spPr>
          <a:xfrm>
            <a:off x="685800" y="1676402"/>
            <a:ext cx="7772400" cy="1470025"/>
          </a:xfrm>
        </p:spPr>
        <p:txBody>
          <a:bodyPr/>
          <a:lstStyle>
            <a:lvl1pPr>
              <a:defRPr>
                <a:latin typeface="Microsoft JhengHei UI" panose="020B0604030504040204" pitchFamily="34" charset="-120"/>
                <a:ea typeface="Microsoft JhengHei UI" panose="020B0604030504040204" pitchFamily="34" charset="-120"/>
              </a:defRPr>
            </a:lvl1pPr>
          </a:lstStyle>
          <a:p>
            <a:r>
              <a:rPr lang="zh-TW" altLang="en-US" dirty="0"/>
              <a:t>按一下以編輯母片標題樣式</a:t>
            </a:r>
            <a:endParaRPr lang="en-US" dirty="0"/>
          </a:p>
        </p:txBody>
      </p:sp>
      <p:sp>
        <p:nvSpPr>
          <p:cNvPr id="3" name="副標題 2"/>
          <p:cNvSpPr>
            <a:spLocks noGrp="1"/>
          </p:cNvSpPr>
          <p:nvPr>
            <p:ph type="subTitle" idx="1"/>
          </p:nvPr>
        </p:nvSpPr>
        <p:spPr>
          <a:xfrm>
            <a:off x="1371600" y="3432175"/>
            <a:ext cx="6400800" cy="1752600"/>
          </a:xfrm>
        </p:spPr>
        <p:txBody>
          <a:bodyPr/>
          <a:lstStyle>
            <a:lvl1pPr marL="0" indent="0" algn="ctr">
              <a:buNone/>
              <a:defRPr>
                <a:solidFill>
                  <a:schemeClr val="tx1">
                    <a:tint val="75000"/>
                  </a:schemeClr>
                </a:solidFill>
                <a:latin typeface="Microsoft JhengHei UI" panose="020B0604030504040204" pitchFamily="34" charset="-120"/>
                <a:ea typeface="Microsoft JhengHei UI" panose="020B0604030504040204"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dirty="0"/>
              <a:t>按一下以編輯母片副標題樣式</a:t>
            </a:r>
            <a:endParaRPr lang="en-US" dirty="0"/>
          </a:p>
        </p:txBody>
      </p:sp>
      <p:sp>
        <p:nvSpPr>
          <p:cNvPr id="13" name="日期版面配置區 3"/>
          <p:cNvSpPr>
            <a:spLocks noGrp="1"/>
          </p:cNvSpPr>
          <p:nvPr>
            <p:ph type="dt" sz="half" idx="10"/>
          </p:nvPr>
        </p:nvSpPr>
        <p:spPr>
          <a:xfrm>
            <a:off x="504600" y="5775136"/>
            <a:ext cx="2133600" cy="365125"/>
          </a:xfrm>
        </p:spPr>
        <p:txBody>
          <a:bodyPr/>
          <a:lstStyle>
            <a:lvl1pPr>
              <a:defRPr>
                <a:latin typeface="Microsoft JhengHei UI" panose="020B0604030504040204" pitchFamily="34" charset="-120"/>
                <a:ea typeface="Microsoft JhengHei UI" panose="020B0604030504040204" pitchFamily="34" charset="-120"/>
              </a:defRPr>
            </a:lvl1pPr>
          </a:lstStyle>
          <a:p>
            <a:pPr>
              <a:defRPr/>
            </a:pPr>
            <a:endParaRPr lang="en-US" altLang="zh-TW"/>
          </a:p>
        </p:txBody>
      </p:sp>
      <p:sp>
        <p:nvSpPr>
          <p:cNvPr id="14" name="頁尾版面配置區 4"/>
          <p:cNvSpPr>
            <a:spLocks noGrp="1"/>
          </p:cNvSpPr>
          <p:nvPr>
            <p:ph type="ftr" sz="quarter" idx="11"/>
          </p:nvPr>
        </p:nvSpPr>
        <p:spPr/>
        <p:txBody>
          <a:bodyPr/>
          <a:lstStyle>
            <a:lvl1pPr>
              <a:defRPr>
                <a:latin typeface="Microsoft JhengHei UI" panose="020B0604030504040204" pitchFamily="34" charset="-120"/>
                <a:ea typeface="Microsoft JhengHei UI" panose="020B0604030504040204" pitchFamily="34" charset="-120"/>
              </a:defRPr>
            </a:lvl1pPr>
          </a:lstStyle>
          <a:p>
            <a:pPr>
              <a:defRPr/>
            </a:pPr>
            <a:r>
              <a:rPr lang="en-US" altLang="zh-TW"/>
              <a:t>/all</a:t>
            </a:r>
          </a:p>
        </p:txBody>
      </p:sp>
      <p:sp>
        <p:nvSpPr>
          <p:cNvPr id="15" name="投影片編號版面配置區 5"/>
          <p:cNvSpPr>
            <a:spLocks noGrp="1"/>
          </p:cNvSpPr>
          <p:nvPr>
            <p:ph type="sldNum" sz="quarter" idx="12"/>
          </p:nvPr>
        </p:nvSpPr>
        <p:spPr/>
        <p:txBody>
          <a:bodyPr/>
          <a:lstStyle>
            <a:lvl1pPr>
              <a:defRPr>
                <a:latin typeface="Microsoft JhengHei UI" panose="020B0604030504040204" pitchFamily="34" charset="-120"/>
                <a:ea typeface="Microsoft JhengHei UI" panose="020B0604030504040204" pitchFamily="34" charset="-120"/>
              </a:defRPr>
            </a:lvl1pPr>
          </a:lstStyle>
          <a:p>
            <a:fld id="{A699FADD-8D0F-4F79-B0D0-4667CE7E4FC0}" type="slidenum">
              <a:rPr lang="en-US" altLang="zh-TW" smtClean="0"/>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cxnSp>
        <p:nvCxnSpPr>
          <p:cNvPr id="4" name="直線接點 3"/>
          <p:cNvCxnSpPr/>
          <p:nvPr/>
        </p:nvCxnSpPr>
        <p:spPr>
          <a:xfrm>
            <a:off x="457200" y="1493840"/>
            <a:ext cx="82296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p:cNvSpPr>
            <a:spLocks noGrp="1"/>
          </p:cNvSpPr>
          <p:nvPr>
            <p:ph type="dt" sz="half" idx="10"/>
          </p:nvPr>
        </p:nvSpPr>
        <p:spPr/>
        <p:txBody>
          <a:bodyPr/>
          <a:lstStyle>
            <a:lvl1pPr>
              <a:defRPr/>
            </a:lvl1pPr>
          </a:lstStyle>
          <a:p>
            <a:pPr>
              <a:defRPr/>
            </a:pPr>
            <a:fld id="{3F8799C4-9A21-4D9B-BAD9-483784F5284E}" type="datetime1">
              <a:rPr lang="en-US" altLang="zh-TW" smtClean="0"/>
              <a:pPr>
                <a:defRPr/>
              </a:pPr>
              <a:t>3/15/2023</a:t>
            </a:fld>
            <a:endParaRPr lang="en-US" altLang="zh-TW"/>
          </a:p>
        </p:txBody>
      </p:sp>
      <p:sp>
        <p:nvSpPr>
          <p:cNvPr id="6" name="頁尾版面配置區 4"/>
          <p:cNvSpPr>
            <a:spLocks noGrp="1"/>
          </p:cNvSpPr>
          <p:nvPr>
            <p:ph type="ftr" sz="quarter" idx="11"/>
          </p:nvPr>
        </p:nvSpPr>
        <p:spPr/>
        <p:txBody>
          <a:bodyPr/>
          <a:lstStyle>
            <a:lvl1pPr>
              <a:defRPr/>
            </a:lvl1pPr>
          </a:lstStyle>
          <a:p>
            <a:pPr>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fld id="{B722050B-B23A-4C93-A413-630D7056BB59}" type="slidenum">
              <a:rPr lang="en-US" altLang="zh-TW"/>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cxnSp>
        <p:nvCxnSpPr>
          <p:cNvPr id="4" name="直線接點 3"/>
          <p:cNvCxnSpPr/>
          <p:nvPr/>
        </p:nvCxnSpPr>
        <p:spPr>
          <a:xfrm rot="5400000">
            <a:off x="3657601" y="3200402"/>
            <a:ext cx="5791200" cy="3175"/>
          </a:xfrm>
          <a:prstGeom prst="line">
            <a:avLst/>
          </a:prstGeom>
        </p:spPr>
        <p:style>
          <a:lnRef idx="3">
            <a:schemeClr val="accent1"/>
          </a:lnRef>
          <a:fillRef idx="0">
            <a:schemeClr val="accent1"/>
          </a:fillRef>
          <a:effectRef idx="2">
            <a:schemeClr val="accent1"/>
          </a:effectRef>
          <a:fontRef idx="minor">
            <a:schemeClr val="tx1"/>
          </a:fontRef>
        </p:style>
      </p:cxnSp>
      <p:sp>
        <p:nvSpPr>
          <p:cNvPr id="2" name="直排標題 1"/>
          <p:cNvSpPr>
            <a:spLocks noGrp="1"/>
          </p:cNvSpPr>
          <p:nvPr>
            <p:ph type="title" orient="vert"/>
          </p:nvPr>
        </p:nvSpPr>
        <p:spPr>
          <a:xfrm>
            <a:off x="6629400" y="274640"/>
            <a:ext cx="2057400" cy="5851525"/>
          </a:xfr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457200" y="274640"/>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p:cNvSpPr>
            <a:spLocks noGrp="1"/>
          </p:cNvSpPr>
          <p:nvPr>
            <p:ph type="dt" sz="half" idx="10"/>
          </p:nvPr>
        </p:nvSpPr>
        <p:spPr/>
        <p:txBody>
          <a:bodyPr/>
          <a:lstStyle>
            <a:lvl1pPr>
              <a:defRPr/>
            </a:lvl1pPr>
          </a:lstStyle>
          <a:p>
            <a:pPr>
              <a:defRPr/>
            </a:pPr>
            <a:fld id="{8609A18C-BB0C-4957-AEEA-DF23DB2324A8}" type="datetime1">
              <a:rPr lang="en-US" altLang="zh-TW" smtClean="0"/>
              <a:pPr>
                <a:defRPr/>
              </a:pPr>
              <a:t>3/15/2023</a:t>
            </a:fld>
            <a:endParaRPr lang="en-US" altLang="zh-TW"/>
          </a:p>
        </p:txBody>
      </p:sp>
      <p:sp>
        <p:nvSpPr>
          <p:cNvPr id="6" name="頁尾版面配置區 4"/>
          <p:cNvSpPr>
            <a:spLocks noGrp="1"/>
          </p:cNvSpPr>
          <p:nvPr>
            <p:ph type="ftr" sz="quarter" idx="11"/>
          </p:nvPr>
        </p:nvSpPr>
        <p:spPr/>
        <p:txBody>
          <a:bodyPr/>
          <a:lstStyle>
            <a:lvl1pPr>
              <a:defRPr/>
            </a:lvl1pPr>
          </a:lstStyle>
          <a:p>
            <a:pPr>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fld id="{8D10E5F8-9EE4-47A5-9539-1A2F6D5ACD5B}" type="slidenum">
              <a:rPr lang="en-US" altLang="zh-TW"/>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cxnSp>
        <p:nvCxnSpPr>
          <p:cNvPr id="4" name="直線接點 3"/>
          <p:cNvCxnSpPr/>
          <p:nvPr/>
        </p:nvCxnSpPr>
        <p:spPr>
          <a:xfrm>
            <a:off x="457200" y="1493840"/>
            <a:ext cx="82296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idx="1"/>
          </p:nvPr>
        </p:nvSpPr>
        <p:spPr/>
        <p:txBody>
          <a:bodyPr/>
          <a:lstStyle>
            <a:lvl1pPr>
              <a:buFont typeface="Wingdings" pitchFamily="2" charset="2"/>
              <a:buChar char="n"/>
              <a:defRPr b="0" u="none">
                <a:solidFill>
                  <a:schemeClr val="tx2">
                    <a:lumMod val="75000"/>
                  </a:schemeClr>
                </a:solidFill>
              </a:defRPr>
            </a:lvl1pPr>
            <a:lvl2pPr>
              <a:defRPr>
                <a:solidFill>
                  <a:schemeClr val="tx1">
                    <a:lumMod val="75000"/>
                    <a:lumOff val="2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日期版面配置區 3"/>
          <p:cNvSpPr>
            <a:spLocks noGrp="1"/>
          </p:cNvSpPr>
          <p:nvPr>
            <p:ph type="dt" sz="half" idx="10"/>
          </p:nvPr>
        </p:nvSpPr>
        <p:spPr/>
        <p:txBody>
          <a:bodyPr/>
          <a:lstStyle>
            <a:lvl1pPr>
              <a:defRPr/>
            </a:lvl1pPr>
          </a:lstStyle>
          <a:p>
            <a:pPr>
              <a:defRPr/>
            </a:pPr>
            <a:fld id="{39B0FFE8-7AA5-421C-94E6-73A8D66128B8}" type="datetime1">
              <a:rPr lang="en-US" altLang="zh-TW" smtClean="0"/>
              <a:pPr>
                <a:defRPr/>
              </a:pPr>
              <a:t>3/15/2023</a:t>
            </a:fld>
            <a:endParaRPr lang="en-US" altLang="zh-TW"/>
          </a:p>
        </p:txBody>
      </p:sp>
      <p:sp>
        <p:nvSpPr>
          <p:cNvPr id="6" name="頁尾版面配置區 4"/>
          <p:cNvSpPr>
            <a:spLocks noGrp="1"/>
          </p:cNvSpPr>
          <p:nvPr>
            <p:ph type="ftr" sz="quarter" idx="11"/>
          </p:nvPr>
        </p:nvSpPr>
        <p:spPr/>
        <p:txBody>
          <a:bodyPr/>
          <a:lstStyle>
            <a:lvl1pPr>
              <a:defRPr/>
            </a:lvl1pPr>
          </a:lstStyle>
          <a:p>
            <a:pPr>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fld id="{52E38B42-96A3-412A-9CD3-7D6C2689CFF8}" type="slidenum">
              <a:rPr lang="en-US" altLang="zh-TW"/>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2"/>
            <a:ext cx="7772400" cy="1362075"/>
          </a:xfr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67C2BEE0-04A8-4F2A-BB7B-CBA0EFEBB555}" type="datetime1">
              <a:rPr lang="en-US" altLang="zh-TW" smtClean="0"/>
              <a:pPr>
                <a:defRPr/>
              </a:pPr>
              <a:t>3/15/2023</a:t>
            </a:fld>
            <a:endParaRPr lang="en-US" altLang="zh-TW"/>
          </a:p>
        </p:txBody>
      </p:sp>
      <p:sp>
        <p:nvSpPr>
          <p:cNvPr id="5" name="頁尾版面配置區 4"/>
          <p:cNvSpPr>
            <a:spLocks noGrp="1"/>
          </p:cNvSpPr>
          <p:nvPr>
            <p:ph type="ftr" sz="quarter" idx="11"/>
          </p:nvPr>
        </p:nvSpPr>
        <p:spPr/>
        <p:txBody>
          <a:bodyPr/>
          <a:lstStyle>
            <a:lvl1pPr>
              <a:defRPr/>
            </a:lvl1pPr>
          </a:lstStyle>
          <a:p>
            <a:pPr>
              <a:defRPr/>
            </a:pPr>
            <a:r>
              <a:rPr lang="en-US" altLang="zh-TW"/>
              <a:t>/all</a:t>
            </a:r>
          </a:p>
        </p:txBody>
      </p:sp>
      <p:sp>
        <p:nvSpPr>
          <p:cNvPr id="6" name="投影片編號版面配置區 5"/>
          <p:cNvSpPr>
            <a:spLocks noGrp="1"/>
          </p:cNvSpPr>
          <p:nvPr>
            <p:ph type="sldNum" sz="quarter" idx="12"/>
          </p:nvPr>
        </p:nvSpPr>
        <p:spPr/>
        <p:txBody>
          <a:bodyPr/>
          <a:lstStyle>
            <a:lvl1pPr>
              <a:defRPr/>
            </a:lvl1pPr>
          </a:lstStyle>
          <a:p>
            <a:fld id="{4DDA86F8-06F8-4595-BEF8-329ED42EABEE}" type="slidenum">
              <a:rPr lang="en-US" altLang="zh-TW"/>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cxnSp>
        <p:nvCxnSpPr>
          <p:cNvPr id="5" name="直線接點 4"/>
          <p:cNvCxnSpPr/>
          <p:nvPr/>
        </p:nvCxnSpPr>
        <p:spPr>
          <a:xfrm>
            <a:off x="457200" y="1493840"/>
            <a:ext cx="82296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6" name="日期版面配置區 3"/>
          <p:cNvSpPr>
            <a:spLocks noGrp="1"/>
          </p:cNvSpPr>
          <p:nvPr>
            <p:ph type="dt" sz="half" idx="10"/>
          </p:nvPr>
        </p:nvSpPr>
        <p:spPr/>
        <p:txBody>
          <a:bodyPr/>
          <a:lstStyle>
            <a:lvl1pPr>
              <a:defRPr/>
            </a:lvl1pPr>
          </a:lstStyle>
          <a:p>
            <a:pPr>
              <a:defRPr/>
            </a:pPr>
            <a:fld id="{BD18BB28-362D-47CC-A2AA-59E1861A5735}" type="datetime1">
              <a:rPr lang="en-US" altLang="zh-TW" smtClean="0"/>
              <a:pPr>
                <a:defRPr/>
              </a:pPr>
              <a:t>3/15/2023</a:t>
            </a:fld>
            <a:endParaRPr lang="en-US" altLang="zh-TW"/>
          </a:p>
        </p:txBody>
      </p:sp>
      <p:sp>
        <p:nvSpPr>
          <p:cNvPr id="7" name="頁尾版面配置區 4"/>
          <p:cNvSpPr>
            <a:spLocks noGrp="1"/>
          </p:cNvSpPr>
          <p:nvPr>
            <p:ph type="ftr" sz="quarter" idx="11"/>
          </p:nvPr>
        </p:nvSpPr>
        <p:spPr/>
        <p:txBody>
          <a:bodyPr/>
          <a:lstStyle>
            <a:lvl1pPr>
              <a:defRPr/>
            </a:lvl1pPr>
          </a:lstStyle>
          <a:p>
            <a:pPr>
              <a:defRPr/>
            </a:pPr>
            <a:r>
              <a:rPr lang="en-US" altLang="zh-TW"/>
              <a:t>/all</a:t>
            </a:r>
          </a:p>
        </p:txBody>
      </p:sp>
      <p:sp>
        <p:nvSpPr>
          <p:cNvPr id="8" name="投影片編號版面配置區 5"/>
          <p:cNvSpPr>
            <a:spLocks noGrp="1"/>
          </p:cNvSpPr>
          <p:nvPr>
            <p:ph type="sldNum" sz="quarter" idx="12"/>
          </p:nvPr>
        </p:nvSpPr>
        <p:spPr/>
        <p:txBody>
          <a:bodyPr/>
          <a:lstStyle>
            <a:lvl1pPr>
              <a:defRPr/>
            </a:lvl1pPr>
          </a:lstStyle>
          <a:p>
            <a:fld id="{466F15CA-265F-460F-8164-04222FC236C2}" type="slidenum">
              <a:rPr lang="en-US" altLang="zh-TW"/>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cxnSp>
        <p:nvCxnSpPr>
          <p:cNvPr id="7" name="直線接點 6"/>
          <p:cNvCxnSpPr/>
          <p:nvPr/>
        </p:nvCxnSpPr>
        <p:spPr>
          <a:xfrm>
            <a:off x="457200" y="1493840"/>
            <a:ext cx="82296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8" name="日期版面配置區 3"/>
          <p:cNvSpPr>
            <a:spLocks noGrp="1"/>
          </p:cNvSpPr>
          <p:nvPr>
            <p:ph type="dt" sz="half" idx="10"/>
          </p:nvPr>
        </p:nvSpPr>
        <p:spPr/>
        <p:txBody>
          <a:bodyPr/>
          <a:lstStyle>
            <a:lvl1pPr>
              <a:defRPr/>
            </a:lvl1pPr>
          </a:lstStyle>
          <a:p>
            <a:pPr>
              <a:defRPr/>
            </a:pPr>
            <a:fld id="{3E86B26E-71A0-4CCB-B06F-16847B2A597F}" type="datetime1">
              <a:rPr lang="en-US" altLang="zh-TW" smtClean="0"/>
              <a:pPr>
                <a:defRPr/>
              </a:pPr>
              <a:t>3/15/2023</a:t>
            </a:fld>
            <a:endParaRPr lang="en-US" altLang="zh-TW"/>
          </a:p>
        </p:txBody>
      </p:sp>
      <p:sp>
        <p:nvSpPr>
          <p:cNvPr id="9" name="頁尾版面配置區 4"/>
          <p:cNvSpPr>
            <a:spLocks noGrp="1"/>
          </p:cNvSpPr>
          <p:nvPr>
            <p:ph type="ftr" sz="quarter" idx="11"/>
          </p:nvPr>
        </p:nvSpPr>
        <p:spPr/>
        <p:txBody>
          <a:bodyPr/>
          <a:lstStyle>
            <a:lvl1pPr>
              <a:defRPr/>
            </a:lvl1pPr>
          </a:lstStyle>
          <a:p>
            <a:pPr>
              <a:defRPr/>
            </a:pPr>
            <a:r>
              <a:rPr lang="en-US" altLang="zh-TW"/>
              <a:t>/all</a:t>
            </a:r>
          </a:p>
        </p:txBody>
      </p:sp>
      <p:sp>
        <p:nvSpPr>
          <p:cNvPr id="10" name="投影片編號版面配置區 5"/>
          <p:cNvSpPr>
            <a:spLocks noGrp="1"/>
          </p:cNvSpPr>
          <p:nvPr>
            <p:ph type="sldNum" sz="quarter" idx="12"/>
          </p:nvPr>
        </p:nvSpPr>
        <p:spPr/>
        <p:txBody>
          <a:bodyPr/>
          <a:lstStyle>
            <a:lvl1pPr>
              <a:defRPr/>
            </a:lvl1pPr>
          </a:lstStyle>
          <a:p>
            <a:fld id="{A268107B-43F3-4111-AF69-94C31870B708}" type="slidenum">
              <a:rPr lang="en-US" altLang="zh-TW"/>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cxnSp>
        <p:nvCxnSpPr>
          <p:cNvPr id="3" name="直線接點 2"/>
          <p:cNvCxnSpPr/>
          <p:nvPr/>
        </p:nvCxnSpPr>
        <p:spPr>
          <a:xfrm>
            <a:off x="457200" y="1493840"/>
            <a:ext cx="82296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4" name="日期版面配置區 3"/>
          <p:cNvSpPr>
            <a:spLocks noGrp="1"/>
          </p:cNvSpPr>
          <p:nvPr>
            <p:ph type="dt" sz="half" idx="10"/>
          </p:nvPr>
        </p:nvSpPr>
        <p:spPr/>
        <p:txBody>
          <a:bodyPr/>
          <a:lstStyle>
            <a:lvl1pPr>
              <a:defRPr/>
            </a:lvl1pPr>
          </a:lstStyle>
          <a:p>
            <a:pPr>
              <a:defRPr/>
            </a:pPr>
            <a:fld id="{BB9C2BFE-84CE-47AA-BBDA-47046B7E25C2}" type="datetime1">
              <a:rPr lang="en-US" altLang="zh-TW" smtClean="0"/>
              <a:pPr>
                <a:defRPr/>
              </a:pPr>
              <a:t>3/15/2023</a:t>
            </a:fld>
            <a:endParaRPr lang="en-US" altLang="zh-TW"/>
          </a:p>
        </p:txBody>
      </p:sp>
      <p:sp>
        <p:nvSpPr>
          <p:cNvPr id="5" name="頁尾版面配置區 4"/>
          <p:cNvSpPr>
            <a:spLocks noGrp="1"/>
          </p:cNvSpPr>
          <p:nvPr>
            <p:ph type="ftr" sz="quarter" idx="11"/>
          </p:nvPr>
        </p:nvSpPr>
        <p:spPr/>
        <p:txBody>
          <a:bodyPr/>
          <a:lstStyle>
            <a:lvl1pPr>
              <a:defRPr/>
            </a:lvl1pPr>
          </a:lstStyle>
          <a:p>
            <a:pPr>
              <a:defRPr/>
            </a:pPr>
            <a:r>
              <a:rPr lang="en-US" altLang="zh-TW"/>
              <a:t>/all</a:t>
            </a:r>
          </a:p>
        </p:txBody>
      </p:sp>
      <p:sp>
        <p:nvSpPr>
          <p:cNvPr id="6" name="投影片編號版面配置區 5"/>
          <p:cNvSpPr>
            <a:spLocks noGrp="1"/>
          </p:cNvSpPr>
          <p:nvPr>
            <p:ph type="sldNum" sz="quarter" idx="12"/>
          </p:nvPr>
        </p:nvSpPr>
        <p:spPr/>
        <p:txBody>
          <a:bodyPr/>
          <a:lstStyle>
            <a:lvl1pPr>
              <a:defRPr/>
            </a:lvl1pPr>
          </a:lstStyle>
          <a:p>
            <a:fld id="{D69CB921-88B9-4AF7-A7A8-F9126E05892B}" type="slidenum">
              <a:rPr lang="en-US" altLang="zh-TW"/>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94A7D57D-9186-4541-B346-101C744CEA39}" type="datetime1">
              <a:rPr lang="en-US" altLang="zh-TW" smtClean="0"/>
              <a:pPr>
                <a:defRPr/>
              </a:pPr>
              <a:t>3/15/2023</a:t>
            </a:fld>
            <a:endParaRPr lang="en-US" altLang="zh-TW"/>
          </a:p>
        </p:txBody>
      </p:sp>
      <p:sp>
        <p:nvSpPr>
          <p:cNvPr id="3" name="頁尾版面配置區 4"/>
          <p:cNvSpPr>
            <a:spLocks noGrp="1"/>
          </p:cNvSpPr>
          <p:nvPr>
            <p:ph type="ftr" sz="quarter" idx="11"/>
          </p:nvPr>
        </p:nvSpPr>
        <p:spPr/>
        <p:txBody>
          <a:bodyPr/>
          <a:lstStyle>
            <a:lvl1pPr>
              <a:defRPr/>
            </a:lvl1pPr>
          </a:lstStyle>
          <a:p>
            <a:pPr>
              <a:defRPr/>
            </a:pPr>
            <a:r>
              <a:rPr lang="en-US" altLang="zh-TW"/>
              <a:t>/all</a:t>
            </a:r>
          </a:p>
        </p:txBody>
      </p:sp>
      <p:sp>
        <p:nvSpPr>
          <p:cNvPr id="4" name="投影片編號版面配置區 5"/>
          <p:cNvSpPr>
            <a:spLocks noGrp="1"/>
          </p:cNvSpPr>
          <p:nvPr>
            <p:ph type="sldNum" sz="quarter" idx="12"/>
          </p:nvPr>
        </p:nvSpPr>
        <p:spPr/>
        <p:txBody>
          <a:bodyPr/>
          <a:lstStyle>
            <a:lvl1pPr>
              <a:defRPr/>
            </a:lvl1pPr>
          </a:lstStyle>
          <a:p>
            <a:fld id="{985B3E77-56A1-41B9-B254-39D22574D8FF}" type="slidenum">
              <a:rPr lang="en-US" altLang="zh-TW"/>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73050"/>
            <a:ext cx="3008313" cy="1162050"/>
          </a:xfr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DEC88726-AF44-4AB7-8F37-DE0136FF32EB}" type="datetime1">
              <a:rPr lang="en-US" altLang="zh-TW" smtClean="0"/>
              <a:pPr>
                <a:defRPr/>
              </a:pPr>
              <a:t>3/15/2023</a:t>
            </a:fld>
            <a:endParaRPr lang="en-US" altLang="zh-TW"/>
          </a:p>
        </p:txBody>
      </p:sp>
      <p:sp>
        <p:nvSpPr>
          <p:cNvPr id="6" name="頁尾版面配置區 4"/>
          <p:cNvSpPr>
            <a:spLocks noGrp="1"/>
          </p:cNvSpPr>
          <p:nvPr>
            <p:ph type="ftr" sz="quarter" idx="11"/>
          </p:nvPr>
        </p:nvSpPr>
        <p:spPr/>
        <p:txBody>
          <a:bodyPr/>
          <a:lstStyle>
            <a:lvl1pPr>
              <a:defRPr/>
            </a:lvl1pPr>
          </a:lstStyle>
          <a:p>
            <a:pPr>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fld id="{E2E534D2-4E1C-482F-B068-E85935B1CC4D}" type="slidenum">
              <a:rPr lang="en-US" altLang="zh-TW"/>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4F738F54-6E02-45A9-8676-D145CCEEB1A6}" type="datetime1">
              <a:rPr lang="en-US" altLang="zh-TW" smtClean="0"/>
              <a:pPr>
                <a:defRPr/>
              </a:pPr>
              <a:t>3/15/2023</a:t>
            </a:fld>
            <a:endParaRPr lang="en-US" altLang="zh-TW"/>
          </a:p>
        </p:txBody>
      </p:sp>
      <p:sp>
        <p:nvSpPr>
          <p:cNvPr id="6" name="頁尾版面配置區 4"/>
          <p:cNvSpPr>
            <a:spLocks noGrp="1"/>
          </p:cNvSpPr>
          <p:nvPr>
            <p:ph type="ftr" sz="quarter" idx="11"/>
          </p:nvPr>
        </p:nvSpPr>
        <p:spPr/>
        <p:txBody>
          <a:bodyPr/>
          <a:lstStyle>
            <a:lvl1pPr>
              <a:defRPr/>
            </a:lvl1pPr>
          </a:lstStyle>
          <a:p>
            <a:pPr>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fld id="{485149DE-D629-479E-AF7A-35B2B3EA0D11}" type="slidenum">
              <a:rPr lang="en-US" altLang="zh-TW"/>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圖片 12" descr="logo_ppt.png"/>
          <p:cNvPicPr>
            <a:picLocks noChangeAspect="1"/>
          </p:cNvPicPr>
          <p:nvPr/>
        </p:nvPicPr>
        <p:blipFill>
          <a:blip r:embed="rId13" cstate="print"/>
          <a:srcRect/>
          <a:stretch>
            <a:fillRect/>
          </a:stretch>
        </p:blipFill>
        <p:spPr bwMode="auto">
          <a:xfrm>
            <a:off x="6400800" y="6019800"/>
            <a:ext cx="2667000" cy="762000"/>
          </a:xfrm>
          <a:prstGeom prst="rect">
            <a:avLst/>
          </a:prstGeom>
          <a:noFill/>
          <a:ln w="9525">
            <a:noFill/>
            <a:miter lim="800000"/>
            <a:headEnd/>
            <a:tailEnd/>
          </a:ln>
        </p:spPr>
      </p:pic>
      <p:pic>
        <p:nvPicPr>
          <p:cNvPr id="1027" name="Picture 12"/>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1" y="-14288"/>
            <a:ext cx="766763" cy="700088"/>
          </a:xfrm>
          <a:prstGeom prst="rect">
            <a:avLst/>
          </a:prstGeom>
          <a:noFill/>
          <a:ln w="9525">
            <a:noFill/>
            <a:miter lim="800000"/>
            <a:headEnd/>
            <a:tailEnd/>
          </a:ln>
        </p:spPr>
      </p:pic>
      <p:sp>
        <p:nvSpPr>
          <p:cNvPr id="1028" name="矩形 20"/>
          <p:cNvSpPr>
            <a:spLocks noChangeArrowheads="1"/>
          </p:cNvSpPr>
          <p:nvPr/>
        </p:nvSpPr>
        <p:spPr bwMode="auto">
          <a:xfrm>
            <a:off x="620714" y="60325"/>
            <a:ext cx="3113087" cy="396875"/>
          </a:xfrm>
          <a:prstGeom prst="rect">
            <a:avLst/>
          </a:prstGeom>
          <a:noFill/>
          <a:ln w="9525">
            <a:noFill/>
            <a:miter lim="800000"/>
            <a:headEnd/>
            <a:tailEnd/>
          </a:ln>
        </p:spPr>
        <p:txBody>
          <a:bodyPr>
            <a:spAutoFit/>
          </a:bodyPr>
          <a:lstStyle/>
          <a:p>
            <a:pPr eaLnBrk="1" hangingPunct="1"/>
            <a:r>
              <a:rPr kumimoji="0" lang="en-US" altLang="zh-TW" sz="1000">
                <a:solidFill>
                  <a:srgbClr val="969696"/>
                </a:solidFill>
                <a:latin typeface="Calibri" pitchFamily="34" charset="0"/>
              </a:rPr>
              <a:t>National Chung Cheng University</a:t>
            </a:r>
          </a:p>
          <a:p>
            <a:pPr eaLnBrk="1" hangingPunct="1"/>
            <a:r>
              <a:rPr kumimoji="0" lang="en-US" altLang="zh-TW" sz="1000">
                <a:solidFill>
                  <a:srgbClr val="969696"/>
                </a:solidFill>
                <a:latin typeface="Calibri" pitchFamily="34" charset="0"/>
              </a:rPr>
              <a:t>Dept. Computer Science &amp; Information Engineering</a:t>
            </a:r>
          </a:p>
        </p:txBody>
      </p:sp>
      <p:sp>
        <p:nvSpPr>
          <p:cNvPr id="1029"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dirty="0"/>
              <a:t>按一下以編輯母片標題樣式</a:t>
            </a:r>
          </a:p>
        </p:txBody>
      </p:sp>
      <p:sp>
        <p:nvSpPr>
          <p:cNvPr id="1030" name="文字版面配置區 2"/>
          <p:cNvSpPr>
            <a:spLocks noGrp="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2"/>
          </p:nvPr>
        </p:nvSpPr>
        <p:spPr>
          <a:xfrm>
            <a:off x="457200" y="6356352"/>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kumimoji="0" sz="1200">
                <a:solidFill>
                  <a:srgbClr val="898989"/>
                </a:solidFill>
                <a:latin typeface="Calibri" pitchFamily="34" charset="0"/>
                <a:ea typeface="+mn-ea"/>
                <a:cs typeface="Times New Roman" panose="02020603050405020304" pitchFamily="18" charset="0"/>
              </a:defRPr>
            </a:lvl1pPr>
          </a:lstStyle>
          <a:p>
            <a:pPr>
              <a:defRPr/>
            </a:pPr>
            <a:fld id="{24018B5A-7016-43D8-B46C-6D0A2E960058}" type="datetime1">
              <a:rPr lang="en-US" altLang="zh-TW" smtClean="0"/>
              <a:pPr>
                <a:defRPr/>
              </a:pPr>
              <a:t>3/15/2023</a:t>
            </a:fld>
            <a:endParaRPr lang="en-US" altLang="zh-TW"/>
          </a:p>
        </p:txBody>
      </p:sp>
      <p:sp>
        <p:nvSpPr>
          <p:cNvPr id="5" name="頁尾版面配置區 4"/>
          <p:cNvSpPr>
            <a:spLocks noGrp="1"/>
          </p:cNvSpPr>
          <p:nvPr>
            <p:ph type="ftr" sz="quarter" idx="3"/>
          </p:nvPr>
        </p:nvSpPr>
        <p:spPr>
          <a:xfrm>
            <a:off x="5943600" y="6356352"/>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200">
                <a:solidFill>
                  <a:srgbClr val="898989"/>
                </a:solidFill>
                <a:latin typeface="Calibri" pitchFamily="34" charset="0"/>
                <a:ea typeface="+mn-ea"/>
                <a:cs typeface="Times New Roman" panose="02020603050405020304" pitchFamily="18" charset="0"/>
              </a:defRPr>
            </a:lvl1pPr>
          </a:lstStyle>
          <a:p>
            <a:pPr>
              <a:defRPr/>
            </a:pPr>
            <a:r>
              <a:rPr lang="en-US" altLang="zh-TW"/>
              <a:t>/all</a:t>
            </a:r>
          </a:p>
        </p:txBody>
      </p:sp>
      <p:sp>
        <p:nvSpPr>
          <p:cNvPr id="6" name="投影片編號版面配置區 5"/>
          <p:cNvSpPr>
            <a:spLocks noGrp="1"/>
          </p:cNvSpPr>
          <p:nvPr>
            <p:ph type="sldNum" sz="quarter" idx="4"/>
          </p:nvPr>
        </p:nvSpPr>
        <p:spPr>
          <a:xfrm>
            <a:off x="34290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600" b="1">
                <a:solidFill>
                  <a:srgbClr val="898989"/>
                </a:solidFill>
                <a:latin typeface="Calibri" pitchFamily="34" charset="0"/>
              </a:defRPr>
            </a:lvl1pPr>
          </a:lstStyle>
          <a:p>
            <a:fld id="{B7BA71A6-A38A-4DFE-B861-A8B87A917377}" type="slidenum">
              <a:rPr lang="en-US" altLang="zh-TW"/>
              <a:pPr/>
              <a:t>‹#›</a:t>
            </a:fld>
            <a:endParaRPr lang="en-US" altLang="zh-TW"/>
          </a:p>
        </p:txBody>
      </p:sp>
    </p:spTree>
  </p:cSld>
  <p:clrMap bg1="lt1" tx1="dk1" bg2="lt2" tx2="dk2" accent1="accent1" accent2="accent2" accent3="accent3" accent4="accent4" accent5="accent5" accent6="accent6" hlink="hlink" folHlink="folHlink"/>
  <p:sldLayoutIdLst>
    <p:sldLayoutId id="2147488472" r:id="rId1"/>
    <p:sldLayoutId id="2147488473" r:id="rId2"/>
    <p:sldLayoutId id="2147488468" r:id="rId3"/>
    <p:sldLayoutId id="2147488474" r:id="rId4"/>
    <p:sldLayoutId id="2147488475" r:id="rId5"/>
    <p:sldLayoutId id="2147488476" r:id="rId6"/>
    <p:sldLayoutId id="2147488469" r:id="rId7"/>
    <p:sldLayoutId id="2147488470" r:id="rId8"/>
    <p:sldLayoutId id="2147488471" r:id="rId9"/>
    <p:sldLayoutId id="2147488477" r:id="rId10"/>
    <p:sldLayoutId id="2147488478" r:id="rId11"/>
  </p:sldLayoutIdLst>
  <p:hf hdr="0" ftr="0" dt="0"/>
  <p:txStyles>
    <p:titleStyle>
      <a:lvl1pPr algn="ctr" rtl="0" eaLnBrk="0" fontAlgn="base" hangingPunct="0">
        <a:spcBef>
          <a:spcPct val="0"/>
        </a:spcBef>
        <a:spcAft>
          <a:spcPct val="0"/>
        </a:spcAft>
        <a:defRPr sz="4400" b="1" kern="1200">
          <a:solidFill>
            <a:schemeClr val="tx1"/>
          </a:solidFill>
          <a:latin typeface="Microsoft JhengHei UI" panose="020B0604030504040204" pitchFamily="34" charset="-120"/>
          <a:ea typeface="Microsoft JhengHei UI" panose="020B0604030504040204" pitchFamily="34" charset="-120"/>
          <a:cs typeface="+mj-cs"/>
        </a:defRPr>
      </a:lvl1pPr>
      <a:lvl2pPr algn="ctr" rtl="0" eaLnBrk="0" fontAlgn="base" hangingPunct="0">
        <a:spcBef>
          <a:spcPct val="0"/>
        </a:spcBef>
        <a:spcAft>
          <a:spcPct val="0"/>
        </a:spcAft>
        <a:defRPr sz="4400" b="1">
          <a:solidFill>
            <a:schemeClr val="tx1"/>
          </a:solidFill>
          <a:latin typeface="微軟正黑體" pitchFamily="34" charset="-120"/>
          <a:ea typeface="微軟正黑體" pitchFamily="34" charset="-120"/>
        </a:defRPr>
      </a:lvl2pPr>
      <a:lvl3pPr algn="ctr" rtl="0" eaLnBrk="0" fontAlgn="base" hangingPunct="0">
        <a:spcBef>
          <a:spcPct val="0"/>
        </a:spcBef>
        <a:spcAft>
          <a:spcPct val="0"/>
        </a:spcAft>
        <a:defRPr sz="4400" b="1">
          <a:solidFill>
            <a:schemeClr val="tx1"/>
          </a:solidFill>
          <a:latin typeface="微軟正黑體" pitchFamily="34" charset="-120"/>
          <a:ea typeface="微軟正黑體" pitchFamily="34" charset="-120"/>
        </a:defRPr>
      </a:lvl3pPr>
      <a:lvl4pPr algn="ctr" rtl="0" eaLnBrk="0" fontAlgn="base" hangingPunct="0">
        <a:spcBef>
          <a:spcPct val="0"/>
        </a:spcBef>
        <a:spcAft>
          <a:spcPct val="0"/>
        </a:spcAft>
        <a:defRPr sz="4400" b="1">
          <a:solidFill>
            <a:schemeClr val="tx1"/>
          </a:solidFill>
          <a:latin typeface="微軟正黑體" pitchFamily="34" charset="-120"/>
          <a:ea typeface="微軟正黑體" pitchFamily="34" charset="-120"/>
        </a:defRPr>
      </a:lvl4pPr>
      <a:lvl5pPr algn="ctr" rtl="0" eaLnBrk="0" fontAlgn="base" hangingPunct="0">
        <a:spcBef>
          <a:spcPct val="0"/>
        </a:spcBef>
        <a:spcAft>
          <a:spcPct val="0"/>
        </a:spcAft>
        <a:defRPr sz="4400" b="1">
          <a:solidFill>
            <a:schemeClr val="tx1"/>
          </a:solidFill>
          <a:latin typeface="微軟正黑體" pitchFamily="34" charset="-120"/>
          <a:ea typeface="微軟正黑體" pitchFamily="34" charset="-12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1313" indent="-341313" algn="l" rtl="0" eaLnBrk="0" fontAlgn="base" hangingPunct="0">
        <a:spcBef>
          <a:spcPct val="20000"/>
        </a:spcBef>
        <a:spcAft>
          <a:spcPct val="0"/>
        </a:spcAft>
        <a:buFont typeface="Arial" charset="0"/>
        <a:buChar char="•"/>
        <a:defRPr sz="3200" kern="1200">
          <a:solidFill>
            <a:schemeClr val="tx1"/>
          </a:solidFill>
          <a:latin typeface="Microsoft JhengHei UI" panose="020B0604030504040204" pitchFamily="34" charset="-120"/>
          <a:ea typeface="Microsoft JhengHei UI" panose="020B0604030504040204" pitchFamily="34" charset="-120"/>
          <a:cs typeface="+mn-cs"/>
        </a:defRPr>
      </a:lvl1pPr>
      <a:lvl2pPr marL="741363" indent="-284163" algn="l" rtl="0" eaLnBrk="0" fontAlgn="base" hangingPunct="0">
        <a:spcBef>
          <a:spcPct val="20000"/>
        </a:spcBef>
        <a:spcAft>
          <a:spcPct val="0"/>
        </a:spcAft>
        <a:buFont typeface="Arial" charset="0"/>
        <a:buChar char="–"/>
        <a:defRPr sz="2800" kern="1200">
          <a:solidFill>
            <a:schemeClr val="tx1"/>
          </a:solidFill>
          <a:latin typeface="Microsoft JhengHei UI" panose="020B0604030504040204" pitchFamily="34" charset="-120"/>
          <a:ea typeface="Microsoft JhengHei UI" panose="020B0604030504040204" pitchFamily="34" charset="-120"/>
          <a:cs typeface="+mn-cs"/>
        </a:defRPr>
      </a:lvl2pPr>
      <a:lvl3pPr marL="1141413" indent="-227013" algn="l" rtl="0" eaLnBrk="0" fontAlgn="base" hangingPunct="0">
        <a:spcBef>
          <a:spcPct val="20000"/>
        </a:spcBef>
        <a:spcAft>
          <a:spcPct val="0"/>
        </a:spcAft>
        <a:buFont typeface="Arial" charset="0"/>
        <a:buChar char="•"/>
        <a:defRPr sz="2400" kern="1200">
          <a:solidFill>
            <a:schemeClr val="tx1"/>
          </a:solidFill>
          <a:latin typeface="Microsoft JhengHei UI" panose="020B0604030504040204" pitchFamily="34" charset="-120"/>
          <a:ea typeface="Microsoft JhengHei UI" panose="020B0604030504040204" pitchFamily="34" charset="-120"/>
          <a:cs typeface="+mn-cs"/>
        </a:defRPr>
      </a:lvl3pPr>
      <a:lvl4pPr marL="1598613" indent="-227013" algn="l" rtl="0" eaLnBrk="0" fontAlgn="base" hangingPunct="0">
        <a:spcBef>
          <a:spcPct val="20000"/>
        </a:spcBef>
        <a:spcAft>
          <a:spcPct val="0"/>
        </a:spcAft>
        <a:buFont typeface="Arial" charset="0"/>
        <a:buChar char="–"/>
        <a:defRPr sz="2000" kern="1200">
          <a:solidFill>
            <a:schemeClr val="tx1"/>
          </a:solidFill>
          <a:latin typeface="Microsoft JhengHei UI" panose="020B0604030504040204" pitchFamily="34" charset="-120"/>
          <a:ea typeface="Microsoft JhengHei UI" panose="020B0604030504040204" pitchFamily="34" charset="-120"/>
          <a:cs typeface="+mn-cs"/>
        </a:defRPr>
      </a:lvl4pPr>
      <a:lvl5pPr marL="2055813" indent="-227013" algn="l" rtl="0" eaLnBrk="0" fontAlgn="base" hangingPunct="0">
        <a:spcBef>
          <a:spcPct val="20000"/>
        </a:spcBef>
        <a:spcAft>
          <a:spcPct val="0"/>
        </a:spcAft>
        <a:buFont typeface="Arial" charset="0"/>
        <a:buChar char="»"/>
        <a:defRPr sz="2000" kern="1200">
          <a:solidFill>
            <a:schemeClr val="tx1"/>
          </a:solidFill>
          <a:latin typeface="Microsoft JhengHei UI" panose="020B0604030504040204" pitchFamily="34" charset="-120"/>
          <a:ea typeface="Microsoft JhengHei UI" panose="020B0604030504040204"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gif"/><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gif"/></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3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3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ctrTitle"/>
          </p:nvPr>
        </p:nvSpPr>
        <p:spPr>
          <a:xfrm>
            <a:off x="685800" y="1676402"/>
            <a:ext cx="8001000" cy="1470025"/>
          </a:xfrm>
        </p:spPr>
        <p:txBody>
          <a:bodyPr/>
          <a:lstStyle/>
          <a:p>
            <a:r>
              <a:rPr lang="en-US" altLang="zh-TW" sz="3200" b="0" dirty="0"/>
              <a:t>Optimal VNF Placement via Deep Reinforcement</a:t>
            </a:r>
            <a:br>
              <a:rPr lang="en-US" altLang="zh-TW" sz="3200" b="0" dirty="0"/>
            </a:br>
            <a:r>
              <a:rPr lang="en-US" altLang="zh-TW" sz="3200" b="0" dirty="0"/>
              <a:t>Learning in SDN/NFV-Enabled Networks</a:t>
            </a:r>
            <a:endParaRPr lang="zh-TW" altLang="en-US" sz="3200" b="0" dirty="0"/>
          </a:p>
        </p:txBody>
      </p:sp>
      <p:sp>
        <p:nvSpPr>
          <p:cNvPr id="3" name="投影片編號版面配置區 2"/>
          <p:cNvSpPr>
            <a:spLocks noGrp="1"/>
          </p:cNvSpPr>
          <p:nvPr>
            <p:ph type="sldNum" sz="quarter" idx="12"/>
          </p:nvPr>
        </p:nvSpPr>
        <p:spPr/>
        <p:txBody>
          <a:bodyPr/>
          <a:lstStyle/>
          <a:p>
            <a:fld id="{A699FADD-8D0F-4F79-B0D0-4667CE7E4FC0}" type="slidenum">
              <a:rPr lang="en-US" altLang="zh-TW" smtClean="0"/>
              <a:pPr/>
              <a:t>1</a:t>
            </a:fld>
            <a:endParaRPr lang="en-US" altLang="zh-TW"/>
          </a:p>
        </p:txBody>
      </p:sp>
      <p:sp>
        <p:nvSpPr>
          <p:cNvPr id="6" name="副標題 5">
            <a:extLst>
              <a:ext uri="{FF2B5EF4-FFF2-40B4-BE49-F238E27FC236}">
                <a16:creationId xmlns:a16="http://schemas.microsoft.com/office/drawing/2014/main" id="{B8CDFADD-43CC-4C02-8177-44A513D2EBB3}"/>
              </a:ext>
            </a:extLst>
          </p:cNvPr>
          <p:cNvSpPr>
            <a:spLocks noGrp="1"/>
          </p:cNvSpPr>
          <p:nvPr>
            <p:ph type="subTitle" idx="1"/>
          </p:nvPr>
        </p:nvSpPr>
        <p:spPr>
          <a:xfrm>
            <a:off x="152400" y="3418112"/>
            <a:ext cx="9220200" cy="1752600"/>
          </a:xfrm>
        </p:spPr>
        <p:txBody>
          <a:bodyPr/>
          <a:lstStyle/>
          <a:p>
            <a:r>
              <a:rPr lang="en-US" altLang="zh-TW" sz="1800" dirty="0" err="1"/>
              <a:t>Jianing</a:t>
            </a:r>
            <a:r>
              <a:rPr lang="en-US" altLang="zh-TW" sz="1800" dirty="0"/>
              <a:t> Pei , Student Member, IEEE</a:t>
            </a:r>
          </a:p>
          <a:p>
            <a:r>
              <a:rPr lang="en-US" altLang="zh-TW" sz="1800" dirty="0" err="1"/>
              <a:t>Peilin</a:t>
            </a:r>
            <a:r>
              <a:rPr lang="en-US" altLang="zh-TW" sz="1800" dirty="0"/>
              <a:t> Hong , Member, IEEE</a:t>
            </a:r>
          </a:p>
          <a:p>
            <a:r>
              <a:rPr lang="en-US" altLang="zh-TW" sz="1800" dirty="0"/>
              <a:t>Miao Pan , Senior Member, IEEE</a:t>
            </a:r>
          </a:p>
          <a:p>
            <a:r>
              <a:rPr lang="en-US" altLang="zh-TW" sz="1800" dirty="0" err="1"/>
              <a:t>Jiangqing</a:t>
            </a:r>
            <a:r>
              <a:rPr lang="en-US" altLang="zh-TW" sz="1800" dirty="0"/>
              <a:t> Liu , Member, IEEE</a:t>
            </a:r>
          </a:p>
          <a:p>
            <a:r>
              <a:rPr lang="en-US" altLang="zh-TW" sz="1800" dirty="0" err="1"/>
              <a:t>Jingsong</a:t>
            </a:r>
            <a:r>
              <a:rPr lang="en-US" altLang="zh-TW" sz="1800" dirty="0"/>
              <a:t> Zhou, Student Member, IEEE</a:t>
            </a:r>
            <a:endParaRPr lang="zh-TW" altLang="en-US"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E05A080-8A7A-4CC5-93FE-579DF3CD1DBD}"/>
              </a:ext>
            </a:extLst>
          </p:cNvPr>
          <p:cNvSpPr>
            <a:spLocks noGrp="1"/>
          </p:cNvSpPr>
          <p:nvPr>
            <p:ph type="title"/>
          </p:nvPr>
        </p:nvSpPr>
        <p:spPr/>
        <p:txBody>
          <a:bodyPr/>
          <a:lstStyle/>
          <a:p>
            <a:r>
              <a:rPr lang="en-US" altLang="zh-TW" dirty="0"/>
              <a:t>Related Work</a:t>
            </a:r>
            <a:endParaRPr lang="zh-TW" altLang="en-US" dirty="0"/>
          </a:p>
        </p:txBody>
      </p:sp>
      <p:sp>
        <p:nvSpPr>
          <p:cNvPr id="3" name="內容版面配置區 2">
            <a:extLst>
              <a:ext uri="{FF2B5EF4-FFF2-40B4-BE49-F238E27FC236}">
                <a16:creationId xmlns:a16="http://schemas.microsoft.com/office/drawing/2014/main" id="{2239D43B-CB01-4C80-A428-65829466C4D7}"/>
              </a:ext>
            </a:extLst>
          </p:cNvPr>
          <p:cNvSpPr>
            <a:spLocks noGrp="1"/>
          </p:cNvSpPr>
          <p:nvPr>
            <p:ph idx="1"/>
          </p:nvPr>
        </p:nvSpPr>
        <p:spPr>
          <a:xfrm>
            <a:off x="457200" y="1600202"/>
            <a:ext cx="8229600" cy="4525963"/>
          </a:xfrm>
        </p:spPr>
        <p:txBody>
          <a:bodyPr/>
          <a:lstStyle/>
          <a:p>
            <a:r>
              <a:rPr lang="en-US" altLang="zh-TW" sz="2400" dirty="0"/>
              <a:t>VNF placement problem is NP-hard</a:t>
            </a:r>
          </a:p>
          <a:p>
            <a:pPr lvl="1"/>
            <a:r>
              <a:rPr lang="en-US" altLang="zh-TW" sz="2000" dirty="0"/>
              <a:t>difficult to obtain the optimal solutions</a:t>
            </a:r>
          </a:p>
          <a:p>
            <a:pPr lvl="2"/>
            <a:r>
              <a:rPr lang="en-US" altLang="zh-TW" sz="1600" dirty="0"/>
              <a:t>especially in large scale networks.</a:t>
            </a:r>
          </a:p>
          <a:p>
            <a:pPr lvl="1"/>
            <a:r>
              <a:rPr lang="en-US" altLang="zh-TW" sz="2000" dirty="0"/>
              <a:t>leaded to time consumption more than heuristics to solve using existing optimization toolboxes.</a:t>
            </a:r>
          </a:p>
          <a:p>
            <a:pPr marL="400050" indent="-342900"/>
            <a:r>
              <a:rPr lang="en-US" altLang="zh-TW" sz="2400" dirty="0"/>
              <a:t>large scale networks</a:t>
            </a:r>
          </a:p>
          <a:p>
            <a:pPr marL="800100" lvl="1" indent="-342900"/>
            <a:r>
              <a:rPr lang="en-US" altLang="zh-TW" sz="2000" dirty="0"/>
              <a:t>particularly in the environments of </a:t>
            </a:r>
          </a:p>
          <a:p>
            <a:pPr marL="457200" lvl="1" indent="0">
              <a:buNone/>
            </a:pPr>
            <a:r>
              <a:rPr lang="en-US" altLang="zh-TW" sz="2000" dirty="0"/>
              <a:t>cloud computing, and fog computing</a:t>
            </a:r>
          </a:p>
          <a:p>
            <a:pPr marL="457200" lvl="1" indent="0">
              <a:buNone/>
            </a:pPr>
            <a:r>
              <a:rPr lang="en-US" altLang="zh-TW" sz="2000" dirty="0"/>
              <a:t> , many researchers have proposed </a:t>
            </a:r>
          </a:p>
          <a:p>
            <a:pPr marL="457200" lvl="1" indent="0">
              <a:buNone/>
            </a:pPr>
            <a:r>
              <a:rPr lang="en-US" altLang="zh-TW" sz="2000" dirty="0"/>
              <a:t>heuristics to solve the VNF placement </a:t>
            </a:r>
          </a:p>
          <a:p>
            <a:pPr marL="457200" lvl="1" indent="0">
              <a:buNone/>
            </a:pPr>
            <a:r>
              <a:rPr lang="en-US" altLang="zh-TW" sz="2000" dirty="0"/>
              <a:t>problem for SFCRs. </a:t>
            </a:r>
          </a:p>
        </p:txBody>
      </p:sp>
      <p:sp>
        <p:nvSpPr>
          <p:cNvPr id="4" name="投影片編號版面配置區 3">
            <a:extLst>
              <a:ext uri="{FF2B5EF4-FFF2-40B4-BE49-F238E27FC236}">
                <a16:creationId xmlns:a16="http://schemas.microsoft.com/office/drawing/2014/main" id="{83B21E44-3E61-4397-B1F7-1C6E66DE9DB6}"/>
              </a:ext>
            </a:extLst>
          </p:cNvPr>
          <p:cNvSpPr>
            <a:spLocks noGrp="1"/>
          </p:cNvSpPr>
          <p:nvPr>
            <p:ph type="sldNum" sz="quarter" idx="12"/>
          </p:nvPr>
        </p:nvSpPr>
        <p:spPr/>
        <p:txBody>
          <a:bodyPr/>
          <a:lstStyle/>
          <a:p>
            <a:fld id="{52E38B42-96A3-412A-9CD3-7D6C2689CFF8}" type="slidenum">
              <a:rPr lang="en-US" altLang="zh-TW" smtClean="0"/>
              <a:pPr/>
              <a:t>10</a:t>
            </a:fld>
            <a:endParaRPr lang="en-US" altLang="zh-TW"/>
          </a:p>
        </p:txBody>
      </p:sp>
      <p:pic>
        <p:nvPicPr>
          <p:cNvPr id="4100" name="Picture 4" descr="Fig. 2. - &#10;A VNF placement instance with a 3-layer fat-tree topology.&#10;">
            <a:extLst>
              <a:ext uri="{FF2B5EF4-FFF2-40B4-BE49-F238E27FC236}">
                <a16:creationId xmlns:a16="http://schemas.microsoft.com/office/drawing/2014/main" id="{D132D1D3-F746-46AB-9BF5-7EF796D132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0700" y="3429000"/>
            <a:ext cx="3457575" cy="2489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845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3851D49-EF52-411E-B9C1-87F38975409B}"/>
              </a:ext>
            </a:extLst>
          </p:cNvPr>
          <p:cNvSpPr>
            <a:spLocks noGrp="1"/>
          </p:cNvSpPr>
          <p:nvPr>
            <p:ph type="title"/>
          </p:nvPr>
        </p:nvSpPr>
        <p:spPr/>
        <p:txBody>
          <a:bodyPr/>
          <a:lstStyle/>
          <a:p>
            <a:r>
              <a:rPr lang="en-US" altLang="zh-TW" dirty="0"/>
              <a:t>Related Work</a:t>
            </a:r>
            <a:endParaRPr lang="zh-TW" altLang="en-US" dirty="0"/>
          </a:p>
        </p:txBody>
      </p:sp>
      <p:sp>
        <p:nvSpPr>
          <p:cNvPr id="3" name="內容版面配置區 2">
            <a:extLst>
              <a:ext uri="{FF2B5EF4-FFF2-40B4-BE49-F238E27FC236}">
                <a16:creationId xmlns:a16="http://schemas.microsoft.com/office/drawing/2014/main" id="{C288D15C-C0E2-4F3D-9704-64C6FDDE1309}"/>
              </a:ext>
            </a:extLst>
          </p:cNvPr>
          <p:cNvSpPr>
            <a:spLocks noGrp="1"/>
          </p:cNvSpPr>
          <p:nvPr>
            <p:ph idx="1"/>
          </p:nvPr>
        </p:nvSpPr>
        <p:spPr/>
        <p:txBody>
          <a:bodyPr/>
          <a:lstStyle/>
          <a:p>
            <a:r>
              <a:rPr lang="en-US" altLang="zh-TW" sz="2400" dirty="0"/>
              <a:t>solve the VNF orchestration problem </a:t>
            </a:r>
          </a:p>
          <a:p>
            <a:pPr lvl="1"/>
            <a:r>
              <a:rPr lang="en-US" altLang="zh-TW" sz="2000" dirty="0"/>
              <a:t>Using a multi-stage graph </a:t>
            </a:r>
          </a:p>
          <a:p>
            <a:pPr marL="457200" lvl="1" indent="0">
              <a:buNone/>
            </a:pPr>
            <a:r>
              <a:rPr lang="en-US" altLang="zh-TW" sz="2000" dirty="0"/>
              <a:t>In datacenter networks</a:t>
            </a:r>
          </a:p>
          <a:p>
            <a:pPr marL="457200" lvl="1" indent="0">
              <a:buNone/>
            </a:pPr>
            <a:endParaRPr lang="en-US" altLang="zh-TW" sz="2000" dirty="0"/>
          </a:p>
          <a:p>
            <a:pPr marL="400050" indent="-342900"/>
            <a:r>
              <a:rPr lang="en-US" altLang="zh-TW" sz="2400" dirty="0"/>
              <a:t>solve dynamic VNF placement in geo-distributed cloud system</a:t>
            </a:r>
          </a:p>
          <a:p>
            <a:pPr marL="800100" lvl="1" indent="-342900"/>
            <a:r>
              <a:rPr lang="en-US" altLang="zh-TW" sz="2000" dirty="0"/>
              <a:t>the objective was to achieve load balancing and minimize </a:t>
            </a:r>
          </a:p>
          <a:p>
            <a:pPr marL="457200" lvl="1" indent="0">
              <a:buNone/>
            </a:pPr>
            <a:r>
              <a:rPr lang="en-US" altLang="zh-TW" sz="2000" dirty="0"/>
              <a:t>the placement cost of VNFIs</a:t>
            </a:r>
          </a:p>
          <a:p>
            <a:pPr lvl="1"/>
            <a:endParaRPr lang="zh-TW" altLang="en-US" sz="2000" dirty="0"/>
          </a:p>
        </p:txBody>
      </p:sp>
      <p:sp>
        <p:nvSpPr>
          <p:cNvPr id="4" name="投影片編號版面配置區 3">
            <a:extLst>
              <a:ext uri="{FF2B5EF4-FFF2-40B4-BE49-F238E27FC236}">
                <a16:creationId xmlns:a16="http://schemas.microsoft.com/office/drawing/2014/main" id="{1A0A9D3C-1D58-4F53-ABD2-D1AC151DD330}"/>
              </a:ext>
            </a:extLst>
          </p:cNvPr>
          <p:cNvSpPr>
            <a:spLocks noGrp="1"/>
          </p:cNvSpPr>
          <p:nvPr>
            <p:ph type="sldNum" sz="quarter" idx="12"/>
          </p:nvPr>
        </p:nvSpPr>
        <p:spPr/>
        <p:txBody>
          <a:bodyPr/>
          <a:lstStyle/>
          <a:p>
            <a:fld id="{52E38B42-96A3-412A-9CD3-7D6C2689CFF8}" type="slidenum">
              <a:rPr lang="en-US" altLang="zh-TW" smtClean="0"/>
              <a:pPr/>
              <a:t>11</a:t>
            </a:fld>
            <a:endParaRPr lang="en-US" altLang="zh-TW"/>
          </a:p>
        </p:txBody>
      </p:sp>
      <p:pic>
        <p:nvPicPr>
          <p:cNvPr id="6" name="圖片 5">
            <a:extLst>
              <a:ext uri="{FF2B5EF4-FFF2-40B4-BE49-F238E27FC236}">
                <a16:creationId xmlns:a16="http://schemas.microsoft.com/office/drawing/2014/main" id="{E7C44FCB-326E-40F3-91A0-E71A82E4D6C7}"/>
              </a:ext>
            </a:extLst>
          </p:cNvPr>
          <p:cNvPicPr>
            <a:picLocks noChangeAspect="1"/>
          </p:cNvPicPr>
          <p:nvPr/>
        </p:nvPicPr>
        <p:blipFill>
          <a:blip r:embed="rId3"/>
          <a:stretch>
            <a:fillRect/>
          </a:stretch>
        </p:blipFill>
        <p:spPr>
          <a:xfrm>
            <a:off x="6324600" y="1828800"/>
            <a:ext cx="2634672" cy="1250995"/>
          </a:xfrm>
          <a:prstGeom prst="rect">
            <a:avLst/>
          </a:prstGeom>
        </p:spPr>
      </p:pic>
      <p:pic>
        <p:nvPicPr>
          <p:cNvPr id="7" name="圖片 6">
            <a:extLst>
              <a:ext uri="{FF2B5EF4-FFF2-40B4-BE49-F238E27FC236}">
                <a16:creationId xmlns:a16="http://schemas.microsoft.com/office/drawing/2014/main" id="{1FE7D35C-A602-4C71-BE9B-776ED1F74954}"/>
              </a:ext>
            </a:extLst>
          </p:cNvPr>
          <p:cNvPicPr>
            <a:picLocks noChangeAspect="1"/>
          </p:cNvPicPr>
          <p:nvPr/>
        </p:nvPicPr>
        <p:blipFill>
          <a:blip r:embed="rId4"/>
          <a:stretch>
            <a:fillRect/>
          </a:stretch>
        </p:blipFill>
        <p:spPr>
          <a:xfrm>
            <a:off x="457200" y="4697381"/>
            <a:ext cx="3048000" cy="2033847"/>
          </a:xfrm>
          <a:prstGeom prst="rect">
            <a:avLst/>
          </a:prstGeom>
        </p:spPr>
      </p:pic>
      <p:pic>
        <p:nvPicPr>
          <p:cNvPr id="5124" name="Picture 4" descr="Fig. 2. - &#10;Embedding an SFC request in multi-layer graph.&#10;">
            <a:extLst>
              <a:ext uri="{FF2B5EF4-FFF2-40B4-BE49-F238E27FC236}">
                <a16:creationId xmlns:a16="http://schemas.microsoft.com/office/drawing/2014/main" id="{5540C8D2-DA7E-4BD3-B09E-E540E2D0C5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4316740"/>
            <a:ext cx="2634672" cy="2404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416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08131D2-5A2F-41A1-8D90-A18EFCAC17AB}"/>
              </a:ext>
            </a:extLst>
          </p:cNvPr>
          <p:cNvSpPr>
            <a:spLocks noGrp="1"/>
          </p:cNvSpPr>
          <p:nvPr>
            <p:ph type="title"/>
          </p:nvPr>
        </p:nvSpPr>
        <p:spPr/>
        <p:txBody>
          <a:bodyPr/>
          <a:lstStyle/>
          <a:p>
            <a:r>
              <a:rPr lang="en-US" altLang="zh-TW" dirty="0"/>
              <a:t>Related Work</a:t>
            </a:r>
            <a:endParaRPr lang="zh-TW" altLang="en-US" dirty="0"/>
          </a:p>
        </p:txBody>
      </p:sp>
      <p:sp>
        <p:nvSpPr>
          <p:cNvPr id="3" name="內容版面配置區 2">
            <a:extLst>
              <a:ext uri="{FF2B5EF4-FFF2-40B4-BE49-F238E27FC236}">
                <a16:creationId xmlns:a16="http://schemas.microsoft.com/office/drawing/2014/main" id="{1F040FE6-8264-40FD-B796-9A5479211A72}"/>
              </a:ext>
            </a:extLst>
          </p:cNvPr>
          <p:cNvSpPr>
            <a:spLocks noGrp="1"/>
          </p:cNvSpPr>
          <p:nvPr>
            <p:ph idx="1"/>
          </p:nvPr>
        </p:nvSpPr>
        <p:spPr>
          <a:xfrm>
            <a:off x="457200" y="1600202"/>
            <a:ext cx="8229600" cy="4525963"/>
          </a:xfrm>
        </p:spPr>
        <p:txBody>
          <a:bodyPr/>
          <a:lstStyle/>
          <a:p>
            <a:r>
              <a:rPr lang="en-US" altLang="zh-TW" sz="2400" dirty="0"/>
              <a:t>Solve the VNF placement problem </a:t>
            </a:r>
          </a:p>
          <a:p>
            <a:pPr marL="0" indent="0">
              <a:buNone/>
            </a:pPr>
            <a:r>
              <a:rPr lang="en-US" altLang="zh-TW" sz="2400" dirty="0"/>
              <a:t>in VNF Forwarding Graph (VNFFG)</a:t>
            </a:r>
          </a:p>
          <a:p>
            <a:pPr lvl="1"/>
            <a:r>
              <a:rPr lang="en-US" altLang="zh-TW" sz="2000" dirty="0"/>
              <a:t>divided VNF types into different </a:t>
            </a:r>
          </a:p>
          <a:p>
            <a:pPr marL="457200" lvl="1" indent="0">
              <a:buNone/>
            </a:pPr>
            <a:r>
              <a:rPr lang="en-US" altLang="zh-TW" sz="2000" dirty="0"/>
              <a:t>sub-groups</a:t>
            </a:r>
            <a:r>
              <a:rPr lang="zh-TW" altLang="en-US" sz="2000" dirty="0"/>
              <a:t> </a:t>
            </a:r>
            <a:r>
              <a:rPr lang="en-US" altLang="zh-TW" sz="2000" dirty="0"/>
              <a:t>based on their inherited </a:t>
            </a:r>
          </a:p>
          <a:p>
            <a:pPr marL="457200" lvl="1" indent="0">
              <a:buNone/>
            </a:pPr>
            <a:r>
              <a:rPr lang="en-US" altLang="zh-TW" sz="2000" dirty="0"/>
              <a:t>dependency</a:t>
            </a:r>
          </a:p>
          <a:p>
            <a:pPr marL="457200" lvl="1" indent="0">
              <a:buNone/>
            </a:pPr>
            <a:endParaRPr lang="en-US" altLang="zh-TW" sz="2000" dirty="0"/>
          </a:p>
          <a:p>
            <a:pPr marL="400050" indent="-342900"/>
            <a:r>
              <a:rPr lang="en-US" altLang="zh-TW" sz="2400" dirty="0"/>
              <a:t>VNF placement and chaining </a:t>
            </a:r>
          </a:p>
          <a:p>
            <a:pPr marL="57150" indent="0">
              <a:buNone/>
            </a:pPr>
            <a:r>
              <a:rPr lang="en-US" altLang="zh-TW" sz="2400" dirty="0"/>
              <a:t>problem </a:t>
            </a:r>
          </a:p>
          <a:p>
            <a:pPr marL="800100" lvl="1" indent="-342900"/>
            <a:r>
              <a:rPr lang="en-US" altLang="zh-TW" sz="2000" dirty="0" err="1">
                <a:solidFill>
                  <a:srgbClr val="FF0000"/>
                </a:solidFill>
              </a:rPr>
              <a:t>eigendecomposition</a:t>
            </a:r>
            <a:r>
              <a:rPr lang="en-US" altLang="zh-TW" sz="2000" dirty="0"/>
              <a:t> which </a:t>
            </a:r>
          </a:p>
          <a:p>
            <a:pPr marL="457200" lvl="1" indent="0">
              <a:buNone/>
            </a:pPr>
            <a:r>
              <a:rPr lang="en-US" altLang="zh-TW" sz="2000" dirty="0"/>
              <a:t>aimed to obtain the optimal </a:t>
            </a:r>
          </a:p>
          <a:p>
            <a:pPr marL="457200" lvl="1" indent="0">
              <a:buNone/>
            </a:pPr>
            <a:r>
              <a:rPr lang="en-US" altLang="zh-TW" sz="2000" dirty="0"/>
              <a:t>matching of a VNFFG</a:t>
            </a:r>
          </a:p>
          <a:p>
            <a:pPr lvl="1"/>
            <a:endParaRPr lang="zh-TW" altLang="en-US" sz="2000" dirty="0"/>
          </a:p>
        </p:txBody>
      </p:sp>
      <p:sp>
        <p:nvSpPr>
          <p:cNvPr id="4" name="投影片編號版面配置區 3">
            <a:extLst>
              <a:ext uri="{FF2B5EF4-FFF2-40B4-BE49-F238E27FC236}">
                <a16:creationId xmlns:a16="http://schemas.microsoft.com/office/drawing/2014/main" id="{C2128638-10F3-4EB1-9411-BE9674ED83A6}"/>
              </a:ext>
            </a:extLst>
          </p:cNvPr>
          <p:cNvSpPr>
            <a:spLocks noGrp="1"/>
          </p:cNvSpPr>
          <p:nvPr>
            <p:ph type="sldNum" sz="quarter" idx="12"/>
          </p:nvPr>
        </p:nvSpPr>
        <p:spPr/>
        <p:txBody>
          <a:bodyPr/>
          <a:lstStyle/>
          <a:p>
            <a:fld id="{52E38B42-96A3-412A-9CD3-7D6C2689CFF8}" type="slidenum">
              <a:rPr lang="en-US" altLang="zh-TW" smtClean="0"/>
              <a:pPr/>
              <a:t>12</a:t>
            </a:fld>
            <a:endParaRPr lang="en-US" altLang="zh-TW"/>
          </a:p>
        </p:txBody>
      </p:sp>
      <p:pic>
        <p:nvPicPr>
          <p:cNvPr id="5" name="圖片 4">
            <a:extLst>
              <a:ext uri="{FF2B5EF4-FFF2-40B4-BE49-F238E27FC236}">
                <a16:creationId xmlns:a16="http://schemas.microsoft.com/office/drawing/2014/main" id="{5856FFE9-B548-4A53-90A9-D7618D71C36D}"/>
              </a:ext>
            </a:extLst>
          </p:cNvPr>
          <p:cNvPicPr>
            <a:picLocks noChangeAspect="1"/>
          </p:cNvPicPr>
          <p:nvPr/>
        </p:nvPicPr>
        <p:blipFill>
          <a:blip r:embed="rId3"/>
          <a:stretch>
            <a:fillRect/>
          </a:stretch>
        </p:blipFill>
        <p:spPr>
          <a:xfrm>
            <a:off x="5838618" y="1707320"/>
            <a:ext cx="3305382" cy="2205592"/>
          </a:xfrm>
          <a:prstGeom prst="rect">
            <a:avLst/>
          </a:prstGeom>
        </p:spPr>
      </p:pic>
      <p:pic>
        <p:nvPicPr>
          <p:cNvPr id="6148" name="Picture 4" descr="Fig. 1. - VNF placement and chaining.">
            <a:extLst>
              <a:ext uri="{FF2B5EF4-FFF2-40B4-BE49-F238E27FC236}">
                <a16:creationId xmlns:a16="http://schemas.microsoft.com/office/drawing/2014/main" id="{2343D6D7-E20A-42C6-85B5-5FA0F8A394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0043" y="4023166"/>
            <a:ext cx="2743200" cy="2698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5068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7A683A3-7F6D-4D48-8722-E0A0EAFAC3FD}"/>
              </a:ext>
            </a:extLst>
          </p:cNvPr>
          <p:cNvSpPr>
            <a:spLocks noGrp="1"/>
          </p:cNvSpPr>
          <p:nvPr>
            <p:ph type="title"/>
          </p:nvPr>
        </p:nvSpPr>
        <p:spPr/>
        <p:txBody>
          <a:bodyPr/>
          <a:lstStyle/>
          <a:p>
            <a:r>
              <a:rPr lang="en-US" altLang="zh-TW" dirty="0"/>
              <a:t>Related Work</a:t>
            </a:r>
            <a:endParaRPr lang="zh-TW" altLang="en-US" dirty="0"/>
          </a:p>
        </p:txBody>
      </p:sp>
      <p:sp>
        <p:nvSpPr>
          <p:cNvPr id="3" name="內容版面配置區 2">
            <a:extLst>
              <a:ext uri="{FF2B5EF4-FFF2-40B4-BE49-F238E27FC236}">
                <a16:creationId xmlns:a16="http://schemas.microsoft.com/office/drawing/2014/main" id="{929EC16E-8200-4BFC-90FC-671DE0F700FA}"/>
              </a:ext>
            </a:extLst>
          </p:cNvPr>
          <p:cNvSpPr>
            <a:spLocks noGrp="1"/>
          </p:cNvSpPr>
          <p:nvPr>
            <p:ph idx="1"/>
          </p:nvPr>
        </p:nvSpPr>
        <p:spPr/>
        <p:txBody>
          <a:bodyPr/>
          <a:lstStyle/>
          <a:p>
            <a:pPr marL="400050" indent="-342900"/>
            <a:r>
              <a:rPr lang="en-US" altLang="zh-TW" sz="2400" dirty="0"/>
              <a:t>the problem of VNF placement </a:t>
            </a:r>
          </a:p>
          <a:p>
            <a:pPr marL="57150" indent="0">
              <a:buNone/>
            </a:pPr>
            <a:r>
              <a:rPr lang="en-US" altLang="zh-TW" sz="2400" dirty="0"/>
              <a:t>for SFCs</a:t>
            </a:r>
          </a:p>
          <a:p>
            <a:pPr marL="800100" lvl="1" indent="-342900"/>
            <a:r>
              <a:rPr lang="en-US" altLang="zh-TW" sz="2000" dirty="0"/>
              <a:t>the purpose of energy and traffic-</a:t>
            </a:r>
          </a:p>
          <a:p>
            <a:pPr marL="457200" lvl="1" indent="0">
              <a:buNone/>
            </a:pPr>
            <a:r>
              <a:rPr lang="en-US" altLang="zh-TW" sz="2000" dirty="0"/>
              <a:t>aware cost minimization</a:t>
            </a:r>
          </a:p>
          <a:p>
            <a:pPr marL="800100" lvl="1" indent="-342900"/>
            <a:r>
              <a:rPr lang="en-US" altLang="zh-TW" sz="2000" dirty="0"/>
              <a:t>NP-hard and solution space was </a:t>
            </a:r>
          </a:p>
          <a:p>
            <a:pPr marL="457200" lvl="1" indent="0">
              <a:buNone/>
            </a:pPr>
            <a:r>
              <a:rPr lang="en-US" altLang="zh-TW" sz="2000" dirty="0"/>
              <a:t>very large</a:t>
            </a:r>
          </a:p>
          <a:p>
            <a:pPr marL="400050" indent="-342900"/>
            <a:r>
              <a:rPr lang="en-US" altLang="zh-TW" sz="2400" dirty="0"/>
              <a:t>A novel two-step algorithm</a:t>
            </a:r>
            <a:r>
              <a:rPr lang="zh-TW" altLang="en-US" sz="2400" dirty="0"/>
              <a:t> </a:t>
            </a:r>
            <a:endParaRPr lang="en-US" altLang="zh-TW" sz="2400" dirty="0"/>
          </a:p>
          <a:p>
            <a:pPr marL="57150" indent="0">
              <a:buNone/>
            </a:pPr>
            <a:r>
              <a:rPr lang="en-US" altLang="zh-TW" sz="2400" dirty="0"/>
              <a:t>combination of Markov approximation </a:t>
            </a:r>
          </a:p>
          <a:p>
            <a:pPr marL="57150" indent="0">
              <a:buNone/>
            </a:pPr>
            <a:r>
              <a:rPr lang="en-US" altLang="zh-TW" sz="2400" dirty="0"/>
              <a:t>technique and matching approach to </a:t>
            </a:r>
          </a:p>
          <a:p>
            <a:pPr marL="57150" indent="0">
              <a:buNone/>
            </a:pPr>
            <a:r>
              <a:rPr lang="en-US" altLang="zh-TW" sz="2400" dirty="0"/>
              <a:t>efficiently solve the problem</a:t>
            </a:r>
          </a:p>
          <a:p>
            <a:pPr marL="800100" lvl="1" indent="-342900"/>
            <a:r>
              <a:rPr lang="en-US" altLang="zh-TW" sz="2000" dirty="0"/>
              <a:t>first step was to find the subset of nodes to place VNFIs</a:t>
            </a:r>
          </a:p>
          <a:p>
            <a:pPr marL="800100" lvl="1" indent="-342900"/>
            <a:r>
              <a:rPr lang="en-US" altLang="zh-TW" sz="2000" dirty="0"/>
              <a:t>the second step was to place VNFIs to minimize the total system cost.</a:t>
            </a:r>
          </a:p>
          <a:p>
            <a:pPr marL="800100" lvl="1" indent="-342900"/>
            <a:endParaRPr lang="zh-TW" altLang="en-US" sz="2000" dirty="0"/>
          </a:p>
        </p:txBody>
      </p:sp>
      <p:sp>
        <p:nvSpPr>
          <p:cNvPr id="4" name="投影片編號版面配置區 3">
            <a:extLst>
              <a:ext uri="{FF2B5EF4-FFF2-40B4-BE49-F238E27FC236}">
                <a16:creationId xmlns:a16="http://schemas.microsoft.com/office/drawing/2014/main" id="{E7877F90-3361-42B3-B726-BC323271B7DF}"/>
              </a:ext>
            </a:extLst>
          </p:cNvPr>
          <p:cNvSpPr>
            <a:spLocks noGrp="1"/>
          </p:cNvSpPr>
          <p:nvPr>
            <p:ph type="sldNum" sz="quarter" idx="12"/>
          </p:nvPr>
        </p:nvSpPr>
        <p:spPr/>
        <p:txBody>
          <a:bodyPr/>
          <a:lstStyle/>
          <a:p>
            <a:fld id="{52E38B42-96A3-412A-9CD3-7D6C2689CFF8}" type="slidenum">
              <a:rPr lang="en-US" altLang="zh-TW" smtClean="0"/>
              <a:pPr/>
              <a:t>13</a:t>
            </a:fld>
            <a:endParaRPr lang="en-US" altLang="zh-TW"/>
          </a:p>
        </p:txBody>
      </p:sp>
      <p:pic>
        <p:nvPicPr>
          <p:cNvPr id="5" name="圖片 4">
            <a:extLst>
              <a:ext uri="{FF2B5EF4-FFF2-40B4-BE49-F238E27FC236}">
                <a16:creationId xmlns:a16="http://schemas.microsoft.com/office/drawing/2014/main" id="{54A7C01F-A0AE-4707-A6D7-BA77EA2C950A}"/>
              </a:ext>
            </a:extLst>
          </p:cNvPr>
          <p:cNvPicPr>
            <a:picLocks noChangeAspect="1"/>
          </p:cNvPicPr>
          <p:nvPr/>
        </p:nvPicPr>
        <p:blipFill>
          <a:blip r:embed="rId3"/>
          <a:stretch>
            <a:fillRect/>
          </a:stretch>
        </p:blipFill>
        <p:spPr>
          <a:xfrm>
            <a:off x="5610225" y="1562102"/>
            <a:ext cx="3124200" cy="2857223"/>
          </a:xfrm>
          <a:prstGeom prst="rect">
            <a:avLst/>
          </a:prstGeom>
        </p:spPr>
      </p:pic>
    </p:spTree>
    <p:extLst>
      <p:ext uri="{BB962C8B-B14F-4D97-AF65-F5344CB8AC3E}">
        <p14:creationId xmlns:p14="http://schemas.microsoft.com/office/powerpoint/2010/main" val="1883089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DF9791A-4003-44FB-814C-E3ED0A0E81C1}"/>
              </a:ext>
            </a:extLst>
          </p:cNvPr>
          <p:cNvSpPr>
            <a:spLocks noGrp="1"/>
          </p:cNvSpPr>
          <p:nvPr>
            <p:ph type="title"/>
          </p:nvPr>
        </p:nvSpPr>
        <p:spPr/>
        <p:txBody>
          <a:bodyPr/>
          <a:lstStyle/>
          <a:p>
            <a:r>
              <a:rPr lang="en-US" altLang="zh-TW" dirty="0"/>
              <a:t>Related Work</a:t>
            </a:r>
            <a:endParaRPr lang="zh-TW" altLang="en-US" dirty="0"/>
          </a:p>
        </p:txBody>
      </p:sp>
      <p:sp>
        <p:nvSpPr>
          <p:cNvPr id="3" name="內容版面配置區 2">
            <a:extLst>
              <a:ext uri="{FF2B5EF4-FFF2-40B4-BE49-F238E27FC236}">
                <a16:creationId xmlns:a16="http://schemas.microsoft.com/office/drawing/2014/main" id="{C1C0C44E-AA24-4BC3-80F2-DAC50A08EAE2}"/>
              </a:ext>
            </a:extLst>
          </p:cNvPr>
          <p:cNvSpPr>
            <a:spLocks noGrp="1"/>
          </p:cNvSpPr>
          <p:nvPr>
            <p:ph idx="1"/>
          </p:nvPr>
        </p:nvSpPr>
        <p:spPr/>
        <p:txBody>
          <a:bodyPr/>
          <a:lstStyle/>
          <a:p>
            <a:r>
              <a:rPr lang="en-US" altLang="zh-TW" sz="2000" dirty="0"/>
              <a:t>solved the middlebox placement problem based on simulated annealing</a:t>
            </a:r>
          </a:p>
          <a:p>
            <a:pPr lvl="1"/>
            <a:r>
              <a:rPr lang="en-US" altLang="zh-TW" sz="1600" dirty="0"/>
              <a:t>the objective in their model </a:t>
            </a:r>
          </a:p>
          <a:p>
            <a:pPr marL="457200" lvl="1" indent="0">
              <a:buNone/>
            </a:pPr>
            <a:r>
              <a:rPr lang="en-US" altLang="zh-TW" sz="1600" dirty="0"/>
              <a:t>was to minimize the bandwidth </a:t>
            </a:r>
          </a:p>
          <a:p>
            <a:pPr marL="457200" lvl="1" indent="0">
              <a:buNone/>
            </a:pPr>
            <a:r>
              <a:rPr lang="en-US" altLang="zh-TW" sz="1600" dirty="0"/>
              <a:t>consumptions and end-to-end </a:t>
            </a:r>
          </a:p>
          <a:p>
            <a:pPr marL="457200" lvl="1" indent="0">
              <a:buNone/>
            </a:pPr>
            <a:r>
              <a:rPr lang="en-US" altLang="zh-TW" sz="1600" dirty="0"/>
              <a:t>delay among switches and </a:t>
            </a:r>
          </a:p>
          <a:p>
            <a:pPr marL="457200" lvl="1" indent="0">
              <a:buNone/>
            </a:pPr>
            <a:r>
              <a:rPr lang="en-US" altLang="zh-TW" sz="1600" dirty="0"/>
              <a:t>middleboxes.</a:t>
            </a:r>
          </a:p>
          <a:p>
            <a:r>
              <a:rPr lang="en-US" altLang="zh-TW" sz="2000" dirty="0"/>
              <a:t>the SFC deployment problem</a:t>
            </a:r>
          </a:p>
          <a:p>
            <a:pPr lvl="1"/>
            <a:r>
              <a:rPr lang="en-US" altLang="zh-TW" sz="1600" dirty="0"/>
              <a:t>proposed a DRL approach</a:t>
            </a:r>
          </a:p>
          <a:p>
            <a:pPr marL="457200" lvl="1" indent="0">
              <a:buNone/>
            </a:pPr>
            <a:r>
              <a:rPr lang="en-US" altLang="zh-TW" sz="1600" dirty="0"/>
              <a:t> to deploy SFCs aiming to </a:t>
            </a:r>
          </a:p>
          <a:p>
            <a:pPr marL="457200" lvl="1" indent="0">
              <a:buNone/>
            </a:pPr>
            <a:r>
              <a:rPr lang="en-US" altLang="zh-TW" sz="1600" dirty="0"/>
              <a:t>jointly optimize the operation </a:t>
            </a:r>
          </a:p>
          <a:p>
            <a:pPr marL="457200" lvl="1" indent="0">
              <a:buNone/>
            </a:pPr>
            <a:r>
              <a:rPr lang="en-US" altLang="zh-TW" sz="1600" dirty="0"/>
              <a:t>cost of NFV providers and the </a:t>
            </a:r>
          </a:p>
          <a:p>
            <a:pPr marL="457200" lvl="1" indent="0">
              <a:buNone/>
            </a:pPr>
            <a:r>
              <a:rPr lang="en-US" altLang="zh-TW" sz="1600" dirty="0"/>
              <a:t>total throughput of requests.</a:t>
            </a:r>
            <a:endParaRPr lang="zh-TW" altLang="en-US" sz="1600" dirty="0"/>
          </a:p>
        </p:txBody>
      </p:sp>
      <p:sp>
        <p:nvSpPr>
          <p:cNvPr id="4" name="投影片編號版面配置區 3">
            <a:extLst>
              <a:ext uri="{FF2B5EF4-FFF2-40B4-BE49-F238E27FC236}">
                <a16:creationId xmlns:a16="http://schemas.microsoft.com/office/drawing/2014/main" id="{98DD171F-42F1-482B-992E-B7B10888D182}"/>
              </a:ext>
            </a:extLst>
          </p:cNvPr>
          <p:cNvSpPr>
            <a:spLocks noGrp="1"/>
          </p:cNvSpPr>
          <p:nvPr>
            <p:ph type="sldNum" sz="quarter" idx="12"/>
          </p:nvPr>
        </p:nvSpPr>
        <p:spPr/>
        <p:txBody>
          <a:bodyPr/>
          <a:lstStyle/>
          <a:p>
            <a:fld id="{52E38B42-96A3-412A-9CD3-7D6C2689CFF8}" type="slidenum">
              <a:rPr lang="en-US" altLang="zh-TW" smtClean="0"/>
              <a:pPr/>
              <a:t>14</a:t>
            </a:fld>
            <a:endParaRPr lang="en-US" altLang="zh-TW"/>
          </a:p>
        </p:txBody>
      </p:sp>
      <p:pic>
        <p:nvPicPr>
          <p:cNvPr id="5" name="圖片 4">
            <a:extLst>
              <a:ext uri="{FF2B5EF4-FFF2-40B4-BE49-F238E27FC236}">
                <a16:creationId xmlns:a16="http://schemas.microsoft.com/office/drawing/2014/main" id="{F6547B0C-4E0E-4550-87BA-FD911F006D70}"/>
              </a:ext>
            </a:extLst>
          </p:cNvPr>
          <p:cNvPicPr>
            <a:picLocks noChangeAspect="1"/>
          </p:cNvPicPr>
          <p:nvPr/>
        </p:nvPicPr>
        <p:blipFill>
          <a:blip r:embed="rId3"/>
          <a:stretch>
            <a:fillRect/>
          </a:stretch>
        </p:blipFill>
        <p:spPr>
          <a:xfrm>
            <a:off x="4800600" y="1975810"/>
            <a:ext cx="4038600" cy="2107415"/>
          </a:xfrm>
          <a:prstGeom prst="rect">
            <a:avLst/>
          </a:prstGeom>
        </p:spPr>
      </p:pic>
      <p:pic>
        <p:nvPicPr>
          <p:cNvPr id="6" name="圖片 5">
            <a:extLst>
              <a:ext uri="{FF2B5EF4-FFF2-40B4-BE49-F238E27FC236}">
                <a16:creationId xmlns:a16="http://schemas.microsoft.com/office/drawing/2014/main" id="{008ED182-C70F-491A-9684-C6FF79CB00B4}"/>
              </a:ext>
            </a:extLst>
          </p:cNvPr>
          <p:cNvPicPr>
            <a:picLocks noChangeAspect="1"/>
          </p:cNvPicPr>
          <p:nvPr/>
        </p:nvPicPr>
        <p:blipFill>
          <a:blip r:embed="rId4"/>
          <a:stretch>
            <a:fillRect/>
          </a:stretch>
        </p:blipFill>
        <p:spPr>
          <a:xfrm>
            <a:off x="4633912" y="4400355"/>
            <a:ext cx="4371975" cy="2321122"/>
          </a:xfrm>
          <a:prstGeom prst="rect">
            <a:avLst/>
          </a:prstGeom>
        </p:spPr>
      </p:pic>
    </p:spTree>
    <p:extLst>
      <p:ext uri="{BB962C8B-B14F-4D97-AF65-F5344CB8AC3E}">
        <p14:creationId xmlns:p14="http://schemas.microsoft.com/office/powerpoint/2010/main" val="4159590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B6B0112-C680-4A7A-8E18-C0D165A1D9CC}"/>
              </a:ext>
            </a:extLst>
          </p:cNvPr>
          <p:cNvSpPr>
            <a:spLocks noGrp="1"/>
          </p:cNvSpPr>
          <p:nvPr>
            <p:ph type="title"/>
          </p:nvPr>
        </p:nvSpPr>
        <p:spPr/>
        <p:txBody>
          <a:bodyPr/>
          <a:lstStyle/>
          <a:p>
            <a:r>
              <a:rPr lang="en-US" altLang="zh-TW" dirty="0"/>
              <a:t>Related Work</a:t>
            </a:r>
            <a:endParaRPr lang="zh-TW" altLang="en-US" dirty="0"/>
          </a:p>
        </p:txBody>
      </p:sp>
      <p:sp>
        <p:nvSpPr>
          <p:cNvPr id="3" name="內容版面配置區 2">
            <a:extLst>
              <a:ext uri="{FF2B5EF4-FFF2-40B4-BE49-F238E27FC236}">
                <a16:creationId xmlns:a16="http://schemas.microsoft.com/office/drawing/2014/main" id="{0703144A-9B2A-43B7-9FB0-9448FD4977B4}"/>
              </a:ext>
            </a:extLst>
          </p:cNvPr>
          <p:cNvSpPr>
            <a:spLocks noGrp="1"/>
          </p:cNvSpPr>
          <p:nvPr>
            <p:ph idx="1"/>
          </p:nvPr>
        </p:nvSpPr>
        <p:spPr/>
        <p:txBody>
          <a:bodyPr/>
          <a:lstStyle/>
          <a:p>
            <a:r>
              <a:rPr lang="en-US" altLang="zh-TW" sz="2400" dirty="0"/>
              <a:t>Most of these mentioned solutions for the VNF placement problem need to abstract problems with complex math models</a:t>
            </a:r>
          </a:p>
          <a:p>
            <a:pPr lvl="1"/>
            <a:r>
              <a:rPr lang="en-US" altLang="zh-TW" sz="2000" dirty="0"/>
              <a:t>network scale is small</a:t>
            </a:r>
          </a:p>
          <a:p>
            <a:pPr lvl="1"/>
            <a:r>
              <a:rPr lang="en-US" altLang="zh-TW" sz="2000" dirty="0"/>
              <a:t>while heuristics are more preferred in large scale networks</a:t>
            </a:r>
          </a:p>
          <a:p>
            <a:r>
              <a:rPr lang="en-US" altLang="zh-TW" sz="2400" dirty="0"/>
              <a:t>Moreover, our proposed DDQN-VNFPA is not sensitive to network scale.</a:t>
            </a:r>
          </a:p>
          <a:p>
            <a:r>
              <a:rPr lang="en-US" altLang="zh-TW" sz="2400" dirty="0"/>
              <a:t>The VNF placement belongs to a high-dimensional</a:t>
            </a:r>
          </a:p>
          <a:p>
            <a:pPr marL="0" indent="0">
              <a:buNone/>
            </a:pPr>
            <a:r>
              <a:rPr lang="en-US" altLang="zh-TW" sz="2400" dirty="0"/>
              <a:t>sequential decision-making problem</a:t>
            </a:r>
          </a:p>
          <a:p>
            <a:pPr lvl="1"/>
            <a:r>
              <a:rPr lang="en-US" altLang="zh-TW" sz="2000" dirty="0"/>
              <a:t>difficult to use traditional RL algorithms to solve it</a:t>
            </a:r>
            <a:endParaRPr lang="zh-TW" altLang="en-US" sz="2000" dirty="0"/>
          </a:p>
        </p:txBody>
      </p:sp>
      <p:sp>
        <p:nvSpPr>
          <p:cNvPr id="4" name="投影片編號版面配置區 3">
            <a:extLst>
              <a:ext uri="{FF2B5EF4-FFF2-40B4-BE49-F238E27FC236}">
                <a16:creationId xmlns:a16="http://schemas.microsoft.com/office/drawing/2014/main" id="{90D19B16-E9B9-42C7-8B84-88CB04E6C5B0}"/>
              </a:ext>
            </a:extLst>
          </p:cNvPr>
          <p:cNvSpPr>
            <a:spLocks noGrp="1"/>
          </p:cNvSpPr>
          <p:nvPr>
            <p:ph type="sldNum" sz="quarter" idx="12"/>
          </p:nvPr>
        </p:nvSpPr>
        <p:spPr/>
        <p:txBody>
          <a:bodyPr/>
          <a:lstStyle/>
          <a:p>
            <a:fld id="{52E38B42-96A3-412A-9CD3-7D6C2689CFF8}" type="slidenum">
              <a:rPr lang="en-US" altLang="zh-TW" smtClean="0"/>
              <a:pPr/>
              <a:t>15</a:t>
            </a:fld>
            <a:endParaRPr lang="en-US" altLang="zh-TW"/>
          </a:p>
        </p:txBody>
      </p:sp>
    </p:spTree>
    <p:extLst>
      <p:ext uri="{BB962C8B-B14F-4D97-AF65-F5344CB8AC3E}">
        <p14:creationId xmlns:p14="http://schemas.microsoft.com/office/powerpoint/2010/main" val="1761656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876B1C5-91BC-4740-BF32-23B3E323581E}"/>
              </a:ext>
            </a:extLst>
          </p:cNvPr>
          <p:cNvSpPr>
            <a:spLocks noGrp="1"/>
          </p:cNvSpPr>
          <p:nvPr>
            <p:ph type="title"/>
          </p:nvPr>
        </p:nvSpPr>
        <p:spPr/>
        <p:txBody>
          <a:bodyPr/>
          <a:lstStyle/>
          <a:p>
            <a:r>
              <a:rPr lang="en-US" altLang="zh-TW" dirty="0"/>
              <a:t>Problem Formulation</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0BE0E9B8-FEB0-4605-8200-077F89183632}"/>
                  </a:ext>
                </a:extLst>
              </p:cNvPr>
              <p:cNvSpPr>
                <a:spLocks noGrp="1"/>
              </p:cNvSpPr>
              <p:nvPr>
                <p:ph idx="1"/>
              </p:nvPr>
            </p:nvSpPr>
            <p:spPr/>
            <p:txBody>
              <a:bodyPr/>
              <a:lstStyle/>
              <a:p>
                <a:r>
                  <a:rPr lang="en-US" altLang="zh-TW" sz="2400" dirty="0"/>
                  <a:t>It is necessary to take reject SFCRs, VNFI running time and VNF placement cost into account, when solving the VNF placement problem.</a:t>
                </a:r>
              </a:p>
              <a:p>
                <a:r>
                  <a:rPr lang="en-US" altLang="zh-TW" sz="2400" dirty="0"/>
                  <a:t>our objective is to make the optimal VNF placement action according to these forecasted SFCRs in a future time interval </a:t>
                </a:r>
                <a14:m>
                  <m:oMath xmlns:m="http://schemas.openxmlformats.org/officeDocument/2006/math">
                    <m:r>
                      <m:rPr>
                        <m:sty m:val="p"/>
                      </m:rPr>
                      <a:rPr lang="el-GR" altLang="zh-TW" sz="2400" i="1" smtClean="0">
                        <a:latin typeface="Cambria Math" panose="02040503050406030204" pitchFamily="18" charset="0"/>
                        <a:ea typeface="Cambria Math" panose="02040503050406030204" pitchFamily="18" charset="0"/>
                      </a:rPr>
                      <m:t>Δ</m:t>
                    </m:r>
                    <m:r>
                      <a:rPr lang="en-US" altLang="zh-TW" sz="2400" b="0" i="1" smtClean="0">
                        <a:latin typeface="Cambria Math" panose="02040503050406030204" pitchFamily="18" charset="0"/>
                        <a:ea typeface="Cambria Math" panose="02040503050406030204" pitchFamily="18" charset="0"/>
                      </a:rPr>
                      <m:t>𝑡</m:t>
                    </m:r>
                  </m:oMath>
                </a14:m>
                <a:r>
                  <a:rPr lang="en-US" altLang="zh-TW" sz="2400" dirty="0"/>
                  <a:t>, so as to minimize a weighted cost consisting of </a:t>
                </a:r>
                <a:r>
                  <a:rPr lang="en-US" altLang="zh-TW" sz="2400" dirty="0">
                    <a:solidFill>
                      <a:srgbClr val="FF0000"/>
                    </a:solidFill>
                  </a:rPr>
                  <a:t>VNF placement cost</a:t>
                </a:r>
                <a:r>
                  <a:rPr lang="en-US" altLang="zh-TW" sz="2400" dirty="0"/>
                  <a:t>, </a:t>
                </a:r>
                <a:r>
                  <a:rPr lang="en-US" altLang="zh-TW" sz="2400" dirty="0">
                    <a:solidFill>
                      <a:srgbClr val="FF0000"/>
                    </a:solidFill>
                  </a:rPr>
                  <a:t>penalty of reject SFCRs</a:t>
                </a:r>
                <a:r>
                  <a:rPr lang="en-US" altLang="zh-TW" sz="2400" dirty="0"/>
                  <a:t> and </a:t>
                </a:r>
                <a:r>
                  <a:rPr lang="en-US" altLang="zh-TW" sz="2400" dirty="0">
                    <a:solidFill>
                      <a:srgbClr val="FF0000"/>
                    </a:solidFill>
                  </a:rPr>
                  <a:t>VNFI running cost</a:t>
                </a:r>
                <a:r>
                  <a:rPr lang="en-US" altLang="zh-TW" sz="2400" dirty="0"/>
                  <a:t>.</a:t>
                </a:r>
              </a:p>
              <a:p>
                <a:r>
                  <a:rPr lang="en-US" altLang="zh-TW" sz="2400" dirty="0"/>
                  <a:t>We formulate the problem of VNF placement for SFCRs as a BIP model</a:t>
                </a:r>
              </a:p>
              <a:p>
                <a:endParaRPr lang="zh-TW" altLang="en-US" sz="2400" dirty="0"/>
              </a:p>
            </p:txBody>
          </p:sp>
        </mc:Choice>
        <mc:Fallback xmlns="">
          <p:sp>
            <p:nvSpPr>
              <p:cNvPr id="3" name="內容版面配置區 2">
                <a:extLst>
                  <a:ext uri="{FF2B5EF4-FFF2-40B4-BE49-F238E27FC236}">
                    <a16:creationId xmlns:a16="http://schemas.microsoft.com/office/drawing/2014/main" id="{0BE0E9B8-FEB0-4605-8200-077F89183632}"/>
                  </a:ext>
                </a:extLst>
              </p:cNvPr>
              <p:cNvSpPr>
                <a:spLocks noGrp="1" noRot="1" noChangeAspect="1" noMove="1" noResize="1" noEditPoints="1" noAdjustHandles="1" noChangeArrowheads="1" noChangeShapeType="1" noTextEdit="1"/>
              </p:cNvSpPr>
              <p:nvPr>
                <p:ph idx="1"/>
              </p:nvPr>
            </p:nvSpPr>
            <p:spPr>
              <a:blipFill>
                <a:blip r:embed="rId3"/>
                <a:stretch>
                  <a:fillRect l="-963" t="-1078" r="-1704"/>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43D475C3-68F4-4CAA-9C42-C5DD84CBF88E}"/>
              </a:ext>
            </a:extLst>
          </p:cNvPr>
          <p:cNvSpPr>
            <a:spLocks noGrp="1"/>
          </p:cNvSpPr>
          <p:nvPr>
            <p:ph type="sldNum" sz="quarter" idx="12"/>
          </p:nvPr>
        </p:nvSpPr>
        <p:spPr/>
        <p:txBody>
          <a:bodyPr/>
          <a:lstStyle/>
          <a:p>
            <a:fld id="{52E38B42-96A3-412A-9CD3-7D6C2689CFF8}" type="slidenum">
              <a:rPr lang="en-US" altLang="zh-TW" smtClean="0"/>
              <a:pPr/>
              <a:t>16</a:t>
            </a:fld>
            <a:endParaRPr lang="en-US" altLang="zh-TW"/>
          </a:p>
        </p:txBody>
      </p:sp>
      <p:pic>
        <p:nvPicPr>
          <p:cNvPr id="5" name="圖片 4">
            <a:extLst>
              <a:ext uri="{FF2B5EF4-FFF2-40B4-BE49-F238E27FC236}">
                <a16:creationId xmlns:a16="http://schemas.microsoft.com/office/drawing/2014/main" id="{BAF84297-DAFC-4C8F-B84A-D69D89B59BFF}"/>
              </a:ext>
            </a:extLst>
          </p:cNvPr>
          <p:cNvPicPr>
            <a:picLocks noChangeAspect="1"/>
          </p:cNvPicPr>
          <p:nvPr/>
        </p:nvPicPr>
        <p:blipFill>
          <a:blip r:embed="rId4"/>
          <a:stretch>
            <a:fillRect/>
          </a:stretch>
        </p:blipFill>
        <p:spPr>
          <a:xfrm>
            <a:off x="3324061" y="5574415"/>
            <a:ext cx="2343477" cy="666843"/>
          </a:xfrm>
          <a:prstGeom prst="rect">
            <a:avLst/>
          </a:prstGeom>
        </p:spPr>
      </p:pic>
    </p:spTree>
    <p:extLst>
      <p:ext uri="{BB962C8B-B14F-4D97-AF65-F5344CB8AC3E}">
        <p14:creationId xmlns:p14="http://schemas.microsoft.com/office/powerpoint/2010/main" val="578309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0B0E9CD-5937-4996-A2F8-970A6CD3D794}"/>
              </a:ext>
            </a:extLst>
          </p:cNvPr>
          <p:cNvSpPr>
            <a:spLocks noGrp="1"/>
          </p:cNvSpPr>
          <p:nvPr>
            <p:ph type="title"/>
          </p:nvPr>
        </p:nvSpPr>
        <p:spPr/>
        <p:txBody>
          <a:bodyPr/>
          <a:lstStyle/>
          <a:p>
            <a:r>
              <a:rPr lang="en-US" altLang="zh-TW" dirty="0"/>
              <a:t>Problem Formulation</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735096BF-314A-46A8-8D4B-4EEA85E5516F}"/>
                  </a:ext>
                </a:extLst>
              </p:cNvPr>
              <p:cNvSpPr>
                <a:spLocks noGrp="1"/>
              </p:cNvSpPr>
              <p:nvPr>
                <p:ph idx="1"/>
              </p:nvPr>
            </p:nvSpPr>
            <p:spPr/>
            <p:txBody>
              <a:bodyPr/>
              <a:lstStyle/>
              <a:p>
                <a14:m>
                  <m:oMath xmlns:m="http://schemas.openxmlformats.org/officeDocument/2006/math">
                    <m:r>
                      <a:rPr lang="zh-TW" altLang="en-US" sz="2400" i="1" smtClean="0">
                        <a:latin typeface="Cambria Math" panose="02040503050406030204" pitchFamily="18" charset="0"/>
                      </a:rPr>
                      <m:t>𝔻</m:t>
                    </m:r>
                  </m:oMath>
                </a14:m>
                <a:r>
                  <a:rPr lang="en-US" altLang="zh-TW" sz="2400" dirty="0"/>
                  <a:t>:</a:t>
                </a:r>
                <a:r>
                  <a:rPr lang="zh-TW" altLang="en-US" sz="2400" dirty="0"/>
                  <a:t> </a:t>
                </a:r>
                <a:r>
                  <a:rPr lang="en-US" altLang="zh-TW" sz="2400" dirty="0"/>
                  <a:t>the total VNF placement cost in future</a:t>
                </a:r>
                <a:r>
                  <a:rPr lang="zh-TW" altLang="en-US" sz="2400" dirty="0"/>
                  <a:t> </a:t>
                </a:r>
                <a:r>
                  <a:rPr lang="en-US" altLang="zh-TW" sz="2400" dirty="0"/>
                  <a:t>time interval </a:t>
                </a:r>
                <a14:m>
                  <m:oMath xmlns:m="http://schemas.openxmlformats.org/officeDocument/2006/math">
                    <m:r>
                      <m:rPr>
                        <m:sty m:val="p"/>
                      </m:rPr>
                      <a:rPr lang="el-GR" altLang="zh-TW" sz="2400" i="1" smtClean="0">
                        <a:latin typeface="Cambria Math" panose="02040503050406030204" pitchFamily="18" charset="0"/>
                        <a:ea typeface="Cambria Math" panose="02040503050406030204" pitchFamily="18" charset="0"/>
                      </a:rPr>
                      <m:t>Δ</m:t>
                    </m:r>
                    <m:r>
                      <a:rPr lang="en-US" altLang="zh-TW" sz="2400" b="0" i="1" smtClean="0">
                        <a:latin typeface="Cambria Math" panose="02040503050406030204" pitchFamily="18" charset="0"/>
                        <a:ea typeface="Cambria Math" panose="02040503050406030204" pitchFamily="18" charset="0"/>
                      </a:rPr>
                      <m:t>𝑡</m:t>
                    </m:r>
                  </m:oMath>
                </a14:m>
                <a:endParaRPr lang="en-US" altLang="zh-TW" sz="2400" dirty="0"/>
              </a:p>
              <a:p>
                <a:endParaRPr lang="en-US" altLang="zh-TW" sz="2400" dirty="0"/>
              </a:p>
              <a:p>
                <a14:m>
                  <m:oMath xmlns:m="http://schemas.openxmlformats.org/officeDocument/2006/math">
                    <m:r>
                      <a:rPr lang="zh-TW" altLang="en-US" sz="2400" i="1" smtClean="0">
                        <a:latin typeface="Cambria Math" panose="02040503050406030204" pitchFamily="18" charset="0"/>
                      </a:rPr>
                      <m:t>𝔽</m:t>
                    </m:r>
                  </m:oMath>
                </a14:m>
                <a:r>
                  <a:rPr lang="en-US" altLang="zh-TW" sz="2400" dirty="0"/>
                  <a:t>: the VNFI running time in future</a:t>
                </a:r>
                <a:r>
                  <a:rPr lang="zh-TW" altLang="en-US" sz="2400" dirty="0"/>
                  <a:t> </a:t>
                </a:r>
                <a:r>
                  <a:rPr lang="en-US" altLang="zh-TW" sz="2400" dirty="0"/>
                  <a:t>time interval </a:t>
                </a:r>
                <a14:m>
                  <m:oMath xmlns:m="http://schemas.openxmlformats.org/officeDocument/2006/math">
                    <m:r>
                      <m:rPr>
                        <m:sty m:val="p"/>
                      </m:rPr>
                      <a:rPr lang="el-GR" altLang="zh-TW" sz="2400" i="1">
                        <a:latin typeface="Cambria Math" panose="02040503050406030204" pitchFamily="18" charset="0"/>
                        <a:ea typeface="Cambria Math" panose="02040503050406030204" pitchFamily="18" charset="0"/>
                      </a:rPr>
                      <m:t>Δ</m:t>
                    </m:r>
                    <m:r>
                      <a:rPr lang="en-US" altLang="zh-TW" sz="2400" i="1">
                        <a:latin typeface="Cambria Math" panose="02040503050406030204" pitchFamily="18" charset="0"/>
                        <a:ea typeface="Cambria Math" panose="02040503050406030204" pitchFamily="18" charset="0"/>
                      </a:rPr>
                      <m:t>𝑡</m:t>
                    </m:r>
                  </m:oMath>
                </a14:m>
                <a:endParaRPr lang="en-US" altLang="zh-TW" sz="2400" dirty="0"/>
              </a:p>
              <a:p>
                <a:endParaRPr lang="en-US" altLang="zh-TW" sz="2400" dirty="0"/>
              </a:p>
              <a:p>
                <a14:m>
                  <m:oMath xmlns:m="http://schemas.openxmlformats.org/officeDocument/2006/math">
                    <m:r>
                      <a:rPr lang="zh-TW" altLang="en-US" sz="2400" i="1" smtClean="0">
                        <a:latin typeface="Cambria Math" panose="02040503050406030204" pitchFamily="18" charset="0"/>
                      </a:rPr>
                      <m:t>𝕌</m:t>
                    </m:r>
                  </m:oMath>
                </a14:m>
                <a:r>
                  <a:rPr lang="en-US" altLang="zh-TW" sz="2400" dirty="0"/>
                  <a:t>: the penalty of reject SFCRs in future</a:t>
                </a:r>
                <a:r>
                  <a:rPr lang="zh-TW" altLang="en-US" sz="2400" dirty="0"/>
                  <a:t> </a:t>
                </a:r>
                <a:r>
                  <a:rPr lang="en-US" altLang="zh-TW" sz="2400" dirty="0"/>
                  <a:t>time interval </a:t>
                </a:r>
                <a14:m>
                  <m:oMath xmlns:m="http://schemas.openxmlformats.org/officeDocument/2006/math">
                    <m:r>
                      <m:rPr>
                        <m:sty m:val="p"/>
                      </m:rPr>
                      <a:rPr lang="el-GR" altLang="zh-TW" sz="2400" i="1">
                        <a:latin typeface="Cambria Math" panose="02040503050406030204" pitchFamily="18" charset="0"/>
                        <a:ea typeface="Cambria Math" panose="02040503050406030204" pitchFamily="18" charset="0"/>
                      </a:rPr>
                      <m:t>Δ</m:t>
                    </m:r>
                    <m:r>
                      <a:rPr lang="en-US" altLang="zh-TW" sz="2400" i="1">
                        <a:latin typeface="Cambria Math" panose="02040503050406030204" pitchFamily="18" charset="0"/>
                        <a:ea typeface="Cambria Math" panose="02040503050406030204" pitchFamily="18" charset="0"/>
                      </a:rPr>
                      <m:t>𝑡</m:t>
                    </m:r>
                  </m:oMath>
                </a14:m>
                <a:endParaRPr lang="en-US" altLang="zh-TW" sz="2400" dirty="0"/>
              </a:p>
              <a:p>
                <a:endParaRPr lang="zh-TW" altLang="en-US" sz="2400" dirty="0"/>
              </a:p>
            </p:txBody>
          </p:sp>
        </mc:Choice>
        <mc:Fallback xmlns="">
          <p:sp>
            <p:nvSpPr>
              <p:cNvPr id="3" name="內容版面配置區 2">
                <a:extLst>
                  <a:ext uri="{FF2B5EF4-FFF2-40B4-BE49-F238E27FC236}">
                    <a16:creationId xmlns:a16="http://schemas.microsoft.com/office/drawing/2014/main" id="{735096BF-314A-46A8-8D4B-4EEA85E5516F}"/>
                  </a:ext>
                </a:extLst>
              </p:cNvPr>
              <p:cNvSpPr>
                <a:spLocks noGrp="1" noRot="1" noChangeAspect="1" noMove="1" noResize="1" noEditPoints="1" noAdjustHandles="1" noChangeArrowheads="1" noChangeShapeType="1" noTextEdit="1"/>
              </p:cNvSpPr>
              <p:nvPr>
                <p:ph idx="1"/>
              </p:nvPr>
            </p:nvSpPr>
            <p:spPr>
              <a:blipFill>
                <a:blip r:embed="rId3"/>
                <a:stretch>
                  <a:fillRect l="-963" t="-1078" r="-1704"/>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712A29F8-0C16-4326-A525-BCD9FCF33E5E}"/>
              </a:ext>
            </a:extLst>
          </p:cNvPr>
          <p:cNvSpPr>
            <a:spLocks noGrp="1"/>
          </p:cNvSpPr>
          <p:nvPr>
            <p:ph type="sldNum" sz="quarter" idx="12"/>
          </p:nvPr>
        </p:nvSpPr>
        <p:spPr/>
        <p:txBody>
          <a:bodyPr/>
          <a:lstStyle/>
          <a:p>
            <a:fld id="{52E38B42-96A3-412A-9CD3-7D6C2689CFF8}" type="slidenum">
              <a:rPr lang="en-US" altLang="zh-TW" smtClean="0"/>
              <a:pPr/>
              <a:t>17</a:t>
            </a:fld>
            <a:endParaRPr lang="en-US" altLang="zh-TW"/>
          </a:p>
        </p:txBody>
      </p:sp>
      <p:pic>
        <p:nvPicPr>
          <p:cNvPr id="5" name="圖片 4">
            <a:extLst>
              <a:ext uri="{FF2B5EF4-FFF2-40B4-BE49-F238E27FC236}">
                <a16:creationId xmlns:a16="http://schemas.microsoft.com/office/drawing/2014/main" id="{2CD22422-B339-456A-A173-AF580D9B1A45}"/>
              </a:ext>
            </a:extLst>
          </p:cNvPr>
          <p:cNvPicPr>
            <a:picLocks noChangeAspect="1"/>
          </p:cNvPicPr>
          <p:nvPr/>
        </p:nvPicPr>
        <p:blipFill>
          <a:blip r:embed="rId4"/>
          <a:stretch>
            <a:fillRect/>
          </a:stretch>
        </p:blipFill>
        <p:spPr>
          <a:xfrm>
            <a:off x="3224024" y="2438400"/>
            <a:ext cx="2695951" cy="495369"/>
          </a:xfrm>
          <a:prstGeom prst="rect">
            <a:avLst/>
          </a:prstGeom>
        </p:spPr>
      </p:pic>
      <p:pic>
        <p:nvPicPr>
          <p:cNvPr id="6" name="圖片 5">
            <a:extLst>
              <a:ext uri="{FF2B5EF4-FFF2-40B4-BE49-F238E27FC236}">
                <a16:creationId xmlns:a16="http://schemas.microsoft.com/office/drawing/2014/main" id="{0DE7AE8A-F914-49CF-9516-EF573674860D}"/>
              </a:ext>
            </a:extLst>
          </p:cNvPr>
          <p:cNvPicPr>
            <a:picLocks noChangeAspect="1"/>
          </p:cNvPicPr>
          <p:nvPr/>
        </p:nvPicPr>
        <p:blipFill>
          <a:blip r:embed="rId5"/>
          <a:stretch>
            <a:fillRect/>
          </a:stretch>
        </p:blipFill>
        <p:spPr>
          <a:xfrm>
            <a:off x="3719404" y="3271734"/>
            <a:ext cx="1552792" cy="485843"/>
          </a:xfrm>
          <a:prstGeom prst="rect">
            <a:avLst/>
          </a:prstGeom>
        </p:spPr>
      </p:pic>
      <p:pic>
        <p:nvPicPr>
          <p:cNvPr id="7" name="圖片 6">
            <a:extLst>
              <a:ext uri="{FF2B5EF4-FFF2-40B4-BE49-F238E27FC236}">
                <a16:creationId xmlns:a16="http://schemas.microsoft.com/office/drawing/2014/main" id="{A3229A23-EC8D-4BFC-882F-F6AB46B2254C}"/>
              </a:ext>
            </a:extLst>
          </p:cNvPr>
          <p:cNvPicPr>
            <a:picLocks noChangeAspect="1"/>
          </p:cNvPicPr>
          <p:nvPr/>
        </p:nvPicPr>
        <p:blipFill>
          <a:blip r:embed="rId6"/>
          <a:stretch>
            <a:fillRect/>
          </a:stretch>
        </p:blipFill>
        <p:spPr>
          <a:xfrm>
            <a:off x="2785824" y="4210835"/>
            <a:ext cx="3419952" cy="638264"/>
          </a:xfrm>
          <a:prstGeom prst="rect">
            <a:avLst/>
          </a:prstGeom>
        </p:spPr>
      </p:pic>
      <p:pic>
        <p:nvPicPr>
          <p:cNvPr id="8" name="圖片 7">
            <a:extLst>
              <a:ext uri="{FF2B5EF4-FFF2-40B4-BE49-F238E27FC236}">
                <a16:creationId xmlns:a16="http://schemas.microsoft.com/office/drawing/2014/main" id="{DF823555-1799-40F1-9905-071C225708A5}"/>
              </a:ext>
            </a:extLst>
          </p:cNvPr>
          <p:cNvPicPr>
            <a:picLocks noChangeAspect="1"/>
          </p:cNvPicPr>
          <p:nvPr/>
        </p:nvPicPr>
        <p:blipFill>
          <a:blip r:embed="rId7"/>
          <a:stretch>
            <a:fillRect/>
          </a:stretch>
        </p:blipFill>
        <p:spPr>
          <a:xfrm>
            <a:off x="480824" y="4579091"/>
            <a:ext cx="2743200" cy="2088657"/>
          </a:xfrm>
          <a:prstGeom prst="rect">
            <a:avLst/>
          </a:prstGeom>
        </p:spPr>
      </p:pic>
    </p:spTree>
    <p:extLst>
      <p:ext uri="{BB962C8B-B14F-4D97-AF65-F5344CB8AC3E}">
        <p14:creationId xmlns:p14="http://schemas.microsoft.com/office/powerpoint/2010/main" val="317054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9D7A2BC-9800-407E-96DF-8118A7A6A4E7}"/>
              </a:ext>
            </a:extLst>
          </p:cNvPr>
          <p:cNvSpPr>
            <a:spLocks noGrp="1"/>
          </p:cNvSpPr>
          <p:nvPr>
            <p:ph type="title"/>
          </p:nvPr>
        </p:nvSpPr>
        <p:spPr/>
        <p:txBody>
          <a:bodyPr/>
          <a:lstStyle/>
          <a:p>
            <a:r>
              <a:rPr lang="en-US" altLang="zh-TW" dirty="0"/>
              <a:t>Problem Formulation</a:t>
            </a:r>
            <a:endParaRPr lang="zh-TW" altLang="en-US" dirty="0"/>
          </a:p>
        </p:txBody>
      </p:sp>
      <p:sp>
        <p:nvSpPr>
          <p:cNvPr id="3" name="內容版面配置區 2">
            <a:extLst>
              <a:ext uri="{FF2B5EF4-FFF2-40B4-BE49-F238E27FC236}">
                <a16:creationId xmlns:a16="http://schemas.microsoft.com/office/drawing/2014/main" id="{0889B262-02B3-4BF8-8D74-CC4F9ED9D2D9}"/>
              </a:ext>
            </a:extLst>
          </p:cNvPr>
          <p:cNvSpPr>
            <a:spLocks noGrp="1"/>
          </p:cNvSpPr>
          <p:nvPr>
            <p:ph idx="1"/>
          </p:nvPr>
        </p:nvSpPr>
        <p:spPr/>
        <p:txBody>
          <a:bodyPr/>
          <a:lstStyle/>
          <a:p>
            <a:r>
              <a:rPr lang="en-US" altLang="zh-TW" sz="2400" dirty="0"/>
              <a:t>Constraints(1)-(3)</a:t>
            </a:r>
          </a:p>
          <a:p>
            <a:pPr lvl="1"/>
            <a:r>
              <a:rPr lang="en-US" altLang="zh-TW" sz="2000" dirty="0"/>
              <a:t>In future time intervals, the consumption resource limit</a:t>
            </a:r>
            <a:r>
              <a:rPr lang="zh-TW" altLang="en-US" sz="2000" dirty="0"/>
              <a:t> </a:t>
            </a:r>
            <a:endParaRPr lang="en-US" altLang="zh-TW" sz="2000" dirty="0"/>
          </a:p>
          <a:p>
            <a:pPr lvl="1"/>
            <a:endParaRPr lang="en-US" altLang="zh-TW" sz="2000" dirty="0"/>
          </a:p>
          <a:p>
            <a:pPr lvl="1"/>
            <a:endParaRPr lang="en-US" altLang="zh-TW" sz="2000" dirty="0"/>
          </a:p>
          <a:p>
            <a:pPr lvl="1"/>
            <a:endParaRPr lang="en-US" altLang="zh-TW" sz="2000" dirty="0"/>
          </a:p>
          <a:p>
            <a:pPr lvl="1"/>
            <a:endParaRPr lang="en-US" altLang="zh-TW" sz="2000" dirty="0"/>
          </a:p>
          <a:p>
            <a:endParaRPr lang="en-US" altLang="zh-TW" sz="2400" dirty="0"/>
          </a:p>
          <a:p>
            <a:r>
              <a:rPr lang="en-US" altLang="zh-TW" sz="2400" dirty="0"/>
              <a:t>Constraints(4)</a:t>
            </a:r>
          </a:p>
          <a:p>
            <a:pPr lvl="1"/>
            <a:r>
              <a:rPr lang="en-US" altLang="zh-TW" sz="2000" dirty="0"/>
              <a:t>Limitation on the number of VNFI processors in a function node</a:t>
            </a:r>
          </a:p>
          <a:p>
            <a:pPr lvl="1"/>
            <a:endParaRPr lang="zh-TW" altLang="en-US" sz="2000" dirty="0"/>
          </a:p>
        </p:txBody>
      </p:sp>
      <p:sp>
        <p:nvSpPr>
          <p:cNvPr id="4" name="投影片編號版面配置區 3">
            <a:extLst>
              <a:ext uri="{FF2B5EF4-FFF2-40B4-BE49-F238E27FC236}">
                <a16:creationId xmlns:a16="http://schemas.microsoft.com/office/drawing/2014/main" id="{A4B9E78A-ACEB-44CC-B453-63F937FD4263}"/>
              </a:ext>
            </a:extLst>
          </p:cNvPr>
          <p:cNvSpPr>
            <a:spLocks noGrp="1"/>
          </p:cNvSpPr>
          <p:nvPr>
            <p:ph type="sldNum" sz="quarter" idx="12"/>
          </p:nvPr>
        </p:nvSpPr>
        <p:spPr/>
        <p:txBody>
          <a:bodyPr/>
          <a:lstStyle/>
          <a:p>
            <a:fld id="{52E38B42-96A3-412A-9CD3-7D6C2689CFF8}" type="slidenum">
              <a:rPr lang="en-US" altLang="zh-TW" smtClean="0"/>
              <a:pPr/>
              <a:t>18</a:t>
            </a:fld>
            <a:endParaRPr lang="en-US" altLang="zh-TW"/>
          </a:p>
        </p:txBody>
      </p:sp>
      <p:pic>
        <p:nvPicPr>
          <p:cNvPr id="5" name="圖片 4">
            <a:extLst>
              <a:ext uri="{FF2B5EF4-FFF2-40B4-BE49-F238E27FC236}">
                <a16:creationId xmlns:a16="http://schemas.microsoft.com/office/drawing/2014/main" id="{0CBC425C-1284-4DB1-830F-4D1500698FAD}"/>
              </a:ext>
            </a:extLst>
          </p:cNvPr>
          <p:cNvPicPr>
            <a:picLocks noChangeAspect="1"/>
          </p:cNvPicPr>
          <p:nvPr/>
        </p:nvPicPr>
        <p:blipFill>
          <a:blip r:embed="rId3"/>
          <a:stretch>
            <a:fillRect/>
          </a:stretch>
        </p:blipFill>
        <p:spPr>
          <a:xfrm>
            <a:off x="2362200" y="2514600"/>
            <a:ext cx="3995131" cy="1361525"/>
          </a:xfrm>
          <a:prstGeom prst="rect">
            <a:avLst/>
          </a:prstGeom>
        </p:spPr>
      </p:pic>
      <p:pic>
        <p:nvPicPr>
          <p:cNvPr id="7" name="圖片 6">
            <a:extLst>
              <a:ext uri="{FF2B5EF4-FFF2-40B4-BE49-F238E27FC236}">
                <a16:creationId xmlns:a16="http://schemas.microsoft.com/office/drawing/2014/main" id="{DDFCF091-86C2-4DFF-B9F3-FE57D820E24B}"/>
              </a:ext>
            </a:extLst>
          </p:cNvPr>
          <p:cNvPicPr>
            <a:picLocks noChangeAspect="1"/>
          </p:cNvPicPr>
          <p:nvPr/>
        </p:nvPicPr>
        <p:blipFill>
          <a:blip r:embed="rId4"/>
          <a:stretch>
            <a:fillRect/>
          </a:stretch>
        </p:blipFill>
        <p:spPr>
          <a:xfrm>
            <a:off x="2709613" y="5486400"/>
            <a:ext cx="3572374" cy="419158"/>
          </a:xfrm>
          <a:prstGeom prst="rect">
            <a:avLst/>
          </a:prstGeom>
        </p:spPr>
      </p:pic>
    </p:spTree>
    <p:extLst>
      <p:ext uri="{BB962C8B-B14F-4D97-AF65-F5344CB8AC3E}">
        <p14:creationId xmlns:p14="http://schemas.microsoft.com/office/powerpoint/2010/main" val="16374629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928AA00-58AD-4BD1-806F-63A691E7410B}"/>
              </a:ext>
            </a:extLst>
          </p:cNvPr>
          <p:cNvSpPr>
            <a:spLocks noGrp="1"/>
          </p:cNvSpPr>
          <p:nvPr>
            <p:ph type="title"/>
          </p:nvPr>
        </p:nvSpPr>
        <p:spPr/>
        <p:txBody>
          <a:bodyPr/>
          <a:lstStyle/>
          <a:p>
            <a:r>
              <a:rPr lang="en-US" altLang="zh-TW" dirty="0"/>
              <a:t>Problem Formulation</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800B33A1-C439-4104-AC53-0499BEBA5D40}"/>
                  </a:ext>
                </a:extLst>
              </p:cNvPr>
              <p:cNvSpPr>
                <a:spLocks noGrp="1"/>
              </p:cNvSpPr>
              <p:nvPr>
                <p:ph idx="1"/>
              </p:nvPr>
            </p:nvSpPr>
            <p:spPr/>
            <p:txBody>
              <a:bodyPr/>
              <a:lstStyle/>
              <a:p>
                <a:r>
                  <a:rPr lang="en-US" altLang="zh-TW" sz="2400" dirty="0"/>
                  <a:t>Constraints(5)</a:t>
                </a:r>
              </a:p>
              <a:p>
                <a:pPr lvl="1"/>
                <a:r>
                  <a:rPr lang="en-US" altLang="zh-TW" sz="2000" dirty="0"/>
                  <a:t>the end-to-end delay limit  for each served or new arrival SFCR </a:t>
                </a:r>
                <a14:m>
                  <m:oMath xmlns:m="http://schemas.openxmlformats.org/officeDocument/2006/math">
                    <m:r>
                      <a:rPr lang="en-US" altLang="zh-TW" sz="2000" b="0" i="1" smtClean="0">
                        <a:latin typeface="Cambria Math" panose="02040503050406030204" pitchFamily="18" charset="0"/>
                      </a:rPr>
                      <m:t>𝑓</m:t>
                    </m:r>
                    <m:r>
                      <a:rPr lang="en-US" altLang="zh-TW" sz="2000" b="0" i="1" smtClean="0">
                        <a:latin typeface="Cambria Math" panose="02040503050406030204" pitchFamily="18" charset="0"/>
                        <a:ea typeface="Cambria Math" panose="02040503050406030204" pitchFamily="18" charset="0"/>
                      </a:rPr>
                      <m:t>∈</m:t>
                    </m:r>
                    <m:r>
                      <a:rPr lang="zh-TW" altLang="en-US" sz="2000" b="0" i="1" smtClean="0">
                        <a:latin typeface="Cambria Math" panose="02040503050406030204" pitchFamily="18" charset="0"/>
                        <a:ea typeface="Cambria Math" panose="02040503050406030204" pitchFamily="18" charset="0"/>
                      </a:rPr>
                      <m:t>𝒪</m:t>
                    </m:r>
                    <m:r>
                      <a:rPr lang="zh-TW" altLang="en-US" sz="2000" b="0" i="1" smtClean="0">
                        <a:latin typeface="Cambria Math" panose="02040503050406030204" pitchFamily="18" charset="0"/>
                        <a:ea typeface="Cambria Math" panose="02040503050406030204" pitchFamily="18" charset="0"/>
                      </a:rPr>
                      <m:t>∪</m:t>
                    </m:r>
                    <m:r>
                      <a:rPr lang="en-US" altLang="zh-TW" sz="2000" b="0" i="1" smtClean="0">
                        <a:latin typeface="Cambria Math" panose="02040503050406030204" pitchFamily="18" charset="0"/>
                        <a:ea typeface="Cambria Math" panose="02040503050406030204" pitchFamily="18" charset="0"/>
                      </a:rPr>
                      <m:t>ℛ</m:t>
                    </m:r>
                  </m:oMath>
                </a14:m>
                <a:endParaRPr lang="en-US" altLang="zh-TW" sz="2000" dirty="0"/>
              </a:p>
              <a:p>
                <a:endParaRPr lang="en-US" altLang="zh-TW" sz="2400" dirty="0"/>
              </a:p>
              <a:p>
                <a:endParaRPr lang="en-US" altLang="zh-TW" sz="2400" dirty="0"/>
              </a:p>
              <a:p>
                <a:r>
                  <a:rPr lang="en-US" altLang="zh-TW" sz="2400" dirty="0"/>
                  <a:t>Constraints(6)-(8)</a:t>
                </a:r>
              </a:p>
              <a:p>
                <a:pPr lvl="1"/>
                <a:r>
                  <a:rPr lang="en-US" altLang="zh-TW" sz="2000" dirty="0"/>
                  <a:t>travel path limitation of </a:t>
                </a:r>
                <a14:m>
                  <m:oMath xmlns:m="http://schemas.openxmlformats.org/officeDocument/2006/math">
                    <m:sSub>
                      <m:sSubPr>
                        <m:ctrlPr>
                          <a:rPr lang="en-US" altLang="zh-TW" sz="2000" i="1" dirty="0" smtClean="0">
                            <a:latin typeface="Cambria Math" panose="02040503050406030204" pitchFamily="18" charset="0"/>
                          </a:rPr>
                        </m:ctrlPr>
                      </m:sSubPr>
                      <m:e>
                        <m:r>
                          <a:rPr lang="en-US" altLang="zh-TW" sz="2000" i="1" dirty="0">
                            <a:latin typeface="Cambria Math" panose="02040503050406030204" pitchFamily="18" charset="0"/>
                          </a:rPr>
                          <m:t>𝑆𝐹𝐶𝑅</m:t>
                        </m:r>
                      </m:e>
                      <m:sub>
                        <m:r>
                          <a:rPr lang="en-US" altLang="zh-TW" sz="2000" b="0" i="1" dirty="0" smtClean="0">
                            <a:latin typeface="Cambria Math" panose="02040503050406030204" pitchFamily="18" charset="0"/>
                          </a:rPr>
                          <m:t>𝑓</m:t>
                        </m:r>
                      </m:sub>
                    </m:sSub>
                    <m:r>
                      <a:rPr lang="en-US" altLang="zh-TW" sz="2000" b="0" i="1" dirty="0" smtClean="0">
                        <a:latin typeface="Cambria Math" panose="02040503050406030204" pitchFamily="18" charset="0"/>
                      </a:rPr>
                      <m:t>(</m:t>
                    </m:r>
                    <m:r>
                      <a:rPr lang="en-US" altLang="zh-TW" sz="2000" b="0" i="1" dirty="0" smtClean="0">
                        <a:latin typeface="Cambria Math" panose="02040503050406030204" pitchFamily="18" charset="0"/>
                      </a:rPr>
                      <m:t>𝑓</m:t>
                    </m:r>
                    <m:r>
                      <a:rPr lang="en-US" altLang="zh-TW" sz="2000" b="0" i="1" dirty="0" smtClean="0">
                        <a:latin typeface="Cambria Math" panose="02040503050406030204" pitchFamily="18" charset="0"/>
                        <a:ea typeface="Cambria Math" panose="02040503050406030204" pitchFamily="18" charset="0"/>
                      </a:rPr>
                      <m:t>∈</m:t>
                    </m:r>
                    <m:r>
                      <a:rPr lang="zh-TW" altLang="en-US" sz="2000" b="0" i="1" dirty="0" smtClean="0">
                        <a:latin typeface="Cambria Math" panose="02040503050406030204" pitchFamily="18" charset="0"/>
                        <a:ea typeface="Cambria Math" panose="02040503050406030204" pitchFamily="18" charset="0"/>
                      </a:rPr>
                      <m:t>𝒪</m:t>
                    </m:r>
                    <m:r>
                      <a:rPr lang="zh-TW" altLang="en-US" sz="2000" b="0" i="1" dirty="0" smtClean="0">
                        <a:latin typeface="Cambria Math" panose="02040503050406030204" pitchFamily="18" charset="0"/>
                        <a:ea typeface="Cambria Math" panose="02040503050406030204" pitchFamily="18" charset="0"/>
                      </a:rPr>
                      <m:t>∪</m:t>
                    </m:r>
                    <m:r>
                      <a:rPr lang="en-US" altLang="zh-TW" sz="2000" b="0" i="1" dirty="0" smtClean="0">
                        <a:latin typeface="Cambria Math" panose="02040503050406030204" pitchFamily="18" charset="0"/>
                        <a:ea typeface="Cambria Math" panose="02040503050406030204" pitchFamily="18" charset="0"/>
                      </a:rPr>
                      <m:t>ℒ</m:t>
                    </m:r>
                    <m:r>
                      <a:rPr lang="en-US" altLang="zh-TW" sz="2000" b="0" i="1" dirty="0" smtClean="0">
                        <a:latin typeface="Cambria Math" panose="02040503050406030204" pitchFamily="18" charset="0"/>
                        <a:ea typeface="Cambria Math" panose="02040503050406030204" pitchFamily="18" charset="0"/>
                      </a:rPr>
                      <m:t>∪</m:t>
                    </m:r>
                    <m:r>
                      <a:rPr lang="en-US" altLang="zh-TW" sz="2000" b="0" i="1" dirty="0" smtClean="0">
                        <a:latin typeface="Cambria Math" panose="02040503050406030204" pitchFamily="18" charset="0"/>
                        <a:ea typeface="Cambria Math" panose="02040503050406030204" pitchFamily="18" charset="0"/>
                      </a:rPr>
                      <m:t>ℛ</m:t>
                    </m:r>
                    <m:r>
                      <a:rPr lang="en-US" altLang="zh-TW" sz="2000" b="0" i="1" dirty="0" smtClean="0">
                        <a:latin typeface="Cambria Math" panose="02040503050406030204" pitchFamily="18" charset="0"/>
                      </a:rPr>
                      <m:t>)</m:t>
                    </m:r>
                  </m:oMath>
                </a14:m>
                <a:r>
                  <a:rPr lang="en-US" altLang="zh-TW" sz="2000" dirty="0"/>
                  <a:t> (must be connected head-to-tail and cannot be split)</a:t>
                </a:r>
              </a:p>
              <a:p>
                <a:pPr lvl="1"/>
                <a:endParaRPr lang="en-US" altLang="zh-TW" sz="2000" dirty="0"/>
              </a:p>
              <a:p>
                <a:endParaRPr lang="en-US" altLang="zh-TW" sz="2400" dirty="0"/>
              </a:p>
            </p:txBody>
          </p:sp>
        </mc:Choice>
        <mc:Fallback xmlns="">
          <p:sp>
            <p:nvSpPr>
              <p:cNvPr id="3" name="內容版面配置區 2">
                <a:extLst>
                  <a:ext uri="{FF2B5EF4-FFF2-40B4-BE49-F238E27FC236}">
                    <a16:creationId xmlns:a16="http://schemas.microsoft.com/office/drawing/2014/main" id="{800B33A1-C439-4104-AC53-0499BEBA5D40}"/>
                  </a:ext>
                </a:extLst>
              </p:cNvPr>
              <p:cNvSpPr>
                <a:spLocks noGrp="1" noRot="1" noChangeAspect="1" noMove="1" noResize="1" noEditPoints="1" noAdjustHandles="1" noChangeArrowheads="1" noChangeShapeType="1" noTextEdit="1"/>
              </p:cNvSpPr>
              <p:nvPr>
                <p:ph idx="1"/>
              </p:nvPr>
            </p:nvSpPr>
            <p:spPr>
              <a:blipFill>
                <a:blip r:embed="rId2"/>
                <a:stretch>
                  <a:fillRect l="-963" t="-1078"/>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C5C6A83B-9A43-44E4-AF01-C8416D693CE6}"/>
              </a:ext>
            </a:extLst>
          </p:cNvPr>
          <p:cNvSpPr>
            <a:spLocks noGrp="1"/>
          </p:cNvSpPr>
          <p:nvPr>
            <p:ph type="sldNum" sz="quarter" idx="12"/>
          </p:nvPr>
        </p:nvSpPr>
        <p:spPr/>
        <p:txBody>
          <a:bodyPr/>
          <a:lstStyle/>
          <a:p>
            <a:fld id="{52E38B42-96A3-412A-9CD3-7D6C2689CFF8}" type="slidenum">
              <a:rPr lang="en-US" altLang="zh-TW" smtClean="0"/>
              <a:pPr/>
              <a:t>19</a:t>
            </a:fld>
            <a:endParaRPr lang="en-US" altLang="zh-TW"/>
          </a:p>
        </p:txBody>
      </p:sp>
      <p:pic>
        <p:nvPicPr>
          <p:cNvPr id="7" name="圖片 6">
            <a:extLst>
              <a:ext uri="{FF2B5EF4-FFF2-40B4-BE49-F238E27FC236}">
                <a16:creationId xmlns:a16="http://schemas.microsoft.com/office/drawing/2014/main" id="{F259AB44-9F17-486B-B3B4-E4D60419CC6D}"/>
              </a:ext>
            </a:extLst>
          </p:cNvPr>
          <p:cNvPicPr>
            <a:picLocks noChangeAspect="1"/>
          </p:cNvPicPr>
          <p:nvPr/>
        </p:nvPicPr>
        <p:blipFill>
          <a:blip r:embed="rId3"/>
          <a:stretch>
            <a:fillRect/>
          </a:stretch>
        </p:blipFill>
        <p:spPr>
          <a:xfrm>
            <a:off x="2623865" y="2769302"/>
            <a:ext cx="3896269" cy="895475"/>
          </a:xfrm>
          <a:prstGeom prst="rect">
            <a:avLst/>
          </a:prstGeom>
        </p:spPr>
      </p:pic>
      <p:pic>
        <p:nvPicPr>
          <p:cNvPr id="8" name="圖片 7">
            <a:extLst>
              <a:ext uri="{FF2B5EF4-FFF2-40B4-BE49-F238E27FC236}">
                <a16:creationId xmlns:a16="http://schemas.microsoft.com/office/drawing/2014/main" id="{0C5239A1-69D9-41FA-BB20-CAFF1F109F1F}"/>
              </a:ext>
            </a:extLst>
          </p:cNvPr>
          <p:cNvPicPr>
            <a:picLocks noChangeAspect="1"/>
          </p:cNvPicPr>
          <p:nvPr/>
        </p:nvPicPr>
        <p:blipFill>
          <a:blip r:embed="rId4"/>
          <a:stretch>
            <a:fillRect/>
          </a:stretch>
        </p:blipFill>
        <p:spPr>
          <a:xfrm>
            <a:off x="2752481" y="4886271"/>
            <a:ext cx="3486637" cy="743054"/>
          </a:xfrm>
          <a:prstGeom prst="rect">
            <a:avLst/>
          </a:prstGeom>
        </p:spPr>
      </p:pic>
    </p:spTree>
    <p:extLst>
      <p:ext uri="{BB962C8B-B14F-4D97-AF65-F5344CB8AC3E}">
        <p14:creationId xmlns:p14="http://schemas.microsoft.com/office/powerpoint/2010/main" val="2976997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CFC42FF-E5AF-4EFA-9BAD-3C17753F240A}"/>
              </a:ext>
            </a:extLst>
          </p:cNvPr>
          <p:cNvSpPr>
            <a:spLocks noGrp="1"/>
          </p:cNvSpPr>
          <p:nvPr>
            <p:ph type="title"/>
          </p:nvPr>
        </p:nvSpPr>
        <p:spPr>
          <a:xfrm>
            <a:off x="457200" y="274638"/>
            <a:ext cx="8229600" cy="1143000"/>
          </a:xfrm>
        </p:spPr>
        <p:txBody>
          <a:bodyPr/>
          <a:lstStyle/>
          <a:p>
            <a:r>
              <a:rPr lang="en-US" altLang="zh-TW" dirty="0"/>
              <a:t>Content</a:t>
            </a:r>
            <a:endParaRPr lang="zh-TW" altLang="en-US" dirty="0"/>
          </a:p>
        </p:txBody>
      </p:sp>
      <p:sp>
        <p:nvSpPr>
          <p:cNvPr id="3" name="內容版面配置區 2">
            <a:extLst>
              <a:ext uri="{FF2B5EF4-FFF2-40B4-BE49-F238E27FC236}">
                <a16:creationId xmlns:a16="http://schemas.microsoft.com/office/drawing/2014/main" id="{FA3C7232-27F3-4953-8D34-9399B71CF8D3}"/>
              </a:ext>
            </a:extLst>
          </p:cNvPr>
          <p:cNvSpPr>
            <a:spLocks noGrp="1"/>
          </p:cNvSpPr>
          <p:nvPr>
            <p:ph idx="1"/>
          </p:nvPr>
        </p:nvSpPr>
        <p:spPr/>
        <p:txBody>
          <a:bodyPr/>
          <a:lstStyle/>
          <a:p>
            <a:r>
              <a:rPr lang="en-US" altLang="zh-TW" sz="2400" dirty="0"/>
              <a:t>Introduction</a:t>
            </a:r>
          </a:p>
          <a:p>
            <a:r>
              <a:rPr lang="en-US" altLang="zh-TW" sz="2400" dirty="0"/>
              <a:t>Related Work</a:t>
            </a:r>
          </a:p>
          <a:p>
            <a:r>
              <a:rPr lang="en-US" altLang="zh-TW" sz="2400" dirty="0"/>
              <a:t>Problem Formulation</a:t>
            </a:r>
          </a:p>
          <a:p>
            <a:r>
              <a:rPr lang="en-US" altLang="zh-TW" sz="2400" dirty="0"/>
              <a:t>DDQN-VNFPA</a:t>
            </a:r>
          </a:p>
          <a:p>
            <a:r>
              <a:rPr lang="en-US" altLang="zh-TW" sz="2400" dirty="0"/>
              <a:t>Performance Evaluation</a:t>
            </a:r>
          </a:p>
          <a:p>
            <a:r>
              <a:rPr lang="en-US" altLang="zh-TW" sz="2400" dirty="0"/>
              <a:t>Conclusion</a:t>
            </a:r>
          </a:p>
          <a:p>
            <a:endParaRPr lang="en-US" altLang="zh-TW" sz="2400" dirty="0"/>
          </a:p>
          <a:p>
            <a:endParaRPr lang="en-US" altLang="zh-TW" sz="2400" dirty="0"/>
          </a:p>
          <a:p>
            <a:endParaRPr lang="zh-TW" altLang="en-US" sz="2400" dirty="0"/>
          </a:p>
        </p:txBody>
      </p:sp>
      <p:sp>
        <p:nvSpPr>
          <p:cNvPr id="4" name="投影片編號版面配置區 3">
            <a:extLst>
              <a:ext uri="{FF2B5EF4-FFF2-40B4-BE49-F238E27FC236}">
                <a16:creationId xmlns:a16="http://schemas.microsoft.com/office/drawing/2014/main" id="{C5DBED5F-93E4-4029-8E94-39F06F552DDC}"/>
              </a:ext>
            </a:extLst>
          </p:cNvPr>
          <p:cNvSpPr>
            <a:spLocks noGrp="1"/>
          </p:cNvSpPr>
          <p:nvPr>
            <p:ph type="sldNum" sz="quarter" idx="12"/>
          </p:nvPr>
        </p:nvSpPr>
        <p:spPr/>
        <p:txBody>
          <a:bodyPr/>
          <a:lstStyle/>
          <a:p>
            <a:fld id="{52E38B42-96A3-412A-9CD3-7D6C2689CFF8}" type="slidenum">
              <a:rPr lang="en-US" altLang="zh-TW" smtClean="0"/>
              <a:pPr/>
              <a:t>2</a:t>
            </a:fld>
            <a:endParaRPr lang="en-US" altLang="zh-TW"/>
          </a:p>
        </p:txBody>
      </p:sp>
    </p:spTree>
    <p:extLst>
      <p:ext uri="{BB962C8B-B14F-4D97-AF65-F5344CB8AC3E}">
        <p14:creationId xmlns:p14="http://schemas.microsoft.com/office/powerpoint/2010/main" val="3562782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2EBB8E3-12A7-404D-AAB4-8D5DDCC32F90}"/>
              </a:ext>
            </a:extLst>
          </p:cNvPr>
          <p:cNvSpPr>
            <a:spLocks noGrp="1"/>
          </p:cNvSpPr>
          <p:nvPr>
            <p:ph type="title"/>
          </p:nvPr>
        </p:nvSpPr>
        <p:spPr/>
        <p:txBody>
          <a:bodyPr/>
          <a:lstStyle/>
          <a:p>
            <a:r>
              <a:rPr lang="en-US" altLang="zh-TW" dirty="0"/>
              <a:t>Problem Formulation</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0B75F099-D94D-4BB1-8C05-215BD6D6B353}"/>
                  </a:ext>
                </a:extLst>
              </p:cNvPr>
              <p:cNvSpPr>
                <a:spLocks noGrp="1"/>
              </p:cNvSpPr>
              <p:nvPr>
                <p:ph idx="1"/>
              </p:nvPr>
            </p:nvSpPr>
            <p:spPr/>
            <p:txBody>
              <a:bodyPr/>
              <a:lstStyle/>
              <a:p>
                <a:r>
                  <a:rPr lang="en-US" altLang="zh-TW" sz="2400" dirty="0"/>
                  <a:t>Constraints(7)</a:t>
                </a:r>
              </a:p>
              <a:p>
                <a:pPr lvl="1"/>
                <a:r>
                  <a:rPr lang="en-US" altLang="zh-TW" sz="2000" dirty="0"/>
                  <a:t>travel path node limitation of </a:t>
                </a:r>
                <a14:m>
                  <m:oMath xmlns:m="http://schemas.openxmlformats.org/officeDocument/2006/math">
                    <m:sSub>
                      <m:sSubPr>
                        <m:ctrlPr>
                          <a:rPr lang="en-US" altLang="zh-TW" sz="2000" i="1" dirty="0">
                            <a:latin typeface="Cambria Math" panose="02040503050406030204" pitchFamily="18" charset="0"/>
                          </a:rPr>
                        </m:ctrlPr>
                      </m:sSubPr>
                      <m:e>
                        <m:r>
                          <a:rPr lang="en-US" altLang="zh-TW" sz="2000" i="1" dirty="0">
                            <a:latin typeface="Cambria Math" panose="02040503050406030204" pitchFamily="18" charset="0"/>
                          </a:rPr>
                          <m:t>𝑆𝐹𝐶𝑅</m:t>
                        </m:r>
                      </m:e>
                      <m:sub>
                        <m:r>
                          <a:rPr lang="en-US" altLang="zh-TW" sz="2000" i="1" dirty="0">
                            <a:latin typeface="Cambria Math" panose="02040503050406030204" pitchFamily="18" charset="0"/>
                          </a:rPr>
                          <m:t>𝑓</m:t>
                        </m:r>
                      </m:sub>
                    </m:sSub>
                    <m:r>
                      <a:rPr lang="en-US" altLang="zh-TW" sz="2000" i="1" dirty="0">
                        <a:latin typeface="Cambria Math" panose="02040503050406030204" pitchFamily="18" charset="0"/>
                      </a:rPr>
                      <m:t>(</m:t>
                    </m:r>
                    <m:r>
                      <a:rPr lang="en-US" altLang="zh-TW" sz="2000" i="1" dirty="0">
                        <a:latin typeface="Cambria Math" panose="02040503050406030204" pitchFamily="18" charset="0"/>
                      </a:rPr>
                      <m:t>𝑓</m:t>
                    </m:r>
                    <m:r>
                      <a:rPr lang="en-US" altLang="zh-TW" sz="2000" i="1" dirty="0">
                        <a:latin typeface="Cambria Math" panose="02040503050406030204" pitchFamily="18" charset="0"/>
                        <a:ea typeface="Cambria Math" panose="02040503050406030204" pitchFamily="18" charset="0"/>
                      </a:rPr>
                      <m:t>∈</m:t>
                    </m:r>
                    <m:r>
                      <a:rPr lang="zh-TW" altLang="en-US" sz="2000" i="1" dirty="0">
                        <a:latin typeface="Cambria Math" panose="02040503050406030204" pitchFamily="18" charset="0"/>
                        <a:ea typeface="Cambria Math" panose="02040503050406030204" pitchFamily="18" charset="0"/>
                      </a:rPr>
                      <m:t>𝒪</m:t>
                    </m:r>
                    <m:r>
                      <a:rPr lang="zh-TW" altLang="en-US" sz="2000" i="1" dirty="0">
                        <a:latin typeface="Cambria Math" panose="02040503050406030204" pitchFamily="18" charset="0"/>
                        <a:ea typeface="Cambria Math" panose="02040503050406030204" pitchFamily="18" charset="0"/>
                      </a:rPr>
                      <m:t>∪</m:t>
                    </m:r>
                    <m:r>
                      <a:rPr lang="en-US" altLang="zh-TW" sz="2000" i="1" dirty="0">
                        <a:latin typeface="Cambria Math" panose="02040503050406030204" pitchFamily="18" charset="0"/>
                        <a:ea typeface="Cambria Math" panose="02040503050406030204" pitchFamily="18" charset="0"/>
                      </a:rPr>
                      <m:t>ℒ</m:t>
                    </m:r>
                    <m:r>
                      <a:rPr lang="en-US" altLang="zh-TW" sz="2000" i="1" dirty="0">
                        <a:latin typeface="Cambria Math" panose="02040503050406030204" pitchFamily="18" charset="0"/>
                        <a:ea typeface="Cambria Math" panose="02040503050406030204" pitchFamily="18" charset="0"/>
                      </a:rPr>
                      <m:t>∪</m:t>
                    </m:r>
                    <m:r>
                      <a:rPr lang="en-US" altLang="zh-TW" sz="2000" i="1" dirty="0">
                        <a:latin typeface="Cambria Math" panose="02040503050406030204" pitchFamily="18" charset="0"/>
                        <a:ea typeface="Cambria Math" panose="02040503050406030204" pitchFamily="18" charset="0"/>
                      </a:rPr>
                      <m:t>ℛ</m:t>
                    </m:r>
                    <m:r>
                      <a:rPr lang="en-US" altLang="zh-TW" sz="2000" i="1" dirty="0">
                        <a:latin typeface="Cambria Math" panose="02040503050406030204" pitchFamily="18" charset="0"/>
                      </a:rPr>
                      <m:t>)</m:t>
                    </m:r>
                  </m:oMath>
                </a14:m>
                <a:endParaRPr lang="en-US" altLang="zh-TW" sz="2000" dirty="0"/>
              </a:p>
              <a:p>
                <a:endParaRPr lang="en-US" altLang="zh-TW" sz="2400" dirty="0"/>
              </a:p>
              <a:p>
                <a:endParaRPr lang="en-US" altLang="zh-TW" sz="2400" dirty="0"/>
              </a:p>
              <a:p>
                <a:endParaRPr lang="en-US" altLang="zh-TW" sz="2400" dirty="0"/>
              </a:p>
              <a:p>
                <a:r>
                  <a:rPr lang="en-US" altLang="zh-TW" sz="2400" dirty="0"/>
                  <a:t>Constraints(8)</a:t>
                </a:r>
              </a:p>
              <a:p>
                <a:pPr marL="742950" lvl="1" indent="-342900"/>
                <a:r>
                  <a:rPr lang="en-US" altLang="zh-TW" sz="2000" dirty="0"/>
                  <a:t>all selected link, node and VNFI limitations of </a:t>
                </a:r>
                <a14:m>
                  <m:oMath xmlns:m="http://schemas.openxmlformats.org/officeDocument/2006/math">
                    <m:sSub>
                      <m:sSubPr>
                        <m:ctrlPr>
                          <a:rPr lang="en-US" altLang="zh-TW" sz="2000" i="1" dirty="0">
                            <a:latin typeface="Cambria Math" panose="02040503050406030204" pitchFamily="18" charset="0"/>
                          </a:rPr>
                        </m:ctrlPr>
                      </m:sSubPr>
                      <m:e>
                        <m:r>
                          <a:rPr lang="en-US" altLang="zh-TW" sz="2000" i="1" dirty="0">
                            <a:latin typeface="Cambria Math" panose="02040503050406030204" pitchFamily="18" charset="0"/>
                          </a:rPr>
                          <m:t>𝑆𝐹𝐶𝑅</m:t>
                        </m:r>
                      </m:e>
                      <m:sub>
                        <m:r>
                          <a:rPr lang="en-US" altLang="zh-TW" sz="2000" i="1" dirty="0">
                            <a:latin typeface="Cambria Math" panose="02040503050406030204" pitchFamily="18" charset="0"/>
                          </a:rPr>
                          <m:t>𝑓</m:t>
                        </m:r>
                      </m:sub>
                    </m:sSub>
                    <m:r>
                      <a:rPr lang="en-US" altLang="zh-TW" sz="2000" i="1" dirty="0">
                        <a:latin typeface="Cambria Math" panose="02040503050406030204" pitchFamily="18" charset="0"/>
                      </a:rPr>
                      <m:t>(</m:t>
                    </m:r>
                    <m:r>
                      <a:rPr lang="en-US" altLang="zh-TW" sz="2000" i="1" dirty="0">
                        <a:latin typeface="Cambria Math" panose="02040503050406030204" pitchFamily="18" charset="0"/>
                      </a:rPr>
                      <m:t>𝑓</m:t>
                    </m:r>
                    <m:r>
                      <a:rPr lang="en-US" altLang="zh-TW" sz="2000" i="1" dirty="0">
                        <a:latin typeface="Cambria Math" panose="02040503050406030204" pitchFamily="18" charset="0"/>
                        <a:ea typeface="Cambria Math" panose="02040503050406030204" pitchFamily="18" charset="0"/>
                      </a:rPr>
                      <m:t>∈</m:t>
                    </m:r>
                    <m:r>
                      <a:rPr lang="zh-TW" altLang="en-US" sz="2000" i="1" dirty="0">
                        <a:latin typeface="Cambria Math" panose="02040503050406030204" pitchFamily="18" charset="0"/>
                        <a:ea typeface="Cambria Math" panose="02040503050406030204" pitchFamily="18" charset="0"/>
                      </a:rPr>
                      <m:t>𝒪</m:t>
                    </m:r>
                    <m:r>
                      <a:rPr lang="zh-TW" altLang="en-US" sz="2000" i="1" dirty="0">
                        <a:latin typeface="Cambria Math" panose="02040503050406030204" pitchFamily="18" charset="0"/>
                        <a:ea typeface="Cambria Math" panose="02040503050406030204" pitchFamily="18" charset="0"/>
                      </a:rPr>
                      <m:t>∪</m:t>
                    </m:r>
                    <m:r>
                      <a:rPr lang="en-US" altLang="zh-TW" sz="2000" i="1" dirty="0">
                        <a:latin typeface="Cambria Math" panose="02040503050406030204" pitchFamily="18" charset="0"/>
                        <a:ea typeface="Cambria Math" panose="02040503050406030204" pitchFamily="18" charset="0"/>
                      </a:rPr>
                      <m:t>ℒ</m:t>
                    </m:r>
                    <m:r>
                      <a:rPr lang="en-US" altLang="zh-TW" sz="2000" i="1" dirty="0">
                        <a:latin typeface="Cambria Math" panose="02040503050406030204" pitchFamily="18" charset="0"/>
                        <a:ea typeface="Cambria Math" panose="02040503050406030204" pitchFamily="18" charset="0"/>
                      </a:rPr>
                      <m:t>∪</m:t>
                    </m:r>
                    <m:r>
                      <a:rPr lang="en-US" altLang="zh-TW" sz="2000" i="1" dirty="0">
                        <a:latin typeface="Cambria Math" panose="02040503050406030204" pitchFamily="18" charset="0"/>
                        <a:ea typeface="Cambria Math" panose="02040503050406030204" pitchFamily="18" charset="0"/>
                      </a:rPr>
                      <m:t>ℛ</m:t>
                    </m:r>
                    <m:r>
                      <a:rPr lang="en-US" altLang="zh-TW" sz="2000" i="1" dirty="0">
                        <a:latin typeface="Cambria Math" panose="02040503050406030204" pitchFamily="18" charset="0"/>
                      </a:rPr>
                      <m:t>)</m:t>
                    </m:r>
                  </m:oMath>
                </a14:m>
                <a:r>
                  <a:rPr lang="en-US" altLang="zh-TW" sz="2000" dirty="0"/>
                  <a:t> travel path</a:t>
                </a:r>
              </a:p>
              <a:p>
                <a:endParaRPr lang="en-US" altLang="zh-TW" sz="2400" dirty="0"/>
              </a:p>
              <a:p>
                <a:endParaRPr lang="zh-TW" altLang="en-US" dirty="0"/>
              </a:p>
            </p:txBody>
          </p:sp>
        </mc:Choice>
        <mc:Fallback xmlns="">
          <p:sp>
            <p:nvSpPr>
              <p:cNvPr id="3" name="內容版面配置區 2">
                <a:extLst>
                  <a:ext uri="{FF2B5EF4-FFF2-40B4-BE49-F238E27FC236}">
                    <a16:creationId xmlns:a16="http://schemas.microsoft.com/office/drawing/2014/main" id="{0B75F099-D94D-4BB1-8C05-215BD6D6B353}"/>
                  </a:ext>
                </a:extLst>
              </p:cNvPr>
              <p:cNvSpPr>
                <a:spLocks noGrp="1" noRot="1" noChangeAspect="1" noMove="1" noResize="1" noEditPoints="1" noAdjustHandles="1" noChangeArrowheads="1" noChangeShapeType="1" noTextEdit="1"/>
              </p:cNvSpPr>
              <p:nvPr>
                <p:ph idx="1"/>
              </p:nvPr>
            </p:nvSpPr>
            <p:spPr>
              <a:blipFill>
                <a:blip r:embed="rId2"/>
                <a:stretch>
                  <a:fillRect l="-963" t="-1078"/>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AA67BB59-9146-4B11-A3B2-D951E71F4BD7}"/>
              </a:ext>
            </a:extLst>
          </p:cNvPr>
          <p:cNvSpPr>
            <a:spLocks noGrp="1"/>
          </p:cNvSpPr>
          <p:nvPr>
            <p:ph type="sldNum" sz="quarter" idx="12"/>
          </p:nvPr>
        </p:nvSpPr>
        <p:spPr/>
        <p:txBody>
          <a:bodyPr/>
          <a:lstStyle/>
          <a:p>
            <a:fld id="{52E38B42-96A3-412A-9CD3-7D6C2689CFF8}" type="slidenum">
              <a:rPr lang="en-US" altLang="zh-TW" smtClean="0"/>
              <a:pPr/>
              <a:t>20</a:t>
            </a:fld>
            <a:endParaRPr lang="en-US" altLang="zh-TW"/>
          </a:p>
        </p:txBody>
      </p:sp>
      <p:pic>
        <p:nvPicPr>
          <p:cNvPr id="5" name="圖片 4">
            <a:extLst>
              <a:ext uri="{FF2B5EF4-FFF2-40B4-BE49-F238E27FC236}">
                <a16:creationId xmlns:a16="http://schemas.microsoft.com/office/drawing/2014/main" id="{A086932E-01CE-4627-BBB7-C68C15C83091}"/>
              </a:ext>
            </a:extLst>
          </p:cNvPr>
          <p:cNvPicPr>
            <a:picLocks noChangeAspect="1"/>
          </p:cNvPicPr>
          <p:nvPr/>
        </p:nvPicPr>
        <p:blipFill>
          <a:blip r:embed="rId3"/>
          <a:stretch>
            <a:fillRect/>
          </a:stretch>
        </p:blipFill>
        <p:spPr>
          <a:xfrm>
            <a:off x="2347612" y="2566047"/>
            <a:ext cx="3924848" cy="666843"/>
          </a:xfrm>
          <a:prstGeom prst="rect">
            <a:avLst/>
          </a:prstGeom>
        </p:spPr>
      </p:pic>
      <p:pic>
        <p:nvPicPr>
          <p:cNvPr id="6" name="圖片 5">
            <a:extLst>
              <a:ext uri="{FF2B5EF4-FFF2-40B4-BE49-F238E27FC236}">
                <a16:creationId xmlns:a16="http://schemas.microsoft.com/office/drawing/2014/main" id="{F4EFC214-6804-4688-AF28-0696257DD19F}"/>
              </a:ext>
            </a:extLst>
          </p:cNvPr>
          <p:cNvPicPr>
            <a:picLocks noChangeAspect="1"/>
          </p:cNvPicPr>
          <p:nvPr/>
        </p:nvPicPr>
        <p:blipFill>
          <a:blip r:embed="rId4"/>
          <a:stretch>
            <a:fillRect/>
          </a:stretch>
        </p:blipFill>
        <p:spPr>
          <a:xfrm>
            <a:off x="2795339" y="5181600"/>
            <a:ext cx="3553321" cy="800212"/>
          </a:xfrm>
          <a:prstGeom prst="rect">
            <a:avLst/>
          </a:prstGeom>
        </p:spPr>
      </p:pic>
    </p:spTree>
    <p:extLst>
      <p:ext uri="{BB962C8B-B14F-4D97-AF65-F5344CB8AC3E}">
        <p14:creationId xmlns:p14="http://schemas.microsoft.com/office/powerpoint/2010/main" val="26357065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20F8911-8AE4-4FE3-9413-4A35B86B6181}"/>
              </a:ext>
            </a:extLst>
          </p:cNvPr>
          <p:cNvSpPr>
            <a:spLocks noGrp="1"/>
          </p:cNvSpPr>
          <p:nvPr>
            <p:ph type="title"/>
          </p:nvPr>
        </p:nvSpPr>
        <p:spPr/>
        <p:txBody>
          <a:bodyPr/>
          <a:lstStyle/>
          <a:p>
            <a:r>
              <a:rPr lang="en-US" altLang="zh-TW" dirty="0"/>
              <a:t>Problem Formulation</a:t>
            </a:r>
            <a:endParaRPr lang="zh-TW" altLang="en-US" dirty="0"/>
          </a:p>
        </p:txBody>
      </p:sp>
      <p:sp>
        <p:nvSpPr>
          <p:cNvPr id="3" name="內容版面配置區 2">
            <a:extLst>
              <a:ext uri="{FF2B5EF4-FFF2-40B4-BE49-F238E27FC236}">
                <a16:creationId xmlns:a16="http://schemas.microsoft.com/office/drawing/2014/main" id="{B4C38680-CBEE-4368-AEF5-C5579B8FFC3A}"/>
              </a:ext>
            </a:extLst>
          </p:cNvPr>
          <p:cNvSpPr>
            <a:spLocks noGrp="1"/>
          </p:cNvSpPr>
          <p:nvPr>
            <p:ph idx="1"/>
          </p:nvPr>
        </p:nvSpPr>
        <p:spPr/>
        <p:txBody>
          <a:bodyPr/>
          <a:lstStyle/>
          <a:p>
            <a:r>
              <a:rPr lang="en-US" altLang="zh-TW" sz="2400" dirty="0"/>
              <a:t>Constraints(9)</a:t>
            </a:r>
          </a:p>
          <a:p>
            <a:pPr lvl="1"/>
            <a:r>
              <a:rPr lang="en-US" altLang="zh-TW" sz="1800" dirty="0"/>
              <a:t>VNF Type Restrictions for VNFI</a:t>
            </a:r>
          </a:p>
          <a:p>
            <a:pPr lvl="1"/>
            <a:endParaRPr lang="en-US" altLang="zh-TW" sz="1800" dirty="0"/>
          </a:p>
          <a:p>
            <a:pPr lvl="1"/>
            <a:endParaRPr lang="en-US" altLang="zh-TW" sz="1800" dirty="0"/>
          </a:p>
          <a:p>
            <a:r>
              <a:rPr lang="en-US" altLang="zh-TW" sz="2400" dirty="0"/>
              <a:t>Constraints(10)</a:t>
            </a:r>
          </a:p>
          <a:p>
            <a:pPr lvl="1"/>
            <a:r>
              <a:rPr lang="en-US" altLang="zh-TW" sz="2000" dirty="0"/>
              <a:t>VNFI placement restriction</a:t>
            </a:r>
          </a:p>
          <a:p>
            <a:pPr lvl="1"/>
            <a:endParaRPr lang="en-US" altLang="zh-TW" sz="2000" dirty="0"/>
          </a:p>
        </p:txBody>
      </p:sp>
      <p:sp>
        <p:nvSpPr>
          <p:cNvPr id="4" name="投影片編號版面配置區 3">
            <a:extLst>
              <a:ext uri="{FF2B5EF4-FFF2-40B4-BE49-F238E27FC236}">
                <a16:creationId xmlns:a16="http://schemas.microsoft.com/office/drawing/2014/main" id="{1C71D0AD-C089-42D2-B555-50F1B4C20732}"/>
              </a:ext>
            </a:extLst>
          </p:cNvPr>
          <p:cNvSpPr>
            <a:spLocks noGrp="1"/>
          </p:cNvSpPr>
          <p:nvPr>
            <p:ph type="sldNum" sz="quarter" idx="12"/>
          </p:nvPr>
        </p:nvSpPr>
        <p:spPr/>
        <p:txBody>
          <a:bodyPr/>
          <a:lstStyle/>
          <a:p>
            <a:fld id="{52E38B42-96A3-412A-9CD3-7D6C2689CFF8}" type="slidenum">
              <a:rPr lang="en-US" altLang="zh-TW" smtClean="0"/>
              <a:pPr/>
              <a:t>21</a:t>
            </a:fld>
            <a:endParaRPr lang="en-US" altLang="zh-TW"/>
          </a:p>
        </p:txBody>
      </p:sp>
      <p:pic>
        <p:nvPicPr>
          <p:cNvPr id="5" name="圖片 4">
            <a:extLst>
              <a:ext uri="{FF2B5EF4-FFF2-40B4-BE49-F238E27FC236}">
                <a16:creationId xmlns:a16="http://schemas.microsoft.com/office/drawing/2014/main" id="{7F7C1C64-A8A9-447A-B543-4EDC485E3A31}"/>
              </a:ext>
            </a:extLst>
          </p:cNvPr>
          <p:cNvPicPr>
            <a:picLocks noChangeAspect="1"/>
          </p:cNvPicPr>
          <p:nvPr/>
        </p:nvPicPr>
        <p:blipFill>
          <a:blip r:embed="rId3"/>
          <a:stretch>
            <a:fillRect/>
          </a:stretch>
        </p:blipFill>
        <p:spPr>
          <a:xfrm>
            <a:off x="3062087" y="2362200"/>
            <a:ext cx="2867425" cy="590632"/>
          </a:xfrm>
          <a:prstGeom prst="rect">
            <a:avLst/>
          </a:prstGeom>
        </p:spPr>
      </p:pic>
      <p:pic>
        <p:nvPicPr>
          <p:cNvPr id="6" name="圖片 5">
            <a:extLst>
              <a:ext uri="{FF2B5EF4-FFF2-40B4-BE49-F238E27FC236}">
                <a16:creationId xmlns:a16="http://schemas.microsoft.com/office/drawing/2014/main" id="{B7D71602-0697-41AB-B258-D8DAF440F07B}"/>
              </a:ext>
            </a:extLst>
          </p:cNvPr>
          <p:cNvPicPr>
            <a:picLocks noChangeAspect="1"/>
          </p:cNvPicPr>
          <p:nvPr/>
        </p:nvPicPr>
        <p:blipFill>
          <a:blip r:embed="rId4"/>
          <a:stretch>
            <a:fillRect/>
          </a:stretch>
        </p:blipFill>
        <p:spPr>
          <a:xfrm>
            <a:off x="3014455" y="4006024"/>
            <a:ext cx="2962688" cy="533474"/>
          </a:xfrm>
          <a:prstGeom prst="rect">
            <a:avLst/>
          </a:prstGeom>
        </p:spPr>
      </p:pic>
    </p:spTree>
    <p:extLst>
      <p:ext uri="{BB962C8B-B14F-4D97-AF65-F5344CB8AC3E}">
        <p14:creationId xmlns:p14="http://schemas.microsoft.com/office/powerpoint/2010/main" val="25035570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E40EC13-C850-4968-A27D-CBD1EAA8CCF7}"/>
              </a:ext>
            </a:extLst>
          </p:cNvPr>
          <p:cNvSpPr>
            <a:spLocks noGrp="1"/>
          </p:cNvSpPr>
          <p:nvPr>
            <p:ph type="title"/>
          </p:nvPr>
        </p:nvSpPr>
        <p:spPr/>
        <p:txBody>
          <a:bodyPr/>
          <a:lstStyle/>
          <a:p>
            <a:r>
              <a:rPr lang="en-US" altLang="zh-TW" dirty="0"/>
              <a:t>DDQN-VNFPA</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E78AA632-5DDC-47FD-9A68-050EF8C59904}"/>
                  </a:ext>
                </a:extLst>
              </p:cNvPr>
              <p:cNvSpPr>
                <a:spLocks noGrp="1"/>
              </p:cNvSpPr>
              <p:nvPr>
                <p:ph idx="1"/>
              </p:nvPr>
            </p:nvSpPr>
            <p:spPr/>
            <p:txBody>
              <a:bodyPr/>
              <a:lstStyle/>
              <a:p>
                <a:r>
                  <a:rPr lang="en-US" altLang="zh-TW" sz="2400" dirty="0"/>
                  <a:t>Network load changes periodically with a time cycle </a:t>
                </a:r>
                <a:r>
                  <a:rPr lang="en-US" altLang="zh-TW" sz="2400" i="1" dirty="0"/>
                  <a:t>T </a:t>
                </a:r>
              </a:p>
              <a:p>
                <a:pPr marL="0" indent="0">
                  <a:buNone/>
                </a:pPr>
                <a:r>
                  <a:rPr lang="en-US" altLang="zh-TW" sz="2400" dirty="0"/>
                  <a:t>, and SFCRs can be forecasted in future time interval </a:t>
                </a:r>
                <a14:m>
                  <m:oMath xmlns:m="http://schemas.openxmlformats.org/officeDocument/2006/math">
                    <m:r>
                      <m:rPr>
                        <m:sty m:val="p"/>
                      </m:rPr>
                      <a:rPr lang="el-GR" altLang="zh-TW" sz="2400" i="1" smtClean="0">
                        <a:latin typeface="Cambria Math" panose="02040503050406030204" pitchFamily="18" charset="0"/>
                        <a:ea typeface="Cambria Math" panose="02040503050406030204" pitchFamily="18" charset="0"/>
                      </a:rPr>
                      <m:t>Δ</m:t>
                    </m:r>
                    <m:r>
                      <a:rPr lang="en-US" altLang="zh-TW" sz="2400" b="0" i="1" smtClean="0">
                        <a:latin typeface="Cambria Math" panose="02040503050406030204" pitchFamily="18" charset="0"/>
                        <a:ea typeface="Cambria Math" panose="02040503050406030204" pitchFamily="18" charset="0"/>
                      </a:rPr>
                      <m:t>𝑡</m:t>
                    </m:r>
                  </m:oMath>
                </a14:m>
                <a:endParaRPr lang="en-US" altLang="zh-TW" sz="2400" i="1" dirty="0"/>
              </a:p>
              <a:p>
                <a:pPr lvl="1"/>
                <a:r>
                  <a:rPr lang="en-US" altLang="zh-TW" sz="2000" dirty="0"/>
                  <a:t>In order to improve the performance of DDQN models </a:t>
                </a:r>
              </a:p>
              <a:p>
                <a:pPr marL="400050" lvl="1" indent="0">
                  <a:buNone/>
                </a:pPr>
                <a:r>
                  <a:rPr lang="en-US" altLang="zh-TW" sz="2000" dirty="0"/>
                  <a:t>considering the change of network load, we separate time cycle</a:t>
                </a:r>
                <a:r>
                  <a:rPr lang="en-US" altLang="zh-TW" sz="2000" i="1" dirty="0"/>
                  <a:t> T  </a:t>
                </a:r>
                <a:r>
                  <a:rPr lang="en-US" altLang="zh-TW" sz="2000" dirty="0"/>
                  <a:t>with time interval </a:t>
                </a:r>
                <a14:m>
                  <m:oMath xmlns:m="http://schemas.openxmlformats.org/officeDocument/2006/math">
                    <m:r>
                      <m:rPr>
                        <m:sty m:val="p"/>
                      </m:rPr>
                      <a:rPr lang="el-GR" altLang="zh-TW" sz="2000" i="1">
                        <a:latin typeface="Cambria Math" panose="02040503050406030204" pitchFamily="18" charset="0"/>
                        <a:ea typeface="Cambria Math" panose="02040503050406030204" pitchFamily="18" charset="0"/>
                      </a:rPr>
                      <m:t>Δ</m:t>
                    </m:r>
                    <m:r>
                      <a:rPr lang="en-US" altLang="zh-TW" sz="2000" i="1">
                        <a:latin typeface="Cambria Math" panose="02040503050406030204" pitchFamily="18" charset="0"/>
                        <a:ea typeface="Cambria Math" panose="02040503050406030204" pitchFamily="18" charset="0"/>
                      </a:rPr>
                      <m:t>𝑡</m:t>
                    </m:r>
                  </m:oMath>
                </a14:m>
                <a:endParaRPr lang="zh-TW" altLang="en-US" sz="2000" i="1" dirty="0"/>
              </a:p>
            </p:txBody>
          </p:sp>
        </mc:Choice>
        <mc:Fallback xmlns="">
          <p:sp>
            <p:nvSpPr>
              <p:cNvPr id="3" name="內容版面配置區 2">
                <a:extLst>
                  <a:ext uri="{FF2B5EF4-FFF2-40B4-BE49-F238E27FC236}">
                    <a16:creationId xmlns:a16="http://schemas.microsoft.com/office/drawing/2014/main" id="{E78AA632-5DDC-47FD-9A68-050EF8C59904}"/>
                  </a:ext>
                </a:extLst>
              </p:cNvPr>
              <p:cNvSpPr>
                <a:spLocks noGrp="1" noRot="1" noChangeAspect="1" noMove="1" noResize="1" noEditPoints="1" noAdjustHandles="1" noChangeArrowheads="1" noChangeShapeType="1" noTextEdit="1"/>
              </p:cNvSpPr>
              <p:nvPr>
                <p:ph idx="1"/>
              </p:nvPr>
            </p:nvSpPr>
            <p:spPr>
              <a:blipFill>
                <a:blip r:embed="rId3"/>
                <a:stretch>
                  <a:fillRect l="-1111" t="-1078" r="-1111"/>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E2C95D49-0122-4386-9593-58BB2249ACBD}"/>
              </a:ext>
            </a:extLst>
          </p:cNvPr>
          <p:cNvSpPr>
            <a:spLocks noGrp="1"/>
          </p:cNvSpPr>
          <p:nvPr>
            <p:ph type="sldNum" sz="quarter" idx="12"/>
          </p:nvPr>
        </p:nvSpPr>
        <p:spPr/>
        <p:txBody>
          <a:bodyPr/>
          <a:lstStyle/>
          <a:p>
            <a:fld id="{52E38B42-96A3-412A-9CD3-7D6C2689CFF8}" type="slidenum">
              <a:rPr lang="en-US" altLang="zh-TW" smtClean="0"/>
              <a:pPr/>
              <a:t>22</a:t>
            </a:fld>
            <a:endParaRPr lang="en-US" altLang="zh-TW"/>
          </a:p>
        </p:txBody>
      </p:sp>
      <p:pic>
        <p:nvPicPr>
          <p:cNvPr id="5" name="圖片 4">
            <a:extLst>
              <a:ext uri="{FF2B5EF4-FFF2-40B4-BE49-F238E27FC236}">
                <a16:creationId xmlns:a16="http://schemas.microsoft.com/office/drawing/2014/main" id="{930D2AD5-0DC2-444E-BAE6-D99B81A7596D}"/>
              </a:ext>
            </a:extLst>
          </p:cNvPr>
          <p:cNvPicPr>
            <a:picLocks noChangeAspect="1"/>
          </p:cNvPicPr>
          <p:nvPr/>
        </p:nvPicPr>
        <p:blipFill>
          <a:blip r:embed="rId4"/>
          <a:stretch>
            <a:fillRect/>
          </a:stretch>
        </p:blipFill>
        <p:spPr>
          <a:xfrm>
            <a:off x="2819400" y="3688455"/>
            <a:ext cx="3352800" cy="2552803"/>
          </a:xfrm>
          <a:prstGeom prst="rect">
            <a:avLst/>
          </a:prstGeom>
        </p:spPr>
      </p:pic>
    </p:spTree>
    <p:extLst>
      <p:ext uri="{BB962C8B-B14F-4D97-AF65-F5344CB8AC3E}">
        <p14:creationId xmlns:p14="http://schemas.microsoft.com/office/powerpoint/2010/main" val="4108244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DD3BDA5-BE38-4F0C-B50B-699F3C95113E}"/>
              </a:ext>
            </a:extLst>
          </p:cNvPr>
          <p:cNvSpPr>
            <a:spLocks noGrp="1"/>
          </p:cNvSpPr>
          <p:nvPr>
            <p:ph type="title"/>
          </p:nvPr>
        </p:nvSpPr>
        <p:spPr/>
        <p:txBody>
          <a:bodyPr/>
          <a:lstStyle/>
          <a:p>
            <a:r>
              <a:rPr lang="en-US" altLang="zh-TW" dirty="0"/>
              <a:t>DDQN-VNFPA</a:t>
            </a:r>
            <a:endParaRPr lang="zh-TW" altLang="en-US" dirty="0"/>
          </a:p>
        </p:txBody>
      </p:sp>
      <p:sp>
        <p:nvSpPr>
          <p:cNvPr id="3" name="內容版面配置區 2">
            <a:extLst>
              <a:ext uri="{FF2B5EF4-FFF2-40B4-BE49-F238E27FC236}">
                <a16:creationId xmlns:a16="http://schemas.microsoft.com/office/drawing/2014/main" id="{82FB8499-84CC-438C-BED1-81BD181CFC89}"/>
              </a:ext>
            </a:extLst>
          </p:cNvPr>
          <p:cNvSpPr>
            <a:spLocks noGrp="1"/>
          </p:cNvSpPr>
          <p:nvPr>
            <p:ph idx="1"/>
          </p:nvPr>
        </p:nvSpPr>
        <p:spPr/>
        <p:txBody>
          <a:bodyPr/>
          <a:lstStyle/>
          <a:p>
            <a:r>
              <a:rPr lang="en-US" altLang="zh-TW" sz="2400" dirty="0"/>
              <a:t>The whole network topology is divided into N network regions</a:t>
            </a:r>
          </a:p>
          <a:p>
            <a:r>
              <a:rPr lang="en-US" altLang="zh-TW" sz="2400" dirty="0"/>
              <a:t>Since network regions do not change when nodes and links dynamically join in and leave, the proposed DDQN-VNFPA can adapt to the change of network topology by training DDQN models according to network regions</a:t>
            </a:r>
          </a:p>
          <a:p>
            <a:r>
              <a:rPr lang="en-US" altLang="zh-TW" sz="2400" dirty="0"/>
              <a:t>In DDQN-VNFPA, we treat each combination of network regions as an </a:t>
            </a:r>
            <a:r>
              <a:rPr lang="en-US" altLang="zh-TW" sz="2400" dirty="0">
                <a:solidFill>
                  <a:srgbClr val="FF0000"/>
                </a:solidFill>
              </a:rPr>
              <a:t>action</a:t>
            </a:r>
            <a:r>
              <a:rPr lang="en-US" altLang="zh-TW" sz="2400" dirty="0"/>
              <a:t>.</a:t>
            </a:r>
          </a:p>
        </p:txBody>
      </p:sp>
      <p:sp>
        <p:nvSpPr>
          <p:cNvPr id="4" name="投影片編號版面配置區 3">
            <a:extLst>
              <a:ext uri="{FF2B5EF4-FFF2-40B4-BE49-F238E27FC236}">
                <a16:creationId xmlns:a16="http://schemas.microsoft.com/office/drawing/2014/main" id="{478551FC-3700-4196-BD47-ECE3FEB5F197}"/>
              </a:ext>
            </a:extLst>
          </p:cNvPr>
          <p:cNvSpPr>
            <a:spLocks noGrp="1"/>
          </p:cNvSpPr>
          <p:nvPr>
            <p:ph type="sldNum" sz="quarter" idx="12"/>
          </p:nvPr>
        </p:nvSpPr>
        <p:spPr/>
        <p:txBody>
          <a:bodyPr/>
          <a:lstStyle/>
          <a:p>
            <a:fld id="{52E38B42-96A3-412A-9CD3-7D6C2689CFF8}" type="slidenum">
              <a:rPr lang="en-US" altLang="zh-TW" smtClean="0"/>
              <a:pPr/>
              <a:t>23</a:t>
            </a:fld>
            <a:endParaRPr lang="en-US" altLang="zh-TW"/>
          </a:p>
        </p:txBody>
      </p:sp>
    </p:spTree>
    <p:extLst>
      <p:ext uri="{BB962C8B-B14F-4D97-AF65-F5344CB8AC3E}">
        <p14:creationId xmlns:p14="http://schemas.microsoft.com/office/powerpoint/2010/main" val="2109380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4B12ED8-DF2F-48FF-80DC-9B6076AE5635}"/>
              </a:ext>
            </a:extLst>
          </p:cNvPr>
          <p:cNvSpPr>
            <a:spLocks noGrp="1"/>
          </p:cNvSpPr>
          <p:nvPr>
            <p:ph type="title"/>
          </p:nvPr>
        </p:nvSpPr>
        <p:spPr/>
        <p:txBody>
          <a:bodyPr/>
          <a:lstStyle/>
          <a:p>
            <a:r>
              <a:rPr lang="en-US" altLang="zh-TW" dirty="0"/>
              <a:t>DDQN-VNFPA</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9C0878C9-A820-421C-934D-C52E6D839AD5}"/>
                  </a:ext>
                </a:extLst>
              </p:cNvPr>
              <p:cNvSpPr>
                <a:spLocks noGrp="1"/>
              </p:cNvSpPr>
              <p:nvPr>
                <p:ph idx="1"/>
              </p:nvPr>
            </p:nvSpPr>
            <p:spPr/>
            <p:txBody>
              <a:bodyPr/>
              <a:lstStyle/>
              <a:p>
                <a:r>
                  <a:rPr lang="en-US" altLang="zh-TW" sz="2400" dirty="0"/>
                  <a:t>Action:</a:t>
                </a:r>
              </a:p>
              <a:p>
                <a:pPr lvl="1"/>
                <a:r>
                  <a:rPr lang="en-US" altLang="zh-TW" sz="2000" dirty="0"/>
                  <a:t>There are two network regions A and B, then the actions </a:t>
                </a:r>
                <a14:m>
                  <m:oMath xmlns:m="http://schemas.openxmlformats.org/officeDocument/2006/math">
                    <m:r>
                      <a:rPr lang="zh-TW" altLang="en-US" sz="2000" i="1" smtClean="0">
                        <a:latin typeface="Cambria Math" panose="02040503050406030204" pitchFamily="18" charset="0"/>
                      </a:rPr>
                      <m:t>𝜙</m:t>
                    </m:r>
                  </m:oMath>
                </a14:m>
                <a:r>
                  <a:rPr lang="zh-TW" altLang="en-US" sz="2000" dirty="0"/>
                  <a:t> </a:t>
                </a:r>
                <a:r>
                  <a:rPr lang="en-US" altLang="zh-TW" sz="2000" dirty="0"/>
                  <a:t>, {A}, {B}, </a:t>
                </a:r>
                <a:r>
                  <a:rPr lang="en-US" altLang="zh-TW" sz="2000" dirty="0">
                    <a:solidFill>
                      <a:srgbClr val="FF0000"/>
                    </a:solidFill>
                  </a:rPr>
                  <a:t>{A,B}</a:t>
                </a:r>
              </a:p>
              <a:p>
                <a:pPr lvl="1"/>
                <a:r>
                  <a:rPr lang="en-US" altLang="zh-TW" sz="2000" dirty="0"/>
                  <a:t>Thus, as for N network regions, there are </a:t>
                </a:r>
                <a14:m>
                  <m:oMath xmlns:m="http://schemas.openxmlformats.org/officeDocument/2006/math">
                    <m:sSup>
                      <m:sSupPr>
                        <m:ctrlPr>
                          <a:rPr lang="en-US" altLang="zh-TW" sz="2000" i="1" smtClean="0">
                            <a:latin typeface="Cambria Math" panose="02040503050406030204" pitchFamily="18" charset="0"/>
                          </a:rPr>
                        </m:ctrlPr>
                      </m:sSupPr>
                      <m:e>
                        <m:r>
                          <a:rPr lang="en-US" altLang="zh-TW" sz="2000" b="0" i="1" smtClean="0">
                            <a:latin typeface="Cambria Math" panose="02040503050406030204" pitchFamily="18" charset="0"/>
                          </a:rPr>
                          <m:t>2</m:t>
                        </m:r>
                      </m:e>
                      <m:sup>
                        <m:r>
                          <a:rPr lang="en-US" altLang="zh-TW" sz="2000" b="0" i="1" smtClean="0">
                            <a:latin typeface="Cambria Math" panose="02040503050406030204" pitchFamily="18" charset="0"/>
                          </a:rPr>
                          <m:t>𝑁</m:t>
                        </m:r>
                      </m:sup>
                    </m:sSup>
                  </m:oMath>
                </a14:m>
                <a:r>
                  <a:rPr lang="en-US" altLang="zh-TW" sz="2000" dirty="0"/>
                  <a:t> actions.</a:t>
                </a:r>
              </a:p>
              <a:p>
                <a:r>
                  <a:rPr lang="en-US" altLang="zh-TW" sz="2400" dirty="0"/>
                  <a:t>State:</a:t>
                </a:r>
              </a:p>
              <a:p>
                <a:pPr lvl="1"/>
                <a:r>
                  <a:rPr lang="en-US" altLang="zh-TW" sz="2000" dirty="0"/>
                  <a:t>indicate the network resource state in this paper</a:t>
                </a:r>
              </a:p>
              <a:p>
                <a:r>
                  <a:rPr lang="en-US" altLang="zh-TW" sz="2400" dirty="0"/>
                  <a:t>Reward: </a:t>
                </a:r>
              </a:p>
              <a:p>
                <a:pPr lvl="1"/>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𝑟</m:t>
                        </m:r>
                      </m:e>
                      <m:sub>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𝑎</m:t>
                            </m:r>
                          </m:e>
                          <m:sub>
                            <m:r>
                              <a:rPr lang="en-US" altLang="zh-TW" sz="2000" i="1">
                                <a:latin typeface="Cambria Math" panose="02040503050406030204" pitchFamily="18" charset="0"/>
                              </a:rPr>
                              <m:t>𝑖</m:t>
                            </m:r>
                          </m:sub>
                        </m:sSub>
                      </m:sub>
                    </m:sSub>
                  </m:oMath>
                </a14:m>
                <a:r>
                  <a:rPr lang="en-US" altLang="zh-TW" sz="2000" dirty="0"/>
                  <a:t>: used to reflect the influence of action </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𝑎</m:t>
                        </m:r>
                      </m:e>
                      <m:sub>
                        <m:r>
                          <a:rPr lang="en-US" altLang="zh-TW" sz="2000" i="1">
                            <a:latin typeface="Cambria Math" panose="02040503050406030204" pitchFamily="18" charset="0"/>
                          </a:rPr>
                          <m:t>𝑖</m:t>
                        </m:r>
                      </m:sub>
                    </m:sSub>
                  </m:oMath>
                </a14:m>
                <a:r>
                  <a:rPr lang="en-US" altLang="zh-TW" sz="2000" dirty="0"/>
                  <a:t> in the network</a:t>
                </a:r>
              </a:p>
              <a:p>
                <a:pPr lvl="1"/>
                <a:r>
                  <a:rPr lang="en-US" altLang="zh-TW" sz="2000" dirty="0"/>
                  <a:t>If </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𝑎</m:t>
                        </m:r>
                      </m:e>
                      <m:sub>
                        <m:r>
                          <a:rPr lang="en-US" altLang="zh-TW" sz="2000" i="1">
                            <a:latin typeface="Cambria Math" panose="02040503050406030204" pitchFamily="18" charset="0"/>
                          </a:rPr>
                          <m:t>𝑖</m:t>
                        </m:r>
                      </m:sub>
                    </m:sSub>
                  </m:oMath>
                </a14:m>
                <a:r>
                  <a:rPr lang="en-US" altLang="zh-TW" sz="2000" dirty="0"/>
                  <a:t> can get good performance, </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𝑟</m:t>
                        </m:r>
                      </m:e>
                      <m:sub>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𝑎</m:t>
                            </m:r>
                          </m:e>
                          <m:sub>
                            <m:r>
                              <a:rPr lang="en-US" altLang="zh-TW" sz="2000" i="1">
                                <a:latin typeface="Cambria Math" panose="02040503050406030204" pitchFamily="18" charset="0"/>
                              </a:rPr>
                              <m:t>𝑖</m:t>
                            </m:r>
                          </m:sub>
                        </m:sSub>
                      </m:sub>
                    </m:sSub>
                  </m:oMath>
                </a14:m>
                <a:r>
                  <a:rPr lang="en-US" altLang="zh-TW" sz="2000" dirty="0"/>
                  <a:t> is associated a high value</a:t>
                </a:r>
              </a:p>
              <a:p>
                <a:pPr lvl="1"/>
                <a:r>
                  <a:rPr lang="en-US" altLang="zh-TW" sz="2000" dirty="0"/>
                  <a:t>On the contrary, </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𝑟</m:t>
                        </m:r>
                      </m:e>
                      <m:sub>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𝑎</m:t>
                            </m:r>
                          </m:e>
                          <m:sub>
                            <m:r>
                              <a:rPr lang="en-US" altLang="zh-TW" sz="2000" i="1">
                                <a:latin typeface="Cambria Math" panose="02040503050406030204" pitchFamily="18" charset="0"/>
                              </a:rPr>
                              <m:t>𝑖</m:t>
                            </m:r>
                          </m:sub>
                        </m:sSub>
                      </m:sub>
                    </m:sSub>
                  </m:oMath>
                </a14:m>
                <a:r>
                  <a:rPr lang="en-US" altLang="zh-TW" sz="2000" dirty="0"/>
                  <a:t> is set to a small value</a:t>
                </a:r>
                <a:endParaRPr lang="en-US" altLang="zh-TW" sz="2800" dirty="0"/>
              </a:p>
              <a:p>
                <a:r>
                  <a:rPr lang="en-US" altLang="zh-TW" sz="2400" dirty="0"/>
                  <a:t>DDQN-VNFPA includes</a:t>
                </a:r>
              </a:p>
              <a:p>
                <a:pPr lvl="1"/>
                <a:r>
                  <a:rPr lang="en-US" altLang="zh-TW" sz="2000" dirty="0"/>
                  <a:t>offline training process and online running process</a:t>
                </a:r>
                <a:endParaRPr lang="zh-TW" altLang="en-US" sz="2000" dirty="0"/>
              </a:p>
            </p:txBody>
          </p:sp>
        </mc:Choice>
        <mc:Fallback xmlns="">
          <p:sp>
            <p:nvSpPr>
              <p:cNvPr id="3" name="內容版面配置區 2">
                <a:extLst>
                  <a:ext uri="{FF2B5EF4-FFF2-40B4-BE49-F238E27FC236}">
                    <a16:creationId xmlns:a16="http://schemas.microsoft.com/office/drawing/2014/main" id="{9C0878C9-A820-421C-934D-C52E6D839AD5}"/>
                  </a:ext>
                </a:extLst>
              </p:cNvPr>
              <p:cNvSpPr>
                <a:spLocks noGrp="1" noRot="1" noChangeAspect="1" noMove="1" noResize="1" noEditPoints="1" noAdjustHandles="1" noChangeArrowheads="1" noChangeShapeType="1" noTextEdit="1"/>
              </p:cNvSpPr>
              <p:nvPr>
                <p:ph idx="1"/>
              </p:nvPr>
            </p:nvSpPr>
            <p:spPr>
              <a:blipFill>
                <a:blip r:embed="rId3"/>
                <a:stretch>
                  <a:fillRect l="-963" t="-1078" b="-7143"/>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BDE47F45-3A10-47E5-A882-F9B4C218C27C}"/>
              </a:ext>
            </a:extLst>
          </p:cNvPr>
          <p:cNvSpPr>
            <a:spLocks noGrp="1"/>
          </p:cNvSpPr>
          <p:nvPr>
            <p:ph type="sldNum" sz="quarter" idx="12"/>
          </p:nvPr>
        </p:nvSpPr>
        <p:spPr/>
        <p:txBody>
          <a:bodyPr/>
          <a:lstStyle/>
          <a:p>
            <a:fld id="{52E38B42-96A3-412A-9CD3-7D6C2689CFF8}" type="slidenum">
              <a:rPr lang="en-US" altLang="zh-TW" smtClean="0"/>
              <a:pPr/>
              <a:t>24</a:t>
            </a:fld>
            <a:endParaRPr lang="en-US" altLang="zh-TW"/>
          </a:p>
        </p:txBody>
      </p:sp>
    </p:spTree>
    <p:extLst>
      <p:ext uri="{BB962C8B-B14F-4D97-AF65-F5344CB8AC3E}">
        <p14:creationId xmlns:p14="http://schemas.microsoft.com/office/powerpoint/2010/main" val="23333899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51B5972-2F2A-45D2-8012-CEF0C6139D1A}"/>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AF3FB2FE-E577-4EEF-9834-3D059939C551}"/>
              </a:ext>
            </a:extLst>
          </p:cNvPr>
          <p:cNvSpPr>
            <a:spLocks noGrp="1"/>
          </p:cNvSpPr>
          <p:nvPr>
            <p:ph idx="1"/>
          </p:nvPr>
        </p:nvSpPr>
        <p:spPr/>
        <p:txBody>
          <a:bodyPr/>
          <a:lstStyle/>
          <a:p>
            <a:endParaRPr lang="zh-TW" altLang="en-US" dirty="0"/>
          </a:p>
        </p:txBody>
      </p:sp>
      <p:sp>
        <p:nvSpPr>
          <p:cNvPr id="4" name="投影片編號版面配置區 3">
            <a:extLst>
              <a:ext uri="{FF2B5EF4-FFF2-40B4-BE49-F238E27FC236}">
                <a16:creationId xmlns:a16="http://schemas.microsoft.com/office/drawing/2014/main" id="{D62AD37B-9628-4E49-A3F9-F2E065932E81}"/>
              </a:ext>
            </a:extLst>
          </p:cNvPr>
          <p:cNvSpPr>
            <a:spLocks noGrp="1"/>
          </p:cNvSpPr>
          <p:nvPr>
            <p:ph type="sldNum" sz="quarter" idx="12"/>
          </p:nvPr>
        </p:nvSpPr>
        <p:spPr/>
        <p:txBody>
          <a:bodyPr/>
          <a:lstStyle/>
          <a:p>
            <a:fld id="{52E38B42-96A3-412A-9CD3-7D6C2689CFF8}" type="slidenum">
              <a:rPr lang="en-US" altLang="zh-TW" smtClean="0"/>
              <a:pPr/>
              <a:t>25</a:t>
            </a:fld>
            <a:endParaRPr lang="en-US" altLang="zh-TW"/>
          </a:p>
        </p:txBody>
      </p:sp>
      <p:pic>
        <p:nvPicPr>
          <p:cNvPr id="5" name="圖片 4">
            <a:extLst>
              <a:ext uri="{FF2B5EF4-FFF2-40B4-BE49-F238E27FC236}">
                <a16:creationId xmlns:a16="http://schemas.microsoft.com/office/drawing/2014/main" id="{5EE2738B-F402-43FF-BBA2-11311431FDE7}"/>
              </a:ext>
            </a:extLst>
          </p:cNvPr>
          <p:cNvPicPr>
            <a:picLocks noChangeAspect="1"/>
          </p:cNvPicPr>
          <p:nvPr/>
        </p:nvPicPr>
        <p:blipFill>
          <a:blip r:embed="rId2"/>
          <a:stretch>
            <a:fillRect/>
          </a:stretch>
        </p:blipFill>
        <p:spPr>
          <a:xfrm>
            <a:off x="990100" y="185285"/>
            <a:ext cx="7163800" cy="6487430"/>
          </a:xfrm>
          <a:prstGeom prst="rect">
            <a:avLst/>
          </a:prstGeom>
        </p:spPr>
      </p:pic>
    </p:spTree>
    <p:extLst>
      <p:ext uri="{BB962C8B-B14F-4D97-AF65-F5344CB8AC3E}">
        <p14:creationId xmlns:p14="http://schemas.microsoft.com/office/powerpoint/2010/main" val="28535402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114DD7A-AFB8-418E-8F6E-F23CD09ECE25}"/>
              </a:ext>
            </a:extLst>
          </p:cNvPr>
          <p:cNvSpPr>
            <a:spLocks noGrp="1"/>
          </p:cNvSpPr>
          <p:nvPr>
            <p:ph type="title"/>
          </p:nvPr>
        </p:nvSpPr>
        <p:spPr/>
        <p:txBody>
          <a:bodyPr/>
          <a:lstStyle/>
          <a:p>
            <a:r>
              <a:rPr lang="en-US" altLang="zh-TW" dirty="0"/>
              <a:t>DDQN-VNFPA</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0090FF29-DE1C-4553-930F-A36BA6E1F506}"/>
                  </a:ext>
                </a:extLst>
              </p:cNvPr>
              <p:cNvSpPr>
                <a:spLocks noGrp="1"/>
              </p:cNvSpPr>
              <p:nvPr>
                <p:ph idx="1"/>
              </p:nvPr>
            </p:nvSpPr>
            <p:spPr>
              <a:xfrm>
                <a:off x="457200" y="1600202"/>
                <a:ext cx="8229600" cy="4525963"/>
              </a:xfrm>
            </p:spPr>
            <p:txBody>
              <a:bodyPr/>
              <a:lstStyle/>
              <a:p>
                <a:r>
                  <a:rPr lang="en-US" altLang="zh-TW" sz="2400" dirty="0"/>
                  <a:t>offline training process(②~④)</a:t>
                </a:r>
              </a:p>
              <a:p>
                <a:pPr lvl="1"/>
                <a:r>
                  <a:rPr lang="en-US" altLang="zh-TW" sz="2000" dirty="0"/>
                  <a:t>②: collect training data </a:t>
                </a:r>
              </a:p>
              <a:p>
                <a:pPr lvl="1"/>
                <a:r>
                  <a:rPr lang="en-US" altLang="zh-TW" sz="2000" dirty="0"/>
                  <a:t>③: train a DDQN model to take charge of the VNF placement for each time interval </a:t>
                </a:r>
                <a14:m>
                  <m:oMath xmlns:m="http://schemas.openxmlformats.org/officeDocument/2006/math">
                    <m:r>
                      <m:rPr>
                        <m:sty m:val="p"/>
                      </m:rPr>
                      <a:rPr lang="el-GR" altLang="zh-TW" sz="2000" i="1" smtClean="0">
                        <a:latin typeface="Cambria Math" panose="02040503050406030204" pitchFamily="18" charset="0"/>
                        <a:ea typeface="Cambria Math" panose="02040503050406030204" pitchFamily="18" charset="0"/>
                      </a:rPr>
                      <m:t>Δ</m:t>
                    </m:r>
                    <m:r>
                      <a:rPr lang="en-US" altLang="zh-TW" sz="2000" b="0" i="1" smtClean="0">
                        <a:latin typeface="Cambria Math" panose="02040503050406030204" pitchFamily="18" charset="0"/>
                        <a:ea typeface="Cambria Math" panose="02040503050406030204" pitchFamily="18" charset="0"/>
                      </a:rPr>
                      <m:t>𝑡</m:t>
                    </m:r>
                  </m:oMath>
                </a14:m>
                <a:endParaRPr lang="en-US" altLang="zh-TW" sz="2000" dirty="0"/>
              </a:p>
              <a:p>
                <a:pPr marL="742950" lvl="1" indent="-342900"/>
                <a:r>
                  <a:rPr lang="en-US" altLang="zh-TW" sz="2000" dirty="0"/>
                  <a:t>④: After training process, run those trained DDQN models online to achieve the optimization of VNF placement according to states</a:t>
                </a:r>
              </a:p>
              <a:p>
                <a:pPr marL="742950" lvl="1" indent="-342900"/>
                <a:r>
                  <a:rPr lang="en-US" altLang="zh-TW" sz="2000" dirty="0"/>
                  <a:t>④: make a copy of the old trained DDQN models and continue to train it using new collected training data</a:t>
                </a:r>
              </a:p>
              <a:p>
                <a:pPr marL="1143000" lvl="2" indent="-342900"/>
                <a:r>
                  <a:rPr lang="en-US" altLang="zh-TW" sz="1600" dirty="0"/>
                  <a:t>necessary to update DDQN models</a:t>
                </a:r>
              </a:p>
              <a:p>
                <a:pPr marL="742950" lvl="1" indent="-342900"/>
                <a:endParaRPr lang="zh-TW" altLang="en-US" sz="2000" dirty="0"/>
              </a:p>
            </p:txBody>
          </p:sp>
        </mc:Choice>
        <mc:Fallback xmlns="">
          <p:sp>
            <p:nvSpPr>
              <p:cNvPr id="3" name="內容版面配置區 2">
                <a:extLst>
                  <a:ext uri="{FF2B5EF4-FFF2-40B4-BE49-F238E27FC236}">
                    <a16:creationId xmlns:a16="http://schemas.microsoft.com/office/drawing/2014/main" id="{0090FF29-DE1C-4553-930F-A36BA6E1F506}"/>
                  </a:ext>
                </a:extLst>
              </p:cNvPr>
              <p:cNvSpPr>
                <a:spLocks noGrp="1" noRot="1" noChangeAspect="1" noMove="1" noResize="1" noEditPoints="1" noAdjustHandles="1" noChangeArrowheads="1" noChangeShapeType="1" noTextEdit="1"/>
              </p:cNvSpPr>
              <p:nvPr>
                <p:ph idx="1"/>
              </p:nvPr>
            </p:nvSpPr>
            <p:spPr>
              <a:xfrm>
                <a:off x="457200" y="1600202"/>
                <a:ext cx="8229600" cy="4525963"/>
              </a:xfrm>
              <a:blipFill>
                <a:blip r:embed="rId3"/>
                <a:stretch>
                  <a:fillRect l="-963" t="-1078" r="-519"/>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423C19F1-F0F0-4D84-BBD3-9BCC36B302E3}"/>
              </a:ext>
            </a:extLst>
          </p:cNvPr>
          <p:cNvSpPr>
            <a:spLocks noGrp="1"/>
          </p:cNvSpPr>
          <p:nvPr>
            <p:ph type="sldNum" sz="quarter" idx="12"/>
          </p:nvPr>
        </p:nvSpPr>
        <p:spPr/>
        <p:txBody>
          <a:bodyPr/>
          <a:lstStyle/>
          <a:p>
            <a:fld id="{52E38B42-96A3-412A-9CD3-7D6C2689CFF8}" type="slidenum">
              <a:rPr lang="en-US" altLang="zh-TW" smtClean="0"/>
              <a:pPr/>
              <a:t>26</a:t>
            </a:fld>
            <a:endParaRPr lang="en-US" altLang="zh-TW"/>
          </a:p>
        </p:txBody>
      </p:sp>
      <p:pic>
        <p:nvPicPr>
          <p:cNvPr id="5" name="圖片 4">
            <a:extLst>
              <a:ext uri="{FF2B5EF4-FFF2-40B4-BE49-F238E27FC236}">
                <a16:creationId xmlns:a16="http://schemas.microsoft.com/office/drawing/2014/main" id="{9B5236DB-A59F-4D7C-977D-ADB8CE4C6266}"/>
              </a:ext>
            </a:extLst>
          </p:cNvPr>
          <p:cNvPicPr>
            <a:picLocks noChangeAspect="1"/>
          </p:cNvPicPr>
          <p:nvPr/>
        </p:nvPicPr>
        <p:blipFill>
          <a:blip r:embed="rId4"/>
          <a:stretch>
            <a:fillRect/>
          </a:stretch>
        </p:blipFill>
        <p:spPr>
          <a:xfrm>
            <a:off x="5123260" y="4791490"/>
            <a:ext cx="3850481" cy="1911290"/>
          </a:xfrm>
          <a:prstGeom prst="rect">
            <a:avLst/>
          </a:prstGeom>
        </p:spPr>
      </p:pic>
      <p:cxnSp>
        <p:nvCxnSpPr>
          <p:cNvPr id="7" name="直線單箭頭接點 6">
            <a:extLst>
              <a:ext uri="{FF2B5EF4-FFF2-40B4-BE49-F238E27FC236}">
                <a16:creationId xmlns:a16="http://schemas.microsoft.com/office/drawing/2014/main" id="{39E3FABB-6A27-47E8-AF56-75EBE09A6D43}"/>
              </a:ext>
            </a:extLst>
          </p:cNvPr>
          <p:cNvCxnSpPr/>
          <p:nvPr/>
        </p:nvCxnSpPr>
        <p:spPr>
          <a:xfrm flipH="1">
            <a:off x="6515100" y="5943600"/>
            <a:ext cx="1066800" cy="0"/>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sp>
        <p:nvSpPr>
          <p:cNvPr id="8" name="文字方塊 7">
            <a:extLst>
              <a:ext uri="{FF2B5EF4-FFF2-40B4-BE49-F238E27FC236}">
                <a16:creationId xmlns:a16="http://schemas.microsoft.com/office/drawing/2014/main" id="{BDE2609E-68C8-41D3-81B1-A435B991CCD7}"/>
              </a:ext>
            </a:extLst>
          </p:cNvPr>
          <p:cNvSpPr txBox="1"/>
          <p:nvPr/>
        </p:nvSpPr>
        <p:spPr>
          <a:xfrm>
            <a:off x="6315671" y="5608635"/>
            <a:ext cx="1676400" cy="276999"/>
          </a:xfrm>
          <a:prstGeom prst="rect">
            <a:avLst/>
          </a:prstGeom>
          <a:noFill/>
        </p:spPr>
        <p:txBody>
          <a:bodyPr wrap="square" rtlCol="0">
            <a:spAutoFit/>
          </a:bodyPr>
          <a:lstStyle/>
          <a:p>
            <a:r>
              <a:rPr lang="en-US" altLang="zh-TW" sz="1200" dirty="0"/>
              <a:t>State, Action, Reward</a:t>
            </a:r>
            <a:endParaRPr lang="zh-TW" altLang="en-US" sz="1200" dirty="0"/>
          </a:p>
        </p:txBody>
      </p:sp>
    </p:spTree>
    <p:extLst>
      <p:ext uri="{BB962C8B-B14F-4D97-AF65-F5344CB8AC3E}">
        <p14:creationId xmlns:p14="http://schemas.microsoft.com/office/powerpoint/2010/main" val="12925632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90D8146-F50E-4FEF-A7C5-AFF3C5421E19}"/>
              </a:ext>
            </a:extLst>
          </p:cNvPr>
          <p:cNvSpPr>
            <a:spLocks noGrp="1"/>
          </p:cNvSpPr>
          <p:nvPr>
            <p:ph type="title"/>
          </p:nvPr>
        </p:nvSpPr>
        <p:spPr/>
        <p:txBody>
          <a:bodyPr/>
          <a:lstStyle/>
          <a:p>
            <a:r>
              <a:rPr lang="en-US" altLang="zh-TW" dirty="0"/>
              <a:t>DDQN-VNFPA</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74CA3174-5653-4B9F-BB97-2BA6073C8008}"/>
                  </a:ext>
                </a:extLst>
              </p:cNvPr>
              <p:cNvSpPr>
                <a:spLocks noGrp="1"/>
              </p:cNvSpPr>
              <p:nvPr>
                <p:ph idx="1"/>
              </p:nvPr>
            </p:nvSpPr>
            <p:spPr/>
            <p:txBody>
              <a:bodyPr/>
              <a:lstStyle/>
              <a:p>
                <a:pPr marL="0" indent="0">
                  <a:buNone/>
                </a:pPr>
                <a:r>
                  <a:rPr lang="en-US" altLang="zh-TW" sz="2000" b="1" dirty="0"/>
                  <a:t>Line 4</a:t>
                </a:r>
                <a:r>
                  <a:rPr lang="en-US" altLang="zh-TW" sz="2000" dirty="0"/>
                  <a:t>: choose a batch of training </a:t>
                </a:r>
              </a:p>
              <a:p>
                <a:pPr marL="0" indent="0">
                  <a:buNone/>
                </a:pPr>
                <a:r>
                  <a:rPr lang="en-US" altLang="zh-TW" sz="2000" dirty="0"/>
                  <a:t>data from database</a:t>
                </a:r>
              </a:p>
              <a:p>
                <a:pPr marL="0" indent="0">
                  <a:buNone/>
                </a:pPr>
                <a:r>
                  <a:rPr lang="en-US" altLang="zh-TW" sz="2000" b="1" dirty="0"/>
                  <a:t>Line 5</a:t>
                </a:r>
                <a:r>
                  <a:rPr lang="en-US" altLang="zh-TW" sz="2000" dirty="0"/>
                  <a:t>: Q-values of the </a:t>
                </a:r>
              </a:p>
              <a:p>
                <a:pPr marL="0" indent="0">
                  <a:buNone/>
                </a:pPr>
                <a:r>
                  <a:rPr lang="en-US" altLang="zh-TW" sz="2000" dirty="0"/>
                  <a:t>corresponding actions under </a:t>
                </a:r>
              </a:p>
              <a:p>
                <a:pPr marL="0" indent="0">
                  <a:buNone/>
                </a:pPr>
                <a:r>
                  <a:rPr lang="en-US" altLang="zh-TW" sz="2000" dirty="0"/>
                  <a:t>current state</a:t>
                </a:r>
              </a:p>
              <a:p>
                <a:pPr marL="0" indent="0">
                  <a:buNone/>
                </a:pPr>
                <a:r>
                  <a:rPr lang="en-US" altLang="zh-TW" sz="2000" b="1" dirty="0"/>
                  <a:t>Line 6</a:t>
                </a:r>
                <a:r>
                  <a:rPr lang="en-US" altLang="zh-TW" sz="2000" dirty="0"/>
                  <a:t>: loss function</a:t>
                </a:r>
              </a:p>
              <a:p>
                <a:pPr marL="0" indent="0">
                  <a:buNone/>
                </a:pPr>
                <a:r>
                  <a:rPr lang="en-US" altLang="zh-TW" sz="2000" b="1" dirty="0"/>
                  <a:t>Line 7-12</a:t>
                </a:r>
                <a:r>
                  <a:rPr lang="en-US" altLang="zh-TW" sz="2000" dirty="0"/>
                  <a:t>: loss function whether is </a:t>
                </a:r>
              </a:p>
              <a:p>
                <a:pPr marL="0" indent="0">
                  <a:buNone/>
                </a:pPr>
                <a:r>
                  <a:rPr lang="en-US" altLang="zh-TW" sz="2000" dirty="0"/>
                  <a:t>convergent</a:t>
                </a:r>
              </a:p>
              <a:p>
                <a:pPr marL="0" indent="0">
                  <a:buNone/>
                </a:pPr>
                <a:r>
                  <a:rPr lang="en-US" altLang="zh-TW" sz="2000" b="1" dirty="0"/>
                  <a:t>Line 7-8</a:t>
                </a:r>
                <a:r>
                  <a:rPr lang="en-US" altLang="zh-TW" sz="2000" dirty="0"/>
                  <a:t>: model convergent,</a:t>
                </a:r>
                <a:r>
                  <a:rPr lang="zh-TW" altLang="en-US" sz="2000" dirty="0"/>
                  <a:t> </a:t>
                </a:r>
                <a:r>
                  <a:rPr lang="en-US" altLang="zh-TW" sz="2000" dirty="0"/>
                  <a:t>if the </a:t>
                </a:r>
              </a:p>
              <a:p>
                <a:pPr marL="0" indent="0">
                  <a:buNone/>
                </a:pPr>
                <a:r>
                  <a:rPr lang="en-US" altLang="zh-TW" sz="2000" dirty="0"/>
                  <a:t>value change of loss function is </a:t>
                </a:r>
              </a:p>
              <a:p>
                <a:pPr marL="0" indent="0">
                  <a:buNone/>
                </a:pPr>
                <a:r>
                  <a:rPr lang="en-US" altLang="zh-TW" sz="2000" dirty="0"/>
                  <a:t>smaller than a threshold </a:t>
                </a:r>
                <a14:m>
                  <m:oMath xmlns:m="http://schemas.openxmlformats.org/officeDocument/2006/math">
                    <m:r>
                      <a:rPr lang="zh-TW" altLang="en-US" sz="2000" i="1" smtClean="0">
                        <a:latin typeface="Cambria Math" panose="02040503050406030204" pitchFamily="18" charset="0"/>
                      </a:rPr>
                      <m:t>𝜖</m:t>
                    </m:r>
                  </m:oMath>
                </a14:m>
                <a:endParaRPr lang="en-US" altLang="zh-TW" sz="2000" dirty="0"/>
              </a:p>
              <a:p>
                <a:pPr marL="0" indent="0">
                  <a:buNone/>
                </a:pPr>
                <a:r>
                  <a:rPr lang="en-US" altLang="zh-TW" sz="2000" b="1" dirty="0"/>
                  <a:t>Line 10-11</a:t>
                </a:r>
                <a:r>
                  <a:rPr lang="en-US" altLang="zh-TW" sz="2000" dirty="0"/>
                  <a:t>: model not convergent </a:t>
                </a:r>
              </a:p>
              <a:p>
                <a:pPr marL="0" indent="0">
                  <a:buNone/>
                </a:pPr>
                <a:r>
                  <a:rPr lang="en-US" altLang="zh-TW" sz="2000" dirty="0"/>
                  <a:t>update online neural network and periodically update target neural network in line 11</a:t>
                </a:r>
              </a:p>
            </p:txBody>
          </p:sp>
        </mc:Choice>
        <mc:Fallback xmlns="">
          <p:sp>
            <p:nvSpPr>
              <p:cNvPr id="3" name="內容版面配置區 2">
                <a:extLst>
                  <a:ext uri="{FF2B5EF4-FFF2-40B4-BE49-F238E27FC236}">
                    <a16:creationId xmlns:a16="http://schemas.microsoft.com/office/drawing/2014/main" id="{74CA3174-5653-4B9F-BB97-2BA6073C8008}"/>
                  </a:ext>
                </a:extLst>
              </p:cNvPr>
              <p:cNvSpPr>
                <a:spLocks noGrp="1" noRot="1" noChangeAspect="1" noMove="1" noResize="1" noEditPoints="1" noAdjustHandles="1" noChangeArrowheads="1" noChangeShapeType="1" noTextEdit="1"/>
              </p:cNvSpPr>
              <p:nvPr>
                <p:ph idx="1"/>
              </p:nvPr>
            </p:nvSpPr>
            <p:spPr>
              <a:blipFill>
                <a:blip r:embed="rId3"/>
                <a:stretch>
                  <a:fillRect l="-741" t="-809" r="-593" b="-14825"/>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DAACBC32-A342-4DA2-A66F-1FC69F78E5B6}"/>
              </a:ext>
            </a:extLst>
          </p:cNvPr>
          <p:cNvSpPr>
            <a:spLocks noGrp="1"/>
          </p:cNvSpPr>
          <p:nvPr>
            <p:ph type="sldNum" sz="quarter" idx="12"/>
          </p:nvPr>
        </p:nvSpPr>
        <p:spPr/>
        <p:txBody>
          <a:bodyPr/>
          <a:lstStyle/>
          <a:p>
            <a:fld id="{52E38B42-96A3-412A-9CD3-7D6C2689CFF8}" type="slidenum">
              <a:rPr lang="en-US" altLang="zh-TW" smtClean="0"/>
              <a:pPr/>
              <a:t>27</a:t>
            </a:fld>
            <a:endParaRPr lang="en-US" altLang="zh-TW"/>
          </a:p>
        </p:txBody>
      </p:sp>
      <p:pic>
        <p:nvPicPr>
          <p:cNvPr id="6" name="圖片 5">
            <a:extLst>
              <a:ext uri="{FF2B5EF4-FFF2-40B4-BE49-F238E27FC236}">
                <a16:creationId xmlns:a16="http://schemas.microsoft.com/office/drawing/2014/main" id="{4355265E-B4CA-4306-8796-A5740CD4E5B7}"/>
              </a:ext>
            </a:extLst>
          </p:cNvPr>
          <p:cNvPicPr>
            <a:picLocks noChangeAspect="1"/>
          </p:cNvPicPr>
          <p:nvPr/>
        </p:nvPicPr>
        <p:blipFill>
          <a:blip r:embed="rId4"/>
          <a:stretch>
            <a:fillRect/>
          </a:stretch>
        </p:blipFill>
        <p:spPr>
          <a:xfrm>
            <a:off x="4714321" y="1562102"/>
            <a:ext cx="3972479" cy="4496427"/>
          </a:xfrm>
          <a:prstGeom prst="rect">
            <a:avLst/>
          </a:prstGeom>
        </p:spPr>
      </p:pic>
    </p:spTree>
    <p:extLst>
      <p:ext uri="{BB962C8B-B14F-4D97-AF65-F5344CB8AC3E}">
        <p14:creationId xmlns:p14="http://schemas.microsoft.com/office/powerpoint/2010/main" val="3198049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D3C4E73-057C-47FB-9C6B-313DC66EA394}"/>
              </a:ext>
            </a:extLst>
          </p:cNvPr>
          <p:cNvSpPr>
            <a:spLocks noGrp="1"/>
          </p:cNvSpPr>
          <p:nvPr>
            <p:ph type="title"/>
          </p:nvPr>
        </p:nvSpPr>
        <p:spPr/>
        <p:txBody>
          <a:bodyPr/>
          <a:lstStyle/>
          <a:p>
            <a:r>
              <a:rPr lang="en-US" altLang="zh-TW" dirty="0"/>
              <a:t>DDQN-VNFPA</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A01BB159-B882-428C-8282-69B976DB4180}"/>
                  </a:ext>
                </a:extLst>
              </p:cNvPr>
              <p:cNvSpPr>
                <a:spLocks noGrp="1"/>
              </p:cNvSpPr>
              <p:nvPr>
                <p:ph idx="1"/>
              </p:nvPr>
            </p:nvSpPr>
            <p:spPr/>
            <p:txBody>
              <a:bodyPr/>
              <a:lstStyle/>
              <a:p>
                <a:r>
                  <a:rPr lang="en-US" altLang="zh-TW" sz="2400" dirty="0"/>
                  <a:t>online running process three phases(⑤~⑨)</a:t>
                </a:r>
              </a:p>
              <a:p>
                <a:pPr lvl="1"/>
                <a:r>
                  <a:rPr lang="en-US" altLang="zh-TW" sz="2000" dirty="0"/>
                  <a:t>In the first phase</a:t>
                </a:r>
              </a:p>
              <a:p>
                <a:pPr lvl="2"/>
                <a:r>
                  <a:rPr lang="en-US" altLang="zh-TW" sz="1600" dirty="0"/>
                  <a:t>⑤: DDQN model is chosen according to current time to give a preliminary evaluation of each action under current state</a:t>
                </a:r>
              </a:p>
              <a:p>
                <a:pPr lvl="2"/>
                <a:r>
                  <a:rPr lang="en-US" altLang="zh-TW" sz="1600" dirty="0"/>
                  <a:t>⑥: optimize the solution space size by choosing the top k actions from total </a:t>
                </a:r>
                <a14:m>
                  <m:oMath xmlns:m="http://schemas.openxmlformats.org/officeDocument/2006/math">
                    <m:sSup>
                      <m:sSupPr>
                        <m:ctrlPr>
                          <a:rPr lang="en-US" altLang="zh-TW" sz="1600" i="1" smtClean="0">
                            <a:latin typeface="Cambria Math" panose="02040503050406030204" pitchFamily="18" charset="0"/>
                          </a:rPr>
                        </m:ctrlPr>
                      </m:sSupPr>
                      <m:e>
                        <m:r>
                          <a:rPr lang="en-US" altLang="zh-TW" sz="1600" b="0" i="1" smtClean="0">
                            <a:latin typeface="Cambria Math" panose="02040503050406030204" pitchFamily="18" charset="0"/>
                          </a:rPr>
                          <m:t>2</m:t>
                        </m:r>
                      </m:e>
                      <m:sup>
                        <m:r>
                          <a:rPr lang="en-US" altLang="zh-TW" sz="1600" b="0" i="1" smtClean="0">
                            <a:latin typeface="Cambria Math" panose="02040503050406030204" pitchFamily="18" charset="0"/>
                          </a:rPr>
                          <m:t>𝑁</m:t>
                        </m:r>
                      </m:sup>
                    </m:sSup>
                  </m:oMath>
                </a14:m>
                <a:r>
                  <a:rPr lang="en-US" altLang="zh-TW" sz="1600" dirty="0"/>
                  <a:t> actions</a:t>
                </a:r>
              </a:p>
              <a:p>
                <a:pPr lvl="1"/>
                <a:r>
                  <a:rPr lang="en-US" altLang="zh-TW" sz="2000" dirty="0"/>
                  <a:t>In the second phase</a:t>
                </a:r>
              </a:p>
              <a:p>
                <a:pPr lvl="2"/>
                <a:r>
                  <a:rPr lang="en-US" altLang="zh-TW" sz="1600" dirty="0"/>
                  <a:t>⑥: conduct the top k action considering forecasted SFCRs in simulation environment to get rewards</a:t>
                </a:r>
              </a:p>
              <a:p>
                <a:pPr lvl="2"/>
                <a:r>
                  <a:rPr lang="en-US" altLang="zh-TW" sz="1600" dirty="0"/>
                  <a:t>⑧: record results into database to further update DDQN models.</a:t>
                </a:r>
              </a:p>
              <a:p>
                <a:pPr lvl="1"/>
                <a:r>
                  <a:rPr lang="en-US" altLang="zh-TW" sz="2000" dirty="0"/>
                  <a:t>In the third phase</a:t>
                </a:r>
              </a:p>
              <a:p>
                <a:pPr lvl="2"/>
                <a:r>
                  <a:rPr lang="en-US" altLang="zh-TW" sz="1600" dirty="0"/>
                  <a:t>⑦: the action with the highest reward </a:t>
                </a:r>
              </a:p>
              <a:p>
                <a:pPr marL="914400" lvl="2" indent="0">
                  <a:buNone/>
                </a:pPr>
                <a:r>
                  <a:rPr lang="en-US" altLang="zh-TW" sz="1600" dirty="0"/>
                  <a:t>in optimized solution space is conducted </a:t>
                </a:r>
              </a:p>
              <a:p>
                <a:pPr lvl="2"/>
                <a:r>
                  <a:rPr lang="en-US" altLang="zh-TW" sz="1600" dirty="0"/>
                  <a:t>⑨: optimize the placement of VNFIs in </a:t>
                </a:r>
              </a:p>
              <a:p>
                <a:pPr marL="914400" lvl="2" indent="0">
                  <a:buNone/>
                </a:pPr>
                <a:r>
                  <a:rPr lang="en-US" altLang="zh-TW" sz="1600" dirty="0"/>
                  <a:t>physical network based on a threshold-based </a:t>
                </a:r>
              </a:p>
              <a:p>
                <a:pPr marL="914400" lvl="2" indent="0">
                  <a:buNone/>
                </a:pPr>
                <a:r>
                  <a:rPr lang="en-US" altLang="zh-TW" sz="1600" dirty="0"/>
                  <a:t>policy.</a:t>
                </a:r>
              </a:p>
              <a:p>
                <a:pPr lvl="1"/>
                <a:endParaRPr lang="en-US" altLang="zh-TW" sz="2000" dirty="0"/>
              </a:p>
              <a:p>
                <a:endParaRPr lang="zh-TW" altLang="en-US" sz="2400" dirty="0"/>
              </a:p>
            </p:txBody>
          </p:sp>
        </mc:Choice>
        <mc:Fallback xmlns="">
          <p:sp>
            <p:nvSpPr>
              <p:cNvPr id="3" name="內容版面配置區 2">
                <a:extLst>
                  <a:ext uri="{FF2B5EF4-FFF2-40B4-BE49-F238E27FC236}">
                    <a16:creationId xmlns:a16="http://schemas.microsoft.com/office/drawing/2014/main" id="{A01BB159-B882-428C-8282-69B976DB4180}"/>
                  </a:ext>
                </a:extLst>
              </p:cNvPr>
              <p:cNvSpPr>
                <a:spLocks noGrp="1" noRot="1" noChangeAspect="1" noMove="1" noResize="1" noEditPoints="1" noAdjustHandles="1" noChangeArrowheads="1" noChangeShapeType="1" noTextEdit="1"/>
              </p:cNvSpPr>
              <p:nvPr>
                <p:ph idx="1"/>
              </p:nvPr>
            </p:nvSpPr>
            <p:spPr>
              <a:blipFill>
                <a:blip r:embed="rId3"/>
                <a:stretch>
                  <a:fillRect l="-963" t="-1078" b="-10377"/>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9821431E-2628-4407-B1DA-D5B2D71755FB}"/>
              </a:ext>
            </a:extLst>
          </p:cNvPr>
          <p:cNvSpPr>
            <a:spLocks noGrp="1"/>
          </p:cNvSpPr>
          <p:nvPr>
            <p:ph type="sldNum" sz="quarter" idx="12"/>
          </p:nvPr>
        </p:nvSpPr>
        <p:spPr/>
        <p:txBody>
          <a:bodyPr/>
          <a:lstStyle/>
          <a:p>
            <a:fld id="{52E38B42-96A3-412A-9CD3-7D6C2689CFF8}" type="slidenum">
              <a:rPr lang="en-US" altLang="zh-TW" smtClean="0"/>
              <a:pPr/>
              <a:t>28</a:t>
            </a:fld>
            <a:endParaRPr lang="en-US" altLang="zh-TW"/>
          </a:p>
        </p:txBody>
      </p:sp>
      <p:pic>
        <p:nvPicPr>
          <p:cNvPr id="5" name="圖片 4">
            <a:extLst>
              <a:ext uri="{FF2B5EF4-FFF2-40B4-BE49-F238E27FC236}">
                <a16:creationId xmlns:a16="http://schemas.microsoft.com/office/drawing/2014/main" id="{2F2080A8-2EAC-4874-AC30-BA7EF00C0A79}"/>
              </a:ext>
            </a:extLst>
          </p:cNvPr>
          <p:cNvPicPr>
            <a:picLocks noChangeAspect="1"/>
          </p:cNvPicPr>
          <p:nvPr/>
        </p:nvPicPr>
        <p:blipFill>
          <a:blip r:embed="rId4"/>
          <a:stretch>
            <a:fillRect/>
          </a:stretch>
        </p:blipFill>
        <p:spPr>
          <a:xfrm>
            <a:off x="5776457" y="5059363"/>
            <a:ext cx="3348493" cy="1662114"/>
          </a:xfrm>
          <a:prstGeom prst="rect">
            <a:avLst/>
          </a:prstGeom>
        </p:spPr>
      </p:pic>
      <p:cxnSp>
        <p:nvCxnSpPr>
          <p:cNvPr id="6" name="直線單箭頭接點 5">
            <a:extLst>
              <a:ext uri="{FF2B5EF4-FFF2-40B4-BE49-F238E27FC236}">
                <a16:creationId xmlns:a16="http://schemas.microsoft.com/office/drawing/2014/main" id="{9BE5662B-BE56-48CA-AB32-F6DC356D4215}"/>
              </a:ext>
            </a:extLst>
          </p:cNvPr>
          <p:cNvCxnSpPr/>
          <p:nvPr/>
        </p:nvCxnSpPr>
        <p:spPr>
          <a:xfrm flipH="1">
            <a:off x="6934200" y="6248400"/>
            <a:ext cx="1066800" cy="0"/>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sp>
        <p:nvSpPr>
          <p:cNvPr id="7" name="文字方塊 6">
            <a:extLst>
              <a:ext uri="{FF2B5EF4-FFF2-40B4-BE49-F238E27FC236}">
                <a16:creationId xmlns:a16="http://schemas.microsoft.com/office/drawing/2014/main" id="{8849CBEC-255A-4D88-9917-6F99AEBC9CA5}"/>
              </a:ext>
            </a:extLst>
          </p:cNvPr>
          <p:cNvSpPr txBox="1"/>
          <p:nvPr/>
        </p:nvSpPr>
        <p:spPr>
          <a:xfrm>
            <a:off x="6934200" y="5961876"/>
            <a:ext cx="1151929" cy="276999"/>
          </a:xfrm>
          <a:prstGeom prst="rect">
            <a:avLst/>
          </a:prstGeom>
          <a:noFill/>
        </p:spPr>
        <p:txBody>
          <a:bodyPr wrap="square" rtlCol="0">
            <a:spAutoFit/>
          </a:bodyPr>
          <a:lstStyle/>
          <a:p>
            <a:r>
              <a:rPr lang="en-US" altLang="zh-TW" sz="1200" dirty="0"/>
              <a:t>State, Reward</a:t>
            </a:r>
            <a:endParaRPr lang="zh-TW" altLang="en-US" sz="1200" dirty="0"/>
          </a:p>
        </p:txBody>
      </p:sp>
      <p:cxnSp>
        <p:nvCxnSpPr>
          <p:cNvPr id="8" name="直線單箭頭接點 7">
            <a:extLst>
              <a:ext uri="{FF2B5EF4-FFF2-40B4-BE49-F238E27FC236}">
                <a16:creationId xmlns:a16="http://schemas.microsoft.com/office/drawing/2014/main" id="{6AE2948E-7883-4FBD-84B4-E8D69D72ED8C}"/>
              </a:ext>
            </a:extLst>
          </p:cNvPr>
          <p:cNvCxnSpPr/>
          <p:nvPr/>
        </p:nvCxnSpPr>
        <p:spPr>
          <a:xfrm flipH="1">
            <a:off x="6934200" y="5861845"/>
            <a:ext cx="1066800" cy="0"/>
          </a:xfrm>
          <a:prstGeom prst="straightConnector1">
            <a:avLst/>
          </a:prstGeom>
          <a:ln w="19050">
            <a:headEnd type="triangle" w="med" len="med"/>
            <a:tailEnd type="none" w="med" len="med"/>
          </a:ln>
        </p:spPr>
        <p:style>
          <a:lnRef idx="1">
            <a:schemeClr val="accent2"/>
          </a:lnRef>
          <a:fillRef idx="0">
            <a:schemeClr val="accent2"/>
          </a:fillRef>
          <a:effectRef idx="0">
            <a:schemeClr val="accent2"/>
          </a:effectRef>
          <a:fontRef idx="minor">
            <a:schemeClr val="tx1"/>
          </a:fontRef>
        </p:style>
      </p:cxnSp>
      <p:sp>
        <p:nvSpPr>
          <p:cNvPr id="10" name="文字方塊 9">
            <a:extLst>
              <a:ext uri="{FF2B5EF4-FFF2-40B4-BE49-F238E27FC236}">
                <a16:creationId xmlns:a16="http://schemas.microsoft.com/office/drawing/2014/main" id="{F7698A96-4459-4865-8B4A-976C30F15EE2}"/>
              </a:ext>
            </a:extLst>
          </p:cNvPr>
          <p:cNvSpPr txBox="1"/>
          <p:nvPr/>
        </p:nvSpPr>
        <p:spPr>
          <a:xfrm>
            <a:off x="7145903" y="5572167"/>
            <a:ext cx="609600" cy="276999"/>
          </a:xfrm>
          <a:prstGeom prst="rect">
            <a:avLst/>
          </a:prstGeom>
          <a:noFill/>
        </p:spPr>
        <p:txBody>
          <a:bodyPr wrap="square" rtlCol="0">
            <a:spAutoFit/>
          </a:bodyPr>
          <a:lstStyle/>
          <a:p>
            <a:r>
              <a:rPr lang="en-US" altLang="zh-TW" sz="1200" dirty="0"/>
              <a:t>Action</a:t>
            </a:r>
            <a:endParaRPr lang="zh-TW" altLang="en-US" sz="1200" dirty="0"/>
          </a:p>
        </p:txBody>
      </p:sp>
    </p:spTree>
    <p:extLst>
      <p:ext uri="{BB962C8B-B14F-4D97-AF65-F5344CB8AC3E}">
        <p14:creationId xmlns:p14="http://schemas.microsoft.com/office/powerpoint/2010/main" val="40505146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32A2EEE-4FB1-4085-8E22-B153920A0070}"/>
              </a:ext>
            </a:extLst>
          </p:cNvPr>
          <p:cNvSpPr>
            <a:spLocks noGrp="1"/>
          </p:cNvSpPr>
          <p:nvPr>
            <p:ph type="title"/>
          </p:nvPr>
        </p:nvSpPr>
        <p:spPr/>
        <p:txBody>
          <a:bodyPr/>
          <a:lstStyle/>
          <a:p>
            <a:r>
              <a:rPr lang="en-US" altLang="zh-TW" dirty="0"/>
              <a:t>DDQN-VNFPA</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7CD3BC4F-36C9-442C-A1C7-7C6786A7CE48}"/>
                  </a:ext>
                </a:extLst>
              </p:cNvPr>
              <p:cNvSpPr>
                <a:spLocks noGrp="1"/>
              </p:cNvSpPr>
              <p:nvPr>
                <p:ph idx="1"/>
              </p:nvPr>
            </p:nvSpPr>
            <p:spPr/>
            <p:txBody>
              <a:bodyPr/>
              <a:lstStyle/>
              <a:p>
                <a:pPr marL="0" indent="0">
                  <a:buNone/>
                </a:pPr>
                <a:r>
                  <a:rPr lang="en-US" altLang="zh-TW" sz="1800" b="1" dirty="0"/>
                  <a:t>Line 1-8</a:t>
                </a:r>
                <a:r>
                  <a:rPr lang="en-US" altLang="zh-TW" sz="1800" dirty="0"/>
                  <a:t>:</a:t>
                </a:r>
                <a:r>
                  <a:rPr lang="zh-TW" altLang="en-US" sz="1800" dirty="0"/>
                  <a:t> </a:t>
                </a:r>
                <a:r>
                  <a:rPr lang="en-US" altLang="zh-TW" sz="1800" dirty="0"/>
                  <a:t>compute mean available </a:t>
                </a:r>
              </a:p>
              <a:p>
                <a:pPr marL="0" indent="0">
                  <a:buNone/>
                </a:pPr>
                <a:r>
                  <a:rPr lang="en-US" altLang="zh-TW" sz="1800" dirty="0"/>
                  <a:t>resource</a:t>
                </a:r>
              </a:p>
              <a:p>
                <a:pPr marL="0" indent="0">
                  <a:buNone/>
                </a:pPr>
                <a:r>
                  <a:rPr lang="en-US" altLang="zh-TW" sz="1800" b="1" dirty="0"/>
                  <a:t>Line 9</a:t>
                </a:r>
                <a:r>
                  <a:rPr lang="en-US" altLang="zh-TW" sz="1800" dirty="0"/>
                  <a:t>: a state is formatted</a:t>
                </a:r>
              </a:p>
              <a:p>
                <a:pPr marL="0" indent="0">
                  <a:buNone/>
                </a:pPr>
                <a:r>
                  <a:rPr lang="en-US" altLang="zh-TW" sz="1800" b="1" dirty="0"/>
                  <a:t>Line 10-11</a:t>
                </a:r>
                <a:r>
                  <a:rPr lang="en-US" altLang="zh-TW" sz="1800" dirty="0"/>
                  <a:t>: input the state into </a:t>
                </a:r>
              </a:p>
              <a:p>
                <a:pPr marL="0" indent="0">
                  <a:buNone/>
                </a:pPr>
                <a:r>
                  <a:rPr lang="en-US" altLang="zh-TW" sz="1800" dirty="0"/>
                  <a:t>selected DDQN model and get </a:t>
                </a:r>
              </a:p>
              <a:p>
                <a:pPr marL="0" indent="0">
                  <a:buNone/>
                </a:pPr>
                <a:r>
                  <a:rPr lang="en-US" altLang="zh-TW" sz="1800" dirty="0"/>
                  <a:t>the corresponding Q-value of </a:t>
                </a:r>
              </a:p>
              <a:p>
                <a:pPr marL="0" indent="0">
                  <a:buNone/>
                </a:pPr>
                <a:r>
                  <a:rPr lang="en-US" altLang="zh-TW" sz="1800" dirty="0"/>
                  <a:t>each action</a:t>
                </a:r>
              </a:p>
              <a:p>
                <a:pPr marL="0" indent="0">
                  <a:buNone/>
                </a:pPr>
                <a:r>
                  <a:rPr lang="en-US" altLang="zh-TW" sz="1800" b="1" dirty="0"/>
                  <a:t>Line 12</a:t>
                </a:r>
                <a:r>
                  <a:rPr lang="en-US" altLang="zh-TW" sz="1800" dirty="0"/>
                  <a:t>: the actions with top k </a:t>
                </a:r>
              </a:p>
              <a:p>
                <a:pPr marL="0" indent="0">
                  <a:buNone/>
                </a:pPr>
                <a:r>
                  <a:rPr lang="en-US" altLang="zh-TW" sz="1800" dirty="0"/>
                  <a:t>Q-values are chosen to optimize </a:t>
                </a:r>
              </a:p>
              <a:p>
                <a:pPr marL="0" indent="0">
                  <a:buNone/>
                </a:pPr>
                <a:r>
                  <a:rPr lang="en-US" altLang="zh-TW" sz="1800" dirty="0"/>
                  <a:t>the size of solution space</a:t>
                </a:r>
              </a:p>
              <a:p>
                <a:pPr marL="0" indent="0">
                  <a:buNone/>
                </a:pPr>
                <a:r>
                  <a:rPr lang="en-US" altLang="zh-TW" sz="1800" b="1" dirty="0"/>
                  <a:t>Line 13-19</a:t>
                </a:r>
                <a:r>
                  <a:rPr lang="en-US" altLang="zh-TW" sz="1800" dirty="0"/>
                  <a:t>: obtain the reward of each </a:t>
                </a:r>
              </a:p>
              <a:p>
                <a:pPr marL="0" indent="0">
                  <a:buNone/>
                </a:pPr>
                <a:r>
                  <a:rPr lang="en-US" altLang="zh-TW" sz="1800" dirty="0"/>
                  <a:t>action in optimized solution space and </a:t>
                </a:r>
              </a:p>
              <a:p>
                <a:pPr marL="0" indent="0">
                  <a:buNone/>
                </a:pPr>
                <a:r>
                  <a:rPr lang="en-US" altLang="zh-TW" sz="1800" dirty="0"/>
                  <a:t>record results into database</a:t>
                </a:r>
              </a:p>
              <a:p>
                <a:pPr marL="0" indent="0">
                  <a:buNone/>
                </a:pPr>
                <a:r>
                  <a:rPr lang="en-US" altLang="zh-TW" sz="1800" b="1" dirty="0"/>
                  <a:t>Line 20-21</a:t>
                </a:r>
                <a:r>
                  <a:rPr lang="en-US" altLang="zh-TW" sz="1800" dirty="0"/>
                  <a:t>: conduct the best action </a:t>
                </a:r>
              </a:p>
              <a:p>
                <a:pPr marL="0" indent="0">
                  <a:buNone/>
                </a:pPr>
                <a14:m>
                  <m:oMath xmlns:m="http://schemas.openxmlformats.org/officeDocument/2006/math">
                    <m:sSup>
                      <m:sSupPr>
                        <m:ctrlPr>
                          <a:rPr lang="en-US" altLang="zh-TW" sz="1800" i="1">
                            <a:latin typeface="Cambria Math" panose="02040503050406030204" pitchFamily="18" charset="0"/>
                          </a:rPr>
                        </m:ctrlPr>
                      </m:sSupPr>
                      <m:e>
                        <m:r>
                          <a:rPr lang="en-US" altLang="zh-TW" sz="1800" i="1">
                            <a:latin typeface="Cambria Math" panose="02040503050406030204" pitchFamily="18" charset="0"/>
                          </a:rPr>
                          <m:t>𝑎</m:t>
                        </m:r>
                      </m:e>
                      <m:sup>
                        <m:r>
                          <a:rPr lang="en-US" altLang="zh-TW" sz="1800" i="1">
                            <a:latin typeface="Cambria Math" panose="02040503050406030204" pitchFamily="18" charset="0"/>
                          </a:rPr>
                          <m:t>∗</m:t>
                        </m:r>
                      </m:sup>
                    </m:sSup>
                  </m:oMath>
                </a14:m>
                <a:r>
                  <a:rPr lang="en-US" altLang="zh-TW" sz="1800" dirty="0"/>
                  <a:t> in physical network</a:t>
                </a:r>
              </a:p>
            </p:txBody>
          </p:sp>
        </mc:Choice>
        <mc:Fallback xmlns="">
          <p:sp>
            <p:nvSpPr>
              <p:cNvPr id="3" name="內容版面配置區 2">
                <a:extLst>
                  <a:ext uri="{FF2B5EF4-FFF2-40B4-BE49-F238E27FC236}">
                    <a16:creationId xmlns:a16="http://schemas.microsoft.com/office/drawing/2014/main" id="{7CD3BC4F-36C9-442C-A1C7-7C6786A7CE48}"/>
                  </a:ext>
                </a:extLst>
              </p:cNvPr>
              <p:cNvSpPr>
                <a:spLocks noGrp="1" noRot="1" noChangeAspect="1" noMove="1" noResize="1" noEditPoints="1" noAdjustHandles="1" noChangeArrowheads="1" noChangeShapeType="1" noTextEdit="1"/>
              </p:cNvSpPr>
              <p:nvPr>
                <p:ph idx="1"/>
              </p:nvPr>
            </p:nvSpPr>
            <p:spPr>
              <a:blipFill>
                <a:blip r:embed="rId3"/>
                <a:stretch>
                  <a:fillRect l="-593" t="-809" b="-11995"/>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3A69EC98-B35F-4FAD-BD7D-BD9944630833}"/>
              </a:ext>
            </a:extLst>
          </p:cNvPr>
          <p:cNvSpPr>
            <a:spLocks noGrp="1"/>
          </p:cNvSpPr>
          <p:nvPr>
            <p:ph type="sldNum" sz="quarter" idx="12"/>
          </p:nvPr>
        </p:nvSpPr>
        <p:spPr/>
        <p:txBody>
          <a:bodyPr/>
          <a:lstStyle/>
          <a:p>
            <a:fld id="{52E38B42-96A3-412A-9CD3-7D6C2689CFF8}" type="slidenum">
              <a:rPr lang="en-US" altLang="zh-TW" smtClean="0"/>
              <a:pPr/>
              <a:t>29</a:t>
            </a:fld>
            <a:endParaRPr lang="en-US" altLang="zh-TW"/>
          </a:p>
        </p:txBody>
      </p:sp>
      <p:pic>
        <p:nvPicPr>
          <p:cNvPr id="5" name="圖片 4">
            <a:extLst>
              <a:ext uri="{FF2B5EF4-FFF2-40B4-BE49-F238E27FC236}">
                <a16:creationId xmlns:a16="http://schemas.microsoft.com/office/drawing/2014/main" id="{922A3206-AB56-4002-A8C6-A65452C7EB7D}"/>
              </a:ext>
            </a:extLst>
          </p:cNvPr>
          <p:cNvPicPr>
            <a:picLocks noChangeAspect="1"/>
          </p:cNvPicPr>
          <p:nvPr/>
        </p:nvPicPr>
        <p:blipFill>
          <a:blip r:embed="rId4"/>
          <a:stretch>
            <a:fillRect/>
          </a:stretch>
        </p:blipFill>
        <p:spPr>
          <a:xfrm>
            <a:off x="5114365" y="1580435"/>
            <a:ext cx="4010585" cy="5125165"/>
          </a:xfrm>
          <a:prstGeom prst="rect">
            <a:avLst/>
          </a:prstGeom>
        </p:spPr>
      </p:pic>
    </p:spTree>
    <p:extLst>
      <p:ext uri="{BB962C8B-B14F-4D97-AF65-F5344CB8AC3E}">
        <p14:creationId xmlns:p14="http://schemas.microsoft.com/office/powerpoint/2010/main" val="3277543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C0E487E-D189-43FE-A252-37F45FDD60E4}"/>
              </a:ext>
            </a:extLst>
          </p:cNvPr>
          <p:cNvSpPr>
            <a:spLocks noGrp="1"/>
          </p:cNvSpPr>
          <p:nvPr>
            <p:ph type="title"/>
          </p:nvPr>
        </p:nvSpPr>
        <p:spPr/>
        <p:txBody>
          <a:bodyPr/>
          <a:lstStyle/>
          <a:p>
            <a:r>
              <a:rPr lang="en-US" altLang="zh-TW" dirty="0"/>
              <a:t>Introduction</a:t>
            </a:r>
            <a:endParaRPr lang="zh-TW" altLang="en-US" dirty="0"/>
          </a:p>
        </p:txBody>
      </p:sp>
      <p:sp>
        <p:nvSpPr>
          <p:cNvPr id="3" name="內容版面配置區 2">
            <a:extLst>
              <a:ext uri="{FF2B5EF4-FFF2-40B4-BE49-F238E27FC236}">
                <a16:creationId xmlns:a16="http://schemas.microsoft.com/office/drawing/2014/main" id="{D2431870-F4BE-499F-99FB-AAD735DBD5B7}"/>
              </a:ext>
            </a:extLst>
          </p:cNvPr>
          <p:cNvSpPr>
            <a:spLocks noGrp="1"/>
          </p:cNvSpPr>
          <p:nvPr>
            <p:ph idx="1"/>
          </p:nvPr>
        </p:nvSpPr>
        <p:spPr>
          <a:xfrm>
            <a:off x="457200" y="1600202"/>
            <a:ext cx="8229600" cy="4525963"/>
          </a:xfrm>
        </p:spPr>
        <p:txBody>
          <a:bodyPr/>
          <a:lstStyle/>
          <a:p>
            <a:r>
              <a:rPr lang="en-US" altLang="zh-TW" sz="2400" dirty="0"/>
              <a:t>Middleboxes</a:t>
            </a:r>
          </a:p>
          <a:p>
            <a:pPr lvl="1"/>
            <a:r>
              <a:rPr lang="en-US" altLang="zh-TW" sz="2000" dirty="0"/>
              <a:t>implemented in dedicated hardware</a:t>
            </a:r>
          </a:p>
          <a:p>
            <a:pPr lvl="2"/>
            <a:r>
              <a:rPr lang="en-US" altLang="zh-TW" sz="1600" dirty="0"/>
              <a:t>Inflexible</a:t>
            </a:r>
          </a:p>
          <a:p>
            <a:pPr lvl="2"/>
            <a:r>
              <a:rPr lang="en-US" altLang="zh-TW" sz="1600" dirty="0"/>
              <a:t>high Capital Expenses</a:t>
            </a:r>
            <a:r>
              <a:rPr lang="zh-TW" altLang="en-US" sz="1600" dirty="0"/>
              <a:t> </a:t>
            </a:r>
            <a:r>
              <a:rPr lang="en-US" altLang="zh-TW" sz="1600" dirty="0"/>
              <a:t>(CAPEX)</a:t>
            </a:r>
            <a:r>
              <a:rPr lang="zh-TW" altLang="en-US" sz="1600" dirty="0"/>
              <a:t> </a:t>
            </a:r>
            <a:r>
              <a:rPr lang="en-US" altLang="zh-TW" sz="1600" dirty="0"/>
              <a:t>and Operating Expenses (OPEX)</a:t>
            </a:r>
          </a:p>
          <a:p>
            <a:r>
              <a:rPr lang="en-US" altLang="zh-TW" sz="2400" dirty="0"/>
              <a:t>NFV,</a:t>
            </a:r>
            <a:r>
              <a:rPr lang="zh-TW" altLang="en-US" sz="2400" dirty="0"/>
              <a:t> </a:t>
            </a:r>
            <a:r>
              <a:rPr lang="en-US" altLang="zh-TW" sz="2400" dirty="0"/>
              <a:t>VNFs</a:t>
            </a:r>
            <a:r>
              <a:rPr lang="zh-TW" altLang="en-US" sz="2400" dirty="0"/>
              <a:t> </a:t>
            </a:r>
            <a:endParaRPr lang="en-US" altLang="zh-TW" sz="2400" dirty="0"/>
          </a:p>
          <a:p>
            <a:pPr lvl="1"/>
            <a:r>
              <a:rPr lang="en-US" altLang="zh-TW" sz="2000" dirty="0"/>
              <a:t>realized in software</a:t>
            </a:r>
          </a:p>
          <a:p>
            <a:pPr lvl="1"/>
            <a:r>
              <a:rPr lang="en-US" altLang="zh-TW" sz="2000" dirty="0"/>
              <a:t>placed in commercial-</a:t>
            </a:r>
          </a:p>
          <a:p>
            <a:pPr marL="457200" lvl="1" indent="0">
              <a:buNone/>
            </a:pPr>
            <a:r>
              <a:rPr lang="en-US" altLang="zh-TW" sz="2000" dirty="0"/>
              <a:t>off-the-shelf devices adaptively.</a:t>
            </a:r>
          </a:p>
        </p:txBody>
      </p:sp>
      <p:sp>
        <p:nvSpPr>
          <p:cNvPr id="4" name="投影片編號版面配置區 3">
            <a:extLst>
              <a:ext uri="{FF2B5EF4-FFF2-40B4-BE49-F238E27FC236}">
                <a16:creationId xmlns:a16="http://schemas.microsoft.com/office/drawing/2014/main" id="{F0BDBFFB-2E73-4FB1-9DF4-655C3796054B}"/>
              </a:ext>
            </a:extLst>
          </p:cNvPr>
          <p:cNvSpPr>
            <a:spLocks noGrp="1"/>
          </p:cNvSpPr>
          <p:nvPr>
            <p:ph type="sldNum" sz="quarter" idx="12"/>
          </p:nvPr>
        </p:nvSpPr>
        <p:spPr/>
        <p:txBody>
          <a:bodyPr/>
          <a:lstStyle/>
          <a:p>
            <a:fld id="{52E38B42-96A3-412A-9CD3-7D6C2689CFF8}" type="slidenum">
              <a:rPr lang="en-US" altLang="zh-TW" smtClean="0"/>
              <a:pPr/>
              <a:t>3</a:t>
            </a:fld>
            <a:endParaRPr lang="en-US" altLang="zh-TW"/>
          </a:p>
        </p:txBody>
      </p:sp>
      <p:pic>
        <p:nvPicPr>
          <p:cNvPr id="1028" name="Picture 4" descr="https://miro.medium.com/max/700/1*vg8u3_YJpzUUIXjC-Ll0dg.jpeg">
            <a:extLst>
              <a:ext uri="{FF2B5EF4-FFF2-40B4-BE49-F238E27FC236}">
                <a16:creationId xmlns:a16="http://schemas.microsoft.com/office/drawing/2014/main" id="{636CBFB7-F9B4-44BF-B91D-6F3E7BB5C1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200400"/>
            <a:ext cx="3657600" cy="2659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36892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569D87F-D289-4022-859F-A6F987128665}"/>
              </a:ext>
            </a:extLst>
          </p:cNvPr>
          <p:cNvSpPr>
            <a:spLocks noGrp="1"/>
          </p:cNvSpPr>
          <p:nvPr>
            <p:ph type="title"/>
          </p:nvPr>
        </p:nvSpPr>
        <p:spPr/>
        <p:txBody>
          <a:bodyPr/>
          <a:lstStyle/>
          <a:p>
            <a:r>
              <a:rPr lang="en-US" altLang="zh-TW" dirty="0"/>
              <a:t>DDQN-VNFPA</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01AF5376-A47F-4C2D-B454-5A35F0A5276D}"/>
                  </a:ext>
                </a:extLst>
              </p:cNvPr>
              <p:cNvSpPr>
                <a:spLocks noGrp="1"/>
              </p:cNvSpPr>
              <p:nvPr>
                <p:ph idx="1"/>
              </p:nvPr>
            </p:nvSpPr>
            <p:spPr/>
            <p:txBody>
              <a:bodyPr/>
              <a:lstStyle/>
              <a:p>
                <a:pPr marL="0" indent="0">
                  <a:buNone/>
                </a:pPr>
                <a:r>
                  <a:rPr lang="en-US" altLang="zh-TW" sz="1800" b="1" dirty="0"/>
                  <a:t>Line 3-18</a:t>
                </a:r>
                <a:r>
                  <a:rPr lang="en-US" altLang="zh-TW" sz="1800" dirty="0"/>
                  <a:t>: For each network region </a:t>
                </a:r>
              </a:p>
              <a:p>
                <a:pPr marL="0" indent="0">
                  <a:buNone/>
                </a:pPr>
                <a:r>
                  <a:rPr lang="en-US" altLang="zh-TW" sz="1800" dirty="0"/>
                  <a:t>n that are chosen by </a:t>
                </a:r>
                <a14:m>
                  <m:oMath xmlns:m="http://schemas.openxmlformats.org/officeDocument/2006/math">
                    <m:sSup>
                      <m:sSupPr>
                        <m:ctrlPr>
                          <a:rPr lang="en-US" altLang="zh-TW" sz="1800" i="1" smtClean="0">
                            <a:latin typeface="Cambria Math" panose="02040503050406030204" pitchFamily="18" charset="0"/>
                          </a:rPr>
                        </m:ctrlPr>
                      </m:sSupPr>
                      <m:e>
                        <m:r>
                          <a:rPr lang="en-US" altLang="zh-TW" sz="1800" i="1">
                            <a:latin typeface="Cambria Math" panose="02040503050406030204" pitchFamily="18" charset="0"/>
                          </a:rPr>
                          <m:t>𝑎</m:t>
                        </m:r>
                      </m:e>
                      <m:sup>
                        <m:r>
                          <a:rPr lang="en-US" altLang="zh-TW" sz="1800" i="1">
                            <a:latin typeface="Cambria Math" panose="02040503050406030204" pitchFamily="18" charset="0"/>
                          </a:rPr>
                          <m:t>∗</m:t>
                        </m:r>
                      </m:sup>
                    </m:sSup>
                  </m:oMath>
                </a14:m>
                <a:r>
                  <a:rPr lang="en-US" altLang="zh-TW" sz="1800" dirty="0"/>
                  <a:t>, check </a:t>
                </a:r>
              </a:p>
              <a:p>
                <a:pPr marL="0" indent="0">
                  <a:buNone/>
                </a:pPr>
                <a:r>
                  <a:rPr lang="en-US" altLang="zh-TW" sz="1800" dirty="0"/>
                  <a:t>available CPU for each type of VNF</a:t>
                </a:r>
              </a:p>
              <a:p>
                <a:pPr marL="0" indent="0">
                  <a:buNone/>
                </a:pPr>
                <a:r>
                  <a:rPr lang="en-US" altLang="zh-TW" sz="1800" b="1" dirty="0"/>
                  <a:t>Line 5-10</a:t>
                </a:r>
                <a:r>
                  <a:rPr lang="en-US" altLang="zh-TW" sz="1800" dirty="0"/>
                  <a:t>: Network load is decreasing</a:t>
                </a:r>
              </a:p>
              <a:p>
                <a:pPr marL="400050" lvl="1" indent="0">
                  <a:buNone/>
                </a:pPr>
                <a:r>
                  <a:rPr lang="en-US" altLang="zh-TW" sz="1400" dirty="0"/>
                  <a:t>if </a:t>
                </a:r>
                <a14:m>
                  <m:oMath xmlns:m="http://schemas.openxmlformats.org/officeDocument/2006/math">
                    <m:sSubSup>
                      <m:sSubSupPr>
                        <m:ctrlPr>
                          <a:rPr lang="zh-TW" altLang="zh-TW" sz="1400" i="1">
                            <a:latin typeface="Cambria Math" panose="02040503050406030204" pitchFamily="18" charset="0"/>
                            <a:ea typeface="Cambria Math" panose="02040503050406030204" pitchFamily="18" charset="0"/>
                          </a:rPr>
                        </m:ctrlPr>
                      </m:sSubSupPr>
                      <m:e>
                        <m:r>
                          <a:rPr lang="en-US" altLang="zh-TW" sz="1400" i="1">
                            <a:latin typeface="Cambria Math" panose="02040503050406030204" pitchFamily="18" charset="0"/>
                            <a:ea typeface="新細明體" panose="02020500000000000000" pitchFamily="18" charset="-120"/>
                            <a:cs typeface="Times New Roman" panose="02020603050405020304" pitchFamily="18" charset="0"/>
                          </a:rPr>
                          <m:t>𝜁</m:t>
                        </m:r>
                      </m:e>
                      <m:sub>
                        <m:r>
                          <a:rPr lang="en-US" altLang="zh-TW" sz="1400" i="1">
                            <a:latin typeface="Cambria Math" panose="02040503050406030204" pitchFamily="18" charset="0"/>
                            <a:ea typeface="新細明體" panose="02020500000000000000" pitchFamily="18" charset="-120"/>
                            <a:cs typeface="Times New Roman" panose="02020603050405020304" pitchFamily="18" charset="0"/>
                          </a:rPr>
                          <m:t>𝑝</m:t>
                        </m:r>
                        <m:r>
                          <a:rPr lang="en-US" altLang="zh-TW" sz="1400" i="1">
                            <a:latin typeface="Cambria Math" panose="02040503050406030204" pitchFamily="18" charset="0"/>
                            <a:ea typeface="新細明體" panose="02020500000000000000" pitchFamily="18" charset="-120"/>
                            <a:cs typeface="Times New Roman" panose="02020603050405020304" pitchFamily="18" charset="0"/>
                          </a:rPr>
                          <m:t>,</m:t>
                        </m:r>
                        <m:r>
                          <a:rPr lang="en-US" altLang="zh-TW" sz="1400" i="1">
                            <a:latin typeface="Cambria Math" panose="02040503050406030204" pitchFamily="18" charset="0"/>
                            <a:ea typeface="新細明體" panose="02020500000000000000" pitchFamily="18" charset="-120"/>
                            <a:cs typeface="Times New Roman" panose="02020603050405020304" pitchFamily="18" charset="0"/>
                          </a:rPr>
                          <m:t>𝑛</m:t>
                        </m:r>
                      </m:sub>
                      <m:sup>
                        <m:r>
                          <a:rPr lang="en-US" altLang="zh-TW" sz="1400" i="1">
                            <a:latin typeface="Cambria Math" panose="02040503050406030204" pitchFamily="18" charset="0"/>
                            <a:ea typeface="新細明體" panose="02020500000000000000" pitchFamily="18" charset="-120"/>
                            <a:cs typeface="Times New Roman" panose="02020603050405020304" pitchFamily="18" charset="0"/>
                          </a:rPr>
                          <m:t>𝑐𝑝𝑢</m:t>
                        </m:r>
                      </m:sup>
                    </m:sSubSup>
                    <m:r>
                      <a:rPr lang="en-US" altLang="zh-TW" sz="1400" b="0" i="1" smtClean="0">
                        <a:latin typeface="Cambria Math" panose="02040503050406030204" pitchFamily="18" charset="0"/>
                        <a:ea typeface="新細明體" panose="02020500000000000000" pitchFamily="18" charset="-120"/>
                        <a:cs typeface="Times New Roman" panose="02020603050405020304" pitchFamily="18" charset="0"/>
                      </a:rPr>
                      <m:t>&lt;</m:t>
                    </m:r>
                    <m:sSubSup>
                      <m:sSubSupPr>
                        <m:ctrlPr>
                          <a:rPr lang="en-US" altLang="zh-TW" sz="1400" b="0" i="1" smtClean="0">
                            <a:latin typeface="Cambria Math" panose="02040503050406030204" pitchFamily="18" charset="0"/>
                            <a:ea typeface="新細明體" panose="02020500000000000000" pitchFamily="18" charset="-120"/>
                            <a:cs typeface="Times New Roman" panose="02020603050405020304" pitchFamily="18" charset="0"/>
                          </a:rPr>
                        </m:ctrlPr>
                      </m:sSubSupPr>
                      <m:e>
                        <m:r>
                          <a:rPr lang="zh-TW" altLang="en-US" sz="1400" b="0" i="1" smtClean="0">
                            <a:latin typeface="Cambria Math" panose="02040503050406030204" pitchFamily="18" charset="0"/>
                            <a:ea typeface="新細明體" panose="02020500000000000000" pitchFamily="18" charset="-120"/>
                            <a:cs typeface="Times New Roman" panose="02020603050405020304" pitchFamily="18" charset="0"/>
                          </a:rPr>
                          <m:t>𝜎</m:t>
                        </m:r>
                      </m:e>
                      <m:sub>
                        <m:r>
                          <a:rPr lang="en-US" altLang="zh-TW" sz="1400" b="0" i="1" smtClean="0">
                            <a:latin typeface="Cambria Math" panose="02040503050406030204" pitchFamily="18" charset="0"/>
                            <a:ea typeface="新細明體" panose="02020500000000000000" pitchFamily="18" charset="-120"/>
                            <a:cs typeface="Times New Roman" panose="02020603050405020304" pitchFamily="18" charset="0"/>
                          </a:rPr>
                          <m:t>𝑑𝑜𝑤𝑛</m:t>
                        </m:r>
                      </m:sub>
                      <m:sup>
                        <m:r>
                          <a:rPr lang="en-US" altLang="zh-TW" sz="1400" b="0" i="1" smtClean="0">
                            <a:latin typeface="Cambria Math" panose="02040503050406030204" pitchFamily="18" charset="0"/>
                            <a:ea typeface="新細明體" panose="02020500000000000000" pitchFamily="18" charset="-120"/>
                            <a:cs typeface="Times New Roman" panose="02020603050405020304" pitchFamily="18" charset="0"/>
                          </a:rPr>
                          <m:t>𝑝𝑙𝑎𝑐𝑒</m:t>
                        </m:r>
                      </m:sup>
                    </m:sSubSup>
                  </m:oMath>
                </a14:m>
                <a:r>
                  <a:rPr lang="zh-TW" altLang="en-US" sz="1400" dirty="0"/>
                  <a:t> </a:t>
                </a:r>
                <a:r>
                  <a:rPr lang="en-US" altLang="zh-TW" sz="1400" dirty="0"/>
                  <a:t>: place a new instance of</a:t>
                </a:r>
              </a:p>
              <a:p>
                <a:pPr marL="400050" lvl="1" indent="0">
                  <a:buNone/>
                </a:pPr>
                <a:r>
                  <a:rPr lang="en-US" altLang="zh-TW" sz="1400" dirty="0"/>
                  <a:t>VNF type </a:t>
                </a:r>
                <a14:m>
                  <m:oMath xmlns:m="http://schemas.openxmlformats.org/officeDocument/2006/math">
                    <m:r>
                      <a:rPr lang="en-US" altLang="zh-TW" sz="1400" i="1" dirty="0" smtClean="0">
                        <a:latin typeface="Cambria Math" panose="02040503050406030204" pitchFamily="18" charset="0"/>
                      </a:rPr>
                      <m:t>𝑝</m:t>
                    </m:r>
                  </m:oMath>
                </a14:m>
                <a:r>
                  <a:rPr lang="en-US" altLang="zh-TW" sz="1400" dirty="0"/>
                  <a:t> in network region </a:t>
                </a:r>
                <a14:m>
                  <m:oMath xmlns:m="http://schemas.openxmlformats.org/officeDocument/2006/math">
                    <m:r>
                      <a:rPr lang="en-US" altLang="zh-TW" sz="1400" i="1" dirty="0" smtClean="0">
                        <a:latin typeface="Cambria Math" panose="02040503050406030204" pitchFamily="18" charset="0"/>
                      </a:rPr>
                      <m:t>𝑛</m:t>
                    </m:r>
                  </m:oMath>
                </a14:m>
                <a:endParaRPr lang="en-US" altLang="zh-TW" sz="1400" dirty="0"/>
              </a:p>
              <a:p>
                <a:pPr marL="400050" lvl="1" indent="0">
                  <a:buNone/>
                </a:pPr>
                <a:r>
                  <a:rPr lang="en-US" altLang="zh-TW" sz="1400" dirty="0"/>
                  <a:t>if </a:t>
                </a:r>
                <a14:m>
                  <m:oMath xmlns:m="http://schemas.openxmlformats.org/officeDocument/2006/math">
                    <m:sSubSup>
                      <m:sSubSupPr>
                        <m:ctrlPr>
                          <a:rPr lang="zh-TW" altLang="zh-TW" sz="1400" i="1">
                            <a:latin typeface="Cambria Math" panose="02040503050406030204" pitchFamily="18" charset="0"/>
                            <a:ea typeface="Cambria Math" panose="02040503050406030204" pitchFamily="18" charset="0"/>
                          </a:rPr>
                        </m:ctrlPr>
                      </m:sSubSupPr>
                      <m:e>
                        <m:r>
                          <a:rPr lang="en-US" altLang="zh-TW" sz="1400" i="1">
                            <a:latin typeface="Cambria Math" panose="02040503050406030204" pitchFamily="18" charset="0"/>
                            <a:ea typeface="新細明體" panose="02020500000000000000" pitchFamily="18" charset="-120"/>
                            <a:cs typeface="Times New Roman" panose="02020603050405020304" pitchFamily="18" charset="0"/>
                          </a:rPr>
                          <m:t>𝜁</m:t>
                        </m:r>
                      </m:e>
                      <m:sub>
                        <m:r>
                          <a:rPr lang="en-US" altLang="zh-TW" sz="1400" i="1">
                            <a:latin typeface="Cambria Math" panose="02040503050406030204" pitchFamily="18" charset="0"/>
                            <a:ea typeface="新細明體" panose="02020500000000000000" pitchFamily="18" charset="-120"/>
                            <a:cs typeface="Times New Roman" panose="02020603050405020304" pitchFamily="18" charset="0"/>
                          </a:rPr>
                          <m:t>𝑝</m:t>
                        </m:r>
                        <m:r>
                          <a:rPr lang="en-US" altLang="zh-TW" sz="1400" i="1">
                            <a:latin typeface="Cambria Math" panose="02040503050406030204" pitchFamily="18" charset="0"/>
                            <a:ea typeface="新細明體" panose="02020500000000000000" pitchFamily="18" charset="-120"/>
                            <a:cs typeface="Times New Roman" panose="02020603050405020304" pitchFamily="18" charset="0"/>
                          </a:rPr>
                          <m:t>,</m:t>
                        </m:r>
                        <m:r>
                          <a:rPr lang="en-US" altLang="zh-TW" sz="1400" i="1">
                            <a:latin typeface="Cambria Math" panose="02040503050406030204" pitchFamily="18" charset="0"/>
                            <a:ea typeface="新細明體" panose="02020500000000000000" pitchFamily="18" charset="-120"/>
                            <a:cs typeface="Times New Roman" panose="02020603050405020304" pitchFamily="18" charset="0"/>
                          </a:rPr>
                          <m:t>𝑛</m:t>
                        </m:r>
                      </m:sub>
                      <m:sup>
                        <m:r>
                          <a:rPr lang="en-US" altLang="zh-TW" sz="1400" i="1">
                            <a:latin typeface="Cambria Math" panose="02040503050406030204" pitchFamily="18" charset="0"/>
                            <a:ea typeface="新細明體" panose="02020500000000000000" pitchFamily="18" charset="-120"/>
                            <a:cs typeface="Times New Roman" panose="02020603050405020304" pitchFamily="18" charset="0"/>
                          </a:rPr>
                          <m:t>𝑐𝑝𝑢</m:t>
                        </m:r>
                      </m:sup>
                    </m:sSubSup>
                    <m:r>
                      <a:rPr lang="en-US" altLang="zh-TW" sz="1400" b="0" i="1" smtClean="0">
                        <a:latin typeface="Cambria Math" panose="02040503050406030204" pitchFamily="18" charset="0"/>
                        <a:ea typeface="新細明體" panose="02020500000000000000" pitchFamily="18" charset="-120"/>
                        <a:cs typeface="Times New Roman" panose="02020603050405020304" pitchFamily="18" charset="0"/>
                      </a:rPr>
                      <m:t>≥</m:t>
                    </m:r>
                    <m:sSubSup>
                      <m:sSubSupPr>
                        <m:ctrlPr>
                          <a:rPr lang="en-US" altLang="zh-TW" sz="1400" i="1">
                            <a:latin typeface="Cambria Math" panose="02040503050406030204" pitchFamily="18" charset="0"/>
                            <a:ea typeface="新細明體" panose="02020500000000000000" pitchFamily="18" charset="-120"/>
                            <a:cs typeface="Times New Roman" panose="02020603050405020304" pitchFamily="18" charset="0"/>
                          </a:rPr>
                        </m:ctrlPr>
                      </m:sSubSupPr>
                      <m:e>
                        <m:r>
                          <a:rPr lang="zh-TW" altLang="en-US" sz="1400" i="1">
                            <a:latin typeface="Cambria Math" panose="02040503050406030204" pitchFamily="18" charset="0"/>
                            <a:ea typeface="新細明體" panose="02020500000000000000" pitchFamily="18" charset="-120"/>
                            <a:cs typeface="Times New Roman" panose="02020603050405020304" pitchFamily="18" charset="0"/>
                          </a:rPr>
                          <m:t>𝜎</m:t>
                        </m:r>
                      </m:e>
                      <m:sub>
                        <m:r>
                          <a:rPr lang="en-US" altLang="zh-TW" sz="1400" i="1">
                            <a:latin typeface="Cambria Math" panose="02040503050406030204" pitchFamily="18" charset="0"/>
                            <a:ea typeface="新細明體" panose="02020500000000000000" pitchFamily="18" charset="-120"/>
                            <a:cs typeface="Times New Roman" panose="02020603050405020304" pitchFamily="18" charset="0"/>
                          </a:rPr>
                          <m:t>𝑑𝑜𝑤𝑛</m:t>
                        </m:r>
                      </m:sub>
                      <m:sup>
                        <m:r>
                          <a:rPr lang="en-US" altLang="zh-TW" sz="1400" b="0" i="1" smtClean="0">
                            <a:latin typeface="Cambria Math" panose="02040503050406030204" pitchFamily="18" charset="0"/>
                            <a:ea typeface="新細明體" panose="02020500000000000000" pitchFamily="18" charset="-120"/>
                            <a:cs typeface="Times New Roman" panose="02020603050405020304" pitchFamily="18" charset="0"/>
                          </a:rPr>
                          <m:t>𝑟𝑒𝑙𝑒𝑎𝑠𝑒</m:t>
                        </m:r>
                      </m:sup>
                    </m:sSubSup>
                  </m:oMath>
                </a14:m>
                <a:r>
                  <a:rPr lang="en-US" altLang="zh-TW" sz="1400" dirty="0"/>
                  <a:t>: the instance with the lowest </a:t>
                </a:r>
              </a:p>
              <a:p>
                <a:pPr marL="400050" lvl="1" indent="0">
                  <a:buNone/>
                </a:pPr>
                <a:r>
                  <a:rPr lang="en-US" altLang="zh-TW" sz="1400" dirty="0"/>
                  <a:t>utilization of VNF type p in network region n </a:t>
                </a:r>
              </a:p>
              <a:p>
                <a:pPr marL="400050" lvl="1" indent="0">
                  <a:buNone/>
                </a:pPr>
                <a:r>
                  <a:rPr lang="en-US" altLang="zh-TW" sz="1400" dirty="0"/>
                  <a:t>is released</a:t>
                </a:r>
              </a:p>
              <a:p>
                <a:pPr marL="0" indent="0">
                  <a:buNone/>
                </a:pPr>
                <a:r>
                  <a:rPr lang="en-US" altLang="zh-TW" sz="1800" b="1" dirty="0"/>
                  <a:t>Line 11-17</a:t>
                </a:r>
                <a:r>
                  <a:rPr lang="en-US" altLang="zh-TW" sz="1800" dirty="0"/>
                  <a:t>: Network load is increasing</a:t>
                </a:r>
              </a:p>
              <a:p>
                <a:pPr marL="400050" lvl="1" indent="0">
                  <a:buNone/>
                </a:pPr>
                <a:r>
                  <a:rPr lang="en-US" altLang="zh-TW" sz="1400" dirty="0"/>
                  <a:t>if </a:t>
                </a:r>
                <a14:m>
                  <m:oMath xmlns:m="http://schemas.openxmlformats.org/officeDocument/2006/math">
                    <m:sSubSup>
                      <m:sSubSupPr>
                        <m:ctrlPr>
                          <a:rPr lang="zh-TW" altLang="zh-TW" sz="1400" i="1">
                            <a:latin typeface="Cambria Math" panose="02040503050406030204" pitchFamily="18" charset="0"/>
                            <a:ea typeface="Cambria Math" panose="02040503050406030204" pitchFamily="18" charset="0"/>
                          </a:rPr>
                        </m:ctrlPr>
                      </m:sSubSupPr>
                      <m:e>
                        <m:r>
                          <a:rPr lang="en-US" altLang="zh-TW" sz="1400" i="1">
                            <a:latin typeface="Cambria Math" panose="02040503050406030204" pitchFamily="18" charset="0"/>
                            <a:ea typeface="新細明體" panose="02020500000000000000" pitchFamily="18" charset="-120"/>
                            <a:cs typeface="Times New Roman" panose="02020603050405020304" pitchFamily="18" charset="0"/>
                          </a:rPr>
                          <m:t>𝜁</m:t>
                        </m:r>
                      </m:e>
                      <m:sub>
                        <m:r>
                          <a:rPr lang="en-US" altLang="zh-TW" sz="1400" i="1">
                            <a:latin typeface="Cambria Math" panose="02040503050406030204" pitchFamily="18" charset="0"/>
                            <a:ea typeface="新細明體" panose="02020500000000000000" pitchFamily="18" charset="-120"/>
                            <a:cs typeface="Times New Roman" panose="02020603050405020304" pitchFamily="18" charset="0"/>
                          </a:rPr>
                          <m:t>𝑝</m:t>
                        </m:r>
                        <m:r>
                          <a:rPr lang="en-US" altLang="zh-TW" sz="1400" i="1">
                            <a:latin typeface="Cambria Math" panose="02040503050406030204" pitchFamily="18" charset="0"/>
                            <a:ea typeface="新細明體" panose="02020500000000000000" pitchFamily="18" charset="-120"/>
                            <a:cs typeface="Times New Roman" panose="02020603050405020304" pitchFamily="18" charset="0"/>
                          </a:rPr>
                          <m:t>,</m:t>
                        </m:r>
                        <m:r>
                          <a:rPr lang="en-US" altLang="zh-TW" sz="1400" i="1">
                            <a:latin typeface="Cambria Math" panose="02040503050406030204" pitchFamily="18" charset="0"/>
                            <a:ea typeface="新細明體" panose="02020500000000000000" pitchFamily="18" charset="-120"/>
                            <a:cs typeface="Times New Roman" panose="02020603050405020304" pitchFamily="18" charset="0"/>
                          </a:rPr>
                          <m:t>𝑛</m:t>
                        </m:r>
                      </m:sub>
                      <m:sup>
                        <m:r>
                          <a:rPr lang="en-US" altLang="zh-TW" sz="1400" i="1">
                            <a:latin typeface="Cambria Math" panose="02040503050406030204" pitchFamily="18" charset="0"/>
                            <a:ea typeface="新細明體" panose="02020500000000000000" pitchFamily="18" charset="-120"/>
                            <a:cs typeface="Times New Roman" panose="02020603050405020304" pitchFamily="18" charset="0"/>
                          </a:rPr>
                          <m:t>𝑐𝑝𝑢</m:t>
                        </m:r>
                      </m:sup>
                    </m:sSubSup>
                    <m:r>
                      <a:rPr lang="en-US" altLang="zh-TW" sz="1400" i="1">
                        <a:latin typeface="Cambria Math" panose="02040503050406030204" pitchFamily="18" charset="0"/>
                        <a:ea typeface="新細明體" panose="02020500000000000000" pitchFamily="18" charset="-120"/>
                        <a:cs typeface="Times New Roman" panose="02020603050405020304" pitchFamily="18" charset="0"/>
                      </a:rPr>
                      <m:t>&lt;</m:t>
                    </m:r>
                    <m:sSubSup>
                      <m:sSubSupPr>
                        <m:ctrlPr>
                          <a:rPr lang="en-US" altLang="zh-TW" sz="1400" i="1">
                            <a:latin typeface="Cambria Math" panose="02040503050406030204" pitchFamily="18" charset="0"/>
                            <a:ea typeface="新細明體" panose="02020500000000000000" pitchFamily="18" charset="-120"/>
                            <a:cs typeface="Times New Roman" panose="02020603050405020304" pitchFamily="18" charset="0"/>
                          </a:rPr>
                        </m:ctrlPr>
                      </m:sSubSupPr>
                      <m:e>
                        <m:r>
                          <a:rPr lang="zh-TW" altLang="en-US" sz="1400" i="1">
                            <a:latin typeface="Cambria Math" panose="02040503050406030204" pitchFamily="18" charset="0"/>
                            <a:ea typeface="新細明體" panose="02020500000000000000" pitchFamily="18" charset="-120"/>
                            <a:cs typeface="Times New Roman" panose="02020603050405020304" pitchFamily="18" charset="0"/>
                          </a:rPr>
                          <m:t>𝜎</m:t>
                        </m:r>
                      </m:e>
                      <m:sub>
                        <m:r>
                          <a:rPr lang="en-US" altLang="zh-TW" sz="1400" b="0" i="1" smtClean="0">
                            <a:latin typeface="Cambria Math" panose="02040503050406030204" pitchFamily="18" charset="0"/>
                            <a:ea typeface="新細明體" panose="02020500000000000000" pitchFamily="18" charset="-120"/>
                            <a:cs typeface="Times New Roman" panose="02020603050405020304" pitchFamily="18" charset="0"/>
                          </a:rPr>
                          <m:t>𝑢𝑝</m:t>
                        </m:r>
                      </m:sub>
                      <m:sup>
                        <m:r>
                          <a:rPr lang="en-US" altLang="zh-TW" sz="1400" i="1">
                            <a:latin typeface="Cambria Math" panose="02040503050406030204" pitchFamily="18" charset="0"/>
                            <a:ea typeface="新細明體" panose="02020500000000000000" pitchFamily="18" charset="-120"/>
                            <a:cs typeface="Times New Roman" panose="02020603050405020304" pitchFamily="18" charset="0"/>
                          </a:rPr>
                          <m:t>𝑝𝑙𝑎𝑐𝑒</m:t>
                        </m:r>
                      </m:sup>
                    </m:sSubSup>
                  </m:oMath>
                </a14:m>
                <a:r>
                  <a:rPr lang="zh-TW" altLang="en-US" sz="1400" dirty="0"/>
                  <a:t> </a:t>
                </a:r>
                <a:r>
                  <a:rPr lang="en-US" altLang="zh-TW" sz="1400" dirty="0"/>
                  <a:t>: place a new instance of</a:t>
                </a:r>
              </a:p>
              <a:p>
                <a:pPr marL="400050" lvl="1" indent="0">
                  <a:buNone/>
                </a:pPr>
                <a:r>
                  <a:rPr lang="en-US" altLang="zh-TW" sz="1400" dirty="0"/>
                  <a:t>VNF type </a:t>
                </a:r>
                <a14:m>
                  <m:oMath xmlns:m="http://schemas.openxmlformats.org/officeDocument/2006/math">
                    <m:r>
                      <a:rPr lang="en-US" altLang="zh-TW" sz="1400" i="1" dirty="0">
                        <a:latin typeface="Cambria Math" panose="02040503050406030204" pitchFamily="18" charset="0"/>
                      </a:rPr>
                      <m:t>𝑝</m:t>
                    </m:r>
                  </m:oMath>
                </a14:m>
                <a:r>
                  <a:rPr lang="en-US" altLang="zh-TW" sz="1400" dirty="0"/>
                  <a:t> in network region </a:t>
                </a:r>
                <a14:m>
                  <m:oMath xmlns:m="http://schemas.openxmlformats.org/officeDocument/2006/math">
                    <m:r>
                      <a:rPr lang="en-US" altLang="zh-TW" sz="1400" i="1" dirty="0">
                        <a:latin typeface="Cambria Math" panose="02040503050406030204" pitchFamily="18" charset="0"/>
                      </a:rPr>
                      <m:t>𝑛</m:t>
                    </m:r>
                  </m:oMath>
                </a14:m>
                <a:endParaRPr lang="en-US" altLang="zh-TW" sz="1400" dirty="0"/>
              </a:p>
              <a:p>
                <a:pPr marL="400050" lvl="1" indent="0">
                  <a:buNone/>
                </a:pPr>
                <a:r>
                  <a:rPr lang="en-US" altLang="zh-TW" sz="1400" dirty="0"/>
                  <a:t>if </a:t>
                </a:r>
                <a14:m>
                  <m:oMath xmlns:m="http://schemas.openxmlformats.org/officeDocument/2006/math">
                    <m:sSubSup>
                      <m:sSubSupPr>
                        <m:ctrlPr>
                          <a:rPr lang="zh-TW" altLang="zh-TW" sz="1400" i="1">
                            <a:latin typeface="Cambria Math" panose="02040503050406030204" pitchFamily="18" charset="0"/>
                            <a:ea typeface="Cambria Math" panose="02040503050406030204" pitchFamily="18" charset="0"/>
                          </a:rPr>
                        </m:ctrlPr>
                      </m:sSubSupPr>
                      <m:e>
                        <m:r>
                          <a:rPr lang="en-US" altLang="zh-TW" sz="1400" i="1">
                            <a:latin typeface="Cambria Math" panose="02040503050406030204" pitchFamily="18" charset="0"/>
                            <a:ea typeface="新細明體" panose="02020500000000000000" pitchFamily="18" charset="-120"/>
                            <a:cs typeface="Times New Roman" panose="02020603050405020304" pitchFamily="18" charset="0"/>
                          </a:rPr>
                          <m:t>𝜁</m:t>
                        </m:r>
                      </m:e>
                      <m:sub>
                        <m:r>
                          <a:rPr lang="en-US" altLang="zh-TW" sz="1400" i="1">
                            <a:latin typeface="Cambria Math" panose="02040503050406030204" pitchFamily="18" charset="0"/>
                            <a:ea typeface="新細明體" panose="02020500000000000000" pitchFamily="18" charset="-120"/>
                            <a:cs typeface="Times New Roman" panose="02020603050405020304" pitchFamily="18" charset="0"/>
                          </a:rPr>
                          <m:t>𝑝</m:t>
                        </m:r>
                        <m:r>
                          <a:rPr lang="en-US" altLang="zh-TW" sz="1400" i="1">
                            <a:latin typeface="Cambria Math" panose="02040503050406030204" pitchFamily="18" charset="0"/>
                            <a:ea typeface="新細明體" panose="02020500000000000000" pitchFamily="18" charset="-120"/>
                            <a:cs typeface="Times New Roman" panose="02020603050405020304" pitchFamily="18" charset="0"/>
                          </a:rPr>
                          <m:t>,</m:t>
                        </m:r>
                        <m:r>
                          <a:rPr lang="en-US" altLang="zh-TW" sz="1400" i="1">
                            <a:latin typeface="Cambria Math" panose="02040503050406030204" pitchFamily="18" charset="0"/>
                            <a:ea typeface="新細明體" panose="02020500000000000000" pitchFamily="18" charset="-120"/>
                            <a:cs typeface="Times New Roman" panose="02020603050405020304" pitchFamily="18" charset="0"/>
                          </a:rPr>
                          <m:t>𝑛</m:t>
                        </m:r>
                      </m:sub>
                      <m:sup>
                        <m:r>
                          <a:rPr lang="en-US" altLang="zh-TW" sz="1400" i="1">
                            <a:latin typeface="Cambria Math" panose="02040503050406030204" pitchFamily="18" charset="0"/>
                            <a:ea typeface="新細明體" panose="02020500000000000000" pitchFamily="18" charset="-120"/>
                            <a:cs typeface="Times New Roman" panose="02020603050405020304" pitchFamily="18" charset="0"/>
                          </a:rPr>
                          <m:t>𝑐𝑝𝑢</m:t>
                        </m:r>
                      </m:sup>
                    </m:sSubSup>
                    <m:r>
                      <a:rPr lang="en-US" altLang="zh-TW" sz="1400" i="1">
                        <a:latin typeface="Cambria Math" panose="02040503050406030204" pitchFamily="18" charset="0"/>
                        <a:ea typeface="新細明體" panose="02020500000000000000" pitchFamily="18" charset="-120"/>
                        <a:cs typeface="Times New Roman" panose="02020603050405020304" pitchFamily="18" charset="0"/>
                      </a:rPr>
                      <m:t>≥</m:t>
                    </m:r>
                    <m:sSubSup>
                      <m:sSubSupPr>
                        <m:ctrlPr>
                          <a:rPr lang="en-US" altLang="zh-TW" sz="1400" i="1">
                            <a:latin typeface="Cambria Math" panose="02040503050406030204" pitchFamily="18" charset="0"/>
                            <a:ea typeface="新細明體" panose="02020500000000000000" pitchFamily="18" charset="-120"/>
                            <a:cs typeface="Times New Roman" panose="02020603050405020304" pitchFamily="18" charset="0"/>
                          </a:rPr>
                        </m:ctrlPr>
                      </m:sSubSupPr>
                      <m:e>
                        <m:r>
                          <a:rPr lang="zh-TW" altLang="en-US" sz="1400" i="1">
                            <a:latin typeface="Cambria Math" panose="02040503050406030204" pitchFamily="18" charset="0"/>
                            <a:ea typeface="新細明體" panose="02020500000000000000" pitchFamily="18" charset="-120"/>
                            <a:cs typeface="Times New Roman" panose="02020603050405020304" pitchFamily="18" charset="0"/>
                          </a:rPr>
                          <m:t>𝜎</m:t>
                        </m:r>
                      </m:e>
                      <m:sub>
                        <m:r>
                          <a:rPr lang="en-US" altLang="zh-TW" sz="1400" b="0" i="1" smtClean="0">
                            <a:latin typeface="Cambria Math" panose="02040503050406030204" pitchFamily="18" charset="0"/>
                            <a:ea typeface="新細明體" panose="02020500000000000000" pitchFamily="18" charset="-120"/>
                            <a:cs typeface="Times New Roman" panose="02020603050405020304" pitchFamily="18" charset="0"/>
                          </a:rPr>
                          <m:t>𝑢𝑝</m:t>
                        </m:r>
                      </m:sub>
                      <m:sup>
                        <m:r>
                          <a:rPr lang="en-US" altLang="zh-TW" sz="1400" i="1">
                            <a:latin typeface="Cambria Math" panose="02040503050406030204" pitchFamily="18" charset="0"/>
                            <a:ea typeface="新細明體" panose="02020500000000000000" pitchFamily="18" charset="-120"/>
                            <a:cs typeface="Times New Roman" panose="02020603050405020304" pitchFamily="18" charset="0"/>
                          </a:rPr>
                          <m:t>𝑟𝑒𝑙𝑒𝑎𝑠𝑒</m:t>
                        </m:r>
                      </m:sup>
                    </m:sSubSup>
                  </m:oMath>
                </a14:m>
                <a:r>
                  <a:rPr lang="en-US" altLang="zh-TW" sz="1400" dirty="0"/>
                  <a:t>: the instance with the lowest </a:t>
                </a:r>
              </a:p>
              <a:p>
                <a:pPr marL="400050" lvl="1" indent="0">
                  <a:buNone/>
                </a:pPr>
                <a:r>
                  <a:rPr lang="en-US" altLang="zh-TW" sz="1400" dirty="0"/>
                  <a:t>utilization of VNF type p in network region n </a:t>
                </a:r>
              </a:p>
              <a:p>
                <a:pPr marL="400050" lvl="1" indent="0">
                  <a:buNone/>
                </a:pPr>
                <a:r>
                  <a:rPr lang="en-US" altLang="zh-TW" sz="1400" dirty="0"/>
                  <a:t>is released</a:t>
                </a:r>
              </a:p>
              <a:p>
                <a:pPr marL="0" indent="0">
                  <a:buNone/>
                </a:pPr>
                <a:endParaRPr lang="en-US" altLang="zh-TW" sz="1800" dirty="0"/>
              </a:p>
              <a:p>
                <a:pPr marL="400050" lvl="1" indent="0">
                  <a:buNone/>
                </a:pPr>
                <a:endParaRPr lang="zh-TW" altLang="en-US" sz="1800" dirty="0"/>
              </a:p>
            </p:txBody>
          </p:sp>
        </mc:Choice>
        <mc:Fallback xmlns="">
          <p:sp>
            <p:nvSpPr>
              <p:cNvPr id="3" name="內容版面配置區 2">
                <a:extLst>
                  <a:ext uri="{FF2B5EF4-FFF2-40B4-BE49-F238E27FC236}">
                    <a16:creationId xmlns:a16="http://schemas.microsoft.com/office/drawing/2014/main" id="{01AF5376-A47F-4C2D-B454-5A35F0A5276D}"/>
                  </a:ext>
                </a:extLst>
              </p:cNvPr>
              <p:cNvSpPr>
                <a:spLocks noGrp="1" noRot="1" noChangeAspect="1" noMove="1" noResize="1" noEditPoints="1" noAdjustHandles="1" noChangeArrowheads="1" noChangeShapeType="1" noTextEdit="1"/>
              </p:cNvSpPr>
              <p:nvPr>
                <p:ph idx="1"/>
              </p:nvPr>
            </p:nvSpPr>
            <p:spPr>
              <a:blipFill>
                <a:blip r:embed="rId3"/>
                <a:stretch>
                  <a:fillRect l="-593" t="-809" b="-135"/>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3EFA2B84-06BA-472B-9E15-96003FB97A33}"/>
              </a:ext>
            </a:extLst>
          </p:cNvPr>
          <p:cNvSpPr>
            <a:spLocks noGrp="1"/>
          </p:cNvSpPr>
          <p:nvPr>
            <p:ph type="sldNum" sz="quarter" idx="12"/>
          </p:nvPr>
        </p:nvSpPr>
        <p:spPr/>
        <p:txBody>
          <a:bodyPr/>
          <a:lstStyle/>
          <a:p>
            <a:fld id="{52E38B42-96A3-412A-9CD3-7D6C2689CFF8}" type="slidenum">
              <a:rPr lang="en-US" altLang="zh-TW" smtClean="0"/>
              <a:pPr/>
              <a:t>30</a:t>
            </a:fld>
            <a:endParaRPr lang="en-US" altLang="zh-TW"/>
          </a:p>
        </p:txBody>
      </p:sp>
      <p:pic>
        <p:nvPicPr>
          <p:cNvPr id="5" name="圖片 4">
            <a:extLst>
              <a:ext uri="{FF2B5EF4-FFF2-40B4-BE49-F238E27FC236}">
                <a16:creationId xmlns:a16="http://schemas.microsoft.com/office/drawing/2014/main" id="{DEEE9B25-B72A-4E9B-91DC-924E411AB585}"/>
              </a:ext>
            </a:extLst>
          </p:cNvPr>
          <p:cNvPicPr>
            <a:picLocks noChangeAspect="1"/>
          </p:cNvPicPr>
          <p:nvPr/>
        </p:nvPicPr>
        <p:blipFill>
          <a:blip r:embed="rId4"/>
          <a:stretch>
            <a:fillRect/>
          </a:stretch>
        </p:blipFill>
        <p:spPr>
          <a:xfrm>
            <a:off x="4733373" y="1573357"/>
            <a:ext cx="3953427" cy="4667901"/>
          </a:xfrm>
          <a:prstGeom prst="rect">
            <a:avLst/>
          </a:prstGeom>
        </p:spPr>
      </p:pic>
    </p:spTree>
    <p:extLst>
      <p:ext uri="{BB962C8B-B14F-4D97-AF65-F5344CB8AC3E}">
        <p14:creationId xmlns:p14="http://schemas.microsoft.com/office/powerpoint/2010/main" val="29981913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6CCCB7E-A5B4-4766-A675-D7FD13E12D4B}"/>
              </a:ext>
            </a:extLst>
          </p:cNvPr>
          <p:cNvSpPr>
            <a:spLocks noGrp="1"/>
          </p:cNvSpPr>
          <p:nvPr>
            <p:ph type="title"/>
          </p:nvPr>
        </p:nvSpPr>
        <p:spPr/>
        <p:txBody>
          <a:bodyPr/>
          <a:lstStyle/>
          <a:p>
            <a:r>
              <a:rPr lang="en-US" altLang="zh-TW" dirty="0"/>
              <a:t>DDQN-VNFPA</a:t>
            </a:r>
            <a:endParaRPr lang="zh-TW" altLang="en-US" dirty="0"/>
          </a:p>
        </p:txBody>
      </p:sp>
      <mc:AlternateContent xmlns:mc="http://schemas.openxmlformats.org/markup-compatibility/2006" xmlns:a14="http://schemas.microsoft.com/office/drawing/2010/main">
        <mc:Choice Requires="a14">
          <p:sp>
            <p:nvSpPr>
              <p:cNvPr id="3" name="內容版面配置區 2">
                <a:extLst>
                  <a:ext uri="{FF2B5EF4-FFF2-40B4-BE49-F238E27FC236}">
                    <a16:creationId xmlns:a16="http://schemas.microsoft.com/office/drawing/2014/main" id="{C0ADABA6-8906-424B-B05E-02065F8D5467}"/>
                  </a:ext>
                </a:extLst>
              </p:cNvPr>
              <p:cNvSpPr>
                <a:spLocks noGrp="1"/>
              </p:cNvSpPr>
              <p:nvPr>
                <p:ph idx="1"/>
              </p:nvPr>
            </p:nvSpPr>
            <p:spPr/>
            <p:txBody>
              <a:bodyPr/>
              <a:lstStyle/>
              <a:p>
                <a:r>
                  <a:rPr lang="en-US" altLang="zh-TW" sz="2400" dirty="0"/>
                  <a:t>The training process runs offline and its time complexity is proportional to the number of training data and training time</a:t>
                </a:r>
              </a:p>
              <a:p>
                <a:pPr lvl="1"/>
                <a:r>
                  <a:rPr lang="en-US" altLang="zh-TW" sz="2000" dirty="0"/>
                  <a:t>only pay attention to the running process</a:t>
                </a:r>
              </a:p>
              <a:p>
                <a:r>
                  <a:rPr lang="en-US" altLang="zh-TW" sz="2400" dirty="0"/>
                  <a:t>the total time complexity of the running process of DDQNVNFPA is </a:t>
                </a:r>
                <a14:m>
                  <m:oMath xmlns:m="http://schemas.openxmlformats.org/officeDocument/2006/math">
                    <m:r>
                      <a:rPr lang="en-US" altLang="zh-TW" sz="2400" b="0" i="1" smtClean="0">
                        <a:latin typeface="Cambria Math" panose="02040503050406030204" pitchFamily="18" charset="0"/>
                      </a:rPr>
                      <m:t>𝑂</m:t>
                    </m:r>
                    <m:d>
                      <m:dPr>
                        <m:ctrlPr>
                          <a:rPr lang="en-US" altLang="zh-TW" sz="2400" i="1" smtClean="0">
                            <a:latin typeface="Cambria Math" panose="02040503050406030204" pitchFamily="18" charset="0"/>
                          </a:rPr>
                        </m:ctrlPr>
                      </m:dPr>
                      <m:e>
                        <m:r>
                          <a:rPr lang="en-US" altLang="zh-TW" sz="2400" b="0" i="1" smtClean="0">
                            <a:latin typeface="Cambria Math" panose="02040503050406030204" pitchFamily="18" charset="0"/>
                          </a:rPr>
                          <m:t>𝐼</m:t>
                        </m:r>
                        <m:d>
                          <m:dPr>
                            <m:ctrlPr>
                              <a:rPr lang="en-US" altLang="zh-TW" sz="2400" b="0" i="1" smtClean="0">
                                <a:latin typeface="Cambria Math" panose="02040503050406030204" pitchFamily="18" charset="0"/>
                              </a:rPr>
                            </m:ctrlPr>
                          </m:dPr>
                          <m:e>
                            <m:d>
                              <m:dPr>
                                <m:begChr m:val="|"/>
                                <m:endChr m:val="|"/>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𝑃</m:t>
                                </m:r>
                              </m:e>
                            </m:d>
                            <m:r>
                              <a:rPr lang="en-US" altLang="zh-TW" sz="2400" b="0" i="1" smtClean="0">
                                <a:latin typeface="Cambria Math" panose="02040503050406030204" pitchFamily="18" charset="0"/>
                              </a:rPr>
                              <m:t>𝑁</m:t>
                            </m:r>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𝐼𝐻</m:t>
                            </m:r>
                            <m:r>
                              <a:rPr lang="en-US" altLang="zh-TW" sz="2400" b="0" i="1" smtClean="0">
                                <a:latin typeface="Cambria Math" panose="02040503050406030204" pitchFamily="18" charset="0"/>
                              </a:rPr>
                              <m:t>+</m:t>
                            </m:r>
                            <m:sSup>
                              <m:sSupPr>
                                <m:ctrlPr>
                                  <a:rPr lang="en-US" altLang="zh-TW" sz="2400" b="0" i="1" smtClean="0">
                                    <a:latin typeface="Cambria Math" panose="02040503050406030204" pitchFamily="18" charset="0"/>
                                  </a:rPr>
                                </m:ctrlPr>
                              </m:sSupPr>
                              <m:e>
                                <m:r>
                                  <a:rPr lang="en-US" altLang="zh-TW" sz="2400" b="0" i="1" smtClean="0">
                                    <a:latin typeface="Cambria Math" panose="02040503050406030204" pitchFamily="18" charset="0"/>
                                  </a:rPr>
                                  <m:t>2</m:t>
                                </m:r>
                              </m:e>
                              <m:sup>
                                <m:r>
                                  <a:rPr lang="en-US" altLang="zh-TW" sz="2400" b="0" i="1" smtClean="0">
                                    <a:latin typeface="Cambria Math" panose="02040503050406030204" pitchFamily="18" charset="0"/>
                                  </a:rPr>
                                  <m:t>𝑁</m:t>
                                </m:r>
                              </m:sup>
                            </m:sSup>
                          </m:e>
                        </m:d>
                        <m:r>
                          <a:rPr lang="en-US" altLang="zh-TW" sz="2400" b="0" i="1" smtClean="0">
                            <a:latin typeface="Cambria Math" panose="02040503050406030204" pitchFamily="18" charset="0"/>
                          </a:rPr>
                          <m:t>+</m:t>
                        </m:r>
                        <m:r>
                          <a:rPr lang="en-US" altLang="zh-TW" sz="2400" b="0" i="1" smtClean="0">
                            <a:latin typeface="Cambria Math" panose="02040503050406030204" pitchFamily="18" charset="0"/>
                          </a:rPr>
                          <m:t>𝑘</m:t>
                        </m:r>
                        <m:d>
                          <m:dPr>
                            <m:ctrlPr>
                              <a:rPr lang="en-US" altLang="zh-TW" sz="2400" b="0" i="1" smtClean="0">
                                <a:latin typeface="Cambria Math" panose="02040503050406030204" pitchFamily="18" charset="0"/>
                              </a:rPr>
                            </m:ctrlPr>
                          </m:dPr>
                          <m:e>
                            <m:d>
                              <m:dPr>
                                <m:begChr m:val="|"/>
                                <m:endChr m:val="|"/>
                                <m:ctrlPr>
                                  <a:rPr lang="en-US" altLang="zh-TW" sz="2400" b="0" i="1" smtClean="0">
                                    <a:latin typeface="Cambria Math" panose="02040503050406030204" pitchFamily="18" charset="0"/>
                                  </a:rPr>
                                </m:ctrlPr>
                              </m:dPr>
                              <m:e>
                                <m:r>
                                  <a:rPr lang="zh-TW" altLang="en-US" sz="2400" b="0" i="1" smtClean="0">
                                    <a:latin typeface="Cambria Math" panose="02040503050406030204" pitchFamily="18" charset="0"/>
                                  </a:rPr>
                                  <m:t>𝒪</m:t>
                                </m:r>
                              </m:e>
                            </m:d>
                            <m:r>
                              <a:rPr lang="en-US" altLang="zh-TW" sz="2400" b="0" i="1" smtClean="0">
                                <a:latin typeface="Cambria Math" panose="02040503050406030204" pitchFamily="18" charset="0"/>
                              </a:rPr>
                              <m:t>+</m:t>
                            </m:r>
                            <m:d>
                              <m:dPr>
                                <m:begChr m:val="|"/>
                                <m:endChr m:val="|"/>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ea typeface="Cambria Math" panose="02040503050406030204" pitchFamily="18" charset="0"/>
                                  </a:rPr>
                                  <m:t>ℒ</m:t>
                                </m:r>
                              </m:e>
                            </m:d>
                          </m:e>
                        </m:d>
                        <m:r>
                          <a:rPr lang="en-US" altLang="zh-TW" sz="2400" b="0" i="1" smtClean="0">
                            <a:latin typeface="Cambria Math" panose="02040503050406030204" pitchFamily="18" charset="0"/>
                          </a:rPr>
                          <m:t>[</m:t>
                        </m:r>
                        <m:d>
                          <m:dPr>
                            <m:begChr m:val="|"/>
                            <m:endChr m:val="|"/>
                            <m:ctrlPr>
                              <a:rPr lang="en-US" altLang="zh-TW" sz="2400" b="0" i="1" smtClean="0">
                                <a:latin typeface="Cambria Math" panose="02040503050406030204" pitchFamily="18" charset="0"/>
                              </a:rPr>
                            </m:ctrlPr>
                          </m:dPr>
                          <m:e>
                            <m:r>
                              <a:rPr lang="en-US" altLang="zh-TW" sz="2400" b="0" i="1" smtClean="0">
                                <a:latin typeface="Cambria Math" panose="02040503050406030204" pitchFamily="18" charset="0"/>
                              </a:rPr>
                              <m:t>𝑀</m:t>
                            </m:r>
                          </m:e>
                        </m:d>
                        <m:r>
                          <a:rPr lang="en-US" altLang="zh-TW" sz="2400" b="0" i="1" smtClean="0">
                            <a:latin typeface="Cambria Math" panose="02040503050406030204" pitchFamily="18" charset="0"/>
                          </a:rPr>
                          <m:t>+</m:t>
                        </m:r>
                        <m:r>
                          <m:rPr>
                            <m:sty m:val="p"/>
                          </m:rPr>
                          <a:rPr lang="el-GR" altLang="zh-TW" sz="2400" b="0" i="1" smtClean="0">
                            <a:latin typeface="Cambria Math" panose="02040503050406030204" pitchFamily="18" charset="0"/>
                            <a:ea typeface="Cambria Math" panose="02040503050406030204" pitchFamily="18" charset="0"/>
                          </a:rPr>
                          <m:t>Γ</m:t>
                        </m:r>
                        <m:d>
                          <m:dPr>
                            <m:begChr m:val="|"/>
                            <m:endChr m:val="|"/>
                            <m:ctrlPr>
                              <a:rPr lang="el-GR" altLang="zh-TW" sz="2400" b="0" i="1" smtClean="0">
                                <a:latin typeface="Cambria Math" panose="02040503050406030204" pitchFamily="18" charset="0"/>
                                <a:ea typeface="Cambria Math" panose="02040503050406030204" pitchFamily="18" charset="0"/>
                              </a:rPr>
                            </m:ctrlPr>
                          </m:dPr>
                          <m:e>
                            <m:sSub>
                              <m:sSubPr>
                                <m:ctrlPr>
                                  <a:rPr lang="el-GR" altLang="zh-TW" sz="2400" b="0" i="1" smtClean="0">
                                    <a:latin typeface="Cambria Math" panose="02040503050406030204" pitchFamily="18" charset="0"/>
                                    <a:ea typeface="Cambria Math" panose="02040503050406030204" pitchFamily="18" charset="0"/>
                                  </a:rPr>
                                </m:ctrlPr>
                              </m:sSubPr>
                              <m:e>
                                <m:r>
                                  <a:rPr lang="en-US" altLang="zh-TW" sz="2400" b="0" i="1" smtClean="0">
                                    <a:latin typeface="Cambria Math" panose="02040503050406030204" pitchFamily="18" charset="0"/>
                                    <a:ea typeface="Cambria Math" panose="02040503050406030204" pitchFamily="18" charset="0"/>
                                  </a:rPr>
                                  <m:t>𝑉</m:t>
                                </m:r>
                              </m:e>
                              <m:sub>
                                <m:r>
                                  <a:rPr lang="en-US" altLang="zh-TW" sz="2400" b="0" i="1" smtClean="0">
                                    <a:latin typeface="Cambria Math" panose="02040503050406030204" pitchFamily="18" charset="0"/>
                                    <a:ea typeface="Cambria Math" panose="02040503050406030204" pitchFamily="18" charset="0"/>
                                  </a:rPr>
                                  <m:t>𝑓</m:t>
                                </m:r>
                              </m:sub>
                            </m:sSub>
                          </m:e>
                        </m:d>
                        <m:d>
                          <m:dPr>
                            <m:ctrlPr>
                              <a:rPr lang="el-GR" altLang="zh-TW" sz="2400" b="0" i="1" smtClean="0">
                                <a:latin typeface="Cambria Math" panose="02040503050406030204" pitchFamily="18" charset="0"/>
                                <a:ea typeface="Cambria Math" panose="02040503050406030204" pitchFamily="18" charset="0"/>
                              </a:rPr>
                            </m:ctrlPr>
                          </m:dPr>
                          <m:e>
                            <m:d>
                              <m:dPr>
                                <m:begChr m:val="|"/>
                                <m:endChr m:val="|"/>
                                <m:ctrlPr>
                                  <a:rPr lang="el-GR" altLang="zh-TW" sz="2400" b="0" i="1" smtClean="0">
                                    <a:latin typeface="Cambria Math" panose="02040503050406030204" pitchFamily="18" charset="0"/>
                                    <a:ea typeface="Cambria Math" panose="02040503050406030204" pitchFamily="18" charset="0"/>
                                  </a:rPr>
                                </m:ctrlPr>
                              </m:dPr>
                              <m:e>
                                <m:r>
                                  <a:rPr lang="zh-TW" altLang="el-GR" sz="2400" b="0" i="1" smtClean="0">
                                    <a:latin typeface="Cambria Math" panose="02040503050406030204" pitchFamily="18" charset="0"/>
                                    <a:ea typeface="Cambria Math" panose="02040503050406030204" pitchFamily="18" charset="0"/>
                                  </a:rPr>
                                  <m:t>𝜀</m:t>
                                </m:r>
                              </m:e>
                            </m:d>
                            <m:r>
                              <a:rPr lang="en-US" altLang="zh-TW" sz="2400" b="0" i="1" smtClean="0">
                                <a:latin typeface="Cambria Math" panose="02040503050406030204" pitchFamily="18" charset="0"/>
                                <a:ea typeface="Cambria Math" panose="02040503050406030204" pitchFamily="18" charset="0"/>
                              </a:rPr>
                              <m:t>+</m:t>
                            </m:r>
                            <m:d>
                              <m:dPr>
                                <m:begChr m:val="|"/>
                                <m:endChr m:val="|"/>
                                <m:ctrlPr>
                                  <a:rPr lang="en-US" altLang="zh-TW" sz="2400" b="0" i="1" smtClean="0">
                                    <a:latin typeface="Cambria Math" panose="02040503050406030204" pitchFamily="18" charset="0"/>
                                    <a:ea typeface="Cambria Math" panose="02040503050406030204" pitchFamily="18" charset="0"/>
                                  </a:rPr>
                                </m:ctrlPr>
                              </m:dPr>
                              <m:e>
                                <m:r>
                                  <a:rPr lang="en-US" altLang="zh-TW" sz="2400" b="0" i="1" smtClean="0">
                                    <a:latin typeface="Cambria Math" panose="02040503050406030204" pitchFamily="18" charset="0"/>
                                    <a:ea typeface="Cambria Math" panose="02040503050406030204" pitchFamily="18" charset="0"/>
                                  </a:rPr>
                                  <m:t>𝑉</m:t>
                                </m:r>
                              </m:e>
                            </m:d>
                            <m:func>
                              <m:funcPr>
                                <m:ctrlPr>
                                  <a:rPr lang="en-US" altLang="zh-TW" sz="2400" b="0" i="1" smtClean="0">
                                    <a:latin typeface="Cambria Math" panose="02040503050406030204" pitchFamily="18" charset="0"/>
                                    <a:ea typeface="Cambria Math" panose="02040503050406030204" pitchFamily="18" charset="0"/>
                                  </a:rPr>
                                </m:ctrlPr>
                              </m:funcPr>
                              <m:fName>
                                <m:r>
                                  <m:rPr>
                                    <m:sty m:val="p"/>
                                  </m:rPr>
                                  <a:rPr lang="en-US" altLang="zh-TW" sz="2400" b="0" i="0" smtClean="0">
                                    <a:latin typeface="Cambria Math" panose="02040503050406030204" pitchFamily="18" charset="0"/>
                                    <a:ea typeface="Cambria Math" panose="02040503050406030204" pitchFamily="18" charset="0"/>
                                  </a:rPr>
                                  <m:t>log</m:t>
                                </m:r>
                              </m:fName>
                              <m:e>
                                <m:d>
                                  <m:dPr>
                                    <m:begChr m:val="|"/>
                                    <m:endChr m:val="|"/>
                                    <m:ctrlPr>
                                      <a:rPr lang="en-US" altLang="zh-TW" sz="2400" b="0" i="1" smtClean="0">
                                        <a:latin typeface="Cambria Math" panose="02040503050406030204" pitchFamily="18" charset="0"/>
                                        <a:ea typeface="Cambria Math" panose="02040503050406030204" pitchFamily="18" charset="0"/>
                                      </a:rPr>
                                    </m:ctrlPr>
                                  </m:dPr>
                                  <m:e>
                                    <m:sSub>
                                      <m:sSubPr>
                                        <m:ctrlPr>
                                          <a:rPr lang="el-GR" altLang="zh-TW" sz="2400" i="1">
                                            <a:latin typeface="Cambria Math" panose="02040503050406030204" pitchFamily="18" charset="0"/>
                                            <a:ea typeface="Cambria Math" panose="02040503050406030204" pitchFamily="18" charset="0"/>
                                          </a:rPr>
                                        </m:ctrlPr>
                                      </m:sSubPr>
                                      <m:e>
                                        <m:r>
                                          <a:rPr lang="en-US" altLang="zh-TW" sz="2400" i="1">
                                            <a:latin typeface="Cambria Math" panose="02040503050406030204" pitchFamily="18" charset="0"/>
                                            <a:ea typeface="Cambria Math" panose="02040503050406030204" pitchFamily="18" charset="0"/>
                                          </a:rPr>
                                          <m:t>𝑉</m:t>
                                        </m:r>
                                      </m:e>
                                      <m:sub>
                                        <m:r>
                                          <a:rPr lang="en-US" altLang="zh-TW" sz="2400" i="1">
                                            <a:latin typeface="Cambria Math" panose="02040503050406030204" pitchFamily="18" charset="0"/>
                                            <a:ea typeface="Cambria Math" panose="02040503050406030204" pitchFamily="18" charset="0"/>
                                          </a:rPr>
                                          <m:t>𝑓</m:t>
                                        </m:r>
                                      </m:sub>
                                    </m:sSub>
                                  </m:e>
                                </m:d>
                              </m:e>
                            </m:func>
                            <m:d>
                              <m:dPr>
                                <m:begChr m:val="|"/>
                                <m:endChr m:val="|"/>
                                <m:ctrlPr>
                                  <a:rPr lang="en-US" altLang="zh-TW" sz="2400" b="0" i="1" smtClean="0">
                                    <a:latin typeface="Cambria Math" panose="02040503050406030204" pitchFamily="18" charset="0"/>
                                    <a:ea typeface="Cambria Math" panose="02040503050406030204" pitchFamily="18" charset="0"/>
                                  </a:rPr>
                                </m:ctrlPr>
                              </m:dPr>
                              <m:e>
                                <m:r>
                                  <a:rPr lang="en-US" altLang="zh-TW" sz="2400" b="0" i="1" smtClean="0">
                                    <a:latin typeface="Cambria Math" panose="02040503050406030204" pitchFamily="18" charset="0"/>
                                    <a:ea typeface="Cambria Math" panose="02040503050406030204" pitchFamily="18" charset="0"/>
                                  </a:rPr>
                                  <m:t>𝑉</m:t>
                                </m:r>
                              </m:e>
                            </m:d>
                          </m:e>
                        </m:d>
                        <m:r>
                          <a:rPr lang="en-US" altLang="zh-TW" sz="2400" b="0" i="1" smtClean="0">
                            <a:latin typeface="Cambria Math" panose="02040503050406030204" pitchFamily="18" charset="0"/>
                            <a:ea typeface="Cambria Math" panose="02040503050406030204" pitchFamily="18" charset="0"/>
                          </a:rPr>
                          <m:t>]</m:t>
                        </m:r>
                      </m:e>
                    </m:d>
                  </m:oMath>
                </a14:m>
                <a:endParaRPr lang="en-US" altLang="zh-TW" sz="2400" dirty="0"/>
              </a:p>
              <a:p>
                <a:endParaRPr lang="zh-TW" altLang="en-US" sz="2400" dirty="0"/>
              </a:p>
            </p:txBody>
          </p:sp>
        </mc:Choice>
        <mc:Fallback xmlns="">
          <p:sp>
            <p:nvSpPr>
              <p:cNvPr id="3" name="內容版面配置區 2">
                <a:extLst>
                  <a:ext uri="{FF2B5EF4-FFF2-40B4-BE49-F238E27FC236}">
                    <a16:creationId xmlns:a16="http://schemas.microsoft.com/office/drawing/2014/main" id="{C0ADABA6-8906-424B-B05E-02065F8D5467}"/>
                  </a:ext>
                </a:extLst>
              </p:cNvPr>
              <p:cNvSpPr>
                <a:spLocks noGrp="1" noRot="1" noChangeAspect="1" noMove="1" noResize="1" noEditPoints="1" noAdjustHandles="1" noChangeArrowheads="1" noChangeShapeType="1" noTextEdit="1"/>
              </p:cNvSpPr>
              <p:nvPr>
                <p:ph idx="1"/>
              </p:nvPr>
            </p:nvSpPr>
            <p:spPr>
              <a:blipFill>
                <a:blip r:embed="rId3"/>
                <a:stretch>
                  <a:fillRect l="-963" t="-1078"/>
                </a:stretch>
              </a:blipFill>
            </p:spPr>
            <p:txBody>
              <a:bodyPr/>
              <a:lstStyle/>
              <a:p>
                <a:r>
                  <a:rPr lang="zh-TW" altLang="en-US">
                    <a:noFill/>
                  </a:rPr>
                  <a:t> </a:t>
                </a:r>
              </a:p>
            </p:txBody>
          </p:sp>
        </mc:Fallback>
      </mc:AlternateContent>
      <p:sp>
        <p:nvSpPr>
          <p:cNvPr id="4" name="投影片編號版面配置區 3">
            <a:extLst>
              <a:ext uri="{FF2B5EF4-FFF2-40B4-BE49-F238E27FC236}">
                <a16:creationId xmlns:a16="http://schemas.microsoft.com/office/drawing/2014/main" id="{B4B3E9A0-9A90-4625-8011-DBDD4E568903}"/>
              </a:ext>
            </a:extLst>
          </p:cNvPr>
          <p:cNvSpPr>
            <a:spLocks noGrp="1"/>
          </p:cNvSpPr>
          <p:nvPr>
            <p:ph type="sldNum" sz="quarter" idx="12"/>
          </p:nvPr>
        </p:nvSpPr>
        <p:spPr/>
        <p:txBody>
          <a:bodyPr/>
          <a:lstStyle/>
          <a:p>
            <a:fld id="{52E38B42-96A3-412A-9CD3-7D6C2689CFF8}" type="slidenum">
              <a:rPr lang="en-US" altLang="zh-TW" smtClean="0"/>
              <a:pPr/>
              <a:t>31</a:t>
            </a:fld>
            <a:endParaRPr lang="en-US" altLang="zh-TW"/>
          </a:p>
        </p:txBody>
      </p:sp>
    </p:spTree>
    <p:extLst>
      <p:ext uri="{BB962C8B-B14F-4D97-AF65-F5344CB8AC3E}">
        <p14:creationId xmlns:p14="http://schemas.microsoft.com/office/powerpoint/2010/main" val="24233471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364CDE1-D0DB-4562-AD5C-518AA773AC98}"/>
              </a:ext>
            </a:extLst>
          </p:cNvPr>
          <p:cNvSpPr>
            <a:spLocks noGrp="1"/>
          </p:cNvSpPr>
          <p:nvPr>
            <p:ph type="title"/>
          </p:nvPr>
        </p:nvSpPr>
        <p:spPr/>
        <p:txBody>
          <a:bodyPr/>
          <a:lstStyle/>
          <a:p>
            <a:r>
              <a:rPr lang="en-US" altLang="zh-TW" dirty="0"/>
              <a:t>Performance Evaluation</a:t>
            </a:r>
            <a:endParaRPr lang="zh-TW" altLang="en-US" dirty="0"/>
          </a:p>
        </p:txBody>
      </p:sp>
      <p:sp>
        <p:nvSpPr>
          <p:cNvPr id="4" name="投影片編號版面配置區 3">
            <a:extLst>
              <a:ext uri="{FF2B5EF4-FFF2-40B4-BE49-F238E27FC236}">
                <a16:creationId xmlns:a16="http://schemas.microsoft.com/office/drawing/2014/main" id="{C27E6BFB-8C50-4EB3-9637-426603D425F4}"/>
              </a:ext>
            </a:extLst>
          </p:cNvPr>
          <p:cNvSpPr>
            <a:spLocks noGrp="1"/>
          </p:cNvSpPr>
          <p:nvPr>
            <p:ph type="sldNum" sz="quarter" idx="12"/>
          </p:nvPr>
        </p:nvSpPr>
        <p:spPr/>
        <p:txBody>
          <a:bodyPr/>
          <a:lstStyle/>
          <a:p>
            <a:fld id="{52E38B42-96A3-412A-9CD3-7D6C2689CFF8}" type="slidenum">
              <a:rPr lang="en-US" altLang="zh-TW" smtClean="0"/>
              <a:pPr/>
              <a:t>32</a:t>
            </a:fld>
            <a:endParaRPr lang="en-US" altLang="zh-TW"/>
          </a:p>
        </p:txBody>
      </p:sp>
      <p:pic>
        <p:nvPicPr>
          <p:cNvPr id="9" name="圖片 8">
            <a:extLst>
              <a:ext uri="{FF2B5EF4-FFF2-40B4-BE49-F238E27FC236}">
                <a16:creationId xmlns:a16="http://schemas.microsoft.com/office/drawing/2014/main" id="{954DA6C3-45D2-4F01-A6A4-22DED7E10D9B}"/>
              </a:ext>
            </a:extLst>
          </p:cNvPr>
          <p:cNvPicPr>
            <a:picLocks noChangeAspect="1"/>
          </p:cNvPicPr>
          <p:nvPr/>
        </p:nvPicPr>
        <p:blipFill>
          <a:blip r:embed="rId3"/>
          <a:stretch>
            <a:fillRect/>
          </a:stretch>
        </p:blipFill>
        <p:spPr>
          <a:xfrm>
            <a:off x="495300" y="2286000"/>
            <a:ext cx="3924848" cy="2457793"/>
          </a:xfrm>
          <a:prstGeom prst="rect">
            <a:avLst/>
          </a:prstGeom>
        </p:spPr>
      </p:pic>
      <p:pic>
        <p:nvPicPr>
          <p:cNvPr id="10" name="圖片 9">
            <a:extLst>
              <a:ext uri="{FF2B5EF4-FFF2-40B4-BE49-F238E27FC236}">
                <a16:creationId xmlns:a16="http://schemas.microsoft.com/office/drawing/2014/main" id="{1614CB74-C2F5-4426-9002-6DC797171DEC}"/>
              </a:ext>
            </a:extLst>
          </p:cNvPr>
          <p:cNvPicPr>
            <a:picLocks noChangeAspect="1"/>
          </p:cNvPicPr>
          <p:nvPr/>
        </p:nvPicPr>
        <p:blipFill>
          <a:blip r:embed="rId4"/>
          <a:stretch>
            <a:fillRect/>
          </a:stretch>
        </p:blipFill>
        <p:spPr>
          <a:xfrm>
            <a:off x="4572000" y="2209793"/>
            <a:ext cx="4020111" cy="2505425"/>
          </a:xfrm>
          <a:prstGeom prst="rect">
            <a:avLst/>
          </a:prstGeom>
        </p:spPr>
      </p:pic>
    </p:spTree>
    <p:extLst>
      <p:ext uri="{BB962C8B-B14F-4D97-AF65-F5344CB8AC3E}">
        <p14:creationId xmlns:p14="http://schemas.microsoft.com/office/powerpoint/2010/main" val="34720800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0A2BC4C-87C7-4D09-82E7-A6661E0577C5}"/>
              </a:ext>
            </a:extLst>
          </p:cNvPr>
          <p:cNvSpPr>
            <a:spLocks noGrp="1"/>
          </p:cNvSpPr>
          <p:nvPr>
            <p:ph type="title"/>
          </p:nvPr>
        </p:nvSpPr>
        <p:spPr/>
        <p:txBody>
          <a:bodyPr/>
          <a:lstStyle/>
          <a:p>
            <a:r>
              <a:rPr lang="en-US" altLang="zh-TW" dirty="0"/>
              <a:t>Performance Evaluation</a:t>
            </a:r>
            <a:endParaRPr lang="zh-TW" altLang="en-US" dirty="0"/>
          </a:p>
        </p:txBody>
      </p:sp>
      <p:sp>
        <p:nvSpPr>
          <p:cNvPr id="4" name="投影片編號版面配置區 3">
            <a:extLst>
              <a:ext uri="{FF2B5EF4-FFF2-40B4-BE49-F238E27FC236}">
                <a16:creationId xmlns:a16="http://schemas.microsoft.com/office/drawing/2014/main" id="{D87B7FE3-60A3-4F5C-914C-2D3E92E88C13}"/>
              </a:ext>
            </a:extLst>
          </p:cNvPr>
          <p:cNvSpPr>
            <a:spLocks noGrp="1"/>
          </p:cNvSpPr>
          <p:nvPr>
            <p:ph type="sldNum" sz="quarter" idx="12"/>
          </p:nvPr>
        </p:nvSpPr>
        <p:spPr/>
        <p:txBody>
          <a:bodyPr/>
          <a:lstStyle/>
          <a:p>
            <a:fld id="{52E38B42-96A3-412A-9CD3-7D6C2689CFF8}" type="slidenum">
              <a:rPr lang="en-US" altLang="zh-TW" smtClean="0"/>
              <a:pPr/>
              <a:t>33</a:t>
            </a:fld>
            <a:endParaRPr lang="en-US" altLang="zh-TW"/>
          </a:p>
        </p:txBody>
      </p:sp>
      <p:pic>
        <p:nvPicPr>
          <p:cNvPr id="9" name="圖片 8">
            <a:extLst>
              <a:ext uri="{FF2B5EF4-FFF2-40B4-BE49-F238E27FC236}">
                <a16:creationId xmlns:a16="http://schemas.microsoft.com/office/drawing/2014/main" id="{3026251C-C43B-4BFF-9292-A214E04C56B4}"/>
              </a:ext>
            </a:extLst>
          </p:cNvPr>
          <p:cNvPicPr>
            <a:picLocks noChangeAspect="1"/>
          </p:cNvPicPr>
          <p:nvPr/>
        </p:nvPicPr>
        <p:blipFill>
          <a:blip r:embed="rId3"/>
          <a:stretch>
            <a:fillRect/>
          </a:stretch>
        </p:blipFill>
        <p:spPr>
          <a:xfrm>
            <a:off x="523321" y="2317223"/>
            <a:ext cx="3972479" cy="2486372"/>
          </a:xfrm>
          <a:prstGeom prst="rect">
            <a:avLst/>
          </a:prstGeom>
        </p:spPr>
      </p:pic>
      <p:pic>
        <p:nvPicPr>
          <p:cNvPr id="10" name="圖片 9">
            <a:extLst>
              <a:ext uri="{FF2B5EF4-FFF2-40B4-BE49-F238E27FC236}">
                <a16:creationId xmlns:a16="http://schemas.microsoft.com/office/drawing/2014/main" id="{87996BDD-F2EF-4E72-9D8B-50585DE445A5}"/>
              </a:ext>
            </a:extLst>
          </p:cNvPr>
          <p:cNvPicPr>
            <a:picLocks noChangeAspect="1"/>
          </p:cNvPicPr>
          <p:nvPr/>
        </p:nvPicPr>
        <p:blipFill>
          <a:blip r:embed="rId4"/>
          <a:stretch>
            <a:fillRect/>
          </a:stretch>
        </p:blipFill>
        <p:spPr>
          <a:xfrm>
            <a:off x="4495800" y="2181051"/>
            <a:ext cx="4105848" cy="2495898"/>
          </a:xfrm>
          <a:prstGeom prst="rect">
            <a:avLst/>
          </a:prstGeom>
        </p:spPr>
      </p:pic>
    </p:spTree>
    <p:extLst>
      <p:ext uri="{BB962C8B-B14F-4D97-AF65-F5344CB8AC3E}">
        <p14:creationId xmlns:p14="http://schemas.microsoft.com/office/powerpoint/2010/main" val="3589904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E01E925-DD47-4403-BA00-F721AFD2CACA}"/>
              </a:ext>
            </a:extLst>
          </p:cNvPr>
          <p:cNvSpPr>
            <a:spLocks noGrp="1"/>
          </p:cNvSpPr>
          <p:nvPr>
            <p:ph type="title"/>
          </p:nvPr>
        </p:nvSpPr>
        <p:spPr/>
        <p:txBody>
          <a:bodyPr/>
          <a:lstStyle/>
          <a:p>
            <a:r>
              <a:rPr lang="en-US" altLang="zh-TW" dirty="0"/>
              <a:t>Performance Evaluation</a:t>
            </a:r>
            <a:endParaRPr lang="zh-TW" altLang="en-US" dirty="0"/>
          </a:p>
        </p:txBody>
      </p:sp>
      <p:sp>
        <p:nvSpPr>
          <p:cNvPr id="4" name="投影片編號版面配置區 3">
            <a:extLst>
              <a:ext uri="{FF2B5EF4-FFF2-40B4-BE49-F238E27FC236}">
                <a16:creationId xmlns:a16="http://schemas.microsoft.com/office/drawing/2014/main" id="{F39AF17C-1621-491F-8263-224477D524E1}"/>
              </a:ext>
            </a:extLst>
          </p:cNvPr>
          <p:cNvSpPr>
            <a:spLocks noGrp="1"/>
          </p:cNvSpPr>
          <p:nvPr>
            <p:ph type="sldNum" sz="quarter" idx="12"/>
          </p:nvPr>
        </p:nvSpPr>
        <p:spPr/>
        <p:txBody>
          <a:bodyPr/>
          <a:lstStyle/>
          <a:p>
            <a:fld id="{52E38B42-96A3-412A-9CD3-7D6C2689CFF8}" type="slidenum">
              <a:rPr lang="en-US" altLang="zh-TW" smtClean="0"/>
              <a:pPr/>
              <a:t>34</a:t>
            </a:fld>
            <a:endParaRPr lang="en-US" altLang="zh-TW"/>
          </a:p>
        </p:txBody>
      </p:sp>
      <p:pic>
        <p:nvPicPr>
          <p:cNvPr id="6" name="圖片 5">
            <a:extLst>
              <a:ext uri="{FF2B5EF4-FFF2-40B4-BE49-F238E27FC236}">
                <a16:creationId xmlns:a16="http://schemas.microsoft.com/office/drawing/2014/main" id="{02CAE094-37D7-4E45-9FD0-2D8219330364}"/>
              </a:ext>
            </a:extLst>
          </p:cNvPr>
          <p:cNvPicPr>
            <a:picLocks noChangeAspect="1"/>
          </p:cNvPicPr>
          <p:nvPr/>
        </p:nvPicPr>
        <p:blipFill>
          <a:blip r:embed="rId3"/>
          <a:stretch>
            <a:fillRect/>
          </a:stretch>
        </p:blipFill>
        <p:spPr>
          <a:xfrm>
            <a:off x="1037742" y="2233445"/>
            <a:ext cx="3458058" cy="2391109"/>
          </a:xfrm>
          <a:prstGeom prst="rect">
            <a:avLst/>
          </a:prstGeom>
        </p:spPr>
      </p:pic>
      <p:pic>
        <p:nvPicPr>
          <p:cNvPr id="7" name="圖片 6">
            <a:extLst>
              <a:ext uri="{FF2B5EF4-FFF2-40B4-BE49-F238E27FC236}">
                <a16:creationId xmlns:a16="http://schemas.microsoft.com/office/drawing/2014/main" id="{F6141981-6F2C-4424-B448-6D5FD6D8D189}"/>
              </a:ext>
            </a:extLst>
          </p:cNvPr>
          <p:cNvPicPr>
            <a:picLocks noChangeAspect="1"/>
          </p:cNvPicPr>
          <p:nvPr/>
        </p:nvPicPr>
        <p:blipFill>
          <a:blip r:embed="rId4"/>
          <a:stretch>
            <a:fillRect/>
          </a:stretch>
        </p:blipFill>
        <p:spPr>
          <a:xfrm>
            <a:off x="4886359" y="2223920"/>
            <a:ext cx="3219899" cy="2353003"/>
          </a:xfrm>
          <a:prstGeom prst="rect">
            <a:avLst/>
          </a:prstGeom>
        </p:spPr>
      </p:pic>
    </p:spTree>
    <p:extLst>
      <p:ext uri="{BB962C8B-B14F-4D97-AF65-F5344CB8AC3E}">
        <p14:creationId xmlns:p14="http://schemas.microsoft.com/office/powerpoint/2010/main" val="34923055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A543290-E518-40A8-9622-F2B4521475B8}"/>
              </a:ext>
            </a:extLst>
          </p:cNvPr>
          <p:cNvSpPr>
            <a:spLocks noGrp="1"/>
          </p:cNvSpPr>
          <p:nvPr>
            <p:ph type="title"/>
          </p:nvPr>
        </p:nvSpPr>
        <p:spPr/>
        <p:txBody>
          <a:bodyPr/>
          <a:lstStyle/>
          <a:p>
            <a:r>
              <a:rPr lang="en-US" altLang="zh-TW" dirty="0"/>
              <a:t>Performance Evaluation</a:t>
            </a:r>
            <a:endParaRPr lang="zh-TW" altLang="en-US" dirty="0"/>
          </a:p>
        </p:txBody>
      </p:sp>
      <p:sp>
        <p:nvSpPr>
          <p:cNvPr id="4" name="投影片編號版面配置區 3">
            <a:extLst>
              <a:ext uri="{FF2B5EF4-FFF2-40B4-BE49-F238E27FC236}">
                <a16:creationId xmlns:a16="http://schemas.microsoft.com/office/drawing/2014/main" id="{D23D5F11-3B7D-4504-AB13-234F3A2E7C29}"/>
              </a:ext>
            </a:extLst>
          </p:cNvPr>
          <p:cNvSpPr>
            <a:spLocks noGrp="1"/>
          </p:cNvSpPr>
          <p:nvPr>
            <p:ph type="sldNum" sz="quarter" idx="12"/>
          </p:nvPr>
        </p:nvSpPr>
        <p:spPr/>
        <p:txBody>
          <a:bodyPr/>
          <a:lstStyle/>
          <a:p>
            <a:fld id="{52E38B42-96A3-412A-9CD3-7D6C2689CFF8}" type="slidenum">
              <a:rPr lang="en-US" altLang="zh-TW" smtClean="0"/>
              <a:pPr/>
              <a:t>35</a:t>
            </a:fld>
            <a:endParaRPr lang="en-US" altLang="zh-TW"/>
          </a:p>
        </p:txBody>
      </p:sp>
      <p:pic>
        <p:nvPicPr>
          <p:cNvPr id="5" name="圖片 4">
            <a:extLst>
              <a:ext uri="{FF2B5EF4-FFF2-40B4-BE49-F238E27FC236}">
                <a16:creationId xmlns:a16="http://schemas.microsoft.com/office/drawing/2014/main" id="{7A8C1D7C-D5CE-4D6B-890B-14D9E8E1A56D}"/>
              </a:ext>
            </a:extLst>
          </p:cNvPr>
          <p:cNvPicPr>
            <a:picLocks noChangeAspect="1"/>
          </p:cNvPicPr>
          <p:nvPr/>
        </p:nvPicPr>
        <p:blipFill>
          <a:blip r:embed="rId3"/>
          <a:stretch>
            <a:fillRect/>
          </a:stretch>
        </p:blipFill>
        <p:spPr>
          <a:xfrm>
            <a:off x="609600" y="2200103"/>
            <a:ext cx="3410426" cy="2457793"/>
          </a:xfrm>
          <a:prstGeom prst="rect">
            <a:avLst/>
          </a:prstGeom>
        </p:spPr>
      </p:pic>
      <p:pic>
        <p:nvPicPr>
          <p:cNvPr id="6" name="圖片 5">
            <a:extLst>
              <a:ext uri="{FF2B5EF4-FFF2-40B4-BE49-F238E27FC236}">
                <a16:creationId xmlns:a16="http://schemas.microsoft.com/office/drawing/2014/main" id="{AC4D001A-41E3-4B1C-8ABB-ED7D6FCB2913}"/>
              </a:ext>
            </a:extLst>
          </p:cNvPr>
          <p:cNvPicPr>
            <a:picLocks noChangeAspect="1"/>
          </p:cNvPicPr>
          <p:nvPr/>
        </p:nvPicPr>
        <p:blipFill>
          <a:blip r:embed="rId4"/>
          <a:stretch>
            <a:fillRect/>
          </a:stretch>
        </p:blipFill>
        <p:spPr>
          <a:xfrm>
            <a:off x="4572000" y="2219156"/>
            <a:ext cx="3419952" cy="2438740"/>
          </a:xfrm>
          <a:prstGeom prst="rect">
            <a:avLst/>
          </a:prstGeom>
        </p:spPr>
      </p:pic>
    </p:spTree>
    <p:extLst>
      <p:ext uri="{BB962C8B-B14F-4D97-AF65-F5344CB8AC3E}">
        <p14:creationId xmlns:p14="http://schemas.microsoft.com/office/powerpoint/2010/main" val="38825262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47AB8EC-4882-440F-8F16-DC1B183AE376}"/>
              </a:ext>
            </a:extLst>
          </p:cNvPr>
          <p:cNvSpPr>
            <a:spLocks noGrp="1"/>
          </p:cNvSpPr>
          <p:nvPr>
            <p:ph type="title"/>
          </p:nvPr>
        </p:nvSpPr>
        <p:spPr/>
        <p:txBody>
          <a:bodyPr/>
          <a:lstStyle/>
          <a:p>
            <a:r>
              <a:rPr lang="en-US" altLang="zh-TW" dirty="0"/>
              <a:t>Performance Evaluation</a:t>
            </a:r>
            <a:endParaRPr lang="zh-TW" altLang="en-US" dirty="0"/>
          </a:p>
        </p:txBody>
      </p:sp>
      <p:sp>
        <p:nvSpPr>
          <p:cNvPr id="4" name="投影片編號版面配置區 3">
            <a:extLst>
              <a:ext uri="{FF2B5EF4-FFF2-40B4-BE49-F238E27FC236}">
                <a16:creationId xmlns:a16="http://schemas.microsoft.com/office/drawing/2014/main" id="{5251CF28-6DD5-4BB4-8678-3FBA2D8DC43C}"/>
              </a:ext>
            </a:extLst>
          </p:cNvPr>
          <p:cNvSpPr>
            <a:spLocks noGrp="1"/>
          </p:cNvSpPr>
          <p:nvPr>
            <p:ph type="sldNum" sz="quarter" idx="12"/>
          </p:nvPr>
        </p:nvSpPr>
        <p:spPr/>
        <p:txBody>
          <a:bodyPr/>
          <a:lstStyle/>
          <a:p>
            <a:fld id="{52E38B42-96A3-412A-9CD3-7D6C2689CFF8}" type="slidenum">
              <a:rPr lang="en-US" altLang="zh-TW" smtClean="0"/>
              <a:pPr/>
              <a:t>36</a:t>
            </a:fld>
            <a:endParaRPr lang="en-US" altLang="zh-TW"/>
          </a:p>
        </p:txBody>
      </p:sp>
      <p:pic>
        <p:nvPicPr>
          <p:cNvPr id="5" name="圖片 4">
            <a:extLst>
              <a:ext uri="{FF2B5EF4-FFF2-40B4-BE49-F238E27FC236}">
                <a16:creationId xmlns:a16="http://schemas.microsoft.com/office/drawing/2014/main" id="{9320330A-2F76-49F0-B4F4-3A59EE81BBF1}"/>
              </a:ext>
            </a:extLst>
          </p:cNvPr>
          <p:cNvPicPr>
            <a:picLocks noChangeAspect="1"/>
          </p:cNvPicPr>
          <p:nvPr/>
        </p:nvPicPr>
        <p:blipFill>
          <a:blip r:embed="rId3"/>
          <a:stretch>
            <a:fillRect/>
          </a:stretch>
        </p:blipFill>
        <p:spPr>
          <a:xfrm>
            <a:off x="1142532" y="2133600"/>
            <a:ext cx="3353268" cy="2438740"/>
          </a:xfrm>
          <a:prstGeom prst="rect">
            <a:avLst/>
          </a:prstGeom>
        </p:spPr>
      </p:pic>
      <p:pic>
        <p:nvPicPr>
          <p:cNvPr id="6" name="圖片 5">
            <a:extLst>
              <a:ext uri="{FF2B5EF4-FFF2-40B4-BE49-F238E27FC236}">
                <a16:creationId xmlns:a16="http://schemas.microsoft.com/office/drawing/2014/main" id="{DD9A301E-0704-4F58-A8BF-03FDE5B2BA2B}"/>
              </a:ext>
            </a:extLst>
          </p:cNvPr>
          <p:cNvPicPr>
            <a:picLocks noChangeAspect="1"/>
          </p:cNvPicPr>
          <p:nvPr/>
        </p:nvPicPr>
        <p:blipFill>
          <a:blip r:embed="rId4"/>
          <a:stretch>
            <a:fillRect/>
          </a:stretch>
        </p:blipFill>
        <p:spPr>
          <a:xfrm>
            <a:off x="4800600" y="2047863"/>
            <a:ext cx="3610479" cy="2524477"/>
          </a:xfrm>
          <a:prstGeom prst="rect">
            <a:avLst/>
          </a:prstGeom>
        </p:spPr>
      </p:pic>
    </p:spTree>
    <p:extLst>
      <p:ext uri="{BB962C8B-B14F-4D97-AF65-F5344CB8AC3E}">
        <p14:creationId xmlns:p14="http://schemas.microsoft.com/office/powerpoint/2010/main" val="3733641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C8F7195-8588-426D-9ADF-804676933A9A}"/>
              </a:ext>
            </a:extLst>
          </p:cNvPr>
          <p:cNvSpPr>
            <a:spLocks noGrp="1"/>
          </p:cNvSpPr>
          <p:nvPr>
            <p:ph type="title"/>
          </p:nvPr>
        </p:nvSpPr>
        <p:spPr/>
        <p:txBody>
          <a:bodyPr/>
          <a:lstStyle/>
          <a:p>
            <a:r>
              <a:rPr lang="en-US" altLang="zh-TW" dirty="0"/>
              <a:t>Performance Evaluation</a:t>
            </a:r>
            <a:endParaRPr lang="zh-TW" altLang="en-US" dirty="0"/>
          </a:p>
        </p:txBody>
      </p:sp>
      <p:sp>
        <p:nvSpPr>
          <p:cNvPr id="4" name="投影片編號版面配置區 3">
            <a:extLst>
              <a:ext uri="{FF2B5EF4-FFF2-40B4-BE49-F238E27FC236}">
                <a16:creationId xmlns:a16="http://schemas.microsoft.com/office/drawing/2014/main" id="{B5ADDAEA-563B-4432-A13B-203C77030F54}"/>
              </a:ext>
            </a:extLst>
          </p:cNvPr>
          <p:cNvSpPr>
            <a:spLocks noGrp="1"/>
          </p:cNvSpPr>
          <p:nvPr>
            <p:ph type="sldNum" sz="quarter" idx="12"/>
          </p:nvPr>
        </p:nvSpPr>
        <p:spPr/>
        <p:txBody>
          <a:bodyPr/>
          <a:lstStyle/>
          <a:p>
            <a:fld id="{52E38B42-96A3-412A-9CD3-7D6C2689CFF8}" type="slidenum">
              <a:rPr lang="en-US" altLang="zh-TW" smtClean="0"/>
              <a:pPr/>
              <a:t>37</a:t>
            </a:fld>
            <a:endParaRPr lang="en-US" altLang="zh-TW"/>
          </a:p>
        </p:txBody>
      </p:sp>
      <p:pic>
        <p:nvPicPr>
          <p:cNvPr id="5" name="圖片 4">
            <a:extLst>
              <a:ext uri="{FF2B5EF4-FFF2-40B4-BE49-F238E27FC236}">
                <a16:creationId xmlns:a16="http://schemas.microsoft.com/office/drawing/2014/main" id="{213D6F9A-729C-4D43-9DC7-B03D36D61590}"/>
              </a:ext>
            </a:extLst>
          </p:cNvPr>
          <p:cNvPicPr>
            <a:picLocks noChangeAspect="1"/>
          </p:cNvPicPr>
          <p:nvPr/>
        </p:nvPicPr>
        <p:blipFill>
          <a:blip r:embed="rId3"/>
          <a:stretch>
            <a:fillRect/>
          </a:stretch>
        </p:blipFill>
        <p:spPr>
          <a:xfrm>
            <a:off x="990600" y="2133600"/>
            <a:ext cx="3286584" cy="2314898"/>
          </a:xfrm>
          <a:prstGeom prst="rect">
            <a:avLst/>
          </a:prstGeom>
        </p:spPr>
      </p:pic>
      <p:pic>
        <p:nvPicPr>
          <p:cNvPr id="6" name="圖片 5">
            <a:extLst>
              <a:ext uri="{FF2B5EF4-FFF2-40B4-BE49-F238E27FC236}">
                <a16:creationId xmlns:a16="http://schemas.microsoft.com/office/drawing/2014/main" id="{780F401D-D751-48C5-B398-4A933425B070}"/>
              </a:ext>
            </a:extLst>
          </p:cNvPr>
          <p:cNvPicPr>
            <a:picLocks noChangeAspect="1"/>
          </p:cNvPicPr>
          <p:nvPr/>
        </p:nvPicPr>
        <p:blipFill>
          <a:blip r:embed="rId4"/>
          <a:stretch>
            <a:fillRect/>
          </a:stretch>
        </p:blipFill>
        <p:spPr>
          <a:xfrm>
            <a:off x="4857290" y="2076443"/>
            <a:ext cx="3296110" cy="2362530"/>
          </a:xfrm>
          <a:prstGeom prst="rect">
            <a:avLst/>
          </a:prstGeom>
        </p:spPr>
      </p:pic>
    </p:spTree>
    <p:extLst>
      <p:ext uri="{BB962C8B-B14F-4D97-AF65-F5344CB8AC3E}">
        <p14:creationId xmlns:p14="http://schemas.microsoft.com/office/powerpoint/2010/main" val="9843576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3B49B31-3BB3-4E19-82F0-EA6F903094B5}"/>
              </a:ext>
            </a:extLst>
          </p:cNvPr>
          <p:cNvSpPr>
            <a:spLocks noGrp="1"/>
          </p:cNvSpPr>
          <p:nvPr>
            <p:ph type="title"/>
          </p:nvPr>
        </p:nvSpPr>
        <p:spPr/>
        <p:txBody>
          <a:bodyPr/>
          <a:lstStyle/>
          <a:p>
            <a:r>
              <a:rPr lang="en-US" altLang="zh-TW" dirty="0"/>
              <a:t>Conclusion</a:t>
            </a:r>
            <a:endParaRPr lang="zh-TW" altLang="en-US" dirty="0"/>
          </a:p>
        </p:txBody>
      </p:sp>
      <p:sp>
        <p:nvSpPr>
          <p:cNvPr id="3" name="內容版面配置區 2">
            <a:extLst>
              <a:ext uri="{FF2B5EF4-FFF2-40B4-BE49-F238E27FC236}">
                <a16:creationId xmlns:a16="http://schemas.microsoft.com/office/drawing/2014/main" id="{CC401F6C-1D14-4A14-9786-E1BF8AE3EEC0}"/>
              </a:ext>
            </a:extLst>
          </p:cNvPr>
          <p:cNvSpPr>
            <a:spLocks noGrp="1"/>
          </p:cNvSpPr>
          <p:nvPr>
            <p:ph idx="1"/>
          </p:nvPr>
        </p:nvSpPr>
        <p:spPr/>
        <p:txBody>
          <a:bodyPr/>
          <a:lstStyle/>
          <a:p>
            <a:r>
              <a:rPr lang="en-US" altLang="zh-TW" sz="2800" dirty="0"/>
              <a:t>As a future work</a:t>
            </a:r>
          </a:p>
          <a:p>
            <a:pPr lvl="1"/>
            <a:r>
              <a:rPr lang="en-US" altLang="zh-TW" sz="2400" dirty="0"/>
              <a:t>plan to construct a SDN/NFV-enabled</a:t>
            </a:r>
            <a:r>
              <a:rPr lang="zh-TW" altLang="en-US" sz="2400" dirty="0"/>
              <a:t> </a:t>
            </a:r>
            <a:r>
              <a:rPr lang="en-US" altLang="zh-TW" sz="2400" dirty="0"/>
              <a:t>networks, and run our DDQN-VNFPA to achieve the VNF</a:t>
            </a:r>
            <a:r>
              <a:rPr lang="zh-TW" altLang="en-US" sz="2400" dirty="0"/>
              <a:t> </a:t>
            </a:r>
            <a:r>
              <a:rPr lang="en-US" altLang="zh-TW" sz="2400" dirty="0"/>
              <a:t>placement in it.</a:t>
            </a:r>
          </a:p>
          <a:p>
            <a:pPr lvl="1"/>
            <a:r>
              <a:rPr lang="en-US" altLang="zh-TW" sz="2400" dirty="0"/>
              <a:t>plan to test DDQN-VNFPA with different</a:t>
            </a:r>
            <a:r>
              <a:rPr lang="zh-TW" altLang="en-US" sz="2400" dirty="0"/>
              <a:t> </a:t>
            </a:r>
            <a:r>
              <a:rPr lang="en-US" altLang="zh-TW" sz="2400" dirty="0"/>
              <a:t>network topologies and network characteristics to get more</a:t>
            </a:r>
            <a:r>
              <a:rPr lang="zh-TW" altLang="en-US" sz="2400" dirty="0"/>
              <a:t> </a:t>
            </a:r>
            <a:r>
              <a:rPr lang="en-US" altLang="zh-TW" sz="2400" dirty="0"/>
              <a:t>comprehensive performance evaluation results.</a:t>
            </a:r>
          </a:p>
          <a:p>
            <a:pPr lvl="1"/>
            <a:r>
              <a:rPr lang="en-US" altLang="zh-TW" sz="2400" dirty="0"/>
              <a:t>plan</a:t>
            </a:r>
            <a:r>
              <a:rPr lang="zh-TW" altLang="en-US" sz="2400" dirty="0"/>
              <a:t> </a:t>
            </a:r>
            <a:r>
              <a:rPr lang="en-US" altLang="zh-TW" sz="2400" dirty="0"/>
              <a:t>to implement traffic forecasting methods in SDN/NFV-enabled</a:t>
            </a:r>
            <a:r>
              <a:rPr lang="zh-TW" altLang="en-US" sz="2400" dirty="0"/>
              <a:t> </a:t>
            </a:r>
            <a:r>
              <a:rPr lang="en-US" altLang="zh-TW" sz="2400" dirty="0"/>
              <a:t>networks and further evaluate the influence of the forecasting</a:t>
            </a:r>
            <a:r>
              <a:rPr lang="zh-TW" altLang="en-US" sz="2400" dirty="0"/>
              <a:t> </a:t>
            </a:r>
            <a:r>
              <a:rPr lang="en-US" altLang="zh-TW" sz="2400" dirty="0"/>
              <a:t>accuracy on DDQN-VNFPA.</a:t>
            </a:r>
            <a:endParaRPr lang="zh-TW" altLang="en-US" sz="2400" dirty="0"/>
          </a:p>
        </p:txBody>
      </p:sp>
      <p:sp>
        <p:nvSpPr>
          <p:cNvPr id="4" name="投影片編號版面配置區 3">
            <a:extLst>
              <a:ext uri="{FF2B5EF4-FFF2-40B4-BE49-F238E27FC236}">
                <a16:creationId xmlns:a16="http://schemas.microsoft.com/office/drawing/2014/main" id="{74E7B89C-2395-4AE5-8671-3546D207014C}"/>
              </a:ext>
            </a:extLst>
          </p:cNvPr>
          <p:cNvSpPr>
            <a:spLocks noGrp="1"/>
          </p:cNvSpPr>
          <p:nvPr>
            <p:ph type="sldNum" sz="quarter" idx="12"/>
          </p:nvPr>
        </p:nvSpPr>
        <p:spPr/>
        <p:txBody>
          <a:bodyPr/>
          <a:lstStyle/>
          <a:p>
            <a:fld id="{52E38B42-96A3-412A-9CD3-7D6C2689CFF8}" type="slidenum">
              <a:rPr lang="en-US" altLang="zh-TW" smtClean="0"/>
              <a:pPr/>
              <a:t>38</a:t>
            </a:fld>
            <a:endParaRPr lang="en-US" altLang="zh-TW" dirty="0"/>
          </a:p>
        </p:txBody>
      </p:sp>
    </p:spTree>
    <p:extLst>
      <p:ext uri="{BB962C8B-B14F-4D97-AF65-F5344CB8AC3E}">
        <p14:creationId xmlns:p14="http://schemas.microsoft.com/office/powerpoint/2010/main" val="2801716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5ACE3E7-E1D5-4A14-B333-5F42BBB410BB}"/>
              </a:ext>
            </a:extLst>
          </p:cNvPr>
          <p:cNvSpPr>
            <a:spLocks noGrp="1"/>
          </p:cNvSpPr>
          <p:nvPr>
            <p:ph type="title"/>
          </p:nvPr>
        </p:nvSpPr>
        <p:spPr/>
        <p:txBody>
          <a:bodyPr/>
          <a:lstStyle/>
          <a:p>
            <a:r>
              <a:rPr lang="en-US" altLang="zh-TW" dirty="0"/>
              <a:t>Introduction</a:t>
            </a:r>
            <a:endParaRPr lang="zh-TW" altLang="en-US" dirty="0"/>
          </a:p>
        </p:txBody>
      </p:sp>
      <p:sp>
        <p:nvSpPr>
          <p:cNvPr id="3" name="內容版面配置區 2">
            <a:extLst>
              <a:ext uri="{FF2B5EF4-FFF2-40B4-BE49-F238E27FC236}">
                <a16:creationId xmlns:a16="http://schemas.microsoft.com/office/drawing/2014/main" id="{2204D79B-7E97-4242-9E13-78E65F2A8A50}"/>
              </a:ext>
            </a:extLst>
          </p:cNvPr>
          <p:cNvSpPr>
            <a:spLocks noGrp="1"/>
          </p:cNvSpPr>
          <p:nvPr>
            <p:ph idx="1"/>
          </p:nvPr>
        </p:nvSpPr>
        <p:spPr/>
        <p:txBody>
          <a:bodyPr/>
          <a:lstStyle/>
          <a:p>
            <a:r>
              <a:rPr lang="en-US" altLang="zh-TW" sz="2400" dirty="0"/>
              <a:t>SDN</a:t>
            </a:r>
          </a:p>
          <a:p>
            <a:pPr lvl="1"/>
            <a:r>
              <a:rPr lang="en-US" altLang="zh-TW" sz="2000" dirty="0"/>
              <a:t>decouples control plane </a:t>
            </a:r>
          </a:p>
          <a:p>
            <a:pPr marL="457200" lvl="1" indent="0">
              <a:buNone/>
            </a:pPr>
            <a:r>
              <a:rPr lang="en-US" altLang="zh-TW" sz="2000" dirty="0"/>
              <a:t>and data plane</a:t>
            </a:r>
          </a:p>
          <a:p>
            <a:pPr lvl="1"/>
            <a:r>
              <a:rPr lang="en-US" altLang="zh-TW" sz="2000" dirty="0"/>
              <a:t>achieves central</a:t>
            </a:r>
            <a:r>
              <a:rPr lang="zh-TW" altLang="en-US" sz="2000" dirty="0"/>
              <a:t> </a:t>
            </a:r>
            <a:r>
              <a:rPr lang="en-US" altLang="zh-TW" sz="2000" dirty="0"/>
              <a:t>network </a:t>
            </a:r>
          </a:p>
          <a:p>
            <a:pPr marL="457200" lvl="1" indent="0">
              <a:buNone/>
            </a:pPr>
            <a:r>
              <a:rPr lang="en-US" altLang="zh-TW" sz="2000" dirty="0"/>
              <a:t>management with SDN controllers</a:t>
            </a:r>
          </a:p>
          <a:p>
            <a:r>
              <a:rPr lang="en-US" altLang="zh-TW" sz="2400" dirty="0"/>
              <a:t>SFC(Service Function Chaining)</a:t>
            </a:r>
          </a:p>
          <a:p>
            <a:pPr lvl="1"/>
            <a:r>
              <a:rPr lang="en-US" altLang="zh-TW" sz="2000" dirty="0"/>
              <a:t>a set of ordered or partially </a:t>
            </a:r>
          </a:p>
          <a:p>
            <a:pPr marL="457200" lvl="1" indent="0">
              <a:buNone/>
            </a:pPr>
            <a:r>
              <a:rPr lang="en-US" altLang="zh-TW" sz="2000" dirty="0"/>
              <a:t>ordered VNFIs</a:t>
            </a:r>
          </a:p>
          <a:p>
            <a:r>
              <a:rPr lang="en-US" altLang="zh-TW" sz="2400" dirty="0"/>
              <a:t>SFC Request (SFCR)</a:t>
            </a:r>
          </a:p>
          <a:p>
            <a:pPr lvl="1"/>
            <a:r>
              <a:rPr lang="en-US" altLang="zh-TW" sz="2000" dirty="0"/>
              <a:t>the traffic of an SFC often </a:t>
            </a:r>
          </a:p>
          <a:p>
            <a:pPr marL="457200" lvl="1" indent="0">
              <a:buNone/>
            </a:pPr>
            <a:r>
              <a:rPr lang="en-US" altLang="zh-TW" sz="2000" dirty="0"/>
              <a:t>requests to be steered to traverse a series of </a:t>
            </a:r>
          </a:p>
          <a:p>
            <a:pPr marL="457200" lvl="1" indent="0">
              <a:buNone/>
            </a:pPr>
            <a:r>
              <a:rPr lang="en-US" altLang="zh-TW" sz="2000" dirty="0"/>
              <a:t>specific VNFIs in a predefined order</a:t>
            </a:r>
            <a:endParaRPr lang="zh-TW" altLang="en-US" sz="2000" dirty="0"/>
          </a:p>
        </p:txBody>
      </p:sp>
      <p:sp>
        <p:nvSpPr>
          <p:cNvPr id="4" name="投影片編號版面配置區 3">
            <a:extLst>
              <a:ext uri="{FF2B5EF4-FFF2-40B4-BE49-F238E27FC236}">
                <a16:creationId xmlns:a16="http://schemas.microsoft.com/office/drawing/2014/main" id="{AD712A00-2EED-4169-B7CD-1CA331C0388A}"/>
              </a:ext>
            </a:extLst>
          </p:cNvPr>
          <p:cNvSpPr>
            <a:spLocks noGrp="1"/>
          </p:cNvSpPr>
          <p:nvPr>
            <p:ph type="sldNum" sz="quarter" idx="12"/>
          </p:nvPr>
        </p:nvSpPr>
        <p:spPr/>
        <p:txBody>
          <a:bodyPr/>
          <a:lstStyle/>
          <a:p>
            <a:fld id="{52E38B42-96A3-412A-9CD3-7D6C2689CFF8}" type="slidenum">
              <a:rPr lang="en-US" altLang="zh-TW" smtClean="0"/>
              <a:pPr/>
              <a:t>4</a:t>
            </a:fld>
            <a:endParaRPr lang="en-US" altLang="zh-TW"/>
          </a:p>
        </p:txBody>
      </p:sp>
      <p:pic>
        <p:nvPicPr>
          <p:cNvPr id="5" name="圖片 4">
            <a:extLst>
              <a:ext uri="{FF2B5EF4-FFF2-40B4-BE49-F238E27FC236}">
                <a16:creationId xmlns:a16="http://schemas.microsoft.com/office/drawing/2014/main" id="{33ED6A9D-CCFB-4104-8B68-BC1107AC020D}"/>
              </a:ext>
            </a:extLst>
          </p:cNvPr>
          <p:cNvPicPr>
            <a:picLocks noChangeAspect="1"/>
          </p:cNvPicPr>
          <p:nvPr/>
        </p:nvPicPr>
        <p:blipFill>
          <a:blip r:embed="rId3"/>
          <a:stretch>
            <a:fillRect/>
          </a:stretch>
        </p:blipFill>
        <p:spPr>
          <a:xfrm>
            <a:off x="5715000" y="1619252"/>
            <a:ext cx="2667000" cy="1998925"/>
          </a:xfrm>
          <a:prstGeom prst="rect">
            <a:avLst/>
          </a:prstGeom>
        </p:spPr>
      </p:pic>
      <p:pic>
        <p:nvPicPr>
          <p:cNvPr id="7" name="圖片 6">
            <a:extLst>
              <a:ext uri="{FF2B5EF4-FFF2-40B4-BE49-F238E27FC236}">
                <a16:creationId xmlns:a16="http://schemas.microsoft.com/office/drawing/2014/main" id="{971A98A6-F62B-4D07-A3DD-AAD0118400AA}"/>
              </a:ext>
            </a:extLst>
          </p:cNvPr>
          <p:cNvPicPr>
            <a:picLocks noChangeAspect="1"/>
          </p:cNvPicPr>
          <p:nvPr/>
        </p:nvPicPr>
        <p:blipFill>
          <a:blip r:embed="rId4"/>
          <a:stretch>
            <a:fillRect/>
          </a:stretch>
        </p:blipFill>
        <p:spPr>
          <a:xfrm>
            <a:off x="4572000" y="4114800"/>
            <a:ext cx="4114800" cy="1334645"/>
          </a:xfrm>
          <a:prstGeom prst="rect">
            <a:avLst/>
          </a:prstGeom>
        </p:spPr>
      </p:pic>
    </p:spTree>
    <p:extLst>
      <p:ext uri="{BB962C8B-B14F-4D97-AF65-F5344CB8AC3E}">
        <p14:creationId xmlns:p14="http://schemas.microsoft.com/office/powerpoint/2010/main" val="4147107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EA42FA5-7DB1-4936-B076-3B7571468688}"/>
              </a:ext>
            </a:extLst>
          </p:cNvPr>
          <p:cNvSpPr>
            <a:spLocks noGrp="1"/>
          </p:cNvSpPr>
          <p:nvPr>
            <p:ph type="title"/>
          </p:nvPr>
        </p:nvSpPr>
        <p:spPr/>
        <p:txBody>
          <a:bodyPr/>
          <a:lstStyle/>
          <a:p>
            <a:r>
              <a:rPr lang="en-US" altLang="zh-TW" dirty="0"/>
              <a:t>Introduction</a:t>
            </a:r>
            <a:endParaRPr lang="zh-TW" altLang="en-US" dirty="0"/>
          </a:p>
        </p:txBody>
      </p:sp>
      <p:sp>
        <p:nvSpPr>
          <p:cNvPr id="3" name="內容版面配置區 2">
            <a:extLst>
              <a:ext uri="{FF2B5EF4-FFF2-40B4-BE49-F238E27FC236}">
                <a16:creationId xmlns:a16="http://schemas.microsoft.com/office/drawing/2014/main" id="{DDB5DF5D-FDD5-477E-BA5C-6017E0EE8911}"/>
              </a:ext>
            </a:extLst>
          </p:cNvPr>
          <p:cNvSpPr>
            <a:spLocks noGrp="1"/>
          </p:cNvSpPr>
          <p:nvPr>
            <p:ph idx="1"/>
          </p:nvPr>
        </p:nvSpPr>
        <p:spPr/>
        <p:txBody>
          <a:bodyPr/>
          <a:lstStyle/>
          <a:p>
            <a:r>
              <a:rPr lang="en-US" altLang="zh-TW" sz="2400" dirty="0"/>
              <a:t>However, each type of VNF always has many instances placed in different network locations, so it is an important problem how to select the optimal VNFIs and construct the routing path to steer the traffic of an SFCR.</a:t>
            </a:r>
          </a:p>
          <a:p>
            <a:r>
              <a:rPr lang="en-US" altLang="zh-TW" sz="2400" dirty="0"/>
              <a:t>A series of works prove that the VNF placement problem is NP-hard.</a:t>
            </a:r>
          </a:p>
          <a:p>
            <a:r>
              <a:rPr lang="en-US" altLang="zh-TW" sz="2400" dirty="0"/>
              <a:t>traditional Reinforcement Learning</a:t>
            </a:r>
          </a:p>
          <a:p>
            <a:pPr lvl="1"/>
            <a:r>
              <a:rPr lang="en-US" altLang="zh-TW" sz="2000" dirty="0"/>
              <a:t>using Q table to evaluate the </a:t>
            </a:r>
          </a:p>
          <a:p>
            <a:pPr marL="457200" lvl="1" indent="0">
              <a:buNone/>
            </a:pPr>
            <a:r>
              <a:rPr lang="en-US" altLang="zh-TW" sz="2000" dirty="0"/>
              <a:t>performance of an action under </a:t>
            </a:r>
          </a:p>
          <a:p>
            <a:pPr marL="457200" lvl="1" indent="0">
              <a:buNone/>
            </a:pPr>
            <a:r>
              <a:rPr lang="en-US" altLang="zh-TW" sz="2000" dirty="0"/>
              <a:t>a state</a:t>
            </a:r>
            <a:endParaRPr lang="zh-TW" altLang="en-US" sz="2000" dirty="0"/>
          </a:p>
        </p:txBody>
      </p:sp>
      <p:sp>
        <p:nvSpPr>
          <p:cNvPr id="4" name="投影片編號版面配置區 3">
            <a:extLst>
              <a:ext uri="{FF2B5EF4-FFF2-40B4-BE49-F238E27FC236}">
                <a16:creationId xmlns:a16="http://schemas.microsoft.com/office/drawing/2014/main" id="{BE590269-05EC-4E19-AA23-6A94B2168ABD}"/>
              </a:ext>
            </a:extLst>
          </p:cNvPr>
          <p:cNvSpPr>
            <a:spLocks noGrp="1"/>
          </p:cNvSpPr>
          <p:nvPr>
            <p:ph type="sldNum" sz="quarter" idx="12"/>
          </p:nvPr>
        </p:nvSpPr>
        <p:spPr/>
        <p:txBody>
          <a:bodyPr/>
          <a:lstStyle/>
          <a:p>
            <a:fld id="{52E38B42-96A3-412A-9CD3-7D6C2689CFF8}" type="slidenum">
              <a:rPr lang="en-US" altLang="zh-TW" smtClean="0"/>
              <a:pPr/>
              <a:t>5</a:t>
            </a:fld>
            <a:endParaRPr lang="en-US" altLang="zh-TW"/>
          </a:p>
        </p:txBody>
      </p:sp>
    </p:spTree>
    <p:extLst>
      <p:ext uri="{BB962C8B-B14F-4D97-AF65-F5344CB8AC3E}">
        <p14:creationId xmlns:p14="http://schemas.microsoft.com/office/powerpoint/2010/main" val="1257351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21909E4-F8A2-42C3-B9FF-6F28AF145369}"/>
              </a:ext>
            </a:extLst>
          </p:cNvPr>
          <p:cNvSpPr>
            <a:spLocks noGrp="1"/>
          </p:cNvSpPr>
          <p:nvPr>
            <p:ph type="title"/>
          </p:nvPr>
        </p:nvSpPr>
        <p:spPr/>
        <p:txBody>
          <a:bodyPr/>
          <a:lstStyle/>
          <a:p>
            <a:r>
              <a:rPr lang="en-US" altLang="zh-TW" dirty="0"/>
              <a:t>Introduction</a:t>
            </a:r>
            <a:endParaRPr lang="zh-TW" altLang="en-US" dirty="0"/>
          </a:p>
        </p:txBody>
      </p:sp>
      <p:sp>
        <p:nvSpPr>
          <p:cNvPr id="3" name="內容版面配置區 2">
            <a:extLst>
              <a:ext uri="{FF2B5EF4-FFF2-40B4-BE49-F238E27FC236}">
                <a16:creationId xmlns:a16="http://schemas.microsoft.com/office/drawing/2014/main" id="{F6734933-EA4B-4647-B92F-019544F88EA3}"/>
              </a:ext>
            </a:extLst>
          </p:cNvPr>
          <p:cNvSpPr>
            <a:spLocks noGrp="1"/>
          </p:cNvSpPr>
          <p:nvPr>
            <p:ph idx="1"/>
          </p:nvPr>
        </p:nvSpPr>
        <p:spPr>
          <a:xfrm>
            <a:off x="457200" y="1600202"/>
            <a:ext cx="8229600" cy="4525963"/>
          </a:xfrm>
        </p:spPr>
        <p:txBody>
          <a:bodyPr/>
          <a:lstStyle/>
          <a:p>
            <a:r>
              <a:rPr lang="en-US" altLang="zh-TW" sz="2400" dirty="0"/>
              <a:t>Q-table</a:t>
            </a:r>
          </a:p>
          <a:p>
            <a:pPr lvl="1"/>
            <a:r>
              <a:rPr lang="en-US" altLang="zh-TW" sz="2000" dirty="0"/>
              <a:t>the dimension is finite</a:t>
            </a:r>
          </a:p>
          <a:p>
            <a:pPr lvl="1"/>
            <a:r>
              <a:rPr lang="en-US" altLang="zh-TW" sz="2000" dirty="0"/>
              <a:t>limited to handle </a:t>
            </a:r>
          </a:p>
          <a:p>
            <a:pPr marL="457200" lvl="1" indent="0">
              <a:buNone/>
            </a:pPr>
            <a:r>
              <a:rPr lang="en-US" altLang="zh-TW" sz="2000" dirty="0">
                <a:solidFill>
                  <a:srgbClr val="FF0000"/>
                </a:solidFill>
              </a:rPr>
              <a:t>low-dimension problems </a:t>
            </a:r>
          </a:p>
          <a:p>
            <a:pPr marL="457200" lvl="1" indent="0">
              <a:buNone/>
            </a:pPr>
            <a:r>
              <a:rPr lang="en-US" altLang="zh-TW" sz="2000" dirty="0"/>
              <a:t>with discrete states and </a:t>
            </a:r>
          </a:p>
          <a:p>
            <a:pPr marL="457200" lvl="1" indent="0">
              <a:buNone/>
            </a:pPr>
            <a:r>
              <a:rPr lang="en-US" altLang="zh-TW" sz="2000" dirty="0"/>
              <a:t>actions.</a:t>
            </a:r>
          </a:p>
          <a:p>
            <a:pPr marL="400050" indent="-342900"/>
            <a:r>
              <a:rPr lang="en-US" altLang="zh-TW" sz="2400" dirty="0"/>
              <a:t>DRL</a:t>
            </a:r>
          </a:p>
          <a:p>
            <a:pPr marL="800100" lvl="1" indent="-342900"/>
            <a:r>
              <a:rPr lang="en-US" altLang="zh-TW" sz="2000" dirty="0"/>
              <a:t> deep neural networks are </a:t>
            </a:r>
          </a:p>
          <a:p>
            <a:pPr marL="457200" lvl="1" indent="0">
              <a:buNone/>
            </a:pPr>
            <a:r>
              <a:rPr lang="en-US" altLang="zh-TW" sz="2000" dirty="0"/>
              <a:t>used to replace Q table</a:t>
            </a:r>
          </a:p>
          <a:p>
            <a:pPr lvl="1"/>
            <a:r>
              <a:rPr lang="en-US" altLang="zh-TW" sz="2000" dirty="0">
                <a:solidFill>
                  <a:srgbClr val="FF0000"/>
                </a:solidFill>
              </a:rPr>
              <a:t>high-dimensional</a:t>
            </a:r>
            <a:r>
              <a:rPr lang="en-US" altLang="zh-TW" sz="2000" dirty="0"/>
              <a:t> states, </a:t>
            </a:r>
          </a:p>
          <a:p>
            <a:pPr marL="457200" lvl="1" indent="0">
              <a:buNone/>
            </a:pPr>
            <a:r>
              <a:rPr lang="en-US" altLang="zh-TW" sz="2000" dirty="0"/>
              <a:t>actions and Q-values</a:t>
            </a:r>
            <a:endParaRPr lang="zh-TW" altLang="en-US" sz="2000" dirty="0"/>
          </a:p>
        </p:txBody>
      </p:sp>
      <p:sp>
        <p:nvSpPr>
          <p:cNvPr id="4" name="投影片編號版面配置區 3">
            <a:extLst>
              <a:ext uri="{FF2B5EF4-FFF2-40B4-BE49-F238E27FC236}">
                <a16:creationId xmlns:a16="http://schemas.microsoft.com/office/drawing/2014/main" id="{F2C9AD96-B25F-40B9-82A0-B9C9FCBC9ED3}"/>
              </a:ext>
            </a:extLst>
          </p:cNvPr>
          <p:cNvSpPr>
            <a:spLocks noGrp="1"/>
          </p:cNvSpPr>
          <p:nvPr>
            <p:ph type="sldNum" sz="quarter" idx="12"/>
          </p:nvPr>
        </p:nvSpPr>
        <p:spPr/>
        <p:txBody>
          <a:bodyPr/>
          <a:lstStyle/>
          <a:p>
            <a:fld id="{52E38B42-96A3-412A-9CD3-7D6C2689CFF8}" type="slidenum">
              <a:rPr lang="en-US" altLang="zh-TW" smtClean="0"/>
              <a:pPr/>
              <a:t>6</a:t>
            </a:fld>
            <a:endParaRPr lang="en-US" altLang="zh-TW"/>
          </a:p>
        </p:txBody>
      </p:sp>
      <p:pic>
        <p:nvPicPr>
          <p:cNvPr id="3082" name="Picture 10" descr="Deep Q-Learning | An Introduction To Deep Reinforcement Learning">
            <a:extLst>
              <a:ext uri="{FF2B5EF4-FFF2-40B4-BE49-F238E27FC236}">
                <a16:creationId xmlns:a16="http://schemas.microsoft.com/office/drawing/2014/main" id="{42D7D0B7-65AB-45BC-9BB5-40BC71342D2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2950" y="2057400"/>
            <a:ext cx="4572000" cy="2998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9733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50F79E7-3D06-46A3-8C32-6053A7740E8F}"/>
              </a:ext>
            </a:extLst>
          </p:cNvPr>
          <p:cNvSpPr>
            <a:spLocks noGrp="1"/>
          </p:cNvSpPr>
          <p:nvPr>
            <p:ph type="title"/>
          </p:nvPr>
        </p:nvSpPr>
        <p:spPr/>
        <p:txBody>
          <a:bodyPr/>
          <a:lstStyle/>
          <a:p>
            <a:r>
              <a:rPr lang="en-US" altLang="zh-TW" dirty="0"/>
              <a:t>Introduction</a:t>
            </a:r>
            <a:endParaRPr lang="zh-TW" altLang="en-US" dirty="0"/>
          </a:p>
        </p:txBody>
      </p:sp>
      <p:sp>
        <p:nvSpPr>
          <p:cNvPr id="3" name="內容版面配置區 2">
            <a:extLst>
              <a:ext uri="{FF2B5EF4-FFF2-40B4-BE49-F238E27FC236}">
                <a16:creationId xmlns:a16="http://schemas.microsoft.com/office/drawing/2014/main" id="{FDF1EBD3-C624-47BF-9B30-57245C2DA0E0}"/>
              </a:ext>
            </a:extLst>
          </p:cNvPr>
          <p:cNvSpPr>
            <a:spLocks noGrp="1"/>
          </p:cNvSpPr>
          <p:nvPr>
            <p:ph idx="1"/>
          </p:nvPr>
        </p:nvSpPr>
        <p:spPr/>
        <p:txBody>
          <a:bodyPr/>
          <a:lstStyle/>
          <a:p>
            <a:r>
              <a:rPr lang="en-US" altLang="zh-TW" sz="2400" dirty="0"/>
              <a:t>It is difficult for traditional RL methods to solve the VNF placement problem</a:t>
            </a:r>
          </a:p>
          <a:p>
            <a:r>
              <a:rPr lang="en-US" altLang="zh-TW" sz="2400" dirty="0"/>
              <a:t>Benefitting from deep neural networks, DRL is capable to deal with such high-dimension network resource states and VNF placement actions in SDN/NFV-enabled environment. </a:t>
            </a:r>
          </a:p>
          <a:p>
            <a:r>
              <a:rPr lang="en-US" altLang="zh-TW" sz="2400" dirty="0"/>
              <a:t>Formulate this problem as a Binary Integer Programming (BIP) model aiming to minimize a weighted cost including the VNF placement cost, VNFI running cost and penalty of reject SFCRs. </a:t>
            </a:r>
          </a:p>
        </p:txBody>
      </p:sp>
      <p:sp>
        <p:nvSpPr>
          <p:cNvPr id="4" name="投影片編號版面配置區 3">
            <a:extLst>
              <a:ext uri="{FF2B5EF4-FFF2-40B4-BE49-F238E27FC236}">
                <a16:creationId xmlns:a16="http://schemas.microsoft.com/office/drawing/2014/main" id="{178CE47D-721E-42F2-ACA7-ABAB46C37A96}"/>
              </a:ext>
            </a:extLst>
          </p:cNvPr>
          <p:cNvSpPr>
            <a:spLocks noGrp="1"/>
          </p:cNvSpPr>
          <p:nvPr>
            <p:ph type="sldNum" sz="quarter" idx="12"/>
          </p:nvPr>
        </p:nvSpPr>
        <p:spPr/>
        <p:txBody>
          <a:bodyPr/>
          <a:lstStyle/>
          <a:p>
            <a:fld id="{52E38B42-96A3-412A-9CD3-7D6C2689CFF8}" type="slidenum">
              <a:rPr lang="en-US" altLang="zh-TW" smtClean="0"/>
              <a:pPr/>
              <a:t>7</a:t>
            </a:fld>
            <a:endParaRPr lang="en-US" altLang="zh-TW"/>
          </a:p>
        </p:txBody>
      </p:sp>
    </p:spTree>
    <p:extLst>
      <p:ext uri="{BB962C8B-B14F-4D97-AF65-F5344CB8AC3E}">
        <p14:creationId xmlns:p14="http://schemas.microsoft.com/office/powerpoint/2010/main" val="2964547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61A4015-66DA-47D4-AD81-7C929DB4391F}"/>
              </a:ext>
            </a:extLst>
          </p:cNvPr>
          <p:cNvSpPr>
            <a:spLocks noGrp="1"/>
          </p:cNvSpPr>
          <p:nvPr>
            <p:ph type="title"/>
          </p:nvPr>
        </p:nvSpPr>
        <p:spPr/>
        <p:txBody>
          <a:bodyPr/>
          <a:lstStyle/>
          <a:p>
            <a:r>
              <a:rPr lang="en-US" altLang="zh-TW" dirty="0"/>
              <a:t>Introduction</a:t>
            </a:r>
            <a:endParaRPr lang="zh-TW" altLang="en-US" dirty="0"/>
          </a:p>
        </p:txBody>
      </p:sp>
      <p:sp>
        <p:nvSpPr>
          <p:cNvPr id="3" name="內容版面配置區 2">
            <a:extLst>
              <a:ext uri="{FF2B5EF4-FFF2-40B4-BE49-F238E27FC236}">
                <a16:creationId xmlns:a16="http://schemas.microsoft.com/office/drawing/2014/main" id="{B1E3967A-89E6-461E-95CF-E19A76020FFF}"/>
              </a:ext>
            </a:extLst>
          </p:cNvPr>
          <p:cNvSpPr>
            <a:spLocks noGrp="1"/>
          </p:cNvSpPr>
          <p:nvPr>
            <p:ph idx="1"/>
          </p:nvPr>
        </p:nvSpPr>
        <p:spPr/>
        <p:txBody>
          <a:bodyPr/>
          <a:lstStyle/>
          <a:p>
            <a:r>
              <a:rPr lang="en-US" altLang="zh-TW" sz="2400" dirty="0"/>
              <a:t>DQN</a:t>
            </a:r>
          </a:p>
          <a:p>
            <a:pPr lvl="1"/>
            <a:r>
              <a:rPr lang="en-US" altLang="zh-TW" sz="2000" dirty="0"/>
              <a:t>used to approximate Q function</a:t>
            </a:r>
          </a:p>
          <a:p>
            <a:pPr lvl="2"/>
            <a:r>
              <a:rPr lang="en-US" altLang="zh-TW" sz="1600" dirty="0"/>
              <a:t>Q function used to evaluate how </a:t>
            </a:r>
          </a:p>
          <a:p>
            <a:pPr marL="914400" lvl="2" indent="0">
              <a:buNone/>
            </a:pPr>
            <a:r>
              <a:rPr lang="en-US" altLang="zh-TW" sz="1600" dirty="0"/>
              <a:t>good a state-action pair is under a policy</a:t>
            </a:r>
          </a:p>
          <a:p>
            <a:pPr lvl="1"/>
            <a:r>
              <a:rPr lang="en-US" altLang="zh-TW" sz="2000" dirty="0">
                <a:solidFill>
                  <a:prstClr val="black">
                    <a:lumMod val="75000"/>
                    <a:lumOff val="25000"/>
                  </a:prstClr>
                </a:solidFill>
              </a:rPr>
              <a:t>studies show that DQN overestimates </a:t>
            </a:r>
          </a:p>
          <a:p>
            <a:pPr marL="457200" lvl="1" indent="0">
              <a:buNone/>
            </a:pPr>
            <a:r>
              <a:rPr lang="en-US" altLang="zh-TW" sz="2000" dirty="0">
                <a:solidFill>
                  <a:prstClr val="black">
                    <a:lumMod val="75000"/>
                    <a:lumOff val="25000"/>
                  </a:prstClr>
                </a:solidFill>
              </a:rPr>
              <a:t>Q-values, then DDQN is proposed to </a:t>
            </a:r>
          </a:p>
          <a:p>
            <a:pPr marL="457200" lvl="1" indent="0">
              <a:buNone/>
            </a:pPr>
            <a:r>
              <a:rPr lang="en-US" altLang="zh-TW" sz="2000" dirty="0">
                <a:solidFill>
                  <a:prstClr val="black">
                    <a:lumMod val="75000"/>
                    <a:lumOff val="25000"/>
                  </a:prstClr>
                </a:solidFill>
              </a:rPr>
              <a:t>solve the problem.</a:t>
            </a:r>
          </a:p>
          <a:p>
            <a:pPr marL="400050" indent="-342900"/>
            <a:r>
              <a:rPr lang="en-US" altLang="zh-TW" sz="2400" dirty="0">
                <a:solidFill>
                  <a:prstClr val="black">
                    <a:lumMod val="75000"/>
                    <a:lumOff val="25000"/>
                  </a:prstClr>
                </a:solidFill>
              </a:rPr>
              <a:t>DDQN</a:t>
            </a:r>
          </a:p>
          <a:p>
            <a:pPr marL="800100" lvl="1" indent="-342900"/>
            <a:r>
              <a:rPr lang="en-US" altLang="zh-TW" sz="2000" dirty="0">
                <a:solidFill>
                  <a:prstClr val="black">
                    <a:lumMod val="75000"/>
                    <a:lumOff val="25000"/>
                  </a:prstClr>
                </a:solidFill>
              </a:rPr>
              <a:t>two neural networks named as online </a:t>
            </a:r>
          </a:p>
          <a:p>
            <a:pPr marL="457200" lvl="1" indent="0">
              <a:buNone/>
            </a:pPr>
            <a:r>
              <a:rPr lang="en-US" altLang="zh-TW" sz="2000" dirty="0">
                <a:solidFill>
                  <a:prstClr val="black">
                    <a:lumMod val="75000"/>
                    <a:lumOff val="25000"/>
                  </a:prstClr>
                </a:solidFill>
              </a:rPr>
              <a:t>neural</a:t>
            </a:r>
            <a:r>
              <a:rPr lang="zh-TW" altLang="en-US" sz="2000" dirty="0">
                <a:solidFill>
                  <a:prstClr val="black">
                    <a:lumMod val="75000"/>
                    <a:lumOff val="25000"/>
                  </a:prstClr>
                </a:solidFill>
              </a:rPr>
              <a:t> </a:t>
            </a:r>
            <a:r>
              <a:rPr lang="en-US" altLang="zh-TW" sz="2000" dirty="0">
                <a:solidFill>
                  <a:prstClr val="black">
                    <a:lumMod val="75000"/>
                    <a:lumOff val="25000"/>
                  </a:prstClr>
                </a:solidFill>
              </a:rPr>
              <a:t>network and target neural network.</a:t>
            </a:r>
          </a:p>
          <a:p>
            <a:pPr lvl="1"/>
            <a:r>
              <a:rPr lang="en-US" altLang="zh-TW" sz="2000" dirty="0">
                <a:solidFill>
                  <a:prstClr val="black">
                    <a:lumMod val="75000"/>
                    <a:lumOff val="25000"/>
                  </a:prstClr>
                </a:solidFill>
              </a:rPr>
              <a:t>online neural network takes charge of </a:t>
            </a:r>
          </a:p>
          <a:p>
            <a:pPr marL="457200" lvl="1" indent="0">
              <a:buNone/>
            </a:pPr>
            <a:r>
              <a:rPr lang="en-US" altLang="zh-TW" sz="2000" dirty="0">
                <a:solidFill>
                  <a:prstClr val="black">
                    <a:lumMod val="75000"/>
                    <a:lumOff val="25000"/>
                  </a:prstClr>
                </a:solidFill>
              </a:rPr>
              <a:t>sampling and action selection, and the </a:t>
            </a:r>
          </a:p>
          <a:p>
            <a:pPr marL="457200" lvl="1" indent="0">
              <a:buNone/>
            </a:pPr>
            <a:r>
              <a:rPr lang="en-US" altLang="zh-TW" sz="2000" dirty="0">
                <a:solidFill>
                  <a:prstClr val="black">
                    <a:lumMod val="75000"/>
                    <a:lumOff val="25000"/>
                  </a:prstClr>
                </a:solidFill>
              </a:rPr>
              <a:t>Q value evaluation is conducted by target </a:t>
            </a:r>
          </a:p>
          <a:p>
            <a:pPr marL="457200" lvl="1" indent="0">
              <a:buNone/>
            </a:pPr>
            <a:r>
              <a:rPr lang="en-US" altLang="zh-TW" sz="2000" dirty="0">
                <a:solidFill>
                  <a:prstClr val="black">
                    <a:lumMod val="75000"/>
                    <a:lumOff val="25000"/>
                  </a:prstClr>
                </a:solidFill>
              </a:rPr>
              <a:t>neural network.</a:t>
            </a:r>
          </a:p>
        </p:txBody>
      </p:sp>
      <p:sp>
        <p:nvSpPr>
          <p:cNvPr id="4" name="投影片編號版面配置區 3">
            <a:extLst>
              <a:ext uri="{FF2B5EF4-FFF2-40B4-BE49-F238E27FC236}">
                <a16:creationId xmlns:a16="http://schemas.microsoft.com/office/drawing/2014/main" id="{B205E9CC-F22B-4712-B252-38100010B8A5}"/>
              </a:ext>
            </a:extLst>
          </p:cNvPr>
          <p:cNvSpPr>
            <a:spLocks noGrp="1"/>
          </p:cNvSpPr>
          <p:nvPr>
            <p:ph type="sldNum" sz="quarter" idx="12"/>
          </p:nvPr>
        </p:nvSpPr>
        <p:spPr/>
        <p:txBody>
          <a:bodyPr/>
          <a:lstStyle/>
          <a:p>
            <a:fld id="{52E38B42-96A3-412A-9CD3-7D6C2689CFF8}" type="slidenum">
              <a:rPr lang="en-US" altLang="zh-TW" smtClean="0"/>
              <a:pPr/>
              <a:t>8</a:t>
            </a:fld>
            <a:endParaRPr lang="en-US" altLang="zh-TW"/>
          </a:p>
        </p:txBody>
      </p:sp>
      <p:pic>
        <p:nvPicPr>
          <p:cNvPr id="6" name="圖片 5">
            <a:extLst>
              <a:ext uri="{FF2B5EF4-FFF2-40B4-BE49-F238E27FC236}">
                <a16:creationId xmlns:a16="http://schemas.microsoft.com/office/drawing/2014/main" id="{C53483CE-B02A-403E-9A2F-A05DBE0A6A01}"/>
              </a:ext>
            </a:extLst>
          </p:cNvPr>
          <p:cNvPicPr>
            <a:picLocks noChangeAspect="1"/>
          </p:cNvPicPr>
          <p:nvPr/>
        </p:nvPicPr>
        <p:blipFill>
          <a:blip r:embed="rId3"/>
          <a:stretch>
            <a:fillRect/>
          </a:stretch>
        </p:blipFill>
        <p:spPr>
          <a:xfrm>
            <a:off x="5791200" y="2209800"/>
            <a:ext cx="3124200" cy="1778390"/>
          </a:xfrm>
          <a:prstGeom prst="rect">
            <a:avLst/>
          </a:prstGeom>
        </p:spPr>
      </p:pic>
      <p:pic>
        <p:nvPicPr>
          <p:cNvPr id="7" name="圖片 6">
            <a:extLst>
              <a:ext uri="{FF2B5EF4-FFF2-40B4-BE49-F238E27FC236}">
                <a16:creationId xmlns:a16="http://schemas.microsoft.com/office/drawing/2014/main" id="{C37D5B06-259B-48B0-BCEF-AB2B0B9BE5D6}"/>
              </a:ext>
            </a:extLst>
          </p:cNvPr>
          <p:cNvPicPr>
            <a:picLocks noChangeAspect="1"/>
          </p:cNvPicPr>
          <p:nvPr/>
        </p:nvPicPr>
        <p:blipFill>
          <a:blip r:embed="rId4"/>
          <a:stretch>
            <a:fillRect/>
          </a:stretch>
        </p:blipFill>
        <p:spPr>
          <a:xfrm>
            <a:off x="6186512" y="4419600"/>
            <a:ext cx="2728888" cy="1553367"/>
          </a:xfrm>
          <a:prstGeom prst="rect">
            <a:avLst/>
          </a:prstGeom>
        </p:spPr>
      </p:pic>
    </p:spTree>
    <p:extLst>
      <p:ext uri="{BB962C8B-B14F-4D97-AF65-F5344CB8AC3E}">
        <p14:creationId xmlns:p14="http://schemas.microsoft.com/office/powerpoint/2010/main" val="1249183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59D0434-F59E-4704-A355-07ECB649630C}"/>
              </a:ext>
            </a:extLst>
          </p:cNvPr>
          <p:cNvSpPr>
            <a:spLocks noGrp="1"/>
          </p:cNvSpPr>
          <p:nvPr>
            <p:ph type="title"/>
          </p:nvPr>
        </p:nvSpPr>
        <p:spPr/>
        <p:txBody>
          <a:bodyPr/>
          <a:lstStyle/>
          <a:p>
            <a:r>
              <a:rPr lang="en-US" altLang="zh-TW" dirty="0"/>
              <a:t>Introduction</a:t>
            </a:r>
            <a:endParaRPr lang="zh-TW" altLang="en-US" dirty="0"/>
          </a:p>
        </p:txBody>
      </p:sp>
      <p:sp>
        <p:nvSpPr>
          <p:cNvPr id="3" name="內容版面配置區 2">
            <a:extLst>
              <a:ext uri="{FF2B5EF4-FFF2-40B4-BE49-F238E27FC236}">
                <a16:creationId xmlns:a16="http://schemas.microsoft.com/office/drawing/2014/main" id="{7290B6A2-DC9E-41A0-9C1D-C94ED6646E64}"/>
              </a:ext>
            </a:extLst>
          </p:cNvPr>
          <p:cNvSpPr>
            <a:spLocks noGrp="1"/>
          </p:cNvSpPr>
          <p:nvPr>
            <p:ph idx="1"/>
          </p:nvPr>
        </p:nvSpPr>
        <p:spPr/>
        <p:txBody>
          <a:bodyPr/>
          <a:lstStyle/>
          <a:p>
            <a:r>
              <a:rPr lang="en-US" altLang="zh-TW" sz="2400" dirty="0"/>
              <a:t>Contribution</a:t>
            </a:r>
          </a:p>
          <a:p>
            <a:pPr lvl="1"/>
            <a:r>
              <a:rPr lang="en-US" altLang="zh-TW" sz="2000" dirty="0"/>
              <a:t>Detailed analysis of the VNF placement problem considering dynamic change of network load in SDN/NFV-enabled networks, and show the advantages by solving the problem using DRL.</a:t>
            </a:r>
          </a:p>
          <a:p>
            <a:pPr lvl="1"/>
            <a:r>
              <a:rPr lang="en-US" altLang="zh-TW" sz="2000" dirty="0"/>
              <a:t>Formulate the VNF placement problem as a BIP model aiming to minimize a weighted cost. Propose a novel horizontal scheme, DDQN-VNFPA to solve the problem more efficiently</a:t>
            </a:r>
          </a:p>
          <a:p>
            <a:pPr lvl="1"/>
            <a:r>
              <a:rPr lang="en-US" altLang="zh-TW" sz="2000" dirty="0"/>
              <a:t>Conduct a theoretical analysis on the effectiveness of DDQN-VNFPA and further construct a </a:t>
            </a:r>
            <a:r>
              <a:rPr lang="en-US" altLang="zh-TW" sz="2000" dirty="0" err="1"/>
              <a:t>Tensorflow</a:t>
            </a:r>
            <a:r>
              <a:rPr lang="en-US" altLang="zh-TW" sz="2000" dirty="0"/>
              <a:t>-based environment to evaluate its performance. Simulation results show that, compared with existing algorithms, our DDQN-VNFPA can get high performance</a:t>
            </a:r>
          </a:p>
        </p:txBody>
      </p:sp>
      <p:sp>
        <p:nvSpPr>
          <p:cNvPr id="4" name="投影片編號版面配置區 3">
            <a:extLst>
              <a:ext uri="{FF2B5EF4-FFF2-40B4-BE49-F238E27FC236}">
                <a16:creationId xmlns:a16="http://schemas.microsoft.com/office/drawing/2014/main" id="{23D57984-4D0C-4C68-AD53-537D24FAA1DE}"/>
              </a:ext>
            </a:extLst>
          </p:cNvPr>
          <p:cNvSpPr>
            <a:spLocks noGrp="1"/>
          </p:cNvSpPr>
          <p:nvPr>
            <p:ph type="sldNum" sz="quarter" idx="12"/>
          </p:nvPr>
        </p:nvSpPr>
        <p:spPr/>
        <p:txBody>
          <a:bodyPr/>
          <a:lstStyle/>
          <a:p>
            <a:fld id="{52E38B42-96A3-412A-9CD3-7D6C2689CFF8}" type="slidenum">
              <a:rPr lang="en-US" altLang="zh-TW" smtClean="0"/>
              <a:pPr/>
              <a:t>9</a:t>
            </a:fld>
            <a:endParaRPr lang="en-US" altLang="zh-TW"/>
          </a:p>
        </p:txBody>
      </p:sp>
    </p:spTree>
    <p:extLst>
      <p:ext uri="{BB962C8B-B14F-4D97-AF65-F5344CB8AC3E}">
        <p14:creationId xmlns:p14="http://schemas.microsoft.com/office/powerpoint/2010/main" val="19348936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6.0&quot;&gt;&lt;object type=&quot;1&quot; unique_id=&quot;10001&quot;&gt;&lt;object type=&quot;8&quot; unique_id=&quot;11091&quot;&gt;&lt;/object&gt;&lt;object type=&quot;2&quot; unique_id=&quot;11092&quot;&gt;&lt;object type=&quot;3&quot; unique_id=&quot;11093&quot;&gt;&lt;property id=&quot;20148&quot; value=&quot;5&quot;/&gt;&lt;property id=&quot;20300&quot; value=&quot;Slide 1&quot;/&gt;&lt;property id=&quot;20307&quot; value=&quot;459&quot;/&gt;&lt;/object&gt;&lt;object type=&quot;3&quot; unique_id=&quot;11094&quot;&gt;&lt;property id=&quot;20148&quot; value=&quot;5&quot;/&gt;&lt;property id=&quot;20300&quot; value=&quot;Slide 2 - &amp;quot;工作項目&amp;quot;&quot;/&gt;&lt;property id=&quot;20307&quot; value=&quot;468&quot;/&gt;&lt;/object&gt;&lt;object type=&quot;3&quot; unique_id=&quot;11095&quot;&gt;&lt;property id=&quot;20148&quot; value=&quot;5&quot;/&gt;&lt;property id=&quot;20300&quot; value=&quot;Slide 5&quot;/&gt;&lt;property id=&quot;20307&quot; value=&quot;467&quot;/&gt;&lt;/object&gt;&lt;object type=&quot;3&quot; unique_id=&quot;11096&quot;&gt;&lt;property id=&quot;20148&quot; value=&quot;5&quot;/&gt;&lt;property id=&quot;20300&quot; value=&quot;Slide 6 - &amp;quot;工作項目&amp;quot;&quot;/&gt;&lt;property id=&quot;20307&quot; value=&quot;460&quot;/&gt;&lt;/object&gt;&lt;object type=&quot;3&quot; unique_id=&quot;11097&quot;&gt;&lt;property id=&quot;20148&quot; value=&quot;5&quot;/&gt;&lt;property id=&quot;20300&quot; value=&quot;Slide 7 - &amp;quot;Last Week&amp;quot;&quot;/&gt;&lt;property id=&quot;20307&quot; value=&quot;461&quot;/&gt;&lt;/object&gt;&lt;object type=&quot;3&quot; unique_id=&quot;11098&quot;&gt;&lt;property id=&quot;20148&quot; value=&quot;5&quot;/&gt;&lt;property id=&quot;20300&quot; value=&quot;Slide 8 - &amp;quot;P2P with VANET&amp;quot;&quot;/&gt;&lt;property id=&quot;20307&quot; value=&quot;463&quot;/&gt;&lt;/object&gt;&lt;object type=&quot;3&quot; unique_id=&quot;11099&quot;&gt;&lt;property id=&quot;20148&quot; value=&quot;5&quot;/&gt;&lt;property id=&quot;20300&quot; value=&quot;Slide 9 - &amp;quot;P2P with VANET(cont.)&amp;quot;&quot;/&gt;&lt;property id=&quot;20307&quot; value=&quot;464&quot;/&gt;&lt;/object&gt;&lt;object type=&quot;3&quot; unique_id=&quot;11100&quot;&gt;&lt;property id=&quot;20148&quot; value=&quot;5&quot;/&gt;&lt;property id=&quot;20300&quot; value=&quot;Slide 10 - &amp;quot;SIP with VANET&amp;quot;&quot;/&gt;&lt;property id=&quot;20307&quot; value=&quot;465&quot;/&gt;&lt;/object&gt;&lt;object type=&quot;3&quot; unique_id=&quot;11101&quot;&gt;&lt;property id=&quot;20148&quot; value=&quot;5&quot;/&gt;&lt;property id=&quot;20300&quot; value=&quot;Slide 11 - &amp;quot;End-to-End with VANET&amp;quot;&quot;/&gt;&lt;property id=&quot;20307&quot; value=&quot;466&quot;/&gt;&lt;/object&gt;&lt;object type=&quot;3&quot; unique_id=&quot;11102&quot;&gt;&lt;property id=&quot;20148&quot; value=&quot;5&quot;/&gt;&lt;property id=&quot;20300&quot; value=&quot;Slide 12 - &amp;quot;This Week&amp;quot;&quot;/&gt;&lt;property id=&quot;20307&quot; value=&quot;462&quot;/&gt;&lt;/object&gt;&lt;object type=&quot;3&quot; unique_id=&quot;11103&quot;&gt;&lt;property id=&quot;20148&quot; value=&quot;5&quot;/&gt;&lt;property id=&quot;20300&quot; value=&quot;Slide 13&quot;/&gt;&lt;property id=&quot;20307&quot; value=&quot;454&quot;/&gt;&lt;/object&gt;&lt;object type=&quot;3&quot; unique_id=&quot;11104&quot;&gt;&lt;property id=&quot;20148&quot; value=&quot;5&quot;/&gt;&lt;property id=&quot;20300&quot; value=&quot;Slide 14 - &amp;quot;工作項目&amp;quot;&quot;/&gt;&lt;property id=&quot;20307&quot; value=&quot;455&quot;/&gt;&lt;/object&gt;&lt;object type=&quot;3&quot; unique_id=&quot;11105&quot;&gt;&lt;property id=&quot;20148&quot; value=&quot;5&quot;/&gt;&lt;property id=&quot;20300&quot; value=&quot;Slide 15 - &amp;quot;Last Week&amp;quot;&quot;/&gt;&lt;property id=&quot;20307&quot; value=&quot;456&quot;/&gt;&lt;/object&gt;&lt;object type=&quot;3&quot; unique_id=&quot;11106&quot;&gt;&lt;property id=&quot;20148&quot; value=&quot;5&quot;/&gt;&lt;property id=&quot;20300&quot; value=&quot;Slide 16&quot;/&gt;&lt;property id=&quot;20307&quot; value=&quot;458&quot;/&gt;&lt;/object&gt;&lt;object type=&quot;3&quot; unique_id=&quot;11107&quot;&gt;&lt;property id=&quot;20148&quot; value=&quot;5&quot;/&gt;&lt;property id=&quot;20300&quot; value=&quot;Slide 17 - &amp;quot;This Week&amp;quot;&quot;/&gt;&lt;property id=&quot;20307&quot; value=&quot;457&quot;/&gt;&lt;/object&gt;&lt;object type=&quot;3&quot; unique_id=&quot;11108&quot;&gt;&lt;property id=&quot;20148&quot; value=&quot;5&quot;/&gt;&lt;property id=&quot;20300&quot; value=&quot;Slide 18&quot;/&gt;&lt;property id=&quot;20307&quot; value=&quot;405&quot;/&gt;&lt;/object&gt;&lt;object type=&quot;3&quot; unique_id=&quot;11109&quot;&gt;&lt;property id=&quot;20148&quot; value=&quot;5&quot;/&gt;&lt;property id=&quot;20300&quot; value=&quot;Slide 19 - &amp;quot;工作項目&amp;quot;&quot;/&gt;&lt;property id=&quot;20307&quot; value=&quot;406&quot;/&gt;&lt;/object&gt;&lt;object type=&quot;3&quot; unique_id=&quot;11110&quot;&gt;&lt;property id=&quot;20148&quot; value=&quot;5&quot;/&gt;&lt;property id=&quot;20300&quot; value=&quot;Slide 20 - &amp;quot;Last Week&amp;quot;&quot;/&gt;&lt;property id=&quot;20307&quot; value=&quot;450&quot;/&gt;&lt;/object&gt;&lt;object type=&quot;3&quot; unique_id=&quot;11111&quot;&gt;&lt;property id=&quot;20148&quot; value=&quot;5&quot;/&gt;&lt;property id=&quot;20300&quot; value=&quot;Slide 21&quot;/&gt;&lt;property id=&quot;20307&quot; value=&quot;451&quot;/&gt;&lt;/object&gt;&lt;object type=&quot;3&quot; unique_id=&quot;11112&quot;&gt;&lt;property id=&quot;20148&quot; value=&quot;5&quot;/&gt;&lt;property id=&quot;20300&quot; value=&quot;Slide 22&quot;/&gt;&lt;property id=&quot;20307&quot; value=&quot;453&quot;/&gt;&lt;/object&gt;&lt;object type=&quot;3&quot; unique_id=&quot;11113&quot;&gt;&lt;property id=&quot;20148&quot; value=&quot;5&quot;/&gt;&lt;property id=&quot;20300&quot; value=&quot;Slide 23 - &amp;quot;This Week&amp;quot;&quot;/&gt;&lt;property id=&quot;20307&quot; value=&quot;452&quot;/&gt;&lt;/object&gt;&lt;object type=&quot;3&quot; unique_id=&quot;11321&quot;&gt;&lt;property id=&quot;20148&quot; value=&quot;5&quot;/&gt;&lt;property id=&quot;20300&quot; value=&quot;Slide 3 - &amp;quot;Last Week&amp;quot;&quot;/&gt;&lt;property id=&quot;20307&quot; value=&quot;469&quot;/&gt;&lt;/object&gt;&lt;object type=&quot;3&quot; unique_id=&quot;11394&quot;&gt;&lt;property id=&quot;20148&quot; value=&quot;5&quot;/&gt;&lt;property id=&quot;20300&quot; value=&quot;Slide 4 - &amp;quot;This Week&amp;quot;&quot;/&gt;&lt;property id=&quot;20307&quot; value=&quot;470&quot;/&gt;&lt;/object&gt;&lt;/object&gt;&lt;/object&gt;&lt;/database&gt;"/>
</p:tagLst>
</file>

<file path=ppt/theme/theme1.xml><?xml version="1.0" encoding="utf-8"?>
<a:theme xmlns:a="http://schemas.openxmlformats.org/drawingml/2006/main" name="MAIN.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mes New Roman">
      <a:majorFont>
        <a:latin typeface="Times New Roman"/>
        <a:ea typeface="Times New Roman"/>
        <a:cs typeface=""/>
      </a:majorFont>
      <a:minorFont>
        <a:latin typeface="Times New Roman"/>
        <a:ea typeface="Times New Roma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訂 2">
      <a:majorFont>
        <a:latin typeface="Times New Roman"/>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MAIN.template</Template>
  <TotalTime>0</TotalTime>
  <Words>4796</Words>
  <Application>Microsoft Office PowerPoint</Application>
  <PresentationFormat>如螢幕大小 (4:3)</PresentationFormat>
  <Paragraphs>502</Paragraphs>
  <Slides>38</Slides>
  <Notes>34</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38</vt:i4>
      </vt:variant>
    </vt:vector>
  </HeadingPairs>
  <TitlesOfParts>
    <vt:vector size="47" baseType="lpstr">
      <vt:lpstr>Microsoft JhengHei UI</vt:lpstr>
      <vt:lpstr>微軟正黑體</vt:lpstr>
      <vt:lpstr>新細明體</vt:lpstr>
      <vt:lpstr>Arial</vt:lpstr>
      <vt:lpstr>Calibri</vt:lpstr>
      <vt:lpstr>Cambria Math</vt:lpstr>
      <vt:lpstr>Times New Roman</vt:lpstr>
      <vt:lpstr>Wingdings</vt:lpstr>
      <vt:lpstr>MAIN.template</vt:lpstr>
      <vt:lpstr>Optimal VNF Placement via Deep Reinforcement Learning in SDN/NFV-Enabled Networks</vt:lpstr>
      <vt:lpstr>Content</vt:lpstr>
      <vt:lpstr>Introduction</vt:lpstr>
      <vt:lpstr>Introduction</vt:lpstr>
      <vt:lpstr>Introduction</vt:lpstr>
      <vt:lpstr>Introduction</vt:lpstr>
      <vt:lpstr>Introduction</vt:lpstr>
      <vt:lpstr>Introduction</vt:lpstr>
      <vt:lpstr>Introduction</vt:lpstr>
      <vt:lpstr>Related Work</vt:lpstr>
      <vt:lpstr>Related Work</vt:lpstr>
      <vt:lpstr>Related Work</vt:lpstr>
      <vt:lpstr>Related Work</vt:lpstr>
      <vt:lpstr>Related Work</vt:lpstr>
      <vt:lpstr>Related Work</vt:lpstr>
      <vt:lpstr>Problem Formulation</vt:lpstr>
      <vt:lpstr>Problem Formulation</vt:lpstr>
      <vt:lpstr>Problem Formulation</vt:lpstr>
      <vt:lpstr>Problem Formulation</vt:lpstr>
      <vt:lpstr>Problem Formulation</vt:lpstr>
      <vt:lpstr>Problem Formulation</vt:lpstr>
      <vt:lpstr>DDQN-VNFPA</vt:lpstr>
      <vt:lpstr>DDQN-VNFPA</vt:lpstr>
      <vt:lpstr>DDQN-VNFPA</vt:lpstr>
      <vt:lpstr>PowerPoint 簡報</vt:lpstr>
      <vt:lpstr>DDQN-VNFPA</vt:lpstr>
      <vt:lpstr>DDQN-VNFPA</vt:lpstr>
      <vt:lpstr>DDQN-VNFPA</vt:lpstr>
      <vt:lpstr>DDQN-VNFPA</vt:lpstr>
      <vt:lpstr>DDQN-VNFPA</vt:lpstr>
      <vt:lpstr>DDQN-VNFPA</vt:lpstr>
      <vt:lpstr>Performance Evaluation</vt:lpstr>
      <vt:lpstr>Performance Evaluation</vt:lpstr>
      <vt:lpstr>Performance Evaluation</vt:lpstr>
      <vt:lpstr>Performance Evaluation</vt:lpstr>
      <vt:lpstr>Performance Evaluation</vt:lpstr>
      <vt:lpstr>Performance Evaluation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Meeting</dc:title>
  <dc:creator>Dominic</dc:creator>
  <cp:lastModifiedBy>黃云凡</cp:lastModifiedBy>
  <cp:revision>8538</cp:revision>
  <cp:lastPrinted>2015-10-16T09:02:33Z</cp:lastPrinted>
  <dcterms:created xsi:type="dcterms:W3CDTF">2009-04-12T18:22:11Z</dcterms:created>
  <dcterms:modified xsi:type="dcterms:W3CDTF">2023-03-16T19:10:44Z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IsStoryboard">
    <vt:bool>true</vt:bool>
  </property>
</Properties>
</file>