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56" r:id="rId2"/>
    <p:sldId id="257" r:id="rId3"/>
    <p:sldId id="263" r:id="rId4"/>
    <p:sldId id="262" r:id="rId5"/>
    <p:sldId id="264" r:id="rId6"/>
    <p:sldId id="259" r:id="rId7"/>
    <p:sldId id="283" r:id="rId8"/>
    <p:sldId id="265" r:id="rId9"/>
    <p:sldId id="266" r:id="rId10"/>
    <p:sldId id="267" r:id="rId11"/>
    <p:sldId id="268" r:id="rId12"/>
    <p:sldId id="285" r:id="rId13"/>
    <p:sldId id="286" r:id="rId14"/>
    <p:sldId id="269" r:id="rId15"/>
    <p:sldId id="271" r:id="rId16"/>
    <p:sldId id="258"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5613" indent="1588"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2813" indent="1588"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0013" indent="1588"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7213" indent="1588"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24" autoAdjust="0"/>
    <p:restoredTop sz="79577" autoAdjust="0"/>
  </p:normalViewPr>
  <p:slideViewPr>
    <p:cSldViewPr>
      <p:cViewPr varScale="1">
        <p:scale>
          <a:sx n="97" d="100"/>
          <a:sy n="97" d="100"/>
        </p:scale>
        <p:origin x="672" y="184"/>
      </p:cViewPr>
      <p:guideLst/>
    </p:cSldViewPr>
  </p:slideViewPr>
  <p:notesTextViewPr>
    <p:cViewPr>
      <p:scale>
        <a:sx n="1" d="1"/>
        <a:sy n="1" d="1"/>
      </p:scale>
      <p:origin x="0" y="0"/>
    </p:cViewPr>
  </p:notesTextViewPr>
  <p:notesViewPr>
    <p:cSldViewPr>
      <p:cViewPr varScale="1">
        <p:scale>
          <a:sx n="110" d="100"/>
          <a:sy n="110" d="100"/>
        </p:scale>
        <p:origin x="5312"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8CA98139-E233-C104-6ACD-1AF16757AEE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zh-TW" altLang="en-US"/>
          </a:p>
        </p:txBody>
      </p:sp>
      <p:sp>
        <p:nvSpPr>
          <p:cNvPr id="3" name="日期版面配置區 2">
            <a:extLst>
              <a:ext uri="{FF2B5EF4-FFF2-40B4-BE49-F238E27FC236}">
                <a16:creationId xmlns:a16="http://schemas.microsoft.com/office/drawing/2014/main" id="{EB2E265F-3CD9-6827-86DD-2B186D2F82E3}"/>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C8178A24-39F8-194C-A503-737B012ECD6B}" type="datetimeFigureOut">
              <a:rPr lang="zh-TW" altLang="en-US"/>
              <a:pPr>
                <a:defRPr/>
              </a:pPr>
              <a:t>2023/9/27</a:t>
            </a:fld>
            <a:endParaRPr lang="zh-TW" altLang="en-US"/>
          </a:p>
        </p:txBody>
      </p:sp>
      <p:sp>
        <p:nvSpPr>
          <p:cNvPr id="4" name="頁尾版面配置區 3">
            <a:extLst>
              <a:ext uri="{FF2B5EF4-FFF2-40B4-BE49-F238E27FC236}">
                <a16:creationId xmlns:a16="http://schemas.microsoft.com/office/drawing/2014/main" id="{9EFF45F8-89AB-9F53-3EA8-200A53F27D9C}"/>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zh-TW" altLang="en-US"/>
          </a:p>
        </p:txBody>
      </p:sp>
      <p:sp>
        <p:nvSpPr>
          <p:cNvPr id="5" name="投影片編號版面配置區 4">
            <a:extLst>
              <a:ext uri="{FF2B5EF4-FFF2-40B4-BE49-F238E27FC236}">
                <a16:creationId xmlns:a16="http://schemas.microsoft.com/office/drawing/2014/main" id="{94351C7E-68BF-D3E0-B96B-B30A7B19F5F4}"/>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DE2ACD9E-0722-534B-9621-E754E70E4E7D}" type="slidenum">
              <a:rPr lang="zh-TW" altLang="en-US"/>
              <a:pPr>
                <a:defRPr/>
              </a:pPr>
              <a:t>‹#›</a:t>
            </a:fld>
            <a:endParaRPr lang="zh-TW"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D879FD69-2DC7-D596-ED50-510F64129133}"/>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zh-TW" altLang="en-US"/>
          </a:p>
        </p:txBody>
      </p:sp>
      <p:sp>
        <p:nvSpPr>
          <p:cNvPr id="3" name="日期版面配置區 2">
            <a:extLst>
              <a:ext uri="{FF2B5EF4-FFF2-40B4-BE49-F238E27FC236}">
                <a16:creationId xmlns:a16="http://schemas.microsoft.com/office/drawing/2014/main" id="{C9A48046-0397-E40B-2F5D-FA50E6E15603}"/>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003EB722-8BB4-3B45-A92C-666606AE7F0A}" type="datetimeFigureOut">
              <a:rPr lang="zh-TW" altLang="en-US"/>
              <a:pPr>
                <a:defRPr/>
              </a:pPr>
              <a:t>2023/9/27</a:t>
            </a:fld>
            <a:endParaRPr lang="zh-TW" altLang="en-US"/>
          </a:p>
        </p:txBody>
      </p:sp>
      <p:sp>
        <p:nvSpPr>
          <p:cNvPr id="4" name="投影片圖像版面配置區 3">
            <a:extLst>
              <a:ext uri="{FF2B5EF4-FFF2-40B4-BE49-F238E27FC236}">
                <a16:creationId xmlns:a16="http://schemas.microsoft.com/office/drawing/2014/main" id="{42ED23B9-1F0B-B0CB-F6A5-62540DBD0CD2}"/>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a:extLst>
              <a:ext uri="{FF2B5EF4-FFF2-40B4-BE49-F238E27FC236}">
                <a16:creationId xmlns:a16="http://schemas.microsoft.com/office/drawing/2014/main" id="{4F4A2CB0-BD99-9C1D-F109-EB75558CF20B}"/>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a:extLst>
              <a:ext uri="{FF2B5EF4-FFF2-40B4-BE49-F238E27FC236}">
                <a16:creationId xmlns:a16="http://schemas.microsoft.com/office/drawing/2014/main" id="{510AD918-9E72-0926-0F59-0C97299E589A}"/>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zh-TW" altLang="en-US"/>
          </a:p>
        </p:txBody>
      </p:sp>
      <p:sp>
        <p:nvSpPr>
          <p:cNvPr id="7" name="投影片編號版面配置區 6">
            <a:extLst>
              <a:ext uri="{FF2B5EF4-FFF2-40B4-BE49-F238E27FC236}">
                <a16:creationId xmlns:a16="http://schemas.microsoft.com/office/drawing/2014/main" id="{DE49F28D-6447-28CD-8322-9DA14C5970E9}"/>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B8A3BBC1-4FD2-B24A-A497-4CF8A9B00C54}"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本篇論文作者想要解決兩個問題：</a:t>
            </a:r>
            <a:endParaRPr lang="en-US" altLang="zh-TW" dirty="0"/>
          </a:p>
          <a:p>
            <a:r>
              <a:rPr lang="zh-TW" altLang="en-US" dirty="0"/>
              <a:t>第一個是</a:t>
            </a:r>
            <a:r>
              <a:rPr lang="en-US" altLang="zh-TW" dirty="0"/>
              <a:t>Auto-scaling </a:t>
            </a:r>
            <a:r>
              <a:rPr lang="zh-TW" altLang="en-US" dirty="0"/>
              <a:t>的問題，當需要</a:t>
            </a:r>
            <a:r>
              <a:rPr lang="en-US" altLang="zh-TW" dirty="0"/>
              <a:t>As</a:t>
            </a:r>
            <a:r>
              <a:rPr lang="zh-TW" altLang="en-US" dirty="0"/>
              <a:t>的時候要擴展到多少個能保有最佳資源使用效率</a:t>
            </a:r>
            <a:r>
              <a:rPr lang="en-US" altLang="zh-TW" dirty="0"/>
              <a:t>?</a:t>
            </a:r>
            <a:r>
              <a:rPr lang="zh-TW" altLang="en-US" dirty="0"/>
              <a:t> 作者使用</a:t>
            </a:r>
            <a:r>
              <a:rPr lang="en-US" altLang="zh-TW" dirty="0"/>
              <a:t>MLP</a:t>
            </a:r>
            <a:r>
              <a:rPr lang="zh-TW" altLang="en-US" dirty="0"/>
              <a:t>解決這個問題</a:t>
            </a:r>
            <a:endParaRPr lang="en-US" altLang="zh-TW" dirty="0"/>
          </a:p>
          <a:p>
            <a:r>
              <a:rPr lang="zh-TW" altLang="en-US" dirty="0"/>
              <a:t>第二個是</a:t>
            </a:r>
            <a:r>
              <a:rPr lang="en-US" altLang="zh-TW" dirty="0"/>
              <a:t>UE</a:t>
            </a:r>
            <a:r>
              <a:rPr lang="zh-TW" altLang="en-US" dirty="0"/>
              <a:t>到</a:t>
            </a:r>
            <a:r>
              <a:rPr lang="en-US" altLang="zh-TW" dirty="0"/>
              <a:t>UE</a:t>
            </a:r>
            <a:r>
              <a:rPr lang="zh-TW" altLang="en-US" dirty="0"/>
              <a:t>，</a:t>
            </a:r>
            <a:r>
              <a:rPr lang="en-US" altLang="zh-TW" dirty="0"/>
              <a:t>E2E</a:t>
            </a:r>
            <a:r>
              <a:rPr lang="zh-TW" altLang="en-US" dirty="0"/>
              <a:t>之間的</a:t>
            </a:r>
            <a:r>
              <a:rPr lang="en-US" altLang="zh-TW" dirty="0"/>
              <a:t>SFC</a:t>
            </a:r>
            <a:r>
              <a:rPr lang="zh-TW" altLang="en-US" dirty="0"/>
              <a:t>要如何部屬，作者使用了</a:t>
            </a:r>
            <a:r>
              <a:rPr lang="en-US" altLang="zh-TW" dirty="0"/>
              <a:t>ILP</a:t>
            </a:r>
            <a:r>
              <a:rPr lang="zh-TW" altLang="en-US" dirty="0"/>
              <a:t>與</a:t>
            </a:r>
            <a:r>
              <a:rPr lang="en-US" altLang="zh-TW" dirty="0"/>
              <a:t>Heuristic</a:t>
            </a:r>
            <a:r>
              <a:rPr lang="zh-TW" altLang="en-US" dirty="0"/>
              <a:t> </a:t>
            </a:r>
            <a:r>
              <a:rPr lang="en-US" altLang="zh-TW" dirty="0"/>
              <a:t>Algorism</a:t>
            </a:r>
            <a:r>
              <a:rPr lang="zh-TW" altLang="en-US" dirty="0"/>
              <a:t> 來解決這個問題。</a:t>
            </a:r>
            <a:endParaRPr lang="en-US" altLang="zh-TW" dirty="0"/>
          </a:p>
        </p:txBody>
      </p:sp>
      <p:sp>
        <p:nvSpPr>
          <p:cNvPr id="4" name="投影片編號版面配置區 3"/>
          <p:cNvSpPr>
            <a:spLocks noGrp="1"/>
          </p:cNvSpPr>
          <p:nvPr>
            <p:ph type="sldNum" sz="quarter" idx="5"/>
          </p:nvPr>
        </p:nvSpPr>
        <p:spPr/>
        <p:txBody>
          <a:bodyPr/>
          <a:lstStyle/>
          <a:p>
            <a:pPr>
              <a:defRPr/>
            </a:pPr>
            <a:fld id="{B8A3BBC1-4FD2-B24A-A497-4CF8A9B00C54}" type="slidenum">
              <a:rPr lang="zh-TW" altLang="en-US" smtClean="0"/>
              <a:pPr>
                <a:defRPr/>
              </a:pPr>
              <a:t>2</a:t>
            </a:fld>
            <a:endParaRPr lang="zh-TW" altLang="en-US"/>
          </a:p>
        </p:txBody>
      </p:sp>
    </p:spTree>
    <p:extLst>
      <p:ext uri="{BB962C8B-B14F-4D97-AF65-F5344CB8AC3E}">
        <p14:creationId xmlns:p14="http://schemas.microsoft.com/office/powerpoint/2010/main" val="1476084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da-DK" altLang="zh-TW" b="0" i="0" dirty="0">
                <a:solidFill>
                  <a:srgbClr val="666666"/>
                </a:solidFill>
                <a:effectLst/>
                <a:latin typeface="Söhne"/>
              </a:rPr>
              <a:t>R </a:t>
            </a:r>
            <a:r>
              <a:rPr lang="da-DK" altLang="zh-TW" b="0" i="0" dirty="0" err="1">
                <a:solidFill>
                  <a:srgbClr val="666666"/>
                </a:solidFill>
                <a:effectLst/>
                <a:latin typeface="Söhne"/>
              </a:rPr>
              <a:t>square</a:t>
            </a:r>
            <a:endParaRPr lang="da-DK" altLang="zh-TW" b="0" i="0" dirty="0">
              <a:solidFill>
                <a:srgbClr val="666666"/>
              </a:solidFill>
              <a:effectLst/>
              <a:latin typeface="Söhne"/>
            </a:endParaRPr>
          </a:p>
          <a:p>
            <a:r>
              <a:rPr lang="en-US" altLang="zh-TW" dirty="0"/>
              <a:t>1~0</a:t>
            </a:r>
            <a:r>
              <a:rPr lang="zh-TW" altLang="en-US" dirty="0"/>
              <a:t>，</a:t>
            </a:r>
            <a:r>
              <a:rPr lang="en-US" altLang="zh-TW" dirty="0"/>
              <a:t>1</a:t>
            </a:r>
            <a:r>
              <a:rPr lang="zh-TW" altLang="en-US" dirty="0"/>
              <a:t>表示模型的預測與實際數據之間的差距很小，相似度高</a:t>
            </a:r>
            <a:endParaRPr lang="en-US" altLang="zh-TW" dirty="0"/>
          </a:p>
          <a:p>
            <a:r>
              <a:rPr lang="en-US" altLang="zh-TW" dirty="0"/>
              <a:t>0</a:t>
            </a:r>
            <a:r>
              <a:rPr lang="zh-TW" altLang="en-US" dirty="0"/>
              <a:t>表是模型無效，不適用於這個數據集</a:t>
            </a:r>
          </a:p>
        </p:txBody>
      </p:sp>
      <p:sp>
        <p:nvSpPr>
          <p:cNvPr id="4" name="投影片編號版面配置區 3"/>
          <p:cNvSpPr>
            <a:spLocks noGrp="1"/>
          </p:cNvSpPr>
          <p:nvPr>
            <p:ph type="sldNum" sz="quarter" idx="5"/>
          </p:nvPr>
        </p:nvSpPr>
        <p:spPr/>
        <p:txBody>
          <a:bodyPr/>
          <a:lstStyle/>
          <a:p>
            <a:pPr>
              <a:defRPr/>
            </a:pPr>
            <a:fld id="{B8A3BBC1-4FD2-B24A-A497-4CF8A9B00C54}" type="slidenum">
              <a:rPr lang="zh-TW" altLang="en-US" smtClean="0"/>
              <a:pPr>
                <a:defRPr/>
              </a:pPr>
              <a:t>12</a:t>
            </a:fld>
            <a:endParaRPr lang="zh-TW" altLang="en-US"/>
          </a:p>
        </p:txBody>
      </p:sp>
    </p:spTree>
    <p:extLst>
      <p:ext uri="{BB962C8B-B14F-4D97-AF65-F5344CB8AC3E}">
        <p14:creationId xmlns:p14="http://schemas.microsoft.com/office/powerpoint/2010/main" val="3692736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a:t>考慮一個5G網路架構，有6個基地台，3個基地台會連接到1的Aggregation point，兩個AP會連線到5G </a:t>
            </a:r>
            <a:r>
              <a:rPr lang="en-US" dirty="0" err="1"/>
              <a:t>Core，這些點都是MEC</a:t>
            </a:r>
            <a:r>
              <a:rPr lang="en-US" dirty="0"/>
              <a:t> node</a:t>
            </a:r>
            <a:r>
              <a:rPr lang="zh-TW" altLang="en-US" dirty="0"/>
              <a:t> 可以部署的地方，並且每一個點都有資源限制，例如</a:t>
            </a:r>
            <a:r>
              <a:rPr lang="en-US" altLang="zh-TW" dirty="0"/>
              <a:t>gNodeB</a:t>
            </a:r>
            <a:r>
              <a:rPr lang="zh-TW" altLang="en-US" dirty="0"/>
              <a:t>可以使用的硬體資源最少，其次是</a:t>
            </a:r>
            <a:r>
              <a:rPr lang="en-US" altLang="zh-TW" dirty="0"/>
              <a:t>AP</a:t>
            </a:r>
            <a:r>
              <a:rPr lang="zh-TW" altLang="en-US" dirty="0"/>
              <a:t>，最後是</a:t>
            </a:r>
            <a:r>
              <a:rPr lang="en-US" altLang="zh-TW" dirty="0"/>
              <a:t>Core Network</a:t>
            </a:r>
            <a:r>
              <a:rPr lang="zh-TW" altLang="en-US" dirty="0"/>
              <a:t>。根據他們不同的硬體資源，可以部署的</a:t>
            </a:r>
            <a:r>
              <a:rPr lang="en-US" altLang="zh-TW" dirty="0"/>
              <a:t>VxFs</a:t>
            </a:r>
            <a:r>
              <a:rPr lang="zh-TW" altLang="en-US" dirty="0"/>
              <a:t>數量也不同。</a:t>
            </a:r>
            <a:endParaRPr lang="en-US" altLang="zh-TW" dirty="0"/>
          </a:p>
          <a:p>
            <a:r>
              <a:rPr lang="zh-TW" altLang="en-US" dirty="0"/>
              <a:t>給：</a:t>
            </a:r>
            <a:r>
              <a:rPr lang="zh-TW" altLang="en-US" b="0" i="0" u="none" strike="noStrike" dirty="0">
                <a:solidFill>
                  <a:srgbClr val="000000"/>
                </a:solidFill>
                <a:effectLst/>
                <a:latin typeface="Segoe UI Web (West European)"/>
              </a:rPr>
              <a:t>具有</a:t>
            </a:r>
            <a:r>
              <a:rPr lang="da-DK" altLang="zh-TW" b="0" i="0" u="none" strike="noStrike" dirty="0">
                <a:solidFill>
                  <a:srgbClr val="000000"/>
                </a:solidFill>
                <a:effectLst/>
                <a:latin typeface="Segoe UI Web (West European)"/>
              </a:rPr>
              <a:t>gNodeBs</a:t>
            </a:r>
            <a:r>
              <a:rPr lang="zh-TW" altLang="da-DK" b="0" i="0" u="none" strike="noStrike" dirty="0">
                <a:solidFill>
                  <a:srgbClr val="000000"/>
                </a:solidFill>
                <a:effectLst/>
                <a:latin typeface="Segoe UI Web (West European)"/>
              </a:rPr>
              <a:t>，</a:t>
            </a:r>
            <a:r>
              <a:rPr lang="zh-TW" altLang="en-US" b="0" i="0" u="none" strike="noStrike" dirty="0">
                <a:solidFill>
                  <a:srgbClr val="000000"/>
                </a:solidFill>
                <a:effectLst/>
                <a:latin typeface="Segoe UI Web (West European)"/>
              </a:rPr>
              <a:t>聚合點，</a:t>
            </a:r>
            <a:r>
              <a:rPr lang="en-US" altLang="zh-TW" b="0" i="0" u="none" strike="noStrike" dirty="0">
                <a:solidFill>
                  <a:srgbClr val="000000"/>
                </a:solidFill>
                <a:effectLst/>
                <a:latin typeface="Segoe UI Web (West European)"/>
              </a:rPr>
              <a:t>5</a:t>
            </a:r>
            <a:r>
              <a:rPr lang="da-DK" altLang="zh-TW" b="0" i="0" u="none" strike="noStrike" dirty="0">
                <a:solidFill>
                  <a:srgbClr val="000000"/>
                </a:solidFill>
                <a:effectLst/>
                <a:latin typeface="Segoe UI Web (West European)"/>
              </a:rPr>
              <a:t>GC</a:t>
            </a:r>
            <a:r>
              <a:rPr lang="zh-TW" altLang="en-US" b="0" i="0" u="none" strike="noStrike" dirty="0">
                <a:solidFill>
                  <a:srgbClr val="000000"/>
                </a:solidFill>
                <a:effectLst/>
                <a:latin typeface="Segoe UI Web (West European)"/>
              </a:rPr>
              <a:t>和</a:t>
            </a:r>
            <a:r>
              <a:rPr lang="da-DK" altLang="zh-TW" b="0" i="0" u="none" strike="noStrike" dirty="0">
                <a:solidFill>
                  <a:srgbClr val="000000"/>
                </a:solidFill>
                <a:effectLst/>
                <a:latin typeface="Segoe UI Web (West European)"/>
              </a:rPr>
              <a:t>MEC</a:t>
            </a:r>
            <a:r>
              <a:rPr lang="zh-TW" altLang="en-US" b="0" i="0" u="none" strike="noStrike" dirty="0">
                <a:solidFill>
                  <a:srgbClr val="000000"/>
                </a:solidFill>
                <a:effectLst/>
                <a:latin typeface="Segoe UI Web (West European)"/>
              </a:rPr>
              <a:t>節點的小型</a:t>
            </a:r>
            <a:r>
              <a:rPr lang="en-US" altLang="zh-TW" b="0" i="0" u="none" strike="noStrike" dirty="0">
                <a:solidFill>
                  <a:srgbClr val="000000"/>
                </a:solidFill>
                <a:effectLst/>
                <a:latin typeface="Segoe UI Web (West European)"/>
              </a:rPr>
              <a:t>5</a:t>
            </a:r>
            <a:r>
              <a:rPr lang="da-DK" altLang="zh-TW" b="0" i="0" u="none" strike="noStrike" dirty="0">
                <a:solidFill>
                  <a:srgbClr val="000000"/>
                </a:solidFill>
                <a:effectLst/>
                <a:latin typeface="Segoe UI Web (West European)"/>
              </a:rPr>
              <a:t>G</a:t>
            </a:r>
            <a:r>
              <a:rPr lang="zh-TW" altLang="en-US" b="0" i="0" u="none" strike="noStrike" dirty="0">
                <a:solidFill>
                  <a:srgbClr val="000000"/>
                </a:solidFill>
                <a:effectLst/>
                <a:latin typeface="Segoe UI Web (West European)"/>
              </a:rPr>
              <a:t>移動網路，</a:t>
            </a:r>
            <a:r>
              <a:rPr lang="da-DK" altLang="zh-TW" b="0" i="0" u="none" strike="noStrike" dirty="0">
                <a:solidFill>
                  <a:srgbClr val="000000"/>
                </a:solidFill>
                <a:effectLst/>
                <a:latin typeface="Segoe UI Web (West European)"/>
              </a:rPr>
              <a:t>gNodeB</a:t>
            </a:r>
            <a:r>
              <a:rPr lang="zh-TW" altLang="en-US" b="0" i="0" u="none" strike="noStrike" dirty="0">
                <a:solidFill>
                  <a:srgbClr val="000000"/>
                </a:solidFill>
                <a:effectLst/>
                <a:latin typeface="Segoe UI Web (West European)"/>
              </a:rPr>
              <a:t>的調度能力</a:t>
            </a:r>
            <a:endParaRPr lang="en-US" altLang="zh-TW" b="0" i="0" u="none" strike="noStrike" dirty="0">
              <a:solidFill>
                <a:srgbClr val="000000"/>
              </a:solidFill>
              <a:effectLst/>
              <a:latin typeface="Segoe UI Web (West European)"/>
            </a:endParaRPr>
          </a:p>
          <a:p>
            <a:r>
              <a:rPr lang="zh-TW" altLang="en-US" b="0" i="0" u="none" strike="noStrike" dirty="0">
                <a:solidFill>
                  <a:srgbClr val="000000"/>
                </a:solidFill>
                <a:effectLst/>
                <a:latin typeface="Segoe UI Web (West European)"/>
              </a:rPr>
              <a:t>找：哪裡分配資源給</a:t>
            </a:r>
            <a:r>
              <a:rPr lang="en-US" altLang="zh-TW" b="0" i="0" u="none" strike="noStrike" dirty="0">
                <a:solidFill>
                  <a:srgbClr val="000000"/>
                </a:solidFill>
                <a:effectLst/>
                <a:latin typeface="Segoe UI Web (West European)"/>
              </a:rPr>
              <a:t>VxF</a:t>
            </a:r>
            <a:r>
              <a:rPr lang="zh-TW" altLang="en-US" b="0" i="0" u="none" strike="noStrike" dirty="0">
                <a:solidFill>
                  <a:srgbClr val="000000"/>
                </a:solidFill>
                <a:effectLst/>
                <a:latin typeface="Segoe UI Web (West European)"/>
              </a:rPr>
              <a:t>及使用哪一條</a:t>
            </a:r>
            <a:r>
              <a:rPr lang="en-US" altLang="zh-TW" b="0" i="0" u="none" strike="noStrike" dirty="0">
                <a:solidFill>
                  <a:srgbClr val="000000"/>
                </a:solidFill>
                <a:effectLst/>
                <a:latin typeface="Segoe UI Web (West European)"/>
              </a:rPr>
              <a:t>network paths</a:t>
            </a:r>
          </a:p>
          <a:p>
            <a:r>
              <a:rPr lang="zh-TW" altLang="en-US" dirty="0"/>
              <a:t>目標：最小化平均</a:t>
            </a:r>
            <a:r>
              <a:rPr lang="en-US" altLang="zh-TW" dirty="0"/>
              <a:t>E2E</a:t>
            </a:r>
            <a:r>
              <a:rPr lang="zh-TW" altLang="en-US" dirty="0"/>
              <a:t>延遲</a:t>
            </a:r>
            <a:endParaRPr lang="en-US" altLang="zh-TW" dirty="0"/>
          </a:p>
        </p:txBody>
      </p:sp>
      <p:sp>
        <p:nvSpPr>
          <p:cNvPr id="4" name="投影片編號版面配置區 3"/>
          <p:cNvSpPr>
            <a:spLocks noGrp="1"/>
          </p:cNvSpPr>
          <p:nvPr>
            <p:ph type="sldNum" sz="quarter" idx="5"/>
          </p:nvPr>
        </p:nvSpPr>
        <p:spPr/>
        <p:txBody>
          <a:bodyPr/>
          <a:lstStyle/>
          <a:p>
            <a:pPr>
              <a:defRPr/>
            </a:pPr>
            <a:fld id="{B8A3BBC1-4FD2-B24A-A497-4CF8A9B00C54}" type="slidenum">
              <a:rPr lang="zh-TW" altLang="en-US" smtClean="0"/>
              <a:pPr>
                <a:defRPr/>
              </a:pPr>
              <a:t>16</a:t>
            </a:fld>
            <a:endParaRPr lang="zh-TW" altLang="en-US"/>
          </a:p>
        </p:txBody>
      </p:sp>
    </p:spTree>
    <p:extLst>
      <p:ext uri="{BB962C8B-B14F-4D97-AF65-F5344CB8AC3E}">
        <p14:creationId xmlns:p14="http://schemas.microsoft.com/office/powerpoint/2010/main" val="3503337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a:t>24 </a:t>
            </a:r>
            <a:r>
              <a:rPr lang="en-US" dirty="0" err="1"/>
              <a:t>確保每個UE只連接一個gnb</a:t>
            </a:r>
            <a:endParaRPr lang="en-US" dirty="0"/>
          </a:p>
          <a:p>
            <a:r>
              <a:rPr lang="en-US" dirty="0"/>
              <a:t>25 </a:t>
            </a:r>
            <a:r>
              <a:rPr lang="zh-TW" altLang="en-US" b="0" i="0" dirty="0">
                <a:solidFill>
                  <a:srgbClr val="374151"/>
                </a:solidFill>
                <a:effectLst/>
                <a:latin typeface="Söhne"/>
              </a:rPr>
              <a:t>確保來自每個</a:t>
            </a:r>
            <a:r>
              <a:rPr lang="da-DK" altLang="zh-TW" b="0" i="0" dirty="0">
                <a:solidFill>
                  <a:srgbClr val="374151"/>
                </a:solidFill>
                <a:effectLst/>
                <a:latin typeface="Söhne"/>
              </a:rPr>
              <a:t>UE</a:t>
            </a:r>
            <a:r>
              <a:rPr lang="zh-TW" altLang="en-US" b="0" i="0" dirty="0">
                <a:solidFill>
                  <a:srgbClr val="374151"/>
                </a:solidFill>
                <a:effectLst/>
                <a:latin typeface="Söhne"/>
              </a:rPr>
              <a:t>所需的</a:t>
            </a:r>
            <a:r>
              <a:rPr lang="da-DK" altLang="zh-TW" b="0" i="0" dirty="0">
                <a:solidFill>
                  <a:srgbClr val="374151"/>
                </a:solidFill>
                <a:effectLst/>
                <a:latin typeface="Söhne"/>
              </a:rPr>
              <a:t>SFC</a:t>
            </a:r>
            <a:r>
              <a:rPr lang="zh-TW" altLang="en-US" b="0" i="0" dirty="0">
                <a:solidFill>
                  <a:srgbClr val="374151"/>
                </a:solidFill>
                <a:effectLst/>
                <a:latin typeface="Söhne"/>
              </a:rPr>
              <a:t>中，每個</a:t>
            </a:r>
            <a:r>
              <a:rPr lang="da-DK" altLang="zh-TW" b="0" i="0" dirty="0">
                <a:solidFill>
                  <a:srgbClr val="374151"/>
                </a:solidFill>
                <a:effectLst/>
                <a:latin typeface="Söhne"/>
              </a:rPr>
              <a:t>VxF</a:t>
            </a:r>
            <a:r>
              <a:rPr lang="zh-TW" altLang="en-US" b="0" i="0" dirty="0">
                <a:solidFill>
                  <a:srgbClr val="374151"/>
                </a:solidFill>
                <a:effectLst/>
                <a:latin typeface="Söhne"/>
              </a:rPr>
              <a:t>僅由其中一個</a:t>
            </a:r>
            <a:r>
              <a:rPr lang="da-DK" altLang="zh-TW" b="0" i="0" dirty="0">
                <a:solidFill>
                  <a:srgbClr val="374151"/>
                </a:solidFill>
                <a:effectLst/>
                <a:latin typeface="Söhne"/>
              </a:rPr>
              <a:t>MEC</a:t>
            </a:r>
            <a:r>
              <a:rPr lang="zh-TW" altLang="en-US" b="0" i="0" dirty="0">
                <a:solidFill>
                  <a:srgbClr val="374151"/>
                </a:solidFill>
                <a:effectLst/>
                <a:latin typeface="Söhne"/>
              </a:rPr>
              <a:t>節點托管。</a:t>
            </a:r>
            <a:endParaRPr lang="en-US" altLang="zh-TW" b="0" i="0" dirty="0">
              <a:solidFill>
                <a:srgbClr val="374151"/>
              </a:solidFill>
              <a:effectLst/>
              <a:latin typeface="Söhne"/>
            </a:endParaRPr>
          </a:p>
          <a:p>
            <a:r>
              <a:rPr lang="en-US" altLang="zh-TW" b="0" i="0" dirty="0">
                <a:solidFill>
                  <a:srgbClr val="374151"/>
                </a:solidFill>
                <a:effectLst/>
                <a:latin typeface="Söhne"/>
              </a:rPr>
              <a:t>26 </a:t>
            </a:r>
            <a:r>
              <a:rPr lang="zh-TW" altLang="en-US" b="0" i="0" dirty="0">
                <a:solidFill>
                  <a:srgbClr val="374151"/>
                </a:solidFill>
                <a:effectLst/>
                <a:latin typeface="Söhne"/>
              </a:rPr>
              <a:t>確保每個</a:t>
            </a:r>
            <a:r>
              <a:rPr lang="da-DK" altLang="zh-TW" b="0" i="0" dirty="0">
                <a:solidFill>
                  <a:srgbClr val="374151"/>
                </a:solidFill>
                <a:effectLst/>
                <a:latin typeface="Söhne"/>
              </a:rPr>
              <a:t>VxF</a:t>
            </a:r>
            <a:r>
              <a:rPr lang="zh-TW" altLang="en-US" b="0" i="0" dirty="0">
                <a:solidFill>
                  <a:srgbClr val="374151"/>
                </a:solidFill>
                <a:effectLst/>
                <a:latin typeface="Söhne"/>
              </a:rPr>
              <a:t>的</a:t>
            </a:r>
            <a:r>
              <a:rPr lang="en-US" altLang="zh-TW" b="0" i="0" dirty="0">
                <a:solidFill>
                  <a:srgbClr val="374151"/>
                </a:solidFill>
                <a:effectLst/>
                <a:latin typeface="Söhne"/>
              </a:rPr>
              <a:t> UE shared</a:t>
            </a:r>
            <a:r>
              <a:rPr lang="zh-TW" altLang="en-US" b="0" i="0" dirty="0">
                <a:solidFill>
                  <a:srgbClr val="374151"/>
                </a:solidFill>
                <a:effectLst/>
                <a:latin typeface="Söhne"/>
              </a:rPr>
              <a:t> 數量小於</a:t>
            </a:r>
            <a:r>
              <a:rPr lang="da-DK" altLang="zh-TW" b="0" i="0" dirty="0">
                <a:solidFill>
                  <a:srgbClr val="374151"/>
                </a:solidFill>
                <a:effectLst/>
                <a:latin typeface="Söhne"/>
              </a:rPr>
              <a:t>vnf </a:t>
            </a:r>
            <a:r>
              <a:rPr lang="da-DK" altLang="zh-TW" b="0" i="0" dirty="0" err="1">
                <a:solidFill>
                  <a:srgbClr val="374151"/>
                </a:solidFill>
                <a:effectLst/>
                <a:latin typeface="Söhne"/>
              </a:rPr>
              <a:t>shared</a:t>
            </a:r>
            <a:r>
              <a:rPr lang="da-DK" altLang="zh-TW" b="0" i="0" dirty="0">
                <a:solidFill>
                  <a:srgbClr val="374151"/>
                </a:solidFill>
                <a:effectLst/>
                <a:latin typeface="Söhne"/>
              </a:rPr>
              <a:t> max</a:t>
            </a:r>
            <a:r>
              <a:rPr lang="zh-TW" altLang="en-US" b="0" i="0" dirty="0">
                <a:solidFill>
                  <a:srgbClr val="374151"/>
                </a:solidFill>
                <a:effectLst/>
                <a:latin typeface="Söhne"/>
              </a:rPr>
              <a:t>這個數值</a:t>
            </a:r>
            <a:endParaRPr lang="en-US" dirty="0"/>
          </a:p>
        </p:txBody>
      </p:sp>
      <p:sp>
        <p:nvSpPr>
          <p:cNvPr id="4" name="投影片編號版面配置區 3"/>
          <p:cNvSpPr>
            <a:spLocks noGrp="1"/>
          </p:cNvSpPr>
          <p:nvPr>
            <p:ph type="sldNum" sz="quarter" idx="5"/>
          </p:nvPr>
        </p:nvSpPr>
        <p:spPr/>
        <p:txBody>
          <a:bodyPr/>
          <a:lstStyle/>
          <a:p>
            <a:pPr>
              <a:defRPr/>
            </a:pPr>
            <a:fld id="{B8A3BBC1-4FD2-B24A-A497-4CF8A9B00C54}" type="slidenum">
              <a:rPr lang="zh-TW" altLang="en-US" smtClean="0"/>
              <a:pPr>
                <a:defRPr/>
              </a:pPr>
              <a:t>18</a:t>
            </a:fld>
            <a:endParaRPr lang="zh-TW" altLang="en-US"/>
          </a:p>
        </p:txBody>
      </p:sp>
    </p:spTree>
    <p:extLst>
      <p:ext uri="{BB962C8B-B14F-4D97-AF65-F5344CB8AC3E}">
        <p14:creationId xmlns:p14="http://schemas.microsoft.com/office/powerpoint/2010/main" val="266795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en-US" dirty="0"/>
              <a:t>27 </a:t>
            </a:r>
            <a:r>
              <a:rPr lang="zh-TW" altLang="en-US" b="0" i="0" dirty="0">
                <a:effectLst/>
                <a:latin typeface="Söhne"/>
              </a:rPr>
              <a:t>確保分配給</a:t>
            </a:r>
            <a:r>
              <a:rPr lang="da-DK" altLang="zh-TW" b="0" i="0" dirty="0">
                <a:effectLst/>
                <a:latin typeface="Söhne"/>
              </a:rPr>
              <a:t>SFC</a:t>
            </a:r>
            <a:r>
              <a:rPr lang="zh-TW" altLang="en-US" b="0" i="0" dirty="0">
                <a:effectLst/>
                <a:latin typeface="Söhne"/>
              </a:rPr>
              <a:t>的</a:t>
            </a:r>
            <a:r>
              <a:rPr lang="da-DK" altLang="zh-TW" b="0" i="0" dirty="0">
                <a:effectLst/>
                <a:latin typeface="Söhne"/>
              </a:rPr>
              <a:t>VxF</a:t>
            </a:r>
            <a:r>
              <a:rPr lang="zh-TW" altLang="en-US" b="0" i="0" dirty="0">
                <a:effectLst/>
                <a:latin typeface="Söhne"/>
              </a:rPr>
              <a:t>的</a:t>
            </a:r>
            <a:r>
              <a:rPr lang="da-DK" altLang="zh-TW" b="0" i="0" dirty="0">
                <a:effectLst/>
                <a:latin typeface="Söhne"/>
              </a:rPr>
              <a:t>CPU</a:t>
            </a:r>
            <a:r>
              <a:rPr lang="zh-TW" altLang="en-US" b="0" i="0" dirty="0">
                <a:effectLst/>
                <a:latin typeface="Söhne"/>
              </a:rPr>
              <a:t>資源量符合真實可用的</a:t>
            </a:r>
            <a:r>
              <a:rPr lang="da-DK" altLang="zh-TW" b="0" i="0" dirty="0">
                <a:effectLst/>
                <a:latin typeface="Söhne"/>
              </a:rPr>
              <a:t>CPU</a:t>
            </a:r>
            <a:r>
              <a:rPr lang="zh-TW" altLang="en-US" b="0" i="0" dirty="0">
                <a:effectLst/>
                <a:latin typeface="Söhne"/>
              </a:rPr>
              <a:t>能力。</a:t>
            </a:r>
          </a:p>
          <a:p>
            <a:r>
              <a:rPr lang="en-US" dirty="0"/>
              <a:t>28 </a:t>
            </a:r>
            <a:r>
              <a:rPr lang="zh-TW" altLang="en-US" b="0" i="0" dirty="0">
                <a:solidFill>
                  <a:srgbClr val="374151"/>
                </a:solidFill>
                <a:effectLst/>
                <a:latin typeface="Söhne"/>
              </a:rPr>
              <a:t>確保在每個</a:t>
            </a:r>
            <a:r>
              <a:rPr lang="en-US" altLang="zh-TW" sz="1200" dirty="0">
                <a:effectLst/>
                <a:latin typeface="Times"/>
              </a:rPr>
              <a:t>time slot</a:t>
            </a:r>
            <a:r>
              <a:rPr lang="zh-TW" altLang="en-US" b="0" i="0" dirty="0">
                <a:solidFill>
                  <a:srgbClr val="374151"/>
                </a:solidFill>
                <a:effectLst/>
                <a:latin typeface="Söhne"/>
              </a:rPr>
              <a:t>中，</a:t>
            </a:r>
            <a:r>
              <a:rPr lang="da-DK" altLang="zh-TW" b="0" i="0" dirty="0">
                <a:solidFill>
                  <a:srgbClr val="374151"/>
                </a:solidFill>
                <a:effectLst/>
                <a:latin typeface="Söhne"/>
              </a:rPr>
              <a:t>gNodeB</a:t>
            </a:r>
            <a:r>
              <a:rPr lang="zh-TW" altLang="en-US" b="0" i="0" dirty="0">
                <a:solidFill>
                  <a:srgbClr val="374151"/>
                </a:solidFill>
                <a:effectLst/>
                <a:latin typeface="Söhne"/>
              </a:rPr>
              <a:t>僅在具有足夠的</a:t>
            </a:r>
            <a:r>
              <a:rPr lang="da-DK" altLang="zh-TW" b="0" i="0" dirty="0">
                <a:solidFill>
                  <a:srgbClr val="374151"/>
                </a:solidFill>
                <a:effectLst/>
                <a:latin typeface="Söhne"/>
              </a:rPr>
              <a:t>PRB</a:t>
            </a:r>
            <a:r>
              <a:rPr lang="zh-TW" altLang="da-DK" b="0" i="0" dirty="0">
                <a:solidFill>
                  <a:srgbClr val="374151"/>
                </a:solidFill>
                <a:effectLst/>
                <a:latin typeface="Söhne"/>
              </a:rPr>
              <a:t>（</a:t>
            </a:r>
            <a:r>
              <a:rPr lang="zh-TW" altLang="en-US" b="0" i="0" dirty="0">
                <a:solidFill>
                  <a:srgbClr val="374151"/>
                </a:solidFill>
                <a:effectLst/>
                <a:latin typeface="Söhne"/>
              </a:rPr>
              <a:t>物理資源塊）滿足</a:t>
            </a:r>
            <a:r>
              <a:rPr lang="da-DK" altLang="zh-TW" b="0" i="0" dirty="0">
                <a:solidFill>
                  <a:srgbClr val="374151"/>
                </a:solidFill>
                <a:effectLst/>
                <a:latin typeface="Söhne"/>
              </a:rPr>
              <a:t>UE</a:t>
            </a:r>
            <a:r>
              <a:rPr lang="zh-TW" altLang="en-US" b="0" i="0" dirty="0">
                <a:solidFill>
                  <a:srgbClr val="374151"/>
                </a:solidFill>
                <a:effectLst/>
                <a:latin typeface="Söhne"/>
              </a:rPr>
              <a:t>對所需</a:t>
            </a:r>
            <a:r>
              <a:rPr lang="da-DK" altLang="zh-TW" b="0" i="0" dirty="0">
                <a:solidFill>
                  <a:srgbClr val="374151"/>
                </a:solidFill>
                <a:effectLst/>
                <a:latin typeface="Söhne"/>
              </a:rPr>
              <a:t>SFC</a:t>
            </a:r>
            <a:r>
              <a:rPr lang="zh-TW" altLang="en-US" b="0" i="0" dirty="0">
                <a:solidFill>
                  <a:srgbClr val="374151"/>
                </a:solidFill>
                <a:effectLst/>
                <a:latin typeface="Söhne"/>
              </a:rPr>
              <a:t>的數據速率需求時才連接</a:t>
            </a:r>
            <a:r>
              <a:rPr lang="da-DK" altLang="zh-TW" b="0" i="0" dirty="0">
                <a:solidFill>
                  <a:srgbClr val="374151"/>
                </a:solidFill>
                <a:effectLst/>
                <a:latin typeface="Söhne"/>
              </a:rPr>
              <a:t>UE</a:t>
            </a:r>
            <a:r>
              <a:rPr lang="zh-TW" altLang="da-DK" b="0" i="0" dirty="0">
                <a:solidFill>
                  <a:srgbClr val="374151"/>
                </a:solidFill>
                <a:effectLst/>
                <a:latin typeface="Söhne"/>
              </a:rPr>
              <a:t>。</a:t>
            </a:r>
            <a:endParaRPr lang="en-US" altLang="zh-TW" b="0" i="0" dirty="0">
              <a:solidFill>
                <a:srgbClr val="374151"/>
              </a:solidFill>
              <a:effectLst/>
              <a:latin typeface="Söhne"/>
            </a:endParaRPr>
          </a:p>
          <a:p>
            <a:r>
              <a:rPr lang="en-US" altLang="zh-TW" b="0" i="0" dirty="0">
                <a:solidFill>
                  <a:srgbClr val="374151"/>
                </a:solidFill>
                <a:effectLst/>
                <a:latin typeface="Söhne"/>
              </a:rPr>
              <a:t>29</a:t>
            </a:r>
            <a:r>
              <a:rPr lang="zh-TW" altLang="en-US" b="0" i="0" dirty="0">
                <a:solidFill>
                  <a:srgbClr val="374151"/>
                </a:solidFill>
                <a:effectLst/>
                <a:latin typeface="Söhne"/>
              </a:rPr>
              <a:t>強制每條</a:t>
            </a:r>
            <a:r>
              <a:rPr lang="en-US" altLang="zh-TW" b="0" i="0" dirty="0">
                <a:solidFill>
                  <a:srgbClr val="374151"/>
                </a:solidFill>
                <a:effectLst/>
                <a:latin typeface="Söhne"/>
              </a:rPr>
              <a:t>virtual link</a:t>
            </a:r>
            <a:r>
              <a:rPr lang="zh-TW" altLang="en-US" b="0" i="0" dirty="0">
                <a:solidFill>
                  <a:srgbClr val="374151"/>
                </a:solidFill>
                <a:effectLst/>
                <a:latin typeface="Söhne"/>
              </a:rPr>
              <a:t>（從</a:t>
            </a:r>
            <a:r>
              <a:rPr lang="en-US" altLang="zh-TW" b="0" i="0" dirty="0">
                <a:solidFill>
                  <a:srgbClr val="374151"/>
                </a:solidFill>
                <a:effectLst/>
                <a:latin typeface="Söhne"/>
              </a:rPr>
              <a:t>UE</a:t>
            </a:r>
            <a:r>
              <a:rPr lang="zh-TW" altLang="en-US" b="0" i="0" dirty="0">
                <a:solidFill>
                  <a:srgbClr val="374151"/>
                </a:solidFill>
                <a:effectLst/>
                <a:latin typeface="Söhne"/>
              </a:rPr>
              <a:t>到</a:t>
            </a:r>
            <a:r>
              <a:rPr lang="en-US" altLang="zh-TW" b="0" i="0" dirty="0">
                <a:solidFill>
                  <a:srgbClr val="374151"/>
                </a:solidFill>
                <a:effectLst/>
                <a:latin typeface="Söhne"/>
              </a:rPr>
              <a:t>MEC node</a:t>
            </a:r>
            <a:r>
              <a:rPr lang="zh-TW" altLang="en-US" b="0" i="0" dirty="0">
                <a:solidFill>
                  <a:srgbClr val="374151"/>
                </a:solidFill>
                <a:effectLst/>
                <a:latin typeface="Söhne"/>
              </a:rPr>
              <a:t>）存在一條連續的路徑</a:t>
            </a:r>
            <a:endParaRPr lang="en-US" altLang="zh-TW" b="0" i="0" dirty="0">
              <a:solidFill>
                <a:srgbClr val="374151"/>
              </a:solidFill>
              <a:effectLst/>
              <a:latin typeface="Söhne"/>
            </a:endParaRPr>
          </a:p>
          <a:p>
            <a:r>
              <a:rPr lang="en-US" b="0" i="0" dirty="0">
                <a:solidFill>
                  <a:srgbClr val="374151"/>
                </a:solidFill>
                <a:effectLst/>
                <a:latin typeface="Söhne"/>
              </a:rPr>
              <a:t>30 </a:t>
            </a:r>
            <a:r>
              <a:rPr lang="zh-TW" altLang="en-US" b="0" i="0" dirty="0">
                <a:solidFill>
                  <a:srgbClr val="374151"/>
                </a:solidFill>
                <a:effectLst/>
                <a:latin typeface="Söhne"/>
              </a:rPr>
              <a:t>確保只有在移動網絡的背部鏈路有足夠的頻寬容量來滿足虛擬鏈路的鏈路需求時，才將虛擬鏈路映射到背部底層鏈路。</a:t>
            </a:r>
            <a:endParaRPr lang="en-US" altLang="zh-TW" b="0" i="0" dirty="0">
              <a:solidFill>
                <a:srgbClr val="374151"/>
              </a:solidFill>
              <a:effectLst/>
              <a:latin typeface="Söhne"/>
            </a:endParaRPr>
          </a:p>
          <a:p>
            <a:r>
              <a:rPr lang="en-US" b="0" i="0" dirty="0">
                <a:solidFill>
                  <a:srgbClr val="374151"/>
                </a:solidFill>
                <a:effectLst/>
                <a:latin typeface="Söhne"/>
              </a:rPr>
              <a:t>30</a:t>
            </a:r>
            <a:r>
              <a:rPr lang="zh-TW" altLang="en-US" b="0" i="0" dirty="0">
                <a:solidFill>
                  <a:srgbClr val="374151"/>
                </a:solidFill>
                <a:effectLst/>
                <a:latin typeface="Söhne"/>
              </a:rPr>
              <a:t> 確保只有當</a:t>
            </a:r>
            <a:r>
              <a:rPr lang="en-US" altLang="zh-TW" b="0" i="0" dirty="0">
                <a:solidFill>
                  <a:srgbClr val="374151"/>
                </a:solidFill>
                <a:effectLst/>
                <a:latin typeface="Söhne"/>
              </a:rPr>
              <a:t> backhaul </a:t>
            </a:r>
            <a:r>
              <a:rPr lang="zh-TW" altLang="en-US" b="0" i="0" dirty="0">
                <a:solidFill>
                  <a:srgbClr val="374151"/>
                </a:solidFill>
                <a:effectLst/>
                <a:latin typeface="Söhne"/>
              </a:rPr>
              <a:t>網路中有足夠的頻寬容量提供給 </a:t>
            </a:r>
            <a:r>
              <a:rPr lang="en-US" altLang="zh-TW" b="0" i="0" dirty="0">
                <a:solidFill>
                  <a:srgbClr val="374151"/>
                </a:solidFill>
                <a:effectLst/>
                <a:latin typeface="Söhne"/>
              </a:rPr>
              <a:t>virtual link</a:t>
            </a:r>
            <a:r>
              <a:rPr lang="zh-TW" altLang="en-US" b="0" i="0" dirty="0">
                <a:solidFill>
                  <a:srgbClr val="374151"/>
                </a:solidFill>
                <a:effectLst/>
                <a:latin typeface="Söhne"/>
              </a:rPr>
              <a:t> 時，才會將</a:t>
            </a:r>
            <a:r>
              <a:rPr lang="en-US" altLang="zh-TW" b="0" i="0" dirty="0">
                <a:solidFill>
                  <a:srgbClr val="374151"/>
                </a:solidFill>
                <a:effectLst/>
                <a:latin typeface="Söhne"/>
              </a:rPr>
              <a:t>virtual link map </a:t>
            </a:r>
            <a:r>
              <a:rPr lang="zh-TW" altLang="en-US" b="0" i="0" dirty="0">
                <a:solidFill>
                  <a:srgbClr val="374151"/>
                </a:solidFill>
                <a:effectLst/>
                <a:latin typeface="Söhne"/>
              </a:rPr>
              <a:t>到 </a:t>
            </a:r>
            <a:r>
              <a:rPr lang="en-US" altLang="zh-TW" b="0" i="0" dirty="0">
                <a:solidFill>
                  <a:srgbClr val="374151"/>
                </a:solidFill>
                <a:effectLst/>
                <a:latin typeface="Söhne"/>
              </a:rPr>
              <a:t>backhaul substrate links</a:t>
            </a:r>
            <a:r>
              <a:rPr lang="zh-TW" altLang="en-US" b="0" i="0" dirty="0">
                <a:solidFill>
                  <a:srgbClr val="374151"/>
                </a:solidFill>
                <a:effectLst/>
                <a:latin typeface="Söhne"/>
              </a:rPr>
              <a:t>。</a:t>
            </a:r>
            <a:endParaRPr lang="en-US" dirty="0"/>
          </a:p>
        </p:txBody>
      </p:sp>
      <p:sp>
        <p:nvSpPr>
          <p:cNvPr id="4" name="投影片編號版面配置區 3"/>
          <p:cNvSpPr>
            <a:spLocks noGrp="1"/>
          </p:cNvSpPr>
          <p:nvPr>
            <p:ph type="sldNum" sz="quarter" idx="5"/>
          </p:nvPr>
        </p:nvSpPr>
        <p:spPr/>
        <p:txBody>
          <a:bodyPr/>
          <a:lstStyle/>
          <a:p>
            <a:pPr>
              <a:defRPr/>
            </a:pPr>
            <a:fld id="{B8A3BBC1-4FD2-B24A-A497-4CF8A9B00C54}" type="slidenum">
              <a:rPr lang="zh-TW" altLang="en-US" smtClean="0"/>
              <a:pPr>
                <a:defRPr/>
              </a:pPr>
              <a:t>19</a:t>
            </a:fld>
            <a:endParaRPr lang="zh-TW" altLang="en-US"/>
          </a:p>
        </p:txBody>
      </p:sp>
    </p:spTree>
    <p:extLst>
      <p:ext uri="{BB962C8B-B14F-4D97-AF65-F5344CB8AC3E}">
        <p14:creationId xmlns:p14="http://schemas.microsoft.com/office/powerpoint/2010/main" val="1477355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a:t>31 </a:t>
            </a:r>
            <a:r>
              <a:rPr lang="zh-TW" altLang="en-US" b="0" i="0" dirty="0">
                <a:solidFill>
                  <a:srgbClr val="374151"/>
                </a:solidFill>
                <a:effectLst/>
                <a:latin typeface="Söhne"/>
              </a:rPr>
              <a:t>確保從</a:t>
            </a:r>
            <a:r>
              <a:rPr lang="da-DK" altLang="zh-TW" b="0" i="0" dirty="0">
                <a:solidFill>
                  <a:srgbClr val="374151"/>
                </a:solidFill>
                <a:effectLst/>
                <a:latin typeface="Söhne"/>
              </a:rPr>
              <a:t>UE</a:t>
            </a:r>
            <a:r>
              <a:rPr lang="zh-TW" altLang="en-US" b="0" i="0" dirty="0">
                <a:solidFill>
                  <a:srgbClr val="374151"/>
                </a:solidFill>
                <a:effectLst/>
                <a:latin typeface="Söhne"/>
              </a:rPr>
              <a:t>到其關聯的</a:t>
            </a:r>
            <a:r>
              <a:rPr lang="da-DK" altLang="zh-TW" b="0" i="0" dirty="0">
                <a:solidFill>
                  <a:srgbClr val="374151"/>
                </a:solidFill>
                <a:effectLst/>
                <a:latin typeface="Söhne"/>
              </a:rPr>
              <a:t>SFC</a:t>
            </a:r>
            <a:r>
              <a:rPr lang="zh-TW" altLang="en-US" b="0" i="0" dirty="0">
                <a:solidFill>
                  <a:srgbClr val="374151"/>
                </a:solidFill>
                <a:effectLst/>
                <a:latin typeface="Söhne"/>
              </a:rPr>
              <a:t>的端到端延遲不超過</a:t>
            </a:r>
            <a:r>
              <a:rPr lang="da-DK" altLang="zh-TW" b="0" i="0" dirty="0">
                <a:solidFill>
                  <a:srgbClr val="374151"/>
                </a:solidFill>
                <a:effectLst/>
                <a:latin typeface="Söhne"/>
              </a:rPr>
              <a:t>UE</a:t>
            </a:r>
            <a:r>
              <a:rPr lang="zh-TW" altLang="en-US" b="0" i="0" dirty="0">
                <a:solidFill>
                  <a:srgbClr val="374151"/>
                </a:solidFill>
                <a:effectLst/>
                <a:latin typeface="Söhne"/>
              </a:rPr>
              <a:t>所要求的最大可接受延遲。</a:t>
            </a:r>
            <a:endParaRPr lang="en-US" dirty="0"/>
          </a:p>
        </p:txBody>
      </p:sp>
      <p:sp>
        <p:nvSpPr>
          <p:cNvPr id="4" name="投影片編號版面配置區 3"/>
          <p:cNvSpPr>
            <a:spLocks noGrp="1"/>
          </p:cNvSpPr>
          <p:nvPr>
            <p:ph type="sldNum" sz="quarter" idx="5"/>
          </p:nvPr>
        </p:nvSpPr>
        <p:spPr/>
        <p:txBody>
          <a:bodyPr/>
          <a:lstStyle/>
          <a:p>
            <a:pPr>
              <a:defRPr/>
            </a:pPr>
            <a:fld id="{B8A3BBC1-4FD2-B24A-A497-4CF8A9B00C54}" type="slidenum">
              <a:rPr lang="zh-TW" altLang="en-US" smtClean="0"/>
              <a:pPr>
                <a:defRPr/>
              </a:pPr>
              <a:t>20</a:t>
            </a:fld>
            <a:endParaRPr lang="zh-TW" altLang="en-US"/>
          </a:p>
        </p:txBody>
      </p:sp>
    </p:spTree>
    <p:extLst>
      <p:ext uri="{BB962C8B-B14F-4D97-AF65-F5344CB8AC3E}">
        <p14:creationId xmlns:p14="http://schemas.microsoft.com/office/powerpoint/2010/main" val="2111436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err="1"/>
              <a:t>第一步找出</a:t>
            </a:r>
            <a:r>
              <a:rPr lang="zh-TW" altLang="en-US" b="0" i="0" dirty="0">
                <a:solidFill>
                  <a:srgbClr val="374151"/>
                </a:solidFill>
                <a:effectLst/>
                <a:latin typeface="Söhne"/>
              </a:rPr>
              <a:t>該演算法遍歷所有的</a:t>
            </a:r>
            <a:r>
              <a:rPr lang="da-DK" altLang="zh-TW" b="0" i="0" dirty="0">
                <a:solidFill>
                  <a:srgbClr val="374151"/>
                </a:solidFill>
                <a:effectLst/>
                <a:latin typeface="Söhne"/>
              </a:rPr>
              <a:t>UE</a:t>
            </a:r>
            <a:r>
              <a:rPr lang="zh-TW" altLang="da-DK" b="0" i="0" dirty="0">
                <a:solidFill>
                  <a:srgbClr val="374151"/>
                </a:solidFill>
                <a:effectLst/>
                <a:latin typeface="Söhne"/>
              </a:rPr>
              <a:t>，</a:t>
            </a:r>
            <a:r>
              <a:rPr lang="zh-TW" altLang="en-US" b="0" i="0" dirty="0">
                <a:solidFill>
                  <a:srgbClr val="374151"/>
                </a:solidFill>
                <a:effectLst/>
                <a:latin typeface="Söhne"/>
              </a:rPr>
              <a:t>考慮</a:t>
            </a:r>
            <a:r>
              <a:rPr lang="da-DK" altLang="zh-TW" b="0" i="0" dirty="0">
                <a:solidFill>
                  <a:srgbClr val="374151"/>
                </a:solidFill>
                <a:effectLst/>
                <a:latin typeface="Söhne"/>
              </a:rPr>
              <a:t>UE</a:t>
            </a:r>
            <a:r>
              <a:rPr lang="zh-TW" altLang="en-US" b="0" i="0" dirty="0">
                <a:solidFill>
                  <a:srgbClr val="374151"/>
                </a:solidFill>
                <a:effectLst/>
                <a:latin typeface="Söhne"/>
              </a:rPr>
              <a:t>的位置、</a:t>
            </a:r>
            <a:r>
              <a:rPr lang="da-DK" altLang="zh-TW" b="0" i="0" dirty="0">
                <a:solidFill>
                  <a:srgbClr val="374151"/>
                </a:solidFill>
                <a:effectLst/>
                <a:latin typeface="Söhne"/>
              </a:rPr>
              <a:t>gNodeB</a:t>
            </a:r>
            <a:r>
              <a:rPr lang="zh-TW" altLang="en-US" b="0" i="0" dirty="0">
                <a:solidFill>
                  <a:srgbClr val="374151"/>
                </a:solidFill>
                <a:effectLst/>
                <a:latin typeface="Söhne"/>
              </a:rPr>
              <a:t>的位置以及</a:t>
            </a:r>
            <a:r>
              <a:rPr lang="da-DK" altLang="zh-TW" b="0" i="0" dirty="0">
                <a:solidFill>
                  <a:srgbClr val="374151"/>
                </a:solidFill>
                <a:effectLst/>
                <a:latin typeface="Söhne"/>
              </a:rPr>
              <a:t>gNodeB</a:t>
            </a:r>
            <a:r>
              <a:rPr lang="zh-TW" altLang="en-US" b="0" i="0" dirty="0">
                <a:solidFill>
                  <a:srgbClr val="374151"/>
                </a:solidFill>
                <a:effectLst/>
                <a:latin typeface="Söhne"/>
              </a:rPr>
              <a:t>的覆蓋範圍，以確定一組候選</a:t>
            </a:r>
            <a:r>
              <a:rPr lang="da-DK" altLang="zh-TW" b="0" i="0" dirty="0">
                <a:solidFill>
                  <a:srgbClr val="374151"/>
                </a:solidFill>
                <a:effectLst/>
                <a:latin typeface="Söhne"/>
              </a:rPr>
              <a:t>gNodeBs</a:t>
            </a:r>
            <a:r>
              <a:rPr lang="zh-TW" altLang="da-DK" b="0" i="0" dirty="0">
                <a:solidFill>
                  <a:srgbClr val="374151"/>
                </a:solidFill>
                <a:effectLst/>
                <a:latin typeface="Söhne"/>
              </a:rPr>
              <a:t>，</a:t>
            </a:r>
            <a:r>
              <a:rPr lang="zh-TW" altLang="en-US" b="0" i="0" dirty="0">
                <a:solidFill>
                  <a:srgbClr val="374151"/>
                </a:solidFill>
                <a:effectLst/>
                <a:latin typeface="Söhne"/>
              </a:rPr>
              <a:t>然後為每個</a:t>
            </a:r>
            <a:r>
              <a:rPr lang="da-DK" altLang="zh-TW" b="0" i="0" dirty="0">
                <a:solidFill>
                  <a:srgbClr val="374151"/>
                </a:solidFill>
                <a:effectLst/>
                <a:latin typeface="Söhne"/>
              </a:rPr>
              <a:t>UE</a:t>
            </a:r>
            <a:r>
              <a:rPr lang="zh-TW" altLang="en-US" b="0" i="0" dirty="0">
                <a:solidFill>
                  <a:srgbClr val="374151"/>
                </a:solidFill>
                <a:effectLst/>
                <a:latin typeface="Söhne"/>
              </a:rPr>
              <a:t>創建一個候選</a:t>
            </a:r>
            <a:r>
              <a:rPr lang="da-DK" altLang="zh-TW" b="0" i="0" dirty="0">
                <a:solidFill>
                  <a:srgbClr val="374151"/>
                </a:solidFill>
                <a:effectLst/>
                <a:latin typeface="Söhne"/>
              </a:rPr>
              <a:t>gNodeB</a:t>
            </a:r>
            <a:r>
              <a:rPr lang="zh-TW" altLang="en-US" b="0" i="0" dirty="0">
                <a:solidFill>
                  <a:srgbClr val="374151"/>
                </a:solidFill>
                <a:effectLst/>
                <a:latin typeface="Söhne"/>
              </a:rPr>
              <a:t>的列表</a:t>
            </a:r>
            <a:r>
              <a:rPr lang="da-DK" altLang="zh-TW" b="0" i="0" dirty="0" err="1">
                <a:solidFill>
                  <a:srgbClr val="374151"/>
                </a:solidFill>
                <a:effectLst/>
                <a:latin typeface="Söhne"/>
              </a:rPr>
              <a:t>cand_gnb</a:t>
            </a:r>
            <a:r>
              <a:rPr lang="da-DK" altLang="zh-TW" b="0" i="0" dirty="0">
                <a:solidFill>
                  <a:srgbClr val="374151"/>
                </a:solidFill>
                <a:effectLst/>
                <a:latin typeface="Söhne"/>
              </a:rPr>
              <a:t>(u)</a:t>
            </a:r>
            <a:r>
              <a:rPr lang="zh-TW" altLang="da-DK" b="0" i="0" dirty="0">
                <a:solidFill>
                  <a:srgbClr val="374151"/>
                </a:solidFill>
                <a:effectLst/>
                <a:latin typeface="Söhne"/>
              </a:rPr>
              <a:t>。</a:t>
            </a:r>
            <a:r>
              <a:rPr lang="zh-TW" altLang="en-US" b="0" i="0" dirty="0">
                <a:solidFill>
                  <a:srgbClr val="374151"/>
                </a:solidFill>
                <a:effectLst/>
                <a:latin typeface="Söhne"/>
              </a:rPr>
              <a:t>接下來，從</a:t>
            </a:r>
            <a:r>
              <a:rPr lang="da-DK" altLang="zh-TW" b="0" i="0" dirty="0" err="1">
                <a:solidFill>
                  <a:srgbClr val="374151"/>
                </a:solidFill>
                <a:effectLst/>
                <a:latin typeface="Söhne"/>
              </a:rPr>
              <a:t>cand_gnb</a:t>
            </a:r>
            <a:r>
              <a:rPr lang="da-DK" altLang="zh-TW" b="0" i="0" dirty="0">
                <a:solidFill>
                  <a:srgbClr val="374151"/>
                </a:solidFill>
                <a:effectLst/>
                <a:latin typeface="Söhne"/>
              </a:rPr>
              <a:t>(u)</a:t>
            </a:r>
            <a:r>
              <a:rPr lang="zh-TW" altLang="en-US" b="0" i="0" dirty="0">
                <a:solidFill>
                  <a:srgbClr val="374151"/>
                </a:solidFill>
                <a:effectLst/>
                <a:latin typeface="Söhne"/>
              </a:rPr>
              <a:t>中選擇訊號品質最佳（即</a:t>
            </a:r>
            <a:r>
              <a:rPr lang="da-DK" altLang="zh-TW" b="0" i="0" dirty="0">
                <a:solidFill>
                  <a:srgbClr val="374151"/>
                </a:solidFill>
                <a:effectLst/>
                <a:latin typeface="Söhne"/>
              </a:rPr>
              <a:t>SINR</a:t>
            </a:r>
            <a:r>
              <a:rPr lang="zh-TW" altLang="en-US" b="0" i="0" dirty="0">
                <a:solidFill>
                  <a:srgbClr val="374151"/>
                </a:solidFill>
                <a:effectLst/>
                <a:latin typeface="Söhne"/>
              </a:rPr>
              <a:t>最高）且具有足夠</a:t>
            </a:r>
            <a:r>
              <a:rPr lang="da-DK" altLang="zh-TW" b="0" i="0" dirty="0">
                <a:solidFill>
                  <a:srgbClr val="374151"/>
                </a:solidFill>
                <a:effectLst/>
                <a:latin typeface="Söhne"/>
              </a:rPr>
              <a:t>PRB</a:t>
            </a:r>
            <a:r>
              <a:rPr lang="zh-TW" altLang="da-DK" b="0" i="0" dirty="0">
                <a:solidFill>
                  <a:srgbClr val="374151"/>
                </a:solidFill>
                <a:effectLst/>
                <a:latin typeface="Söhne"/>
              </a:rPr>
              <a:t>（</a:t>
            </a:r>
            <a:r>
              <a:rPr lang="zh-TW" altLang="en-US" b="0" i="0" dirty="0">
                <a:solidFill>
                  <a:srgbClr val="374151"/>
                </a:solidFill>
                <a:effectLst/>
                <a:latin typeface="Söhne"/>
              </a:rPr>
              <a:t>物理資源塊）來托管</a:t>
            </a:r>
            <a:r>
              <a:rPr lang="da-DK" altLang="zh-TW" b="0" i="0" dirty="0">
                <a:solidFill>
                  <a:srgbClr val="374151"/>
                </a:solidFill>
                <a:effectLst/>
                <a:latin typeface="Söhne"/>
              </a:rPr>
              <a:t>UE</a:t>
            </a:r>
            <a:r>
              <a:rPr lang="zh-TW" altLang="en-US" b="0" i="0" dirty="0">
                <a:solidFill>
                  <a:srgbClr val="374151"/>
                </a:solidFill>
                <a:effectLst/>
                <a:latin typeface="Söhne"/>
              </a:rPr>
              <a:t>的</a:t>
            </a:r>
            <a:r>
              <a:rPr lang="da-DK" altLang="zh-TW" b="0" i="0" dirty="0">
                <a:solidFill>
                  <a:srgbClr val="374151"/>
                </a:solidFill>
                <a:effectLst/>
                <a:latin typeface="Söhne"/>
              </a:rPr>
              <a:t>gNodeB</a:t>
            </a:r>
            <a:r>
              <a:rPr lang="zh-TW" altLang="da-DK" b="0" i="0" dirty="0">
                <a:solidFill>
                  <a:srgbClr val="374151"/>
                </a:solidFill>
                <a:effectLst/>
                <a:latin typeface="Söhne"/>
              </a:rPr>
              <a:t>，</a:t>
            </a:r>
            <a:r>
              <a:rPr lang="zh-TW" altLang="en-US" b="0" i="0" dirty="0">
                <a:solidFill>
                  <a:srgbClr val="374151"/>
                </a:solidFill>
                <a:effectLst/>
                <a:latin typeface="Söhne"/>
              </a:rPr>
              <a:t>並將每個</a:t>
            </a:r>
            <a:r>
              <a:rPr lang="da-DK" altLang="zh-TW" b="0" i="0" dirty="0">
                <a:solidFill>
                  <a:srgbClr val="374151"/>
                </a:solidFill>
                <a:effectLst/>
                <a:latin typeface="Söhne"/>
              </a:rPr>
              <a:t>UE</a:t>
            </a:r>
            <a:r>
              <a:rPr lang="zh-TW" altLang="en-US" b="0" i="0" dirty="0">
                <a:solidFill>
                  <a:srgbClr val="374151"/>
                </a:solidFill>
                <a:effectLst/>
                <a:latin typeface="Söhne"/>
              </a:rPr>
              <a:t>映射到該</a:t>
            </a:r>
            <a:r>
              <a:rPr lang="da-DK" altLang="zh-TW" b="0" i="0" dirty="0">
                <a:solidFill>
                  <a:srgbClr val="374151"/>
                </a:solidFill>
                <a:effectLst/>
                <a:latin typeface="Söhne"/>
              </a:rPr>
              <a:t>gNodeB</a:t>
            </a:r>
            <a:r>
              <a:rPr lang="zh-TW" altLang="da-DK" b="0" i="0" dirty="0">
                <a:solidFill>
                  <a:srgbClr val="374151"/>
                </a:solidFill>
                <a:effectLst/>
                <a:latin typeface="Söhne"/>
              </a:rPr>
              <a:t>。</a:t>
            </a:r>
            <a:endParaRPr lang="en-US" altLang="zh-TW" b="0" i="0" dirty="0">
              <a:solidFill>
                <a:srgbClr val="374151"/>
              </a:solidFill>
              <a:effectLst/>
              <a:latin typeface="Söhne"/>
            </a:endParaRPr>
          </a:p>
          <a:p>
            <a:endParaRPr lang="en-US" b="0" i="0" dirty="0">
              <a:solidFill>
                <a:srgbClr val="374151"/>
              </a:solidFill>
              <a:effectLst/>
              <a:latin typeface="Söhne"/>
            </a:endParaRPr>
          </a:p>
          <a:p>
            <a:r>
              <a:rPr lang="en-US" dirty="0" err="1"/>
              <a:t>第二步</a:t>
            </a:r>
            <a:r>
              <a:rPr lang="zh-TW" altLang="en-US" dirty="0"/>
              <a:t> </a:t>
            </a:r>
            <a:r>
              <a:rPr lang="zh-TW" altLang="en-US" b="0" i="0" dirty="0">
                <a:solidFill>
                  <a:srgbClr val="374151"/>
                </a:solidFill>
                <a:effectLst/>
                <a:latin typeface="Söhne"/>
              </a:rPr>
              <a:t>該演算法為從所有</a:t>
            </a:r>
            <a:r>
              <a:rPr lang="da-DK" altLang="zh-TW" b="0" i="0" dirty="0">
                <a:solidFill>
                  <a:srgbClr val="374151"/>
                </a:solidFill>
                <a:effectLst/>
                <a:latin typeface="Söhne"/>
              </a:rPr>
              <a:t>UE</a:t>
            </a:r>
            <a:r>
              <a:rPr lang="zh-TW" altLang="en-US" b="0" i="0" dirty="0">
                <a:solidFill>
                  <a:srgbClr val="374151"/>
                </a:solidFill>
                <a:effectLst/>
                <a:latin typeface="Söhne"/>
              </a:rPr>
              <a:t>收到的每個</a:t>
            </a:r>
            <a:r>
              <a:rPr lang="da-DK" altLang="zh-TW" b="0" i="0" dirty="0">
                <a:solidFill>
                  <a:srgbClr val="374151"/>
                </a:solidFill>
                <a:effectLst/>
                <a:latin typeface="Söhne"/>
              </a:rPr>
              <a:t>SFC</a:t>
            </a:r>
            <a:r>
              <a:rPr lang="zh-TW" altLang="en-US" b="0" i="0" dirty="0">
                <a:solidFill>
                  <a:srgbClr val="374151"/>
                </a:solidFill>
                <a:effectLst/>
                <a:latin typeface="Söhne"/>
              </a:rPr>
              <a:t>請求的每個</a:t>
            </a:r>
            <a:r>
              <a:rPr lang="da-DK" altLang="zh-TW" b="0" i="0" dirty="0">
                <a:solidFill>
                  <a:srgbClr val="374151"/>
                </a:solidFill>
                <a:effectLst/>
                <a:latin typeface="Söhne"/>
              </a:rPr>
              <a:t>VxF</a:t>
            </a:r>
            <a:r>
              <a:rPr lang="zh-TW" altLang="en-US" b="0" i="0" dirty="0">
                <a:solidFill>
                  <a:srgbClr val="374151"/>
                </a:solidFill>
                <a:effectLst/>
                <a:latin typeface="Söhne"/>
              </a:rPr>
              <a:t>找到候選</a:t>
            </a:r>
            <a:r>
              <a:rPr lang="da-DK" altLang="zh-TW" b="0" i="0" dirty="0">
                <a:solidFill>
                  <a:srgbClr val="374151"/>
                </a:solidFill>
                <a:effectLst/>
                <a:latin typeface="Söhne"/>
              </a:rPr>
              <a:t>MEC</a:t>
            </a:r>
            <a:r>
              <a:rPr lang="zh-TW" altLang="en-US" b="0" i="0" dirty="0">
                <a:solidFill>
                  <a:srgbClr val="374151"/>
                </a:solidFill>
                <a:effectLst/>
                <a:latin typeface="Söhne"/>
              </a:rPr>
              <a:t>節點，這僅僅是與</a:t>
            </a:r>
            <a:r>
              <a:rPr lang="da-DK" altLang="zh-TW" b="0" i="0" dirty="0">
                <a:solidFill>
                  <a:srgbClr val="374151"/>
                </a:solidFill>
                <a:effectLst/>
                <a:latin typeface="Söhne"/>
              </a:rPr>
              <a:t>UE</a:t>
            </a:r>
            <a:r>
              <a:rPr lang="zh-TW" altLang="en-US" b="0" i="0" dirty="0">
                <a:solidFill>
                  <a:srgbClr val="374151"/>
                </a:solidFill>
                <a:effectLst/>
                <a:latin typeface="Söhne"/>
              </a:rPr>
              <a:t>的主機</a:t>
            </a:r>
            <a:r>
              <a:rPr lang="da-DK" altLang="zh-TW" b="0" i="0" dirty="0">
                <a:solidFill>
                  <a:srgbClr val="374151"/>
                </a:solidFill>
                <a:effectLst/>
                <a:latin typeface="Söhne"/>
              </a:rPr>
              <a:t>gNodeB</a:t>
            </a:r>
            <a:r>
              <a:rPr lang="zh-TW" altLang="en-US" b="0" i="0" dirty="0">
                <a:solidFill>
                  <a:srgbClr val="374151"/>
                </a:solidFill>
                <a:effectLst/>
                <a:latin typeface="Söhne"/>
              </a:rPr>
              <a:t>相同位置的</a:t>
            </a:r>
            <a:r>
              <a:rPr lang="da-DK" altLang="zh-TW" b="0" i="0" dirty="0">
                <a:solidFill>
                  <a:srgbClr val="374151"/>
                </a:solidFill>
                <a:effectLst/>
                <a:latin typeface="Söhne"/>
              </a:rPr>
              <a:t>MEC</a:t>
            </a:r>
            <a:r>
              <a:rPr lang="zh-TW" altLang="en-US" b="0" i="0" dirty="0">
                <a:solidFill>
                  <a:srgbClr val="374151"/>
                </a:solidFill>
                <a:effectLst/>
                <a:latin typeface="Söhne"/>
              </a:rPr>
              <a:t>節點（從步驟</a:t>
            </a:r>
            <a:r>
              <a:rPr lang="en-US" altLang="zh-TW" b="0" i="0" dirty="0">
                <a:solidFill>
                  <a:srgbClr val="374151"/>
                </a:solidFill>
                <a:effectLst/>
                <a:latin typeface="Söhne"/>
              </a:rPr>
              <a:t>1</a:t>
            </a:r>
            <a:r>
              <a:rPr lang="zh-TW" altLang="en-US" b="0" i="0" dirty="0">
                <a:solidFill>
                  <a:srgbClr val="374151"/>
                </a:solidFill>
                <a:effectLst/>
                <a:latin typeface="Söhne"/>
              </a:rPr>
              <a:t>中確定）以及通過背部鏈路直接或間接連接到</a:t>
            </a:r>
            <a:r>
              <a:rPr lang="da-DK" altLang="zh-TW" b="0" i="0" dirty="0">
                <a:solidFill>
                  <a:srgbClr val="374151"/>
                </a:solidFill>
                <a:effectLst/>
                <a:latin typeface="Söhne"/>
              </a:rPr>
              <a:t>UE</a:t>
            </a:r>
            <a:r>
              <a:rPr lang="zh-TW" altLang="en-US" b="0" i="0" dirty="0">
                <a:solidFill>
                  <a:srgbClr val="374151"/>
                </a:solidFill>
                <a:effectLst/>
                <a:latin typeface="Söhne"/>
              </a:rPr>
              <a:t>的主機</a:t>
            </a:r>
            <a:r>
              <a:rPr lang="da-DK" altLang="zh-TW" b="0" i="0" dirty="0">
                <a:solidFill>
                  <a:srgbClr val="374151"/>
                </a:solidFill>
                <a:effectLst/>
                <a:latin typeface="Söhne"/>
              </a:rPr>
              <a:t>gNodeB</a:t>
            </a:r>
            <a:r>
              <a:rPr lang="zh-TW" altLang="en-US" b="0" i="0" dirty="0">
                <a:solidFill>
                  <a:srgbClr val="374151"/>
                </a:solidFill>
                <a:effectLst/>
                <a:latin typeface="Söhne"/>
              </a:rPr>
              <a:t>的所有其他</a:t>
            </a:r>
            <a:r>
              <a:rPr lang="da-DK" altLang="zh-TW" b="0" i="0" dirty="0">
                <a:solidFill>
                  <a:srgbClr val="374151"/>
                </a:solidFill>
                <a:effectLst/>
                <a:latin typeface="Söhne"/>
              </a:rPr>
              <a:t>MEC</a:t>
            </a:r>
            <a:r>
              <a:rPr lang="zh-TW" altLang="en-US" b="0" i="0" dirty="0">
                <a:solidFill>
                  <a:srgbClr val="374151"/>
                </a:solidFill>
                <a:effectLst/>
                <a:latin typeface="Söhne"/>
              </a:rPr>
              <a:t>節點的聯集。然後，為每個來自所有</a:t>
            </a:r>
            <a:r>
              <a:rPr lang="da-DK" altLang="zh-TW" b="0" i="0" dirty="0">
                <a:solidFill>
                  <a:srgbClr val="374151"/>
                </a:solidFill>
                <a:effectLst/>
                <a:latin typeface="Söhne"/>
              </a:rPr>
              <a:t>UE</a:t>
            </a:r>
            <a:r>
              <a:rPr lang="zh-TW" altLang="en-US" b="0" i="0" dirty="0">
                <a:solidFill>
                  <a:srgbClr val="374151"/>
                </a:solidFill>
                <a:effectLst/>
                <a:latin typeface="Söhne"/>
              </a:rPr>
              <a:t>的</a:t>
            </a:r>
            <a:r>
              <a:rPr lang="da-DK" altLang="zh-TW" b="0" i="0" dirty="0">
                <a:solidFill>
                  <a:srgbClr val="374151"/>
                </a:solidFill>
                <a:effectLst/>
                <a:latin typeface="Söhne"/>
              </a:rPr>
              <a:t>SFC</a:t>
            </a:r>
            <a:r>
              <a:rPr lang="zh-TW" altLang="en-US" b="0" i="0" dirty="0">
                <a:solidFill>
                  <a:srgbClr val="374151"/>
                </a:solidFill>
                <a:effectLst/>
                <a:latin typeface="Söhne"/>
              </a:rPr>
              <a:t>的每個</a:t>
            </a:r>
            <a:r>
              <a:rPr lang="da-DK" altLang="zh-TW" b="0" i="0" dirty="0">
                <a:solidFill>
                  <a:srgbClr val="374151"/>
                </a:solidFill>
                <a:effectLst/>
                <a:latin typeface="Söhne"/>
              </a:rPr>
              <a:t>VxF</a:t>
            </a:r>
            <a:r>
              <a:rPr lang="zh-TW" altLang="en-US" b="0" i="0" dirty="0">
                <a:solidFill>
                  <a:srgbClr val="374151"/>
                </a:solidFill>
                <a:effectLst/>
                <a:latin typeface="Söhne"/>
              </a:rPr>
              <a:t>創建一個</a:t>
            </a:r>
            <a:r>
              <a:rPr lang="da-DK" altLang="zh-TW" b="0" i="0" dirty="0" err="1">
                <a:solidFill>
                  <a:srgbClr val="374151"/>
                </a:solidFill>
                <a:effectLst/>
                <a:latin typeface="Söhne"/>
              </a:rPr>
              <a:t>cand_mec</a:t>
            </a:r>
            <a:r>
              <a:rPr lang="da-DK" altLang="zh-TW" b="0" i="0" dirty="0">
                <a:solidFill>
                  <a:srgbClr val="374151"/>
                </a:solidFill>
                <a:effectLst/>
                <a:latin typeface="Söhne"/>
              </a:rPr>
              <a:t>(u, s, v)</a:t>
            </a:r>
            <a:r>
              <a:rPr lang="zh-TW" altLang="en-US" b="0" i="0" dirty="0">
                <a:solidFill>
                  <a:srgbClr val="374151"/>
                </a:solidFill>
                <a:effectLst/>
                <a:latin typeface="Söhne"/>
              </a:rPr>
              <a:t>的列表。</a:t>
            </a:r>
            <a:endParaRPr lang="en-US" altLang="zh-TW" b="0" i="0" dirty="0">
              <a:solidFill>
                <a:srgbClr val="374151"/>
              </a:solidFill>
              <a:effectLst/>
              <a:latin typeface="Söhne"/>
            </a:endParaRPr>
          </a:p>
          <a:p>
            <a:endParaRPr lang="en-US" b="0" i="0" dirty="0">
              <a:solidFill>
                <a:srgbClr val="374151"/>
              </a:solidFill>
              <a:effectLst/>
              <a:latin typeface="Söhne"/>
            </a:endParaRPr>
          </a:p>
        </p:txBody>
      </p:sp>
      <p:sp>
        <p:nvSpPr>
          <p:cNvPr id="4" name="投影片編號版面配置區 3"/>
          <p:cNvSpPr>
            <a:spLocks noGrp="1"/>
          </p:cNvSpPr>
          <p:nvPr>
            <p:ph type="sldNum" sz="quarter" idx="5"/>
          </p:nvPr>
        </p:nvSpPr>
        <p:spPr/>
        <p:txBody>
          <a:bodyPr/>
          <a:lstStyle/>
          <a:p>
            <a:pPr>
              <a:defRPr/>
            </a:pPr>
            <a:fld id="{B8A3BBC1-4FD2-B24A-A497-4CF8A9B00C54}" type="slidenum">
              <a:rPr lang="zh-TW" altLang="en-US" smtClean="0"/>
              <a:pPr>
                <a:defRPr/>
              </a:pPr>
              <a:t>21</a:t>
            </a:fld>
            <a:endParaRPr lang="zh-TW" altLang="en-US"/>
          </a:p>
        </p:txBody>
      </p:sp>
    </p:spTree>
    <p:extLst>
      <p:ext uri="{BB962C8B-B14F-4D97-AF65-F5344CB8AC3E}">
        <p14:creationId xmlns:p14="http://schemas.microsoft.com/office/powerpoint/2010/main" val="1741667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TW" dirty="0" err="1"/>
              <a:t>第三步</a:t>
            </a:r>
            <a:r>
              <a:rPr lang="zh-TW" altLang="en-US" dirty="0"/>
              <a:t> </a:t>
            </a:r>
            <a:r>
              <a:rPr lang="zh-TW" altLang="en-US" b="0" i="0" dirty="0">
                <a:solidFill>
                  <a:srgbClr val="374151"/>
                </a:solidFill>
                <a:effectLst/>
                <a:latin typeface="Söhne"/>
              </a:rPr>
              <a:t>該演算法開始根據每個</a:t>
            </a:r>
            <a:r>
              <a:rPr lang="da-DK" altLang="zh-TW" b="0" i="0" dirty="0">
                <a:solidFill>
                  <a:srgbClr val="374151"/>
                </a:solidFill>
                <a:effectLst/>
                <a:latin typeface="Söhne"/>
              </a:rPr>
              <a:t>SFC</a:t>
            </a:r>
            <a:r>
              <a:rPr lang="zh-TW" altLang="en-US" b="0" i="0" dirty="0">
                <a:solidFill>
                  <a:srgbClr val="374151"/>
                </a:solidFill>
                <a:effectLst/>
                <a:latin typeface="Söhne"/>
              </a:rPr>
              <a:t>的即時延遲需求，使用</a:t>
            </a:r>
            <a:r>
              <a:rPr lang="da-DK" altLang="zh-TW" b="0" i="0" dirty="0" err="1">
                <a:solidFill>
                  <a:srgbClr val="374151"/>
                </a:solidFill>
                <a:effectLst/>
                <a:latin typeface="Söhne"/>
              </a:rPr>
              <a:t>cand_mec</a:t>
            </a:r>
            <a:r>
              <a:rPr lang="da-DK" altLang="zh-TW" b="0" i="0" dirty="0">
                <a:solidFill>
                  <a:srgbClr val="374151"/>
                </a:solidFill>
                <a:effectLst/>
                <a:latin typeface="Söhne"/>
              </a:rPr>
              <a:t>(u, s)</a:t>
            </a:r>
            <a:r>
              <a:rPr lang="zh-TW" altLang="en-US" b="0" i="0" dirty="0">
                <a:solidFill>
                  <a:srgbClr val="374151"/>
                </a:solidFill>
                <a:effectLst/>
                <a:latin typeface="Söhne"/>
              </a:rPr>
              <a:t>將所有</a:t>
            </a:r>
            <a:r>
              <a:rPr lang="da-DK" altLang="zh-TW" b="0" i="0" dirty="0">
                <a:solidFill>
                  <a:srgbClr val="374151"/>
                </a:solidFill>
                <a:effectLst/>
                <a:latin typeface="Söhne"/>
              </a:rPr>
              <a:t>SFC</a:t>
            </a:r>
            <a:r>
              <a:rPr lang="zh-TW" altLang="en-US" b="0" i="0" dirty="0">
                <a:solidFill>
                  <a:srgbClr val="374151"/>
                </a:solidFill>
                <a:effectLst/>
                <a:latin typeface="Söhne"/>
              </a:rPr>
              <a:t>請求的所有</a:t>
            </a:r>
            <a:r>
              <a:rPr lang="da-DK" altLang="zh-TW" b="0" i="0" dirty="0">
                <a:solidFill>
                  <a:srgbClr val="374151"/>
                </a:solidFill>
                <a:effectLst/>
                <a:latin typeface="Söhne"/>
              </a:rPr>
              <a:t>VxF</a:t>
            </a:r>
            <a:r>
              <a:rPr lang="zh-TW" altLang="en-US" b="0" i="0" dirty="0">
                <a:solidFill>
                  <a:srgbClr val="374151"/>
                </a:solidFill>
                <a:effectLst/>
                <a:latin typeface="Söhne"/>
              </a:rPr>
              <a:t>進行映射，從</a:t>
            </a:r>
            <a:r>
              <a:rPr lang="da-DK" altLang="zh-TW" b="0" i="0" dirty="0" err="1">
                <a:solidFill>
                  <a:srgbClr val="374151"/>
                </a:solidFill>
                <a:effectLst/>
                <a:latin typeface="Söhne"/>
              </a:rPr>
              <a:t>gnb.mec</a:t>
            </a:r>
            <a:r>
              <a:rPr lang="zh-TW" altLang="en-US" b="0" i="0" dirty="0">
                <a:solidFill>
                  <a:srgbClr val="374151"/>
                </a:solidFill>
                <a:effectLst/>
                <a:latin typeface="Söhne"/>
              </a:rPr>
              <a:t>節點開始。一旦它們耗盡計算資源，該演算法轉向</a:t>
            </a:r>
            <a:r>
              <a:rPr lang="da-DK" altLang="zh-TW" b="0" i="0" dirty="0" err="1">
                <a:solidFill>
                  <a:srgbClr val="374151"/>
                </a:solidFill>
                <a:effectLst/>
                <a:latin typeface="Söhne"/>
              </a:rPr>
              <a:t>ap.mec</a:t>
            </a:r>
            <a:r>
              <a:rPr lang="zh-TW" altLang="en-US" b="0" i="0" dirty="0">
                <a:solidFill>
                  <a:srgbClr val="374151"/>
                </a:solidFill>
                <a:effectLst/>
                <a:latin typeface="Söhne"/>
              </a:rPr>
              <a:t>節點，最後轉向</a:t>
            </a:r>
            <a:r>
              <a:rPr lang="en-US" altLang="zh-TW" b="0" i="0" dirty="0">
                <a:solidFill>
                  <a:srgbClr val="374151"/>
                </a:solidFill>
                <a:effectLst/>
                <a:latin typeface="Söhne"/>
              </a:rPr>
              <a:t>5</a:t>
            </a:r>
            <a:r>
              <a:rPr lang="da-DK" altLang="zh-TW" b="0" i="0" dirty="0" err="1">
                <a:solidFill>
                  <a:srgbClr val="374151"/>
                </a:solidFill>
                <a:effectLst/>
                <a:latin typeface="Söhne"/>
              </a:rPr>
              <a:t>gc.mec</a:t>
            </a:r>
            <a:r>
              <a:rPr lang="zh-TW" altLang="en-US" b="0" i="0" dirty="0">
                <a:solidFill>
                  <a:srgbClr val="374151"/>
                </a:solidFill>
                <a:effectLst/>
                <a:latin typeface="Söhne"/>
              </a:rPr>
              <a:t>節點，前提是計算得到的端到端延遲（</a:t>
            </a:r>
            <a:r>
              <a:rPr lang="da-DK" altLang="zh-TW" b="0" i="0" dirty="0">
                <a:solidFill>
                  <a:srgbClr val="374151"/>
                </a:solidFill>
                <a:effectLst/>
                <a:latin typeface="Söhne"/>
              </a:rPr>
              <a:t>D E2E(u, s, m)</a:t>
            </a:r>
            <a:r>
              <a:rPr lang="zh-TW" altLang="da-DK" b="0" i="0" dirty="0">
                <a:solidFill>
                  <a:srgbClr val="374151"/>
                </a:solidFill>
                <a:effectLst/>
                <a:latin typeface="Söhne"/>
              </a:rPr>
              <a:t>）</a:t>
            </a:r>
            <a:r>
              <a:rPr lang="zh-TW" altLang="en-US" b="0" i="0" dirty="0">
                <a:solidFill>
                  <a:srgbClr val="374151"/>
                </a:solidFill>
                <a:effectLst/>
                <a:latin typeface="Söhne"/>
              </a:rPr>
              <a:t>小於該</a:t>
            </a:r>
            <a:r>
              <a:rPr lang="da-DK" altLang="zh-TW" b="0" i="0" dirty="0">
                <a:solidFill>
                  <a:srgbClr val="374151"/>
                </a:solidFill>
                <a:effectLst/>
                <a:latin typeface="Söhne"/>
              </a:rPr>
              <a:t>SFC</a:t>
            </a:r>
            <a:r>
              <a:rPr lang="zh-TW" altLang="en-US" b="0" i="0" dirty="0">
                <a:solidFill>
                  <a:srgbClr val="374151"/>
                </a:solidFill>
                <a:effectLst/>
                <a:latin typeface="Söhne"/>
              </a:rPr>
              <a:t>的最大可接受端到端延遲（</a:t>
            </a:r>
            <a:r>
              <a:rPr lang="da-DK" altLang="zh-TW" b="0" i="0" dirty="0">
                <a:solidFill>
                  <a:srgbClr val="374151"/>
                </a:solidFill>
                <a:effectLst/>
                <a:latin typeface="Söhne"/>
              </a:rPr>
              <a:t>D E2E,max</a:t>
            </a:r>
            <a:r>
              <a:rPr lang="zh-TW" altLang="da-DK" b="0" i="0" dirty="0">
                <a:solidFill>
                  <a:srgbClr val="374151"/>
                </a:solidFill>
                <a:effectLst/>
                <a:latin typeface="Söhne"/>
              </a:rPr>
              <a:t>）。</a:t>
            </a:r>
            <a:r>
              <a:rPr lang="zh-TW" altLang="en-US" b="0" i="0" dirty="0">
                <a:solidFill>
                  <a:srgbClr val="374151"/>
                </a:solidFill>
                <a:effectLst/>
                <a:latin typeface="Söhne"/>
              </a:rPr>
              <a:t>此外，如果</a:t>
            </a:r>
            <a:r>
              <a:rPr lang="da-DK" altLang="zh-TW" b="0" i="0" dirty="0">
                <a:solidFill>
                  <a:srgbClr val="374151"/>
                </a:solidFill>
                <a:effectLst/>
                <a:latin typeface="Söhne"/>
              </a:rPr>
              <a:t>VxF</a:t>
            </a:r>
            <a:r>
              <a:rPr lang="zh-TW" altLang="en-US" b="0" i="0" dirty="0">
                <a:solidFill>
                  <a:srgbClr val="374151"/>
                </a:solidFill>
                <a:effectLst/>
                <a:latin typeface="Söhne"/>
              </a:rPr>
              <a:t>的一個實例已經映射到候選</a:t>
            </a:r>
            <a:r>
              <a:rPr lang="da-DK" altLang="zh-TW" b="0" i="0" dirty="0">
                <a:solidFill>
                  <a:srgbClr val="374151"/>
                </a:solidFill>
                <a:effectLst/>
                <a:latin typeface="Söhne"/>
              </a:rPr>
              <a:t>MEC</a:t>
            </a:r>
            <a:r>
              <a:rPr lang="zh-TW" altLang="en-US" b="0" i="0" dirty="0">
                <a:solidFill>
                  <a:srgbClr val="374151"/>
                </a:solidFill>
                <a:effectLst/>
                <a:latin typeface="Söhne"/>
              </a:rPr>
              <a:t>節點，</a:t>
            </a:r>
            <a:r>
              <a:rPr lang="da-DK" altLang="zh-TW" b="0" i="0" dirty="0">
                <a:solidFill>
                  <a:srgbClr val="374151"/>
                </a:solidFill>
                <a:effectLst/>
                <a:latin typeface="Söhne"/>
              </a:rPr>
              <a:t>UE</a:t>
            </a:r>
            <a:r>
              <a:rPr lang="zh-TW" altLang="en-US" b="0" i="0" dirty="0">
                <a:solidFill>
                  <a:srgbClr val="374151"/>
                </a:solidFill>
                <a:effectLst/>
                <a:latin typeface="Söhne"/>
              </a:rPr>
              <a:t>將共享此</a:t>
            </a:r>
            <a:r>
              <a:rPr lang="da-DK" altLang="zh-TW" b="0" i="0" dirty="0">
                <a:solidFill>
                  <a:srgbClr val="374151"/>
                </a:solidFill>
                <a:effectLst/>
                <a:latin typeface="Söhne"/>
              </a:rPr>
              <a:t>VxF</a:t>
            </a:r>
            <a:r>
              <a:rPr lang="zh-TW" altLang="en-US" b="0" i="0" dirty="0">
                <a:solidFill>
                  <a:srgbClr val="374151"/>
                </a:solidFill>
                <a:effectLst/>
                <a:latin typeface="Söhne"/>
              </a:rPr>
              <a:t>以實現其</a:t>
            </a:r>
            <a:r>
              <a:rPr lang="da-DK" altLang="zh-TW" b="0" i="0" dirty="0">
                <a:solidFill>
                  <a:srgbClr val="374151"/>
                </a:solidFill>
                <a:effectLst/>
                <a:latin typeface="Söhne"/>
              </a:rPr>
              <a:t>SFC</a:t>
            </a:r>
            <a:r>
              <a:rPr lang="zh-TW" altLang="da-DK" b="0" i="0" dirty="0">
                <a:solidFill>
                  <a:srgbClr val="374151"/>
                </a:solidFill>
                <a:effectLst/>
                <a:latin typeface="Söhne"/>
              </a:rPr>
              <a:t>，</a:t>
            </a:r>
            <a:r>
              <a:rPr lang="zh-TW" altLang="en-US" b="0" i="0" dirty="0">
                <a:solidFill>
                  <a:srgbClr val="374151"/>
                </a:solidFill>
                <a:effectLst/>
                <a:latin typeface="Söhne"/>
              </a:rPr>
              <a:t>而不是實例化新的</a:t>
            </a:r>
            <a:r>
              <a:rPr lang="da-DK" altLang="zh-TW" b="0" i="0" dirty="0">
                <a:solidFill>
                  <a:srgbClr val="374151"/>
                </a:solidFill>
                <a:effectLst/>
                <a:latin typeface="Söhne"/>
              </a:rPr>
              <a:t>VxF</a:t>
            </a:r>
            <a:r>
              <a:rPr lang="zh-TW" altLang="da-DK" b="0" i="0" dirty="0">
                <a:solidFill>
                  <a:srgbClr val="374151"/>
                </a:solidFill>
                <a:effectLst/>
                <a:latin typeface="Söhne"/>
              </a:rPr>
              <a:t>。</a:t>
            </a:r>
            <a:r>
              <a:rPr lang="zh-TW" altLang="en-US" b="0" i="0" dirty="0">
                <a:solidFill>
                  <a:srgbClr val="374151"/>
                </a:solidFill>
                <a:effectLst/>
                <a:latin typeface="Söhne"/>
              </a:rPr>
              <a:t>然後，啟發式演算法使用最短路徑演算法將</a:t>
            </a:r>
            <a:r>
              <a:rPr lang="da-DK" altLang="zh-TW" b="0" i="0" dirty="0">
                <a:solidFill>
                  <a:srgbClr val="374151"/>
                </a:solidFill>
                <a:effectLst/>
                <a:latin typeface="Söhne"/>
              </a:rPr>
              <a:t>UE</a:t>
            </a:r>
            <a:r>
              <a:rPr lang="zh-TW" altLang="en-US" b="0" i="0" dirty="0">
                <a:solidFill>
                  <a:srgbClr val="374151"/>
                </a:solidFill>
                <a:effectLst/>
                <a:latin typeface="Söhne"/>
              </a:rPr>
              <a:t>和</a:t>
            </a:r>
            <a:r>
              <a:rPr lang="da-DK" altLang="zh-TW" b="0" i="0" dirty="0">
                <a:solidFill>
                  <a:srgbClr val="374151"/>
                </a:solidFill>
                <a:effectLst/>
                <a:latin typeface="Söhne"/>
              </a:rPr>
              <a:t>SFC</a:t>
            </a:r>
            <a:r>
              <a:rPr lang="zh-TW" altLang="en-US" b="0" i="0" dirty="0">
                <a:solidFill>
                  <a:srgbClr val="374151"/>
                </a:solidFill>
                <a:effectLst/>
                <a:latin typeface="Söhne"/>
              </a:rPr>
              <a:t>之間的</a:t>
            </a:r>
            <a:r>
              <a:rPr lang="en-US" altLang="zh-TW" b="0" i="0" dirty="0">
                <a:solidFill>
                  <a:srgbClr val="374151"/>
                </a:solidFill>
                <a:effectLst/>
                <a:latin typeface="Söhne"/>
              </a:rPr>
              <a:t>virtual link</a:t>
            </a:r>
            <a:r>
              <a:rPr lang="zh-TW" altLang="en-US" b="0" i="0" dirty="0">
                <a:solidFill>
                  <a:srgbClr val="374151"/>
                </a:solidFill>
                <a:effectLst/>
                <a:latin typeface="Söhne"/>
              </a:rPr>
              <a:t>映射到</a:t>
            </a:r>
            <a:r>
              <a:rPr lang="da-DK" altLang="zh-TW" b="0" i="0" dirty="0">
                <a:solidFill>
                  <a:srgbClr val="374151"/>
                </a:solidFill>
                <a:effectLst/>
                <a:latin typeface="Söhne"/>
              </a:rPr>
              <a:t>gNodeB</a:t>
            </a:r>
            <a:r>
              <a:rPr lang="zh-TW" altLang="en-US" b="0" i="0" dirty="0">
                <a:solidFill>
                  <a:srgbClr val="374151"/>
                </a:solidFill>
                <a:effectLst/>
                <a:latin typeface="Söhne"/>
              </a:rPr>
              <a:t>和</a:t>
            </a:r>
            <a:r>
              <a:rPr lang="da-DK" altLang="zh-TW" b="0" i="0" dirty="0">
                <a:solidFill>
                  <a:srgbClr val="374151"/>
                </a:solidFill>
                <a:effectLst/>
                <a:latin typeface="Söhne"/>
              </a:rPr>
              <a:t>MEC</a:t>
            </a:r>
            <a:r>
              <a:rPr lang="zh-TW" altLang="en-US" b="0" i="0" dirty="0">
                <a:solidFill>
                  <a:srgbClr val="374151"/>
                </a:solidFill>
                <a:effectLst/>
                <a:latin typeface="Söhne"/>
              </a:rPr>
              <a:t>節點之間的</a:t>
            </a:r>
            <a:r>
              <a:rPr lang="en-US" altLang="zh-TW" b="0" i="0" dirty="0">
                <a:solidFill>
                  <a:srgbClr val="374151"/>
                </a:solidFill>
                <a:effectLst/>
                <a:latin typeface="Söhne"/>
              </a:rPr>
              <a:t>backhaul</a:t>
            </a:r>
            <a:r>
              <a:rPr lang="zh-TW" altLang="en-US" b="0" i="0" dirty="0">
                <a:solidFill>
                  <a:srgbClr val="374151"/>
                </a:solidFill>
                <a:effectLst/>
                <a:latin typeface="Söhne"/>
              </a:rPr>
              <a:t> </a:t>
            </a:r>
            <a:r>
              <a:rPr lang="en-US" altLang="zh-TW" b="0" i="0" dirty="0">
                <a:solidFill>
                  <a:srgbClr val="374151"/>
                </a:solidFill>
                <a:effectLst/>
                <a:latin typeface="Söhne"/>
              </a:rPr>
              <a:t>link</a:t>
            </a:r>
            <a:r>
              <a:rPr lang="zh-TW" altLang="en-US" b="0" i="0" dirty="0">
                <a:solidFill>
                  <a:srgbClr val="374151"/>
                </a:solidFill>
                <a:effectLst/>
                <a:latin typeface="Söhne"/>
              </a:rPr>
              <a:t>。在每次映射後，節點和連結的計算資源都會更新。同樣的過程對於具有接近實時和非實時延遲需求的其他</a:t>
            </a:r>
            <a:r>
              <a:rPr lang="da-DK" altLang="zh-TW" b="0" i="0" dirty="0">
                <a:solidFill>
                  <a:srgbClr val="374151"/>
                </a:solidFill>
                <a:effectLst/>
                <a:latin typeface="Söhne"/>
              </a:rPr>
              <a:t>SFC</a:t>
            </a:r>
            <a:r>
              <a:rPr lang="zh-TW" altLang="en-US" b="0" i="0" dirty="0">
                <a:solidFill>
                  <a:srgbClr val="374151"/>
                </a:solidFill>
                <a:effectLst/>
                <a:latin typeface="Söhne"/>
              </a:rPr>
              <a:t>請求也會重複，直到所有</a:t>
            </a:r>
            <a:r>
              <a:rPr lang="da-DK" altLang="zh-TW" b="0" i="0" dirty="0">
                <a:solidFill>
                  <a:srgbClr val="374151"/>
                </a:solidFill>
                <a:effectLst/>
                <a:latin typeface="Söhne"/>
              </a:rPr>
              <a:t>SFC</a:t>
            </a:r>
            <a:r>
              <a:rPr lang="zh-TW" altLang="en-US" b="0" i="0" dirty="0">
                <a:solidFill>
                  <a:srgbClr val="374151"/>
                </a:solidFill>
                <a:effectLst/>
                <a:latin typeface="Söhne"/>
              </a:rPr>
              <a:t>請求都被映射。</a:t>
            </a:r>
            <a:endParaRPr lang="en-US" altLang="zh-TW" dirty="0"/>
          </a:p>
          <a:p>
            <a:endParaRPr lang="en-US" dirty="0"/>
          </a:p>
        </p:txBody>
      </p:sp>
      <p:sp>
        <p:nvSpPr>
          <p:cNvPr id="4" name="投影片編號版面配置區 3"/>
          <p:cNvSpPr>
            <a:spLocks noGrp="1"/>
          </p:cNvSpPr>
          <p:nvPr>
            <p:ph type="sldNum" sz="quarter" idx="5"/>
          </p:nvPr>
        </p:nvSpPr>
        <p:spPr/>
        <p:txBody>
          <a:bodyPr/>
          <a:lstStyle/>
          <a:p>
            <a:pPr>
              <a:defRPr/>
            </a:pPr>
            <a:fld id="{B8A3BBC1-4FD2-B24A-A497-4CF8A9B00C54}" type="slidenum">
              <a:rPr lang="zh-TW" altLang="en-US" smtClean="0"/>
              <a:pPr>
                <a:defRPr/>
              </a:pPr>
              <a:t>22</a:t>
            </a:fld>
            <a:endParaRPr lang="zh-TW" altLang="en-US"/>
          </a:p>
        </p:txBody>
      </p:sp>
    </p:spTree>
    <p:extLst>
      <p:ext uri="{BB962C8B-B14F-4D97-AF65-F5344CB8AC3E}">
        <p14:creationId xmlns:p14="http://schemas.microsoft.com/office/powerpoint/2010/main" val="3360622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err="1"/>
              <a:t>作者採用了兩種實驗方式</a:t>
            </a:r>
            <a:endParaRPr lang="en-US" dirty="0"/>
          </a:p>
          <a:p>
            <a:r>
              <a:rPr lang="en-US" dirty="0"/>
              <a:t>第一種是連續的10個bathes，每一次增加30個UE，最後達到300個UE。</a:t>
            </a:r>
          </a:p>
          <a:p>
            <a:r>
              <a:rPr lang="en-US" dirty="0" err="1"/>
              <a:t>第二個情境是用前面機器學習根據真實情況預測的結果當作UE數量，來模擬真實情況</a:t>
            </a:r>
            <a:endParaRPr lang="en-US" dirty="0"/>
          </a:p>
        </p:txBody>
      </p:sp>
      <p:sp>
        <p:nvSpPr>
          <p:cNvPr id="4" name="投影片編號版面配置區 3"/>
          <p:cNvSpPr>
            <a:spLocks noGrp="1"/>
          </p:cNvSpPr>
          <p:nvPr>
            <p:ph type="sldNum" sz="quarter" idx="5"/>
          </p:nvPr>
        </p:nvSpPr>
        <p:spPr/>
        <p:txBody>
          <a:bodyPr/>
          <a:lstStyle/>
          <a:p>
            <a:pPr>
              <a:defRPr/>
            </a:pPr>
            <a:fld id="{B8A3BBC1-4FD2-B24A-A497-4CF8A9B00C54}" type="slidenum">
              <a:rPr lang="zh-TW" altLang="en-US" smtClean="0"/>
              <a:pPr>
                <a:defRPr/>
              </a:pPr>
              <a:t>23</a:t>
            </a:fld>
            <a:endParaRPr lang="zh-TW" altLang="en-US"/>
          </a:p>
        </p:txBody>
      </p:sp>
    </p:spTree>
    <p:extLst>
      <p:ext uri="{BB962C8B-B14F-4D97-AF65-F5344CB8AC3E}">
        <p14:creationId xmlns:p14="http://schemas.microsoft.com/office/powerpoint/2010/main" val="1829280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err="1"/>
              <a:t>右圖橫坐標是UE數量，縱座標是CPU使用率</a:t>
            </a:r>
            <a:endParaRPr lang="en-US" altLang="zh-TW" dirty="0"/>
          </a:p>
          <a:p>
            <a:r>
              <a:rPr lang="en-US" altLang="zh-TW" dirty="0"/>
              <a:t>可以看到ILP及啟發式演算法都是優先將VNF部署在gnb、接著是AP，最後是5gc。所以可以看到gnb的cpu使用率最早開始提升，當提升到90%左右開始會往mec部署，最後是5gc</a:t>
            </a:r>
          </a:p>
          <a:p>
            <a:r>
              <a:rPr lang="en-US" altLang="zh-TW" dirty="0" err="1"/>
              <a:t>ILP跟H的不同之處，在於</a:t>
            </a:r>
            <a:r>
              <a:rPr lang="zh-TW" altLang="en-US" dirty="0"/>
              <a:t>當</a:t>
            </a:r>
            <a:r>
              <a:rPr lang="en-US" altLang="zh-TW" dirty="0" err="1"/>
              <a:t>gnb</a:t>
            </a:r>
            <a:r>
              <a:rPr lang="zh-TW" altLang="en-US" dirty="0"/>
              <a:t>的</a:t>
            </a:r>
            <a:r>
              <a:rPr lang="en-US" altLang="zh-TW" dirty="0" err="1"/>
              <a:t>cpu</a:t>
            </a:r>
            <a:r>
              <a:rPr lang="zh-TW" altLang="en-US" dirty="0"/>
              <a:t>使用率高後，</a:t>
            </a:r>
            <a:r>
              <a:rPr lang="en-US" altLang="zh-TW" dirty="0" err="1"/>
              <a:t>ILP會</a:t>
            </a:r>
            <a:r>
              <a:rPr lang="zh-TW" altLang="en-US" dirty="0"/>
              <a:t>將</a:t>
            </a:r>
            <a:r>
              <a:rPr lang="en-US" altLang="zh-TW" dirty="0"/>
              <a:t>non-real-time latency requirements</a:t>
            </a:r>
            <a:r>
              <a:rPr lang="zh-TW" altLang="en-US" dirty="0"/>
              <a:t>部署到</a:t>
            </a:r>
            <a:r>
              <a:rPr lang="en-US" altLang="zh-TW" dirty="0" err="1"/>
              <a:t>mec</a:t>
            </a:r>
            <a:r>
              <a:rPr lang="zh-TW" altLang="en-US" dirty="0"/>
              <a:t>上，將</a:t>
            </a:r>
            <a:r>
              <a:rPr lang="en-US" altLang="zh-TW" dirty="0"/>
              <a:t>real time</a:t>
            </a:r>
            <a:r>
              <a:rPr lang="zh-TW" altLang="en-US" dirty="0"/>
              <a:t>的</a:t>
            </a:r>
            <a:r>
              <a:rPr lang="en-US" altLang="zh-TW" dirty="0"/>
              <a:t>vnf</a:t>
            </a:r>
            <a:r>
              <a:rPr lang="zh-TW" altLang="en-US" dirty="0"/>
              <a:t>優先部署在</a:t>
            </a:r>
            <a:r>
              <a:rPr lang="en-US" altLang="zh-TW" dirty="0" err="1"/>
              <a:t>gnb</a:t>
            </a:r>
            <a:endParaRPr lang="en-US" altLang="zh-TW" dirty="0"/>
          </a:p>
          <a:p>
            <a:r>
              <a:rPr lang="zh-TW" altLang="en-US" dirty="0"/>
              <a:t>啟發式跟</a:t>
            </a:r>
            <a:r>
              <a:rPr lang="en-US" altLang="zh-TW" dirty="0"/>
              <a:t>ILP</a:t>
            </a:r>
            <a:r>
              <a:rPr lang="zh-TW" altLang="en-US" dirty="0"/>
              <a:t>相似，但是不會將</a:t>
            </a:r>
            <a:r>
              <a:rPr lang="en-US" altLang="zh-TW" dirty="0"/>
              <a:t>non-real-time</a:t>
            </a:r>
            <a:r>
              <a:rPr lang="zh-TW" altLang="en-US" dirty="0"/>
              <a:t>搬移到</a:t>
            </a:r>
            <a:r>
              <a:rPr lang="en-US" altLang="zh-TW" dirty="0"/>
              <a:t>ap</a:t>
            </a:r>
            <a:r>
              <a:rPr lang="zh-TW" altLang="en-US" dirty="0"/>
              <a:t>，而是依序將</a:t>
            </a:r>
            <a:r>
              <a:rPr lang="en-US" altLang="zh-TW" dirty="0"/>
              <a:t>vnf</a:t>
            </a:r>
            <a:r>
              <a:rPr lang="zh-TW" altLang="en-US" dirty="0"/>
              <a:t>部署到</a:t>
            </a:r>
            <a:r>
              <a:rPr lang="en-US" altLang="zh-TW" dirty="0" err="1"/>
              <a:t>gnb</a:t>
            </a:r>
            <a:r>
              <a:rPr lang="en-US" altLang="zh-TW" dirty="0"/>
              <a:t>, ap, 5gc</a:t>
            </a:r>
          </a:p>
        </p:txBody>
      </p:sp>
      <p:sp>
        <p:nvSpPr>
          <p:cNvPr id="4" name="投影片編號版面配置區 3"/>
          <p:cNvSpPr>
            <a:spLocks noGrp="1"/>
          </p:cNvSpPr>
          <p:nvPr>
            <p:ph type="sldNum" sz="quarter" idx="5"/>
          </p:nvPr>
        </p:nvSpPr>
        <p:spPr/>
        <p:txBody>
          <a:bodyPr/>
          <a:lstStyle/>
          <a:p>
            <a:pPr>
              <a:defRPr/>
            </a:pPr>
            <a:fld id="{B8A3BBC1-4FD2-B24A-A497-4CF8A9B00C54}" type="slidenum">
              <a:rPr lang="zh-TW" altLang="en-US" smtClean="0"/>
              <a:pPr>
                <a:defRPr/>
              </a:pPr>
              <a:t>24</a:t>
            </a:fld>
            <a:endParaRPr lang="zh-TW" altLang="en-US"/>
          </a:p>
        </p:txBody>
      </p:sp>
    </p:spTree>
    <p:extLst>
      <p:ext uri="{BB962C8B-B14F-4D97-AF65-F5344CB8AC3E}">
        <p14:creationId xmlns:p14="http://schemas.microsoft.com/office/powerpoint/2010/main" val="3132294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err="1"/>
              <a:t>作者提出了</a:t>
            </a:r>
            <a:r>
              <a:rPr lang="en-US" altLang="zh-TW" sz="1200" dirty="0" err="1">
                <a:latin typeface="Times New Roman" panose="02020603050405020304" pitchFamily="18" charset="0"/>
                <a:cs typeface="Times New Roman" panose="02020603050405020304" pitchFamily="18" charset="0"/>
              </a:rPr>
              <a:t>classifier</a:t>
            </a:r>
            <a:r>
              <a:rPr lang="en-US" altLang="zh-TW" sz="1200" dirty="0">
                <a:latin typeface="Times New Roman" panose="02020603050405020304" pitchFamily="18" charset="0"/>
                <a:cs typeface="Times New Roman" panose="02020603050405020304" pitchFamily="18" charset="0"/>
              </a:rPr>
              <a:t> </a:t>
            </a:r>
            <a:r>
              <a:rPr lang="zh-TW" altLang="en-US" sz="1200" dirty="0">
                <a:latin typeface="Times New Roman" panose="02020603050405020304" pitchFamily="18" charset="0"/>
                <a:cs typeface="Times New Roman" panose="02020603050405020304" pitchFamily="18" charset="0"/>
              </a:rPr>
              <a:t>和 </a:t>
            </a:r>
            <a:r>
              <a:rPr lang="en-US" altLang="zh-TW" sz="1200" dirty="0">
                <a:latin typeface="Times New Roman" panose="02020603050405020304" pitchFamily="18" charset="0"/>
                <a:cs typeface="Times New Roman" panose="02020603050405020304" pitchFamily="18" charset="0"/>
              </a:rPr>
              <a:t>regressor</a:t>
            </a:r>
            <a:r>
              <a:rPr lang="zh-TW" altLang="en-US" sz="1200" dirty="0">
                <a:latin typeface="Times New Roman" panose="02020603050405020304" pitchFamily="18" charset="0"/>
                <a:cs typeface="Times New Roman" panose="02020603050405020304" pitchFamily="18" charset="0"/>
              </a:rPr>
              <a:t>兩種</a:t>
            </a:r>
            <a:r>
              <a:rPr lang="en-US" altLang="zh-TW" sz="1200" dirty="0">
                <a:latin typeface="Times New Roman" panose="02020603050405020304" pitchFamily="18" charset="0"/>
                <a:cs typeface="Times New Roman" panose="02020603050405020304" pitchFamily="18" charset="0"/>
              </a:rPr>
              <a:t>MLP</a:t>
            </a:r>
            <a:r>
              <a:rPr lang="zh-TW" altLang="en-US" sz="1200" dirty="0">
                <a:latin typeface="Times New Roman" panose="02020603050405020304" pitchFamily="18" charset="0"/>
                <a:cs typeface="Times New Roman" panose="02020603050405020304" pitchFamily="18" charset="0"/>
              </a:rPr>
              <a:t>模型</a:t>
            </a:r>
            <a:endParaRPr lang="en-US" altLang="zh-TW" sz="1200" dirty="0">
              <a:latin typeface="Times New Roman" panose="02020603050405020304" pitchFamily="18" charset="0"/>
              <a:cs typeface="Times New Roman" panose="02020603050405020304" pitchFamily="18" charset="0"/>
            </a:endParaRPr>
          </a:p>
          <a:p>
            <a:r>
              <a:rPr lang="zh-TW" altLang="en-US" sz="1200" dirty="0">
                <a:latin typeface="Times New Roman" panose="02020603050405020304" pitchFamily="18" charset="0"/>
                <a:cs typeface="Times New Roman" panose="02020603050405020304" pitchFamily="18" charset="0"/>
              </a:rPr>
              <a:t>並且解決了低延遲</a:t>
            </a:r>
            <a:r>
              <a:rPr lang="en-US" altLang="zh-TW" sz="1200" dirty="0">
                <a:latin typeface="Times New Roman" panose="02020603050405020304" pitchFamily="18" charset="0"/>
                <a:cs typeface="Times New Roman" panose="02020603050405020304" pitchFamily="18" charset="0"/>
              </a:rPr>
              <a:t>E2E</a:t>
            </a:r>
            <a:r>
              <a:rPr lang="zh-TW" altLang="en-US" sz="1200" dirty="0">
                <a:latin typeface="Times New Roman" panose="02020603050405020304" pitchFamily="18" charset="0"/>
                <a:cs typeface="Times New Roman" panose="02020603050405020304" pitchFamily="18" charset="0"/>
              </a:rPr>
              <a:t>的</a:t>
            </a:r>
            <a:r>
              <a:rPr lang="en-US" altLang="zh-TW" sz="1200" dirty="0">
                <a:latin typeface="Times New Roman" panose="02020603050405020304" pitchFamily="18" charset="0"/>
                <a:cs typeface="Times New Roman" panose="02020603050405020304" pitchFamily="18" charset="0"/>
              </a:rPr>
              <a:t>SFC</a:t>
            </a:r>
            <a:r>
              <a:rPr lang="zh-TW" altLang="en-US" sz="1200" dirty="0">
                <a:latin typeface="Times New Roman" panose="02020603050405020304" pitchFamily="18" charset="0"/>
                <a:cs typeface="Times New Roman" panose="02020603050405020304" pitchFamily="18" charset="0"/>
              </a:rPr>
              <a:t> </a:t>
            </a:r>
            <a:r>
              <a:rPr lang="en-US" altLang="zh-TW" sz="1200" dirty="0">
                <a:latin typeface="Times New Roman" panose="02020603050405020304" pitchFamily="18" charset="0"/>
                <a:cs typeface="Times New Roman" panose="02020603050405020304" pitchFamily="18" charset="0"/>
              </a:rPr>
              <a:t>placement</a:t>
            </a:r>
            <a:r>
              <a:rPr lang="zh-TW" altLang="en-US" sz="1200" dirty="0">
                <a:latin typeface="Times New Roman" panose="02020603050405020304" pitchFamily="18" charset="0"/>
                <a:cs typeface="Times New Roman" panose="02020603050405020304" pitchFamily="18" charset="0"/>
              </a:rPr>
              <a:t> 問題</a:t>
            </a:r>
            <a:endParaRPr lang="en-US" altLang="zh-TW" sz="1200" dirty="0">
              <a:latin typeface="Times New Roman" panose="02020603050405020304" pitchFamily="18" charset="0"/>
              <a:cs typeface="Times New Roman" panose="02020603050405020304" pitchFamily="18" charset="0"/>
            </a:endParaRPr>
          </a:p>
          <a:p>
            <a:r>
              <a:rPr lang="en-US" sz="1200" dirty="0" err="1">
                <a:latin typeface="Times New Roman" panose="02020603050405020304" pitchFamily="18" charset="0"/>
                <a:cs typeface="Times New Roman" panose="02020603050405020304" pitchFamily="18" charset="0"/>
              </a:rPr>
              <a:t>ILP</a:t>
            </a:r>
            <a:r>
              <a:rPr lang="en-US" altLang="zh-TW" sz="1200" dirty="0" err="1">
                <a:latin typeface="Times New Roman" panose="02020603050405020304" pitchFamily="18" charset="0"/>
                <a:cs typeface="Times New Roman" panose="02020603050405020304" pitchFamily="18" charset="0"/>
              </a:rPr>
              <a:t>透過兩種方式</a:t>
            </a:r>
            <a:r>
              <a:rPr lang="zh-TW" altLang="en-US" sz="1200" dirty="0">
                <a:latin typeface="Times New Roman" panose="02020603050405020304" pitchFamily="18" charset="0"/>
                <a:cs typeface="Times New Roman" panose="02020603050405020304" pitchFamily="18" charset="0"/>
              </a:rPr>
              <a:t>提升</a:t>
            </a:r>
            <a:r>
              <a:rPr lang="en-US" altLang="zh-TW" sz="1200" dirty="0">
                <a:latin typeface="Times New Roman" panose="02020603050405020304" pitchFamily="18" charset="0"/>
                <a:cs typeface="Times New Roman" panose="02020603050405020304" pitchFamily="18" charset="0"/>
              </a:rPr>
              <a:t>QoS</a:t>
            </a:r>
            <a:r>
              <a:rPr lang="zh-TW" altLang="en-US" sz="1200" dirty="0">
                <a:latin typeface="Times New Roman" panose="02020603050405020304" pitchFamily="18" charset="0"/>
                <a:cs typeface="Times New Roman" panose="02020603050405020304" pitchFamily="18" charset="0"/>
              </a:rPr>
              <a:t>，首先一開始將</a:t>
            </a:r>
            <a:r>
              <a:rPr lang="en-US" altLang="zh-TW" sz="1200" dirty="0">
                <a:latin typeface="Times New Roman" panose="02020603050405020304" pitchFamily="18" charset="0"/>
                <a:cs typeface="Times New Roman" panose="02020603050405020304" pitchFamily="18" charset="0"/>
              </a:rPr>
              <a:t>SFC</a:t>
            </a:r>
            <a:r>
              <a:rPr lang="zh-TW" altLang="en-US" sz="1200" dirty="0">
                <a:latin typeface="Times New Roman" panose="02020603050405020304" pitchFamily="18" charset="0"/>
                <a:cs typeface="Times New Roman" panose="02020603050405020304" pitchFamily="18" charset="0"/>
              </a:rPr>
              <a:t>部署在</a:t>
            </a:r>
            <a:r>
              <a:rPr lang="en-US" altLang="zh-TW" sz="1200" dirty="0" err="1">
                <a:latin typeface="Times New Roman" panose="02020603050405020304" pitchFamily="18" charset="0"/>
                <a:cs typeface="Times New Roman" panose="02020603050405020304" pitchFamily="18" charset="0"/>
              </a:rPr>
              <a:t>gnb</a:t>
            </a:r>
            <a:r>
              <a:rPr lang="zh-TW" altLang="en-US" sz="1200" dirty="0">
                <a:latin typeface="Times New Roman" panose="02020603050405020304" pitchFamily="18" charset="0"/>
                <a:cs typeface="Times New Roman" panose="02020603050405020304" pitchFamily="18" charset="0"/>
              </a:rPr>
              <a:t>上，減少</a:t>
            </a:r>
            <a:r>
              <a:rPr lang="en-US" altLang="zh-TW" sz="1200" dirty="0">
                <a:latin typeface="Times New Roman" panose="02020603050405020304" pitchFamily="18" charset="0"/>
                <a:cs typeface="Times New Roman" panose="02020603050405020304" pitchFamily="18" charset="0"/>
              </a:rPr>
              <a:t>NG backhaul</a:t>
            </a:r>
            <a:r>
              <a:rPr lang="zh-TW" altLang="en-US" sz="1200" dirty="0">
                <a:latin typeface="Times New Roman" panose="02020603050405020304" pitchFamily="18" charset="0"/>
                <a:cs typeface="Times New Roman" panose="02020603050405020304" pitchFamily="18" charset="0"/>
              </a:rPr>
              <a:t> 的延遲。接著當</a:t>
            </a:r>
            <a:r>
              <a:rPr lang="en-US" altLang="zh-TW" sz="1200" dirty="0" err="1">
                <a:latin typeface="Times New Roman" panose="02020603050405020304" pitchFamily="18" charset="0"/>
                <a:cs typeface="Times New Roman" panose="02020603050405020304" pitchFamily="18" charset="0"/>
              </a:rPr>
              <a:t>gnb</a:t>
            </a:r>
            <a:r>
              <a:rPr lang="zh-TW" altLang="en-US" sz="1200" dirty="0">
                <a:latin typeface="Times New Roman" panose="02020603050405020304" pitchFamily="18" charset="0"/>
                <a:cs typeface="Times New Roman" panose="02020603050405020304" pitchFamily="18" charset="0"/>
              </a:rPr>
              <a:t>的使用率耗盡後，就會根據</a:t>
            </a:r>
            <a:r>
              <a:rPr lang="en-US" altLang="zh-TW" sz="1200" dirty="0">
                <a:latin typeface="Times New Roman" panose="02020603050405020304" pitchFamily="18" charset="0"/>
                <a:cs typeface="Times New Roman" panose="02020603050405020304" pitchFamily="18" charset="0"/>
              </a:rPr>
              <a:t>real time </a:t>
            </a:r>
            <a:r>
              <a:rPr lang="zh-TW" altLang="en-US" sz="1200" dirty="0">
                <a:latin typeface="Times New Roman" panose="02020603050405020304" pitchFamily="18" charset="0"/>
                <a:cs typeface="Times New Roman" panose="02020603050405020304" pitchFamily="18" charset="0"/>
              </a:rPr>
              <a:t>或</a:t>
            </a:r>
            <a:r>
              <a:rPr lang="en-US" altLang="zh-TW" sz="1200" dirty="0">
                <a:latin typeface="Times New Roman" panose="02020603050405020304" pitchFamily="18" charset="0"/>
                <a:cs typeface="Times New Roman" panose="02020603050405020304" pitchFamily="18" charset="0"/>
              </a:rPr>
              <a:t> non real time</a:t>
            </a:r>
            <a:r>
              <a:rPr lang="zh-TW" altLang="en-US" sz="1200" dirty="0">
                <a:latin typeface="Times New Roman" panose="02020603050405020304" pitchFamily="18" charset="0"/>
                <a:cs typeface="Times New Roman" panose="02020603050405020304" pitchFamily="18" charset="0"/>
              </a:rPr>
              <a:t>來部署</a:t>
            </a:r>
            <a:r>
              <a:rPr lang="en-US" altLang="zh-TW" sz="1200" dirty="0">
                <a:latin typeface="Times New Roman" panose="02020603050405020304" pitchFamily="18" charset="0"/>
                <a:cs typeface="Times New Roman" panose="02020603050405020304" pitchFamily="18" charset="0"/>
              </a:rPr>
              <a:t>VxFs</a:t>
            </a:r>
          </a:p>
          <a:p>
            <a:r>
              <a:rPr lang="en-US" dirty="0" err="1"/>
              <a:t>結果顯示當部署SFC時考慮他們的延遲與data</a:t>
            </a:r>
            <a:r>
              <a:rPr lang="en-US" dirty="0"/>
              <a:t> rate需求，可使平均E2E延遲有顯著的減少</a:t>
            </a:r>
          </a:p>
        </p:txBody>
      </p:sp>
      <p:sp>
        <p:nvSpPr>
          <p:cNvPr id="4" name="投影片編號版面配置區 3"/>
          <p:cNvSpPr>
            <a:spLocks noGrp="1"/>
          </p:cNvSpPr>
          <p:nvPr>
            <p:ph type="sldNum" sz="quarter" idx="5"/>
          </p:nvPr>
        </p:nvSpPr>
        <p:spPr/>
        <p:txBody>
          <a:bodyPr/>
          <a:lstStyle/>
          <a:p>
            <a:pPr>
              <a:defRPr/>
            </a:pPr>
            <a:fld id="{B8A3BBC1-4FD2-B24A-A497-4CF8A9B00C54}" type="slidenum">
              <a:rPr lang="zh-TW" altLang="en-US" smtClean="0"/>
              <a:pPr>
                <a:defRPr/>
              </a:pPr>
              <a:t>27</a:t>
            </a:fld>
            <a:endParaRPr lang="zh-TW" altLang="en-US"/>
          </a:p>
        </p:txBody>
      </p:sp>
    </p:spTree>
    <p:extLst>
      <p:ext uri="{BB962C8B-B14F-4D97-AF65-F5344CB8AC3E}">
        <p14:creationId xmlns:p14="http://schemas.microsoft.com/office/powerpoint/2010/main" val="387329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i="0" dirty="0"/>
              <a:t>作者使用 </a:t>
            </a:r>
            <a:r>
              <a:rPr lang="en-US" altLang="zh-TW" i="0" dirty="0">
                <a:solidFill>
                  <a:srgbClr val="FF0000"/>
                </a:solidFill>
                <a:effectLst/>
                <a:latin typeface="Times"/>
              </a:rPr>
              <a:t>Traffic load statistics</a:t>
            </a:r>
            <a:r>
              <a:rPr lang="zh-TW" altLang="en-US" i="0" dirty="0">
                <a:solidFill>
                  <a:srgbClr val="FF0000"/>
                </a:solidFill>
                <a:effectLst/>
                <a:latin typeface="Times"/>
              </a:rPr>
              <a:t> 作為 </a:t>
            </a:r>
            <a:r>
              <a:rPr lang="en-US" altLang="zh-TW" i="0" dirty="0">
                <a:solidFill>
                  <a:srgbClr val="FF0000"/>
                </a:solidFill>
                <a:effectLst/>
                <a:latin typeface="Times"/>
              </a:rPr>
              <a:t>ML</a:t>
            </a:r>
            <a:r>
              <a:rPr lang="zh-TW" altLang="en-US" i="0" dirty="0">
                <a:solidFill>
                  <a:srgbClr val="FF0000"/>
                </a:solidFill>
                <a:effectLst/>
                <a:latin typeface="Times"/>
              </a:rPr>
              <a:t>的</a:t>
            </a:r>
            <a:r>
              <a:rPr lang="en-US" altLang="zh-TW" i="0" dirty="0">
                <a:solidFill>
                  <a:srgbClr val="FF0000"/>
                </a:solidFill>
                <a:effectLst/>
                <a:latin typeface="Times"/>
              </a:rPr>
              <a:t>input X  </a:t>
            </a:r>
            <a:r>
              <a:rPr lang="zh-TW" altLang="en-US" i="0" dirty="0">
                <a:solidFill>
                  <a:srgbClr val="FF0000"/>
                </a:solidFill>
                <a:effectLst/>
                <a:latin typeface="Times"/>
              </a:rPr>
              <a:t>，然後產生出來的 </a:t>
            </a:r>
            <a:r>
              <a:rPr lang="en-US" altLang="zh-TW" i="0" dirty="0">
                <a:solidFill>
                  <a:srgbClr val="FF0000"/>
                </a:solidFill>
                <a:effectLst/>
                <a:latin typeface="Times"/>
              </a:rPr>
              <a:t>output Y</a:t>
            </a:r>
            <a:r>
              <a:rPr lang="zh-TW" altLang="en-US" i="0" dirty="0">
                <a:solidFill>
                  <a:srgbClr val="FF0000"/>
                </a:solidFill>
                <a:effectLst/>
                <a:latin typeface="Times"/>
              </a:rPr>
              <a:t> 就是</a:t>
            </a:r>
            <a:r>
              <a:rPr lang="en-US" altLang="zh-TW" i="0" dirty="0">
                <a:effectLst/>
                <a:latin typeface="Times"/>
              </a:rPr>
              <a:t> VNF </a:t>
            </a:r>
            <a:r>
              <a:rPr lang="en-US" altLang="zh-TW" i="0" dirty="0">
                <a:solidFill>
                  <a:srgbClr val="FF0000"/>
                </a:solidFill>
                <a:effectLst/>
                <a:latin typeface="Times"/>
              </a:rPr>
              <a:t>scaling decisions</a:t>
            </a:r>
            <a:r>
              <a:rPr lang="zh-TW" altLang="en-US" i="0" dirty="0">
                <a:solidFill>
                  <a:srgbClr val="FF0000"/>
                </a:solidFill>
                <a:effectLst/>
                <a:latin typeface="Times"/>
              </a:rPr>
              <a:t>。</a:t>
            </a:r>
            <a:endParaRPr lang="en-US" altLang="zh-TW" i="0" dirty="0">
              <a:solidFill>
                <a:srgbClr val="FF0000"/>
              </a:solidFill>
              <a:effectLst/>
              <a:latin typeface="Times"/>
            </a:endParaRPr>
          </a:p>
          <a:p>
            <a:r>
              <a:rPr lang="zh-TW" altLang="en-US" i="0" dirty="0">
                <a:solidFill>
                  <a:srgbClr val="FF0000"/>
                </a:solidFill>
                <a:effectLst/>
                <a:latin typeface="Times"/>
              </a:rPr>
              <a:t>網路流量分析資料來源是使用真實營運商的</a:t>
            </a:r>
            <a:r>
              <a:rPr lang="en-US" altLang="zh-TW" i="0" dirty="0">
                <a:solidFill>
                  <a:srgbClr val="FF0000"/>
                </a:solidFill>
                <a:effectLst/>
                <a:latin typeface="Times"/>
              </a:rPr>
              <a:t>data</a:t>
            </a:r>
          </a:p>
          <a:p>
            <a:endParaRPr lang="en-US" altLang="zh-TW" i="0" dirty="0">
              <a:solidFill>
                <a:srgbClr val="FF0000"/>
              </a:solidFill>
              <a:effectLst/>
              <a:latin typeface="Times"/>
            </a:endParaRPr>
          </a:p>
          <a:p>
            <a:r>
              <a:rPr lang="zh-TW" altLang="en-US" i="0" dirty="0">
                <a:solidFill>
                  <a:srgbClr val="FF0000"/>
                </a:solidFill>
                <a:effectLst/>
                <a:latin typeface="Times"/>
              </a:rPr>
              <a:t>右邊</a:t>
            </a:r>
            <a:r>
              <a:rPr lang="en-US" altLang="zh-TW" i="0" dirty="0" err="1">
                <a:solidFill>
                  <a:srgbClr val="FF0000"/>
                </a:solidFill>
                <a:effectLst/>
                <a:latin typeface="Times"/>
              </a:rPr>
              <a:t>Xdefalut</a:t>
            </a:r>
            <a:r>
              <a:rPr lang="zh-TW" altLang="en-US" i="0" dirty="0">
                <a:solidFill>
                  <a:srgbClr val="FF0000"/>
                </a:solidFill>
                <a:effectLst/>
                <a:latin typeface="Times"/>
              </a:rPr>
              <a:t>是收集到的原始資料</a:t>
            </a:r>
            <a:r>
              <a:rPr lang="en-US" altLang="zh-TW" i="0" dirty="0">
                <a:solidFill>
                  <a:srgbClr val="FF0000"/>
                </a:solidFill>
                <a:effectLst/>
                <a:latin typeface="Times"/>
              </a:rPr>
              <a:t>(1~8)</a:t>
            </a:r>
            <a:r>
              <a:rPr lang="zh-TW" altLang="en-US" i="0" dirty="0">
                <a:solidFill>
                  <a:srgbClr val="FF0000"/>
                </a:solidFill>
                <a:effectLst/>
                <a:latin typeface="Times"/>
              </a:rPr>
              <a:t>，下面</a:t>
            </a:r>
            <a:r>
              <a:rPr lang="en-US" altLang="zh-TW" i="0" dirty="0" err="1">
                <a:solidFill>
                  <a:srgbClr val="FF0000"/>
                </a:solidFill>
                <a:effectLst/>
                <a:latin typeface="Times"/>
              </a:rPr>
              <a:t>Xconstruct</a:t>
            </a:r>
            <a:r>
              <a:rPr lang="en-US" altLang="zh-TW" i="0" dirty="0">
                <a:solidFill>
                  <a:srgbClr val="FF0000"/>
                </a:solidFill>
                <a:effectLst/>
                <a:latin typeface="Times"/>
              </a:rPr>
              <a:t>(9~17)</a:t>
            </a:r>
            <a:r>
              <a:rPr lang="zh-TW" altLang="en-US" i="0" dirty="0">
                <a:solidFill>
                  <a:srgbClr val="FF0000"/>
                </a:solidFill>
                <a:effectLst/>
                <a:latin typeface="Times"/>
              </a:rPr>
              <a:t>是根據原始資料，加上時間序後產生出的資料，目的是要帶入隨著時間的改變，過去的網路流量是如何改變，如此一來就可以幫助模型學習得更好。</a:t>
            </a:r>
            <a:endParaRPr lang="en-US" altLang="zh-TW" i="0" dirty="0">
              <a:solidFill>
                <a:srgbClr val="FF0000"/>
              </a:solidFill>
              <a:effectLst/>
              <a:latin typeface="Times"/>
            </a:endParaRPr>
          </a:p>
          <a:p>
            <a:endParaRPr lang="zh-TW" altLang="en-US" i="0" dirty="0"/>
          </a:p>
        </p:txBody>
      </p:sp>
      <p:sp>
        <p:nvSpPr>
          <p:cNvPr id="4" name="投影片編號版面配置區 3"/>
          <p:cNvSpPr>
            <a:spLocks noGrp="1"/>
          </p:cNvSpPr>
          <p:nvPr>
            <p:ph type="sldNum" sz="quarter" idx="5"/>
          </p:nvPr>
        </p:nvSpPr>
        <p:spPr/>
        <p:txBody>
          <a:bodyPr/>
          <a:lstStyle/>
          <a:p>
            <a:pPr>
              <a:defRPr/>
            </a:pPr>
            <a:fld id="{B8A3BBC1-4FD2-B24A-A497-4CF8A9B00C54}" type="slidenum">
              <a:rPr lang="zh-TW" altLang="en-US" smtClean="0"/>
              <a:pPr>
                <a:defRPr/>
              </a:pPr>
              <a:t>4</a:t>
            </a:fld>
            <a:endParaRPr lang="zh-TW" altLang="en-US"/>
          </a:p>
        </p:txBody>
      </p:sp>
    </p:spTree>
    <p:extLst>
      <p:ext uri="{BB962C8B-B14F-4D97-AF65-F5344CB8AC3E}">
        <p14:creationId xmlns:p14="http://schemas.microsoft.com/office/powerpoint/2010/main" val="4270790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作者使用兩個演算法，目的在求出哪些</a:t>
            </a:r>
            <a:r>
              <a:rPr lang="en-US" altLang="zh-TW" dirty="0"/>
              <a:t>features(input x) </a:t>
            </a:r>
            <a:r>
              <a:rPr lang="zh-TW" altLang="en-US" dirty="0"/>
              <a:t>對於模型學習有較好的幫助</a:t>
            </a:r>
            <a:endParaRPr lang="en-US" altLang="zh-TW" dirty="0"/>
          </a:p>
          <a:p>
            <a:endParaRPr lang="en-US" altLang="zh-TW" dirty="0"/>
          </a:p>
          <a:p>
            <a:r>
              <a:rPr lang="zh-TW" altLang="en-US" dirty="0"/>
              <a:t>一個是 </a:t>
            </a:r>
            <a:r>
              <a:rPr lang="en-US" altLang="zh-TW" dirty="0"/>
              <a:t>RFE</a:t>
            </a:r>
            <a:r>
              <a:rPr lang="zh-TW" altLang="en-US" dirty="0"/>
              <a:t>，他是一個</a:t>
            </a:r>
            <a:r>
              <a:rPr lang="en-US" altLang="zh-TW" dirty="0"/>
              <a:t>greedy</a:t>
            </a:r>
            <a:r>
              <a:rPr lang="zh-TW" altLang="en-US" dirty="0"/>
              <a:t>演算法，致力於找出</a:t>
            </a:r>
            <a:r>
              <a:rPr lang="en-US" altLang="zh-TW" dirty="0"/>
              <a:t>best-performance</a:t>
            </a:r>
            <a:r>
              <a:rPr lang="zh-TW" altLang="en-US" dirty="0"/>
              <a:t>的</a:t>
            </a:r>
            <a:r>
              <a:rPr lang="en-US" altLang="zh-TW" dirty="0"/>
              <a:t>feature</a:t>
            </a:r>
          </a:p>
          <a:p>
            <a:r>
              <a:rPr lang="zh-TW" altLang="en-US" dirty="0"/>
              <a:t>一個是</a:t>
            </a:r>
            <a:r>
              <a:rPr lang="en-US" altLang="zh-TW" dirty="0"/>
              <a:t>PCA</a:t>
            </a:r>
            <a:r>
              <a:rPr lang="zh-TW" altLang="en-US" dirty="0"/>
              <a:t>，一個統計的方法找出相關</a:t>
            </a:r>
            <a:r>
              <a:rPr lang="en-US" altLang="zh-TW" dirty="0"/>
              <a:t>feature</a:t>
            </a:r>
            <a:r>
              <a:rPr lang="zh-TW" altLang="en-US" dirty="0"/>
              <a:t>與</a:t>
            </a:r>
            <a:r>
              <a:rPr lang="en-US" altLang="zh-TW" dirty="0"/>
              <a:t>feature</a:t>
            </a:r>
            <a:r>
              <a:rPr lang="zh-TW" altLang="en-US" dirty="0"/>
              <a:t>對於</a:t>
            </a:r>
            <a:r>
              <a:rPr lang="en-US" altLang="zh-TW" dirty="0"/>
              <a:t>classification</a:t>
            </a:r>
            <a:r>
              <a:rPr lang="zh-TW" altLang="en-US" dirty="0"/>
              <a:t>與</a:t>
            </a:r>
            <a:r>
              <a:rPr lang="en-US" altLang="zh-TW" dirty="0"/>
              <a:t>regression</a:t>
            </a:r>
            <a:r>
              <a:rPr lang="zh-TW" altLang="en-US" dirty="0"/>
              <a:t>學習的影響</a:t>
            </a:r>
            <a:endParaRPr lang="en-US" altLang="zh-TW" dirty="0"/>
          </a:p>
          <a:p>
            <a:endParaRPr lang="en-US" altLang="zh-TW" dirty="0"/>
          </a:p>
          <a:p>
            <a:r>
              <a:rPr lang="zh-TW" altLang="en-US" dirty="0"/>
              <a:t>經過作者實驗，</a:t>
            </a:r>
            <a:r>
              <a:rPr lang="en-US" altLang="zh-TW" dirty="0"/>
              <a:t>Features 8, 9, 10, 11, 12</a:t>
            </a:r>
            <a:r>
              <a:rPr lang="zh-TW" altLang="en-US" dirty="0"/>
              <a:t>分數最高，表示具有時間序列性質的</a:t>
            </a:r>
            <a:r>
              <a:rPr lang="en-US" altLang="zh-TW" dirty="0"/>
              <a:t>feature</a:t>
            </a:r>
            <a:r>
              <a:rPr lang="zh-TW" altLang="en-US" dirty="0"/>
              <a:t>對於模型學習有較大的幫助，其次</a:t>
            </a:r>
            <a:r>
              <a:rPr lang="en-US" altLang="zh-TW" dirty="0"/>
              <a:t>2~4</a:t>
            </a:r>
            <a:r>
              <a:rPr lang="zh-TW" altLang="en-US" dirty="0"/>
              <a:t>名的</a:t>
            </a:r>
            <a:r>
              <a:rPr lang="en-US" altLang="zh-TW" dirty="0"/>
              <a:t>feature</a:t>
            </a:r>
            <a:r>
              <a:rPr lang="zh-TW" altLang="en-US" dirty="0"/>
              <a:t>分別是</a:t>
            </a:r>
            <a:r>
              <a:rPr lang="en-US" altLang="zh-TW" dirty="0"/>
              <a:t>2, 17, 3</a:t>
            </a:r>
          </a:p>
          <a:p>
            <a:endParaRPr lang="en-US" altLang="zh-TW" dirty="0"/>
          </a:p>
          <a:p>
            <a:r>
              <a:rPr lang="zh-TW" altLang="en-US" dirty="0"/>
              <a:t>作者接下來只會使用</a:t>
            </a:r>
            <a:r>
              <a:rPr lang="en-US" altLang="zh-TW" dirty="0"/>
              <a:t>12</a:t>
            </a:r>
            <a:r>
              <a:rPr lang="zh-TW" altLang="en-US" dirty="0"/>
              <a:t>個</a:t>
            </a:r>
            <a:r>
              <a:rPr lang="en-US" altLang="zh-TW" dirty="0"/>
              <a:t>feature</a:t>
            </a:r>
            <a:r>
              <a:rPr lang="zh-TW" altLang="en-US" dirty="0"/>
              <a:t>，也就是拋棄掉</a:t>
            </a:r>
            <a:r>
              <a:rPr lang="en-US" altLang="zh-TW" dirty="0"/>
              <a:t>1, 4, 5, 6, 7</a:t>
            </a:r>
            <a:r>
              <a:rPr lang="zh-TW" altLang="en-US" dirty="0"/>
              <a:t>這五個</a:t>
            </a:r>
            <a:r>
              <a:rPr lang="en-US" altLang="zh-TW" dirty="0"/>
              <a:t>feature</a:t>
            </a:r>
            <a:r>
              <a:rPr lang="zh-TW" altLang="en-US" dirty="0"/>
              <a:t>做模型學習。</a:t>
            </a:r>
          </a:p>
        </p:txBody>
      </p:sp>
      <p:sp>
        <p:nvSpPr>
          <p:cNvPr id="4" name="投影片編號版面配置區 3"/>
          <p:cNvSpPr>
            <a:spLocks noGrp="1"/>
          </p:cNvSpPr>
          <p:nvPr>
            <p:ph type="sldNum" sz="quarter" idx="5"/>
          </p:nvPr>
        </p:nvSpPr>
        <p:spPr/>
        <p:txBody>
          <a:bodyPr/>
          <a:lstStyle/>
          <a:p>
            <a:pPr>
              <a:defRPr/>
            </a:pPr>
            <a:fld id="{B8A3BBC1-4FD2-B24A-A497-4CF8A9B00C54}" type="slidenum">
              <a:rPr lang="zh-TW" altLang="en-US" smtClean="0"/>
              <a:pPr>
                <a:defRPr/>
              </a:pPr>
              <a:t>5</a:t>
            </a:fld>
            <a:endParaRPr lang="zh-TW" altLang="en-US"/>
          </a:p>
        </p:txBody>
      </p:sp>
    </p:spTree>
    <p:extLst>
      <p:ext uri="{BB962C8B-B14F-4D97-AF65-F5344CB8AC3E}">
        <p14:creationId xmlns:p14="http://schemas.microsoft.com/office/powerpoint/2010/main" val="1537316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介紹完</a:t>
            </a:r>
            <a:r>
              <a:rPr lang="en-US" altLang="zh-TW" dirty="0"/>
              <a:t>X</a:t>
            </a:r>
            <a:r>
              <a:rPr lang="zh-TW" altLang="en-US" dirty="0"/>
              <a:t>，現在介紹</a:t>
            </a:r>
            <a:r>
              <a:rPr lang="en-US" altLang="zh-TW" dirty="0"/>
              <a:t>output Y</a:t>
            </a:r>
          </a:p>
          <a:p>
            <a:r>
              <a:rPr lang="zh-TW" altLang="en-US" dirty="0"/>
              <a:t>這裡</a:t>
            </a:r>
            <a:r>
              <a:rPr lang="en-US" altLang="zh-TW" dirty="0"/>
              <a:t>output Y</a:t>
            </a:r>
            <a:r>
              <a:rPr lang="zh-TW" altLang="en-US" dirty="0"/>
              <a:t>就是常見的 </a:t>
            </a:r>
            <a:r>
              <a:rPr lang="en-US" altLang="zh-TW" dirty="0"/>
              <a:t>classifier</a:t>
            </a:r>
            <a:r>
              <a:rPr lang="zh-TW" altLang="en-US" dirty="0"/>
              <a:t>與</a:t>
            </a:r>
            <a:r>
              <a:rPr lang="en-US" altLang="zh-TW" dirty="0"/>
              <a:t>regressor</a:t>
            </a:r>
          </a:p>
          <a:p>
            <a:endParaRPr lang="en-US" altLang="zh-TW" dirty="0"/>
          </a:p>
          <a:p>
            <a:r>
              <a:rPr lang="en-US" altLang="zh-TW" dirty="0"/>
              <a:t>Classifier</a:t>
            </a:r>
            <a:r>
              <a:rPr lang="zh-TW" altLang="en-US" dirty="0"/>
              <a:t>意思是在模型的最後一層，會有多個細胞，不同細胞代表不同的</a:t>
            </a:r>
            <a:r>
              <a:rPr lang="en-US" altLang="zh-TW" dirty="0"/>
              <a:t>Y</a:t>
            </a:r>
            <a:r>
              <a:rPr lang="zh-TW" altLang="en-US" dirty="0"/>
              <a:t>值，作者使用</a:t>
            </a:r>
            <a:r>
              <a:rPr lang="en-US" altLang="zh-TW" dirty="0" err="1"/>
              <a:t>softmax</a:t>
            </a:r>
            <a:r>
              <a:rPr lang="zh-TW" altLang="en-US" dirty="0"/>
              <a:t>產生出每個</a:t>
            </a:r>
            <a:r>
              <a:rPr lang="en-US" altLang="zh-TW" dirty="0"/>
              <a:t>y</a:t>
            </a:r>
            <a:r>
              <a:rPr lang="zh-TW" altLang="en-US" dirty="0"/>
              <a:t>的可能機率，而最高機率的</a:t>
            </a:r>
            <a:r>
              <a:rPr lang="en-US" altLang="zh-TW" dirty="0"/>
              <a:t>y</a:t>
            </a:r>
            <a:r>
              <a:rPr lang="zh-TW" altLang="en-US" dirty="0"/>
              <a:t>就會是最佳答案。</a:t>
            </a:r>
            <a:endParaRPr lang="en-US" altLang="zh-TW" dirty="0"/>
          </a:p>
          <a:p>
            <a:r>
              <a:rPr lang="en-US" altLang="zh-TW" dirty="0"/>
              <a:t>Regressor</a:t>
            </a:r>
            <a:r>
              <a:rPr lang="zh-TW" altLang="en-US" dirty="0"/>
              <a:t>則是在模型最後一層只有一個細胞，這個細胞會產生的</a:t>
            </a:r>
            <a:r>
              <a:rPr lang="en-US" altLang="zh-TW" dirty="0"/>
              <a:t>output</a:t>
            </a:r>
            <a:r>
              <a:rPr lang="zh-TW" altLang="en-US" dirty="0"/>
              <a:t>為一個數值，表示需要部屬幾個</a:t>
            </a:r>
            <a:r>
              <a:rPr lang="en-US" altLang="zh-TW" dirty="0"/>
              <a:t>NF</a:t>
            </a:r>
          </a:p>
          <a:p>
            <a:endParaRPr lang="en-US" altLang="zh-TW" dirty="0"/>
          </a:p>
          <a:p>
            <a:r>
              <a:rPr lang="zh-TW" altLang="en-US" dirty="0"/>
              <a:t>作者額外設計兩種目標，</a:t>
            </a:r>
            <a:r>
              <a:rPr lang="en-US" altLang="zh-TW" dirty="0"/>
              <a:t>QoS</a:t>
            </a:r>
            <a:r>
              <a:rPr lang="zh-TW" altLang="en-US" dirty="0"/>
              <a:t>優先與</a:t>
            </a:r>
            <a:r>
              <a:rPr lang="en-US" altLang="zh-TW" dirty="0"/>
              <a:t>Cost</a:t>
            </a:r>
            <a:r>
              <a:rPr lang="zh-TW" altLang="en-US" dirty="0"/>
              <a:t>優先</a:t>
            </a:r>
            <a:r>
              <a:rPr lang="en-US" altLang="zh-TW" dirty="0"/>
              <a:t>(</a:t>
            </a:r>
            <a:r>
              <a:rPr lang="zh-TW" altLang="en-US" dirty="0"/>
              <a:t>續下頁</a:t>
            </a:r>
            <a:r>
              <a:rPr lang="en-US" altLang="zh-TW" dirty="0"/>
              <a:t>)</a:t>
            </a:r>
          </a:p>
        </p:txBody>
      </p:sp>
      <p:sp>
        <p:nvSpPr>
          <p:cNvPr id="4" name="投影片編號版面配置區 3"/>
          <p:cNvSpPr>
            <a:spLocks noGrp="1"/>
          </p:cNvSpPr>
          <p:nvPr>
            <p:ph type="sldNum" sz="quarter" idx="5"/>
          </p:nvPr>
        </p:nvSpPr>
        <p:spPr/>
        <p:txBody>
          <a:bodyPr/>
          <a:lstStyle/>
          <a:p>
            <a:pPr>
              <a:defRPr/>
            </a:pPr>
            <a:fld id="{B8A3BBC1-4FD2-B24A-A497-4CF8A9B00C54}" type="slidenum">
              <a:rPr lang="zh-TW" altLang="en-US" smtClean="0"/>
              <a:pPr>
                <a:defRPr/>
              </a:pPr>
              <a:t>6</a:t>
            </a:fld>
            <a:endParaRPr lang="zh-TW" altLang="en-US"/>
          </a:p>
        </p:txBody>
      </p:sp>
    </p:spTree>
    <p:extLst>
      <p:ext uri="{BB962C8B-B14F-4D97-AF65-F5344CB8AC3E}">
        <p14:creationId xmlns:p14="http://schemas.microsoft.com/office/powerpoint/2010/main" val="2417090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QoS</a:t>
            </a:r>
            <a:r>
              <a:rPr lang="zh-TW" altLang="en-US" dirty="0"/>
              <a:t>優先的公式，將所有時間納入考慮，並取</a:t>
            </a:r>
            <a:r>
              <a:rPr lang="en-US" altLang="zh-TW" dirty="0"/>
              <a:t>min</a:t>
            </a:r>
          </a:p>
          <a:p>
            <a:r>
              <a:rPr lang="en-US" altLang="zh-TW" dirty="0" err="1"/>
              <a:t>CoS</a:t>
            </a:r>
            <a:r>
              <a:rPr lang="zh-TW" altLang="en-US" dirty="0"/>
              <a:t>的公式，只把</a:t>
            </a:r>
            <a:r>
              <a:rPr lang="en-US" altLang="zh-TW" dirty="0"/>
              <a:t>n</a:t>
            </a:r>
            <a:r>
              <a:rPr lang="zh-TW" altLang="en-US" dirty="0"/>
              <a:t>與</a:t>
            </a:r>
            <a:r>
              <a:rPr lang="en-US" altLang="zh-TW" dirty="0"/>
              <a:t>n+1</a:t>
            </a:r>
            <a:r>
              <a:rPr lang="zh-TW" altLang="en-US" dirty="0"/>
              <a:t>的資料納入考慮。</a:t>
            </a:r>
          </a:p>
        </p:txBody>
      </p:sp>
      <p:sp>
        <p:nvSpPr>
          <p:cNvPr id="4" name="投影片編號版面配置區 3"/>
          <p:cNvSpPr>
            <a:spLocks noGrp="1"/>
          </p:cNvSpPr>
          <p:nvPr>
            <p:ph type="sldNum" sz="quarter" idx="5"/>
          </p:nvPr>
        </p:nvSpPr>
        <p:spPr/>
        <p:txBody>
          <a:bodyPr/>
          <a:lstStyle/>
          <a:p>
            <a:pPr>
              <a:defRPr/>
            </a:pPr>
            <a:fld id="{B8A3BBC1-4FD2-B24A-A497-4CF8A9B00C54}" type="slidenum">
              <a:rPr lang="zh-TW" altLang="en-US" smtClean="0"/>
              <a:pPr>
                <a:defRPr/>
              </a:pPr>
              <a:t>7</a:t>
            </a:fld>
            <a:endParaRPr lang="zh-TW" altLang="en-US"/>
          </a:p>
        </p:txBody>
      </p:sp>
    </p:spTree>
    <p:extLst>
      <p:ext uri="{BB962C8B-B14F-4D97-AF65-F5344CB8AC3E}">
        <p14:creationId xmlns:p14="http://schemas.microsoft.com/office/powerpoint/2010/main" val="1913783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深度學習的模型中，每個</a:t>
            </a:r>
            <a:r>
              <a:rPr lang="en-US" altLang="zh-TW" dirty="0"/>
              <a:t>perceptron</a:t>
            </a:r>
            <a:r>
              <a:rPr lang="zh-TW" altLang="en-US" dirty="0"/>
              <a:t>的值是由模型自己去學習的，而實驗就是要測試使用哪一些的超參數可以使模型的學習效果最好。</a:t>
            </a:r>
            <a:endParaRPr lang="en-US" altLang="zh-TW" dirty="0"/>
          </a:p>
          <a:p>
            <a:r>
              <a:rPr lang="zh-TW" altLang="en-US" dirty="0"/>
              <a:t>作者這邊列出了這些他會做調整的超參數，使用 </a:t>
            </a:r>
            <a:r>
              <a:rPr lang="en-US" altLang="zh-TW" dirty="0">
                <a:solidFill>
                  <a:srgbClr val="0070C0"/>
                </a:solidFill>
                <a:effectLst/>
                <a:latin typeface="Times"/>
              </a:rPr>
              <a:t>grid search </a:t>
            </a:r>
            <a:r>
              <a:rPr lang="zh-TW" altLang="en-US" dirty="0">
                <a:effectLst/>
                <a:latin typeface="Times"/>
              </a:rPr>
              <a:t>和 </a:t>
            </a:r>
            <a:r>
              <a:rPr lang="en-US" altLang="zh-TW" dirty="0">
                <a:solidFill>
                  <a:srgbClr val="0070C0"/>
                </a:solidFill>
                <a:effectLst/>
                <a:latin typeface="Times"/>
              </a:rPr>
              <a:t>baby-sitting</a:t>
            </a:r>
            <a:r>
              <a:rPr lang="en-US" altLang="zh-TW" dirty="0">
                <a:effectLst/>
                <a:latin typeface="Times"/>
              </a:rPr>
              <a:t> </a:t>
            </a:r>
            <a:r>
              <a:rPr lang="zh-TW" altLang="en-US" dirty="0">
                <a:effectLst/>
                <a:latin typeface="Times"/>
              </a:rPr>
              <a:t>來找出最佳超參數組合</a:t>
            </a:r>
            <a:endParaRPr lang="zh-TW" altLang="en-US" dirty="0"/>
          </a:p>
        </p:txBody>
      </p:sp>
      <p:sp>
        <p:nvSpPr>
          <p:cNvPr id="4" name="投影片編號版面配置區 3"/>
          <p:cNvSpPr>
            <a:spLocks noGrp="1"/>
          </p:cNvSpPr>
          <p:nvPr>
            <p:ph type="sldNum" sz="quarter" idx="5"/>
          </p:nvPr>
        </p:nvSpPr>
        <p:spPr/>
        <p:txBody>
          <a:bodyPr/>
          <a:lstStyle/>
          <a:p>
            <a:pPr>
              <a:defRPr/>
            </a:pPr>
            <a:fld id="{B8A3BBC1-4FD2-B24A-A497-4CF8A9B00C54}" type="slidenum">
              <a:rPr lang="zh-TW" altLang="en-US" smtClean="0"/>
              <a:pPr>
                <a:defRPr/>
              </a:pPr>
              <a:t>8</a:t>
            </a:fld>
            <a:endParaRPr lang="zh-TW" altLang="en-US"/>
          </a:p>
        </p:txBody>
      </p:sp>
    </p:spTree>
    <p:extLst>
      <p:ext uri="{BB962C8B-B14F-4D97-AF65-F5344CB8AC3E}">
        <p14:creationId xmlns:p14="http://schemas.microsoft.com/office/powerpoint/2010/main" val="3581634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詳細設定</a:t>
            </a:r>
          </a:p>
        </p:txBody>
      </p:sp>
      <p:sp>
        <p:nvSpPr>
          <p:cNvPr id="4" name="投影片編號版面配置區 3"/>
          <p:cNvSpPr>
            <a:spLocks noGrp="1"/>
          </p:cNvSpPr>
          <p:nvPr>
            <p:ph type="sldNum" sz="quarter" idx="5"/>
          </p:nvPr>
        </p:nvSpPr>
        <p:spPr/>
        <p:txBody>
          <a:bodyPr/>
          <a:lstStyle/>
          <a:p>
            <a:pPr>
              <a:defRPr/>
            </a:pPr>
            <a:fld id="{B8A3BBC1-4FD2-B24A-A497-4CF8A9B00C54}" type="slidenum">
              <a:rPr lang="zh-TW" altLang="en-US" smtClean="0"/>
              <a:pPr>
                <a:defRPr/>
              </a:pPr>
              <a:t>9</a:t>
            </a:fld>
            <a:endParaRPr lang="zh-TW" altLang="en-US"/>
          </a:p>
        </p:txBody>
      </p:sp>
    </p:spTree>
    <p:extLst>
      <p:ext uri="{BB962C8B-B14F-4D97-AF65-F5344CB8AC3E}">
        <p14:creationId xmlns:p14="http://schemas.microsoft.com/office/powerpoint/2010/main" val="4271159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超參數設定完，丟</a:t>
            </a:r>
            <a:r>
              <a:rPr lang="en-US" altLang="zh-TW" dirty="0"/>
              <a:t>X</a:t>
            </a:r>
            <a:r>
              <a:rPr lang="zh-TW" altLang="en-US" dirty="0"/>
              <a:t>進去讓模型學習完，產生出</a:t>
            </a:r>
            <a:r>
              <a:rPr lang="en-US" altLang="zh-TW" dirty="0"/>
              <a:t>Y</a:t>
            </a:r>
            <a:r>
              <a:rPr lang="zh-TW" altLang="en-US" dirty="0"/>
              <a:t>之後就可以開始做分析</a:t>
            </a:r>
            <a:endParaRPr lang="en-US" altLang="zh-TW" dirty="0"/>
          </a:p>
          <a:p>
            <a:r>
              <a:rPr lang="en-US" altLang="zh-TW" dirty="0"/>
              <a:t>Classifier</a:t>
            </a:r>
            <a:r>
              <a:rPr lang="zh-TW" altLang="en-US" dirty="0"/>
              <a:t>使用四個指標：</a:t>
            </a:r>
            <a:r>
              <a:rPr lang="en-US" altLang="zh-TW" dirty="0"/>
              <a:t>TP, TN, FP, FN</a:t>
            </a:r>
          </a:p>
          <a:p>
            <a:r>
              <a:rPr lang="en-US" altLang="zh-TW" b="0" i="0" dirty="0">
                <a:solidFill>
                  <a:srgbClr val="374151"/>
                </a:solidFill>
                <a:effectLst/>
                <a:latin typeface="Söhne"/>
              </a:rPr>
              <a:t>Accuracy </a:t>
            </a:r>
            <a:r>
              <a:rPr lang="zh-TW" altLang="en-US" b="0" i="0" dirty="0">
                <a:solidFill>
                  <a:srgbClr val="374151"/>
                </a:solidFill>
                <a:effectLst/>
                <a:latin typeface="Söhne"/>
              </a:rPr>
              <a:t>衡量了模型在整體測試數據集上的預測正確性。</a:t>
            </a:r>
            <a:endParaRPr lang="en-US" altLang="zh-TW" b="0" i="0" dirty="0">
              <a:solidFill>
                <a:srgbClr val="374151"/>
              </a:solidFill>
              <a:effectLst/>
              <a:latin typeface="Söhne"/>
            </a:endParaRPr>
          </a:p>
          <a:p>
            <a:r>
              <a:rPr lang="en-US" altLang="zh-TW" b="0" i="0" dirty="0">
                <a:solidFill>
                  <a:srgbClr val="374151"/>
                </a:solidFill>
                <a:effectLst/>
                <a:latin typeface="Söhne"/>
              </a:rPr>
              <a:t>Precision </a:t>
            </a:r>
            <a:r>
              <a:rPr lang="zh-TW" altLang="en-US" b="0" i="0" dirty="0">
                <a:solidFill>
                  <a:srgbClr val="374151"/>
                </a:solidFill>
                <a:effectLst/>
                <a:latin typeface="Söhne"/>
              </a:rPr>
              <a:t>準確率：衡量了模型在所有被預測為正例的樣本中，實際正例的比例。</a:t>
            </a:r>
            <a:endParaRPr lang="en-US" altLang="zh-TW" dirty="0"/>
          </a:p>
          <a:p>
            <a:r>
              <a:rPr lang="en-US" altLang="zh-TW" b="0" i="0" dirty="0">
                <a:solidFill>
                  <a:srgbClr val="374151"/>
                </a:solidFill>
                <a:effectLst/>
                <a:latin typeface="Söhne"/>
              </a:rPr>
              <a:t>Recall </a:t>
            </a:r>
            <a:r>
              <a:rPr lang="zh-TW" altLang="en-US" b="0" i="0" dirty="0">
                <a:solidFill>
                  <a:srgbClr val="374151"/>
                </a:solidFill>
                <a:effectLst/>
                <a:latin typeface="Söhne"/>
              </a:rPr>
              <a:t>也稱為召回率，它衡量了在所有實際正例中，模型成功預測為正例的比例。較高的 </a:t>
            </a:r>
            <a:r>
              <a:rPr lang="en-US" altLang="zh-TW" b="0" i="0" dirty="0">
                <a:solidFill>
                  <a:srgbClr val="374151"/>
                </a:solidFill>
                <a:effectLst/>
                <a:latin typeface="Söhne"/>
              </a:rPr>
              <a:t>Recall </a:t>
            </a:r>
            <a:r>
              <a:rPr lang="zh-TW" altLang="en-US" b="0" i="0" dirty="0">
                <a:solidFill>
                  <a:srgbClr val="374151"/>
                </a:solidFill>
                <a:effectLst/>
                <a:latin typeface="Söhne"/>
              </a:rPr>
              <a:t>表示模型在檢測正例方面表現較好，較低的 </a:t>
            </a:r>
            <a:r>
              <a:rPr lang="en-US" altLang="zh-TW" b="0" i="0" dirty="0">
                <a:solidFill>
                  <a:srgbClr val="374151"/>
                </a:solidFill>
                <a:effectLst/>
                <a:latin typeface="Söhne"/>
              </a:rPr>
              <a:t>Recall </a:t>
            </a:r>
            <a:r>
              <a:rPr lang="zh-TW" altLang="en-US" b="0" i="0" dirty="0">
                <a:solidFill>
                  <a:srgbClr val="374151"/>
                </a:solidFill>
                <a:effectLst/>
                <a:latin typeface="Söhne"/>
              </a:rPr>
              <a:t>則表示模型可能錯過了許多實際正例。</a:t>
            </a:r>
            <a:endParaRPr lang="en-US" altLang="zh-TW" b="0" i="0" dirty="0">
              <a:solidFill>
                <a:srgbClr val="374151"/>
              </a:solidFill>
              <a:effectLst/>
              <a:latin typeface="Söhne"/>
            </a:endParaRPr>
          </a:p>
          <a:p>
            <a:r>
              <a:rPr lang="en-US" altLang="zh-TW" b="0" i="0" dirty="0">
                <a:solidFill>
                  <a:srgbClr val="374151"/>
                </a:solidFill>
                <a:effectLst/>
                <a:latin typeface="Söhne"/>
              </a:rPr>
              <a:t>F-measure</a:t>
            </a:r>
            <a:r>
              <a:rPr lang="zh-TW" altLang="en-US" b="0" i="0" dirty="0">
                <a:solidFill>
                  <a:srgbClr val="374151"/>
                </a:solidFill>
                <a:effectLst/>
                <a:latin typeface="Söhne"/>
              </a:rPr>
              <a:t>（</a:t>
            </a:r>
            <a:r>
              <a:rPr lang="en-US" altLang="zh-TW" b="0" i="0" dirty="0">
                <a:solidFill>
                  <a:srgbClr val="374151"/>
                </a:solidFill>
                <a:effectLst/>
                <a:latin typeface="Söhne"/>
              </a:rPr>
              <a:t>F</a:t>
            </a:r>
            <a:r>
              <a:rPr lang="zh-TW" altLang="en-US" b="0" i="0" dirty="0">
                <a:solidFill>
                  <a:srgbClr val="374151"/>
                </a:solidFill>
                <a:effectLst/>
                <a:latin typeface="Söhne"/>
              </a:rPr>
              <a:t>值）是精確度（</a:t>
            </a:r>
            <a:r>
              <a:rPr lang="en-US" altLang="zh-TW" b="0" i="0" dirty="0">
                <a:solidFill>
                  <a:srgbClr val="374151"/>
                </a:solidFill>
                <a:effectLst/>
                <a:latin typeface="Söhne"/>
              </a:rPr>
              <a:t>Precision</a:t>
            </a:r>
            <a:r>
              <a:rPr lang="zh-TW" altLang="en-US" b="0" i="0" dirty="0">
                <a:solidFill>
                  <a:srgbClr val="374151"/>
                </a:solidFill>
                <a:effectLst/>
                <a:latin typeface="Söhne"/>
              </a:rPr>
              <a:t>）和召回率（</a:t>
            </a:r>
            <a:r>
              <a:rPr lang="en-US" altLang="zh-TW" b="0" i="0" dirty="0">
                <a:solidFill>
                  <a:srgbClr val="374151"/>
                </a:solidFill>
                <a:effectLst/>
                <a:latin typeface="Söhne"/>
              </a:rPr>
              <a:t>Recall</a:t>
            </a:r>
            <a:r>
              <a:rPr lang="zh-TW" altLang="en-US" b="0" i="0" dirty="0">
                <a:solidFill>
                  <a:srgbClr val="374151"/>
                </a:solidFill>
                <a:effectLst/>
                <a:latin typeface="Söhne"/>
              </a:rPr>
              <a:t>）的加權平均。在某些分類問題中，不同類別的樣本數量可能差距很大，這個指標的主要目的是綜合考慮模型的精確性和覆蓋性，特別是在存在類別不平衡的情況下。</a:t>
            </a:r>
            <a:endParaRPr lang="zh-TW" altLang="en-US" dirty="0"/>
          </a:p>
        </p:txBody>
      </p:sp>
      <p:sp>
        <p:nvSpPr>
          <p:cNvPr id="4" name="投影片編號版面配置區 3"/>
          <p:cNvSpPr>
            <a:spLocks noGrp="1"/>
          </p:cNvSpPr>
          <p:nvPr>
            <p:ph type="sldNum" sz="quarter" idx="5"/>
          </p:nvPr>
        </p:nvSpPr>
        <p:spPr/>
        <p:txBody>
          <a:bodyPr/>
          <a:lstStyle/>
          <a:p>
            <a:pPr>
              <a:defRPr/>
            </a:pPr>
            <a:fld id="{B8A3BBC1-4FD2-B24A-A497-4CF8A9B00C54}" type="slidenum">
              <a:rPr lang="zh-TW" altLang="en-US" smtClean="0"/>
              <a:pPr>
                <a:defRPr/>
              </a:pPr>
              <a:t>10</a:t>
            </a:fld>
            <a:endParaRPr lang="zh-TW" altLang="en-US"/>
          </a:p>
        </p:txBody>
      </p:sp>
    </p:spTree>
    <p:extLst>
      <p:ext uri="{BB962C8B-B14F-4D97-AF65-F5344CB8AC3E}">
        <p14:creationId xmlns:p14="http://schemas.microsoft.com/office/powerpoint/2010/main" val="3636843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err="1"/>
              <a:t>四個指標的分數、混淆矩陣</a:t>
            </a:r>
            <a:endParaRPr lang="en-US" dirty="0"/>
          </a:p>
        </p:txBody>
      </p:sp>
      <p:sp>
        <p:nvSpPr>
          <p:cNvPr id="4" name="投影片編號版面配置區 3"/>
          <p:cNvSpPr>
            <a:spLocks noGrp="1"/>
          </p:cNvSpPr>
          <p:nvPr>
            <p:ph type="sldNum" sz="quarter" idx="5"/>
          </p:nvPr>
        </p:nvSpPr>
        <p:spPr/>
        <p:txBody>
          <a:bodyPr/>
          <a:lstStyle/>
          <a:p>
            <a:pPr>
              <a:defRPr/>
            </a:pPr>
            <a:fld id="{B8A3BBC1-4FD2-B24A-A497-4CF8A9B00C54}" type="slidenum">
              <a:rPr lang="zh-TW" altLang="en-US" smtClean="0"/>
              <a:pPr>
                <a:defRPr/>
              </a:pPr>
              <a:t>11</a:t>
            </a:fld>
            <a:endParaRPr lang="zh-TW" altLang="en-US"/>
          </a:p>
        </p:txBody>
      </p:sp>
    </p:spTree>
    <p:extLst>
      <p:ext uri="{BB962C8B-B14F-4D97-AF65-F5344CB8AC3E}">
        <p14:creationId xmlns:p14="http://schemas.microsoft.com/office/powerpoint/2010/main" val="2549292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4" name="群組 17">
            <a:extLst>
              <a:ext uri="{FF2B5EF4-FFF2-40B4-BE49-F238E27FC236}">
                <a16:creationId xmlns:a16="http://schemas.microsoft.com/office/drawing/2014/main" id="{5380A014-1779-622F-74FC-C0B2D0381A78}"/>
              </a:ext>
            </a:extLst>
          </p:cNvPr>
          <p:cNvGrpSpPr>
            <a:grpSpLocks/>
          </p:cNvGrpSpPr>
          <p:nvPr/>
        </p:nvGrpSpPr>
        <p:grpSpPr bwMode="auto">
          <a:xfrm>
            <a:off x="9" y="0"/>
            <a:ext cx="12191993" cy="6858000"/>
            <a:chOff x="0" y="0"/>
            <a:chExt cx="9143995" cy="6858000"/>
          </a:xfrm>
        </p:grpSpPr>
        <p:grpSp>
          <p:nvGrpSpPr>
            <p:cNvPr id="5" name="Group 9">
              <a:extLst>
                <a:ext uri="{FF2B5EF4-FFF2-40B4-BE49-F238E27FC236}">
                  <a16:creationId xmlns:a16="http://schemas.microsoft.com/office/drawing/2014/main" id="{D890C8B8-FAEF-64EC-A07E-9AE6A54140AD}"/>
                </a:ext>
              </a:extLst>
            </p:cNvPr>
            <p:cNvGrpSpPr>
              <a:grpSpLocks/>
            </p:cNvGrpSpPr>
            <p:nvPr/>
          </p:nvGrpSpPr>
          <p:grpSpPr bwMode="auto">
            <a:xfrm>
              <a:off x="5399085" y="6113463"/>
              <a:ext cx="3744910" cy="700087"/>
              <a:chOff x="3379" y="3851"/>
              <a:chExt cx="2359" cy="441"/>
            </a:xfrm>
          </p:grpSpPr>
          <p:pic>
            <p:nvPicPr>
              <p:cNvPr id="11" name="Picture 12">
                <a:extLst>
                  <a:ext uri="{FF2B5EF4-FFF2-40B4-BE49-F238E27FC236}">
                    <a16:creationId xmlns:a16="http://schemas.microsoft.com/office/drawing/2014/main" id="{CAF4E79B-9048-F0DD-2F90-03FF1B290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5" y="3851"/>
                <a:ext cx="363"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8">
                <a:extLst>
                  <a:ext uri="{FF2B5EF4-FFF2-40B4-BE49-F238E27FC236}">
                    <a16:creationId xmlns:a16="http://schemas.microsoft.com/office/drawing/2014/main" id="{30A894EF-7013-CE7E-89F9-A71C9C82D80D}"/>
                  </a:ext>
                </a:extLst>
              </p:cNvPr>
              <p:cNvSpPr>
                <a:spLocks noChangeArrowheads="1"/>
              </p:cNvSpPr>
              <p:nvPr/>
            </p:nvSpPr>
            <p:spPr bwMode="auto">
              <a:xfrm>
                <a:off x="3379" y="4020"/>
                <a:ext cx="196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eaLnBrk="1" hangingPunct="1"/>
                <a:r>
                  <a:rPr lang="en-US" altLang="zh-TW" sz="1000">
                    <a:solidFill>
                      <a:srgbClr val="969696"/>
                    </a:solidFill>
                    <a:latin typeface="Calibri" panose="020F0502020204030204" pitchFamily="34" charset="0"/>
                  </a:rPr>
                  <a:t>National Chung Cheng University</a:t>
                </a:r>
              </a:p>
              <a:p>
                <a:pPr algn="r" eaLnBrk="1" hangingPunct="1"/>
                <a:r>
                  <a:rPr lang="en-US" altLang="zh-TW" sz="1000">
                    <a:solidFill>
                      <a:srgbClr val="969696"/>
                    </a:solidFill>
                    <a:latin typeface="Calibri" panose="020F0502020204030204" pitchFamily="34" charset="0"/>
                  </a:rPr>
                  <a:t>Dept. Computer Science &amp; Information Engineering</a:t>
                </a:r>
              </a:p>
            </p:txBody>
          </p:sp>
        </p:grpSp>
        <p:pic>
          <p:nvPicPr>
            <p:cNvPr id="6" name="Picture 7">
              <a:extLst>
                <a:ext uri="{FF2B5EF4-FFF2-40B4-BE49-F238E27FC236}">
                  <a16:creationId xmlns:a16="http://schemas.microsoft.com/office/drawing/2014/main" id="{7F1118F2-3A31-76B1-3858-ED9CA8BA5D9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060" b="24757"/>
            <a:stretch>
              <a:fillRect/>
            </a:stretch>
          </p:blipFill>
          <p:spPr bwMode="auto">
            <a:xfrm>
              <a:off x="1" y="4643438"/>
              <a:ext cx="1819275"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a:extLst>
                <a:ext uri="{FF2B5EF4-FFF2-40B4-BE49-F238E27FC236}">
                  <a16:creationId xmlns:a16="http://schemas.microsoft.com/office/drawing/2014/main" id="{980E7FE6-2FFE-A5A7-98B0-CF182408E81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3809"/>
            <a:stretch>
              <a:fillRect/>
            </a:stretch>
          </p:blipFill>
          <p:spPr bwMode="auto">
            <a:xfrm>
              <a:off x="1763681" y="5053013"/>
              <a:ext cx="1385322"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a:extLst>
                <a:ext uri="{FF2B5EF4-FFF2-40B4-BE49-F238E27FC236}">
                  <a16:creationId xmlns:a16="http://schemas.microsoft.com/office/drawing/2014/main" id="{2B3CD2A0-8759-3188-9CEF-D7D84E124F0E}"/>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l="21568" t="33981"/>
            <a:stretch>
              <a:fillRect/>
            </a:stretch>
          </p:blipFill>
          <p:spPr bwMode="auto">
            <a:xfrm>
              <a:off x="0" y="0"/>
              <a:ext cx="143964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a:extLst>
                <a:ext uri="{FF2B5EF4-FFF2-40B4-BE49-F238E27FC236}">
                  <a16:creationId xmlns:a16="http://schemas.microsoft.com/office/drawing/2014/main" id="{BFA7F037-FA89-AF37-5BDA-860D506F6F68}"/>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3567"/>
            <a:stretch>
              <a:fillRect/>
            </a:stretch>
          </p:blipFill>
          <p:spPr bwMode="auto">
            <a:xfrm>
              <a:off x="0" y="1162050"/>
              <a:ext cx="1052513"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16">
              <a:extLst>
                <a:ext uri="{FF2B5EF4-FFF2-40B4-BE49-F238E27FC236}">
                  <a16:creationId xmlns:a16="http://schemas.microsoft.com/office/drawing/2014/main" id="{550ABBF3-FF57-F35A-281A-6A023FD69AE6}"/>
                </a:ext>
              </a:extLst>
            </p:cNvPr>
            <p:cNvSpPr>
              <a:spLocks noChangeArrowheads="1"/>
            </p:cNvSpPr>
            <p:nvPr/>
          </p:nvSpPr>
          <p:spPr bwMode="auto">
            <a:xfrm>
              <a:off x="142875" y="6367463"/>
              <a:ext cx="42846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zh-TW" sz="1600" b="1">
                  <a:latin typeface="Calibri" panose="020F0502020204030204" pitchFamily="34" charset="0"/>
                </a:rPr>
                <a:t>2023 Mobile All-IP Networking Laboratory</a:t>
              </a:r>
            </a:p>
          </p:txBody>
        </p:sp>
      </p:grpSp>
      <p:sp>
        <p:nvSpPr>
          <p:cNvPr id="2" name="標題 1"/>
          <p:cNvSpPr>
            <a:spLocks noGrp="1"/>
          </p:cNvSpPr>
          <p:nvPr>
            <p:ph type="ctrTitle"/>
          </p:nvPr>
        </p:nvSpPr>
        <p:spPr>
          <a:xfrm>
            <a:off x="914400" y="1676401"/>
            <a:ext cx="10363200" cy="1470025"/>
          </a:xfrm>
        </p:spPr>
        <p:txBody>
          <a:bodyPr/>
          <a:lstStyle>
            <a:lvl1pPr>
              <a:defRPr>
                <a:latin typeface="微軟正黑體" pitchFamily="34" charset="-120"/>
                <a:ea typeface="微軟正黑體" pitchFamily="34" charset="-120"/>
              </a:defRPr>
            </a:lvl1pPr>
          </a:lstStyle>
          <a:p>
            <a:r>
              <a:rPr lang="zh-TW" altLang="en-US"/>
              <a:t>按一下以編輯母片標題樣式</a:t>
            </a:r>
            <a:endParaRPr lang="en-US"/>
          </a:p>
        </p:txBody>
      </p:sp>
      <p:sp>
        <p:nvSpPr>
          <p:cNvPr id="3" name="副標題 2"/>
          <p:cNvSpPr>
            <a:spLocks noGrp="1"/>
          </p:cNvSpPr>
          <p:nvPr>
            <p:ph type="subTitle" idx="1"/>
          </p:nvPr>
        </p:nvSpPr>
        <p:spPr>
          <a:xfrm>
            <a:off x="1828800" y="3432175"/>
            <a:ext cx="8534400" cy="1752600"/>
          </a:xfrm>
        </p:spPr>
        <p:txBody>
          <a:bodyPr/>
          <a:lstStyle>
            <a:lvl1pPr marL="0" indent="0" algn="ctr">
              <a:buNone/>
              <a:defRPr>
                <a:solidFill>
                  <a:schemeClr val="tx1">
                    <a:tint val="75000"/>
                  </a:schemeClr>
                </a:solidFill>
                <a:latin typeface="微軟正黑體" pitchFamily="34" charset="-120"/>
                <a:ea typeface="微軟正黑體" pitchFamily="34" charset="-12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zh-TW" altLang="en-US"/>
              <a:t>按一下以編輯母片子標題樣式</a:t>
            </a:r>
            <a:endParaRPr lang="en-US"/>
          </a:p>
        </p:txBody>
      </p:sp>
      <p:sp>
        <p:nvSpPr>
          <p:cNvPr id="13" name="日期版面配置區 3">
            <a:extLst>
              <a:ext uri="{FF2B5EF4-FFF2-40B4-BE49-F238E27FC236}">
                <a16:creationId xmlns:a16="http://schemas.microsoft.com/office/drawing/2014/main" id="{C43C86AF-36E7-37A9-C2CE-027A1CE308CD}"/>
              </a:ext>
            </a:extLst>
          </p:cNvPr>
          <p:cNvSpPr>
            <a:spLocks noGrp="1"/>
          </p:cNvSpPr>
          <p:nvPr>
            <p:ph type="dt" sz="half" idx="10"/>
          </p:nvPr>
        </p:nvSpPr>
        <p:spPr/>
        <p:txBody>
          <a:bodyPr/>
          <a:lstStyle>
            <a:lvl1pPr>
              <a:defRPr>
                <a:latin typeface="微軟正黑體" pitchFamily="34" charset="-120"/>
                <a:ea typeface="微軟正黑體" pitchFamily="34" charset="-120"/>
              </a:defRPr>
            </a:lvl1pPr>
          </a:lstStyle>
          <a:p>
            <a:pPr>
              <a:defRPr/>
            </a:pPr>
            <a:fld id="{521381D5-AF00-384A-AF92-06B631C8F50B}" type="datetimeFigureOut">
              <a:rPr lang="en-US" altLang="zh-TW"/>
              <a:pPr>
                <a:defRPr/>
              </a:pPr>
              <a:t>9/27/23</a:t>
            </a:fld>
            <a:endParaRPr lang="en-US" altLang="zh-TW"/>
          </a:p>
        </p:txBody>
      </p:sp>
      <p:sp>
        <p:nvSpPr>
          <p:cNvPr id="14" name="頁尾版面配置區 4">
            <a:extLst>
              <a:ext uri="{FF2B5EF4-FFF2-40B4-BE49-F238E27FC236}">
                <a16:creationId xmlns:a16="http://schemas.microsoft.com/office/drawing/2014/main" id="{239BD8AB-9640-6E95-5A31-D4B8F55FFF2D}"/>
              </a:ext>
            </a:extLst>
          </p:cNvPr>
          <p:cNvSpPr>
            <a:spLocks noGrp="1"/>
          </p:cNvSpPr>
          <p:nvPr>
            <p:ph type="ftr" sz="quarter" idx="11"/>
          </p:nvPr>
        </p:nvSpPr>
        <p:spPr/>
        <p:txBody>
          <a:bodyPr/>
          <a:lstStyle>
            <a:lvl1pPr>
              <a:defRPr>
                <a:latin typeface="微軟正黑體" pitchFamily="34" charset="-120"/>
                <a:ea typeface="微軟正黑體" pitchFamily="34" charset="-120"/>
              </a:defRPr>
            </a:lvl1pPr>
          </a:lstStyle>
          <a:p>
            <a:pPr>
              <a:defRPr/>
            </a:pPr>
            <a:endParaRPr lang="en-US" altLang="zh-TW" dirty="0"/>
          </a:p>
        </p:txBody>
      </p:sp>
      <p:sp>
        <p:nvSpPr>
          <p:cNvPr id="15" name="投影片編號版面配置區 5">
            <a:extLst>
              <a:ext uri="{FF2B5EF4-FFF2-40B4-BE49-F238E27FC236}">
                <a16:creationId xmlns:a16="http://schemas.microsoft.com/office/drawing/2014/main" id="{B90AE132-51A4-2F09-7CF0-28850E934BDD}"/>
              </a:ext>
            </a:extLst>
          </p:cNvPr>
          <p:cNvSpPr>
            <a:spLocks noGrp="1"/>
          </p:cNvSpPr>
          <p:nvPr>
            <p:ph type="sldNum" sz="quarter" idx="12"/>
          </p:nvPr>
        </p:nvSpPr>
        <p:spPr/>
        <p:txBody>
          <a:bodyPr/>
          <a:lstStyle>
            <a:lvl1pPr>
              <a:defRPr smtClean="0">
                <a:latin typeface="微軟正黑體" panose="020B0604030504040204" pitchFamily="34" charset="-120"/>
                <a:ea typeface="微軟正黑體" panose="020B0604030504040204" pitchFamily="34" charset="-120"/>
              </a:defRPr>
            </a:lvl1pPr>
          </a:lstStyle>
          <a:p>
            <a:pPr>
              <a:defRPr/>
            </a:pPr>
            <a:fld id="{5B69C9C6-0AE3-0D4F-B8F6-221F1F1361C3}" type="slidenum">
              <a:rPr lang="en-US" altLang="zh-TW"/>
              <a:pPr>
                <a:defRPr/>
              </a:pPr>
              <a:t>‹#›</a:t>
            </a:fld>
            <a:endParaRPr lang="en-US" altLang="zh-TW"/>
          </a:p>
        </p:txBody>
      </p:sp>
    </p:spTree>
    <p:extLst>
      <p:ext uri="{BB962C8B-B14F-4D97-AF65-F5344CB8AC3E}">
        <p14:creationId xmlns:p14="http://schemas.microsoft.com/office/powerpoint/2010/main" val="366746343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endParaRPr lang="en-US"/>
          </a:p>
        </p:txBody>
      </p:sp>
      <p:sp>
        <p:nvSpPr>
          <p:cNvPr id="3" name="圖片版面配置區 2"/>
          <p:cNvSpPr>
            <a:spLocks noGrp="1"/>
          </p:cNvSpPr>
          <p:nvPr>
            <p:ph type="pic" idx="1"/>
          </p:nvPr>
        </p:nvSpPr>
        <p:spPr>
          <a:xfrm>
            <a:off x="2389717" y="612775"/>
            <a:ext cx="7315200" cy="4114800"/>
          </a:xfrm>
        </p:spPr>
        <p:txBody>
          <a:bodyPr rtlCol="0">
            <a:normAutofit/>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zh-TW" altLang="en-US" noProof="0"/>
              <a:t>按一下圖示以新增圖片</a:t>
            </a:r>
            <a:endParaRPr 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zh-TW" altLang="en-US"/>
              <a:t>按一下以編輯母片文字樣式</a:t>
            </a:r>
          </a:p>
        </p:txBody>
      </p:sp>
      <p:sp>
        <p:nvSpPr>
          <p:cNvPr id="5" name="日期版面配置區 3">
            <a:extLst>
              <a:ext uri="{FF2B5EF4-FFF2-40B4-BE49-F238E27FC236}">
                <a16:creationId xmlns:a16="http://schemas.microsoft.com/office/drawing/2014/main" id="{8C55C869-3C8C-BEB2-D59C-FF8609A15A41}"/>
              </a:ext>
            </a:extLst>
          </p:cNvPr>
          <p:cNvSpPr>
            <a:spLocks noGrp="1"/>
          </p:cNvSpPr>
          <p:nvPr>
            <p:ph type="dt" sz="half" idx="10"/>
          </p:nvPr>
        </p:nvSpPr>
        <p:spPr/>
        <p:txBody>
          <a:bodyPr/>
          <a:lstStyle>
            <a:lvl1pPr>
              <a:defRPr/>
            </a:lvl1pPr>
          </a:lstStyle>
          <a:p>
            <a:pPr>
              <a:defRPr/>
            </a:pPr>
            <a:fld id="{37EC4A1C-4C31-FF4B-8505-9E8CC43E03E9}" type="datetimeFigureOut">
              <a:rPr lang="en-US" altLang="zh-TW"/>
              <a:pPr>
                <a:defRPr/>
              </a:pPr>
              <a:t>9/27/23</a:t>
            </a:fld>
            <a:endParaRPr lang="en-US" altLang="zh-TW"/>
          </a:p>
        </p:txBody>
      </p:sp>
      <p:sp>
        <p:nvSpPr>
          <p:cNvPr id="6" name="頁尾版面配置區 4">
            <a:extLst>
              <a:ext uri="{FF2B5EF4-FFF2-40B4-BE49-F238E27FC236}">
                <a16:creationId xmlns:a16="http://schemas.microsoft.com/office/drawing/2014/main" id="{84BB7881-EBBF-8422-3A98-697EB0AC8050}"/>
              </a:ext>
            </a:extLst>
          </p:cNvPr>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a:extLst>
              <a:ext uri="{FF2B5EF4-FFF2-40B4-BE49-F238E27FC236}">
                <a16:creationId xmlns:a16="http://schemas.microsoft.com/office/drawing/2014/main" id="{C997AFA4-2EFB-3A31-A13E-E18166409949}"/>
              </a:ext>
            </a:extLst>
          </p:cNvPr>
          <p:cNvSpPr>
            <a:spLocks noGrp="1"/>
          </p:cNvSpPr>
          <p:nvPr>
            <p:ph type="sldNum" sz="quarter" idx="12"/>
          </p:nvPr>
        </p:nvSpPr>
        <p:spPr/>
        <p:txBody>
          <a:bodyPr/>
          <a:lstStyle>
            <a:lvl1pPr>
              <a:defRPr/>
            </a:lvl1pPr>
          </a:lstStyle>
          <a:p>
            <a:pPr>
              <a:defRPr/>
            </a:pPr>
            <a:fld id="{C0EEFF22-88B6-6941-8E5A-D37B21D5402D}" type="slidenum">
              <a:rPr lang="en-US" altLang="zh-TW"/>
              <a:pPr>
                <a:defRPr/>
              </a:pPr>
              <a:t>‹#›</a:t>
            </a:fld>
            <a:endParaRPr lang="en-US" altLang="zh-TW"/>
          </a:p>
        </p:txBody>
      </p:sp>
    </p:spTree>
    <p:extLst>
      <p:ext uri="{BB962C8B-B14F-4D97-AF65-F5344CB8AC3E}">
        <p14:creationId xmlns:p14="http://schemas.microsoft.com/office/powerpoint/2010/main" val="751274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cxnSp>
        <p:nvCxnSpPr>
          <p:cNvPr id="4" name="直線接點 3">
            <a:extLst>
              <a:ext uri="{FF2B5EF4-FFF2-40B4-BE49-F238E27FC236}">
                <a16:creationId xmlns:a16="http://schemas.microsoft.com/office/drawing/2014/main" id="{4137B63E-39BE-32B4-68E5-A9049C904A18}"/>
              </a:ext>
            </a:extLst>
          </p:cNvPr>
          <p:cNvCxnSpPr/>
          <p:nvPr/>
        </p:nvCxnSpPr>
        <p:spPr>
          <a:xfrm>
            <a:off x="609600" y="1493853"/>
            <a:ext cx="10972800" cy="1587"/>
          </a:xfrm>
          <a:prstGeom prst="line">
            <a:avLst/>
          </a:prstGeom>
        </p:spPr>
        <p:style>
          <a:lnRef idx="3">
            <a:schemeClr val="accent1"/>
          </a:lnRef>
          <a:fillRef idx="0">
            <a:schemeClr val="accent1"/>
          </a:fillRef>
          <a:effectRef idx="2">
            <a:schemeClr val="accent1"/>
          </a:effectRef>
          <a:fontRef idx="minor">
            <a:schemeClr val="tx1"/>
          </a:fontRef>
        </p:style>
      </p:cxnSp>
      <p:sp>
        <p:nvSpPr>
          <p:cNvPr id="2" name="標題 1"/>
          <p:cNvSpPr>
            <a:spLocks noGrp="1"/>
          </p:cNvSpPr>
          <p:nvPr>
            <p:ph type="title"/>
          </p:nvPr>
        </p:nvSpPr>
        <p:spPr/>
        <p:txBody>
          <a:bodyPr/>
          <a:lstStyle/>
          <a:p>
            <a:r>
              <a:rPr lang="zh-TW" altLang="en-US"/>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日期版面配置區 3">
            <a:extLst>
              <a:ext uri="{FF2B5EF4-FFF2-40B4-BE49-F238E27FC236}">
                <a16:creationId xmlns:a16="http://schemas.microsoft.com/office/drawing/2014/main" id="{AD10C6F9-B43E-65E7-4790-4484D46C60CC}"/>
              </a:ext>
            </a:extLst>
          </p:cNvPr>
          <p:cNvSpPr>
            <a:spLocks noGrp="1"/>
          </p:cNvSpPr>
          <p:nvPr>
            <p:ph type="dt" sz="half" idx="10"/>
          </p:nvPr>
        </p:nvSpPr>
        <p:spPr/>
        <p:txBody>
          <a:bodyPr/>
          <a:lstStyle>
            <a:lvl1pPr>
              <a:defRPr/>
            </a:lvl1pPr>
          </a:lstStyle>
          <a:p>
            <a:pPr>
              <a:defRPr/>
            </a:pPr>
            <a:fld id="{D257D7DD-B452-7D44-8D57-02968C084B60}" type="datetimeFigureOut">
              <a:rPr lang="en-US" altLang="zh-TW"/>
              <a:pPr>
                <a:defRPr/>
              </a:pPr>
              <a:t>9/27/23</a:t>
            </a:fld>
            <a:endParaRPr lang="en-US" altLang="zh-TW"/>
          </a:p>
        </p:txBody>
      </p:sp>
      <p:sp>
        <p:nvSpPr>
          <p:cNvPr id="6" name="頁尾版面配置區 4">
            <a:extLst>
              <a:ext uri="{FF2B5EF4-FFF2-40B4-BE49-F238E27FC236}">
                <a16:creationId xmlns:a16="http://schemas.microsoft.com/office/drawing/2014/main" id="{80CC725E-ACEB-1376-6CDC-47586990E086}"/>
              </a:ext>
            </a:extLst>
          </p:cNvPr>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a:extLst>
              <a:ext uri="{FF2B5EF4-FFF2-40B4-BE49-F238E27FC236}">
                <a16:creationId xmlns:a16="http://schemas.microsoft.com/office/drawing/2014/main" id="{90528F5D-7065-EC61-4D1D-20DC0D73771C}"/>
              </a:ext>
            </a:extLst>
          </p:cNvPr>
          <p:cNvSpPr>
            <a:spLocks noGrp="1"/>
          </p:cNvSpPr>
          <p:nvPr>
            <p:ph type="sldNum" sz="quarter" idx="12"/>
          </p:nvPr>
        </p:nvSpPr>
        <p:spPr/>
        <p:txBody>
          <a:bodyPr/>
          <a:lstStyle>
            <a:lvl1pPr>
              <a:defRPr smtClean="0"/>
            </a:lvl1pPr>
          </a:lstStyle>
          <a:p>
            <a:pPr>
              <a:defRPr/>
            </a:pPr>
            <a:fld id="{BF2809C0-DBCB-B742-995C-707341FBF3FC}" type="slidenum">
              <a:rPr lang="en-US" altLang="zh-TW"/>
              <a:pPr>
                <a:defRPr/>
              </a:pPr>
              <a:t>‹#›</a:t>
            </a:fld>
            <a:endParaRPr lang="en-US" altLang="zh-TW"/>
          </a:p>
        </p:txBody>
      </p:sp>
    </p:spTree>
    <p:extLst>
      <p:ext uri="{BB962C8B-B14F-4D97-AF65-F5344CB8AC3E}">
        <p14:creationId xmlns:p14="http://schemas.microsoft.com/office/powerpoint/2010/main" val="3264245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cxnSp>
        <p:nvCxnSpPr>
          <p:cNvPr id="4" name="直線接點 3">
            <a:extLst>
              <a:ext uri="{FF2B5EF4-FFF2-40B4-BE49-F238E27FC236}">
                <a16:creationId xmlns:a16="http://schemas.microsoft.com/office/drawing/2014/main" id="{DD2ED3A0-222D-0B72-7724-939D935598FE}"/>
              </a:ext>
            </a:extLst>
          </p:cNvPr>
          <p:cNvCxnSpPr/>
          <p:nvPr/>
        </p:nvCxnSpPr>
        <p:spPr>
          <a:xfrm rot="5400000">
            <a:off x="5842001" y="3199886"/>
            <a:ext cx="5791200" cy="4233"/>
          </a:xfrm>
          <a:prstGeom prst="line">
            <a:avLst/>
          </a:prstGeom>
        </p:spPr>
        <p:style>
          <a:lnRef idx="3">
            <a:schemeClr val="accent1"/>
          </a:lnRef>
          <a:fillRef idx="0">
            <a:schemeClr val="accent1"/>
          </a:fillRef>
          <a:effectRef idx="2">
            <a:schemeClr val="accent1"/>
          </a:effectRef>
          <a:fontRef idx="minor">
            <a:schemeClr val="tx1"/>
          </a:fontRef>
        </p:style>
      </p:cxnSp>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endParaRPr lang="en-US"/>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日期版面配置區 3">
            <a:extLst>
              <a:ext uri="{FF2B5EF4-FFF2-40B4-BE49-F238E27FC236}">
                <a16:creationId xmlns:a16="http://schemas.microsoft.com/office/drawing/2014/main" id="{C59E472F-C652-ED09-2F9F-010C309C20C8}"/>
              </a:ext>
            </a:extLst>
          </p:cNvPr>
          <p:cNvSpPr>
            <a:spLocks noGrp="1"/>
          </p:cNvSpPr>
          <p:nvPr>
            <p:ph type="dt" sz="half" idx="10"/>
          </p:nvPr>
        </p:nvSpPr>
        <p:spPr/>
        <p:txBody>
          <a:bodyPr/>
          <a:lstStyle>
            <a:lvl1pPr>
              <a:defRPr/>
            </a:lvl1pPr>
          </a:lstStyle>
          <a:p>
            <a:pPr>
              <a:defRPr/>
            </a:pPr>
            <a:fld id="{E5FBE07E-6C23-5A48-9F84-A2B10CEE9A49}" type="datetimeFigureOut">
              <a:rPr lang="en-US" altLang="zh-TW"/>
              <a:pPr>
                <a:defRPr/>
              </a:pPr>
              <a:t>9/27/23</a:t>
            </a:fld>
            <a:endParaRPr lang="en-US" altLang="zh-TW"/>
          </a:p>
        </p:txBody>
      </p:sp>
      <p:sp>
        <p:nvSpPr>
          <p:cNvPr id="6" name="頁尾版面配置區 4">
            <a:extLst>
              <a:ext uri="{FF2B5EF4-FFF2-40B4-BE49-F238E27FC236}">
                <a16:creationId xmlns:a16="http://schemas.microsoft.com/office/drawing/2014/main" id="{811D8D10-CC12-060C-84F6-9E9161339F19}"/>
              </a:ext>
            </a:extLst>
          </p:cNvPr>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a:extLst>
              <a:ext uri="{FF2B5EF4-FFF2-40B4-BE49-F238E27FC236}">
                <a16:creationId xmlns:a16="http://schemas.microsoft.com/office/drawing/2014/main" id="{DBF97C93-B24E-B681-0D6A-CF1921BE960F}"/>
              </a:ext>
            </a:extLst>
          </p:cNvPr>
          <p:cNvSpPr>
            <a:spLocks noGrp="1"/>
          </p:cNvSpPr>
          <p:nvPr>
            <p:ph type="sldNum" sz="quarter" idx="12"/>
          </p:nvPr>
        </p:nvSpPr>
        <p:spPr/>
        <p:txBody>
          <a:bodyPr/>
          <a:lstStyle>
            <a:lvl1pPr>
              <a:defRPr smtClean="0"/>
            </a:lvl1pPr>
          </a:lstStyle>
          <a:p>
            <a:pPr>
              <a:defRPr/>
            </a:pPr>
            <a:fld id="{D7AF4718-91F0-9A42-92B4-628029D6233C}" type="slidenum">
              <a:rPr lang="en-US" altLang="zh-TW"/>
              <a:pPr>
                <a:defRPr/>
              </a:pPr>
              <a:t>‹#›</a:t>
            </a:fld>
            <a:endParaRPr lang="en-US" altLang="zh-TW"/>
          </a:p>
        </p:txBody>
      </p:sp>
    </p:spTree>
    <p:extLst>
      <p:ext uri="{BB962C8B-B14F-4D97-AF65-F5344CB8AC3E}">
        <p14:creationId xmlns:p14="http://schemas.microsoft.com/office/powerpoint/2010/main" val="875448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a:extLst>
              <a:ext uri="{FF2B5EF4-FFF2-40B4-BE49-F238E27FC236}">
                <a16:creationId xmlns:a16="http://schemas.microsoft.com/office/drawing/2014/main" id="{2441661E-8021-BEED-4C77-7AA0EC3CCBCC}"/>
              </a:ext>
            </a:extLst>
          </p:cNvPr>
          <p:cNvSpPr>
            <a:spLocks noGrp="1"/>
          </p:cNvSpPr>
          <p:nvPr>
            <p:ph type="dt" sz="half" idx="10"/>
          </p:nvPr>
        </p:nvSpPr>
        <p:spPr/>
        <p:txBody>
          <a:bodyPr/>
          <a:lstStyle>
            <a:lvl1pPr>
              <a:defRPr/>
            </a:lvl1pPr>
          </a:lstStyle>
          <a:p>
            <a:pPr>
              <a:defRPr/>
            </a:pPr>
            <a:fld id="{D3999B4E-E4C4-C84C-92A1-80315AF74D77}" type="datetimeFigureOut">
              <a:rPr lang="en-US" altLang="zh-TW"/>
              <a:pPr>
                <a:defRPr/>
              </a:pPr>
              <a:t>9/27/23</a:t>
            </a:fld>
            <a:endParaRPr lang="en-US" altLang="zh-TW"/>
          </a:p>
        </p:txBody>
      </p:sp>
      <p:sp>
        <p:nvSpPr>
          <p:cNvPr id="4" name="頁尾版面配置區 4">
            <a:extLst>
              <a:ext uri="{FF2B5EF4-FFF2-40B4-BE49-F238E27FC236}">
                <a16:creationId xmlns:a16="http://schemas.microsoft.com/office/drawing/2014/main" id="{94E5D48E-716A-FAB1-1B5D-DF8FD7CB8C0D}"/>
              </a:ext>
            </a:extLst>
          </p:cNvPr>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a:extLst>
              <a:ext uri="{FF2B5EF4-FFF2-40B4-BE49-F238E27FC236}">
                <a16:creationId xmlns:a16="http://schemas.microsoft.com/office/drawing/2014/main" id="{54763161-99BF-01B4-8038-09368FFF0C73}"/>
              </a:ext>
            </a:extLst>
          </p:cNvPr>
          <p:cNvSpPr>
            <a:spLocks noGrp="1"/>
          </p:cNvSpPr>
          <p:nvPr>
            <p:ph type="sldNum" sz="quarter" idx="12"/>
          </p:nvPr>
        </p:nvSpPr>
        <p:spPr/>
        <p:txBody>
          <a:bodyPr/>
          <a:lstStyle>
            <a:lvl1pPr>
              <a:defRPr/>
            </a:lvl1pPr>
          </a:lstStyle>
          <a:p>
            <a:pPr>
              <a:defRPr/>
            </a:pPr>
            <a:fld id="{4CD331FE-3217-914C-87F6-88363AF8AE40}" type="slidenum">
              <a:rPr lang="en-US" altLang="zh-TW"/>
              <a:pPr>
                <a:defRPr/>
              </a:pPr>
              <a:t>‹#›</a:t>
            </a:fld>
            <a:endParaRPr lang="en-US" altLang="zh-TW"/>
          </a:p>
        </p:txBody>
      </p:sp>
    </p:spTree>
    <p:extLst>
      <p:ext uri="{BB962C8B-B14F-4D97-AF65-F5344CB8AC3E}">
        <p14:creationId xmlns:p14="http://schemas.microsoft.com/office/powerpoint/2010/main" val="2689042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cxnSp>
        <p:nvCxnSpPr>
          <p:cNvPr id="4" name="直線接點 3">
            <a:extLst>
              <a:ext uri="{FF2B5EF4-FFF2-40B4-BE49-F238E27FC236}">
                <a16:creationId xmlns:a16="http://schemas.microsoft.com/office/drawing/2014/main" id="{165F4237-2AE6-B856-7CC5-01C76F14137D}"/>
              </a:ext>
            </a:extLst>
          </p:cNvPr>
          <p:cNvCxnSpPr/>
          <p:nvPr/>
        </p:nvCxnSpPr>
        <p:spPr>
          <a:xfrm>
            <a:off x="609600" y="1493853"/>
            <a:ext cx="10972800" cy="1587"/>
          </a:xfrm>
          <a:prstGeom prst="line">
            <a:avLst/>
          </a:prstGeom>
        </p:spPr>
        <p:style>
          <a:lnRef idx="3">
            <a:schemeClr val="accent1"/>
          </a:lnRef>
          <a:fillRef idx="0">
            <a:schemeClr val="accent1"/>
          </a:fillRef>
          <a:effectRef idx="2">
            <a:schemeClr val="accent1"/>
          </a:effectRef>
          <a:fontRef idx="minor">
            <a:schemeClr val="tx1"/>
          </a:fontRef>
        </p:style>
      </p:cxnSp>
      <p:sp>
        <p:nvSpPr>
          <p:cNvPr id="2" name="標題 1"/>
          <p:cNvSpPr>
            <a:spLocks noGrp="1"/>
          </p:cNvSpPr>
          <p:nvPr>
            <p:ph type="title"/>
          </p:nvPr>
        </p:nvSpPr>
        <p:spPr/>
        <p:txBody>
          <a:bodyPr/>
          <a:lstStyle/>
          <a:p>
            <a:r>
              <a:rPr lang="zh-TW" altLang="en-US"/>
              <a:t>按一下以編輯母片標題樣式</a:t>
            </a:r>
            <a:endParaRPr lang="en-US"/>
          </a:p>
        </p:txBody>
      </p:sp>
      <p:sp>
        <p:nvSpPr>
          <p:cNvPr id="3" name="內容版面配置區 2"/>
          <p:cNvSpPr>
            <a:spLocks noGrp="1"/>
          </p:cNvSpPr>
          <p:nvPr>
            <p:ph idx="1"/>
          </p:nvPr>
        </p:nvSpPr>
        <p:spPr/>
        <p:txBody>
          <a:bodyPr/>
          <a:lstStyle>
            <a:lvl1pPr>
              <a:buFont typeface="Wingdings" pitchFamily="2" charset="2"/>
              <a:buChar char="n"/>
              <a:defRPr b="0" u="none">
                <a:solidFill>
                  <a:schemeClr val="tx2">
                    <a:lumMod val="75000"/>
                  </a:schemeClr>
                </a:solidFill>
              </a:defRPr>
            </a:lvl1pPr>
            <a:lvl2pPr>
              <a:defRPr>
                <a:solidFill>
                  <a:schemeClr val="tx1">
                    <a:lumMod val="75000"/>
                    <a:lumOff val="2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日期版面配置區 3">
            <a:extLst>
              <a:ext uri="{FF2B5EF4-FFF2-40B4-BE49-F238E27FC236}">
                <a16:creationId xmlns:a16="http://schemas.microsoft.com/office/drawing/2014/main" id="{063CE63E-C487-C5C0-C325-BFC00A843B40}"/>
              </a:ext>
            </a:extLst>
          </p:cNvPr>
          <p:cNvSpPr>
            <a:spLocks noGrp="1"/>
          </p:cNvSpPr>
          <p:nvPr>
            <p:ph type="dt" sz="half" idx="10"/>
          </p:nvPr>
        </p:nvSpPr>
        <p:spPr/>
        <p:txBody>
          <a:bodyPr/>
          <a:lstStyle>
            <a:lvl1pPr>
              <a:defRPr/>
            </a:lvl1pPr>
          </a:lstStyle>
          <a:p>
            <a:pPr>
              <a:defRPr/>
            </a:pPr>
            <a:fld id="{E6A7D424-766B-C24E-BCB4-F6D30172D10C}" type="datetimeFigureOut">
              <a:rPr lang="en-US" altLang="zh-TW"/>
              <a:pPr>
                <a:defRPr/>
              </a:pPr>
              <a:t>9/27/23</a:t>
            </a:fld>
            <a:endParaRPr lang="en-US" altLang="zh-TW"/>
          </a:p>
        </p:txBody>
      </p:sp>
      <p:sp>
        <p:nvSpPr>
          <p:cNvPr id="6" name="頁尾版面配置區 4">
            <a:extLst>
              <a:ext uri="{FF2B5EF4-FFF2-40B4-BE49-F238E27FC236}">
                <a16:creationId xmlns:a16="http://schemas.microsoft.com/office/drawing/2014/main" id="{D85232E5-89F4-F67D-EFFA-95CCFC952917}"/>
              </a:ext>
            </a:extLst>
          </p:cNvPr>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a:extLst>
              <a:ext uri="{FF2B5EF4-FFF2-40B4-BE49-F238E27FC236}">
                <a16:creationId xmlns:a16="http://schemas.microsoft.com/office/drawing/2014/main" id="{41EEF163-313A-BF99-E134-9801D433F0E0}"/>
              </a:ext>
            </a:extLst>
          </p:cNvPr>
          <p:cNvSpPr>
            <a:spLocks noGrp="1"/>
          </p:cNvSpPr>
          <p:nvPr>
            <p:ph type="sldNum" sz="quarter" idx="12"/>
          </p:nvPr>
        </p:nvSpPr>
        <p:spPr/>
        <p:txBody>
          <a:bodyPr/>
          <a:lstStyle>
            <a:lvl1pPr>
              <a:defRPr smtClean="0"/>
            </a:lvl1pPr>
          </a:lstStyle>
          <a:p>
            <a:pPr>
              <a:defRPr/>
            </a:pPr>
            <a:fld id="{60D5A963-2080-9547-AC7D-2C6528F687EC}" type="slidenum">
              <a:rPr lang="en-US" altLang="zh-TW"/>
              <a:pPr>
                <a:defRPr/>
              </a:pPr>
              <a:t>‹#›</a:t>
            </a:fld>
            <a:endParaRPr lang="en-US" altLang="zh-TW"/>
          </a:p>
        </p:txBody>
      </p:sp>
    </p:spTree>
    <p:extLst>
      <p:ext uri="{BB962C8B-B14F-4D97-AF65-F5344CB8AC3E}">
        <p14:creationId xmlns:p14="http://schemas.microsoft.com/office/powerpoint/2010/main" val="989288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15"/>
            <a:ext cx="10363200" cy="1362075"/>
          </a:xfrm>
        </p:spPr>
        <p:txBody>
          <a:bodyPr anchor="t"/>
          <a:lstStyle>
            <a:lvl1pPr algn="l">
              <a:defRPr sz="4000" b="1" cap="all"/>
            </a:lvl1pPr>
          </a:lstStyle>
          <a:p>
            <a:r>
              <a:rPr lang="zh-TW" altLang="en-US"/>
              <a:t>按一下以編輯母片標題樣式</a:t>
            </a:r>
            <a:endParaRPr lang="en-US"/>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A185019C-2F81-173B-00B4-1289F39D0512}"/>
              </a:ext>
            </a:extLst>
          </p:cNvPr>
          <p:cNvSpPr>
            <a:spLocks noGrp="1"/>
          </p:cNvSpPr>
          <p:nvPr>
            <p:ph type="dt" sz="half" idx="10"/>
          </p:nvPr>
        </p:nvSpPr>
        <p:spPr/>
        <p:txBody>
          <a:bodyPr/>
          <a:lstStyle>
            <a:lvl1pPr>
              <a:defRPr/>
            </a:lvl1pPr>
          </a:lstStyle>
          <a:p>
            <a:pPr>
              <a:defRPr/>
            </a:pPr>
            <a:fld id="{2B5AAD08-C5C6-9A46-ABDA-D98F2DDFF02C}" type="datetimeFigureOut">
              <a:rPr lang="en-US" altLang="zh-TW"/>
              <a:pPr>
                <a:defRPr/>
              </a:pPr>
              <a:t>9/27/23</a:t>
            </a:fld>
            <a:endParaRPr lang="en-US" altLang="zh-TW"/>
          </a:p>
        </p:txBody>
      </p:sp>
      <p:sp>
        <p:nvSpPr>
          <p:cNvPr id="5" name="頁尾版面配置區 4">
            <a:extLst>
              <a:ext uri="{FF2B5EF4-FFF2-40B4-BE49-F238E27FC236}">
                <a16:creationId xmlns:a16="http://schemas.microsoft.com/office/drawing/2014/main" id="{C8E987C1-D1D7-1E20-5E3C-DA06D859ED17}"/>
              </a:ext>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a:ext uri="{FF2B5EF4-FFF2-40B4-BE49-F238E27FC236}">
                <a16:creationId xmlns:a16="http://schemas.microsoft.com/office/drawing/2014/main" id="{5D068A7C-50BB-409A-9BC7-45AFAA3329C0}"/>
              </a:ext>
            </a:extLst>
          </p:cNvPr>
          <p:cNvSpPr>
            <a:spLocks noGrp="1"/>
          </p:cNvSpPr>
          <p:nvPr>
            <p:ph type="sldNum" sz="quarter" idx="12"/>
          </p:nvPr>
        </p:nvSpPr>
        <p:spPr/>
        <p:txBody>
          <a:bodyPr/>
          <a:lstStyle>
            <a:lvl1pPr>
              <a:defRPr/>
            </a:lvl1pPr>
          </a:lstStyle>
          <a:p>
            <a:pPr>
              <a:defRPr/>
            </a:pPr>
            <a:fld id="{B2E9998D-8B01-C34C-8202-B9E028D4BC8C}" type="slidenum">
              <a:rPr lang="en-US" altLang="zh-TW"/>
              <a:pPr>
                <a:defRPr/>
              </a:pPr>
              <a:t>‹#›</a:t>
            </a:fld>
            <a:endParaRPr lang="en-US" altLang="zh-TW"/>
          </a:p>
        </p:txBody>
      </p:sp>
    </p:spTree>
    <p:extLst>
      <p:ext uri="{BB962C8B-B14F-4D97-AF65-F5344CB8AC3E}">
        <p14:creationId xmlns:p14="http://schemas.microsoft.com/office/powerpoint/2010/main" val="3797548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cxnSp>
        <p:nvCxnSpPr>
          <p:cNvPr id="5" name="直線接點 4">
            <a:extLst>
              <a:ext uri="{FF2B5EF4-FFF2-40B4-BE49-F238E27FC236}">
                <a16:creationId xmlns:a16="http://schemas.microsoft.com/office/drawing/2014/main" id="{FCC18ADA-66C6-46CC-A6E4-080649CCC6A0}"/>
              </a:ext>
            </a:extLst>
          </p:cNvPr>
          <p:cNvCxnSpPr/>
          <p:nvPr/>
        </p:nvCxnSpPr>
        <p:spPr>
          <a:xfrm>
            <a:off x="609600" y="1493853"/>
            <a:ext cx="10972800" cy="1587"/>
          </a:xfrm>
          <a:prstGeom prst="line">
            <a:avLst/>
          </a:prstGeom>
        </p:spPr>
        <p:style>
          <a:lnRef idx="3">
            <a:schemeClr val="accent1"/>
          </a:lnRef>
          <a:fillRef idx="0">
            <a:schemeClr val="accent1"/>
          </a:fillRef>
          <a:effectRef idx="2">
            <a:schemeClr val="accent1"/>
          </a:effectRef>
          <a:fontRef idx="minor">
            <a:schemeClr val="tx1"/>
          </a:fontRef>
        </p:style>
      </p:cxnSp>
      <p:sp>
        <p:nvSpPr>
          <p:cNvPr id="2" name="標題 1"/>
          <p:cNvSpPr>
            <a:spLocks noGrp="1"/>
          </p:cNvSpPr>
          <p:nvPr>
            <p:ph type="title"/>
          </p:nvPr>
        </p:nvSpPr>
        <p:spPr/>
        <p:txBody>
          <a:bodyPr/>
          <a:lstStyle/>
          <a:p>
            <a:r>
              <a:rPr lang="zh-TW" altLang="en-US"/>
              <a:t>按一下以編輯母片標題樣式</a:t>
            </a:r>
            <a:endParaRPr lang="en-US"/>
          </a:p>
        </p:txBody>
      </p:sp>
      <p:sp>
        <p:nvSpPr>
          <p:cNvPr id="3" name="內容版面配置區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內容版面配置區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6" name="日期版面配置區 3">
            <a:extLst>
              <a:ext uri="{FF2B5EF4-FFF2-40B4-BE49-F238E27FC236}">
                <a16:creationId xmlns:a16="http://schemas.microsoft.com/office/drawing/2014/main" id="{89B6065C-F5EE-18C3-AABC-82EFECC8396D}"/>
              </a:ext>
            </a:extLst>
          </p:cNvPr>
          <p:cNvSpPr>
            <a:spLocks noGrp="1"/>
          </p:cNvSpPr>
          <p:nvPr>
            <p:ph type="dt" sz="half" idx="10"/>
          </p:nvPr>
        </p:nvSpPr>
        <p:spPr/>
        <p:txBody>
          <a:bodyPr/>
          <a:lstStyle>
            <a:lvl1pPr>
              <a:defRPr/>
            </a:lvl1pPr>
          </a:lstStyle>
          <a:p>
            <a:pPr>
              <a:defRPr/>
            </a:pPr>
            <a:fld id="{F2199F1A-87DB-A84D-8E08-B26B4599E721}" type="datetimeFigureOut">
              <a:rPr lang="en-US" altLang="zh-TW"/>
              <a:pPr>
                <a:defRPr/>
              </a:pPr>
              <a:t>9/27/23</a:t>
            </a:fld>
            <a:endParaRPr lang="en-US" altLang="zh-TW"/>
          </a:p>
        </p:txBody>
      </p:sp>
      <p:sp>
        <p:nvSpPr>
          <p:cNvPr id="7" name="頁尾版面配置區 4">
            <a:extLst>
              <a:ext uri="{FF2B5EF4-FFF2-40B4-BE49-F238E27FC236}">
                <a16:creationId xmlns:a16="http://schemas.microsoft.com/office/drawing/2014/main" id="{FD32C9A4-A065-1609-4E88-67249D25B872}"/>
              </a:ext>
            </a:extLst>
          </p:cNvPr>
          <p:cNvSpPr>
            <a:spLocks noGrp="1"/>
          </p:cNvSpPr>
          <p:nvPr>
            <p:ph type="ftr" sz="quarter" idx="11"/>
          </p:nvPr>
        </p:nvSpPr>
        <p:spPr/>
        <p:txBody>
          <a:bodyPr/>
          <a:lstStyle>
            <a:lvl1pPr>
              <a:defRPr/>
            </a:lvl1pPr>
          </a:lstStyle>
          <a:p>
            <a:pPr>
              <a:defRPr/>
            </a:pPr>
            <a:endParaRPr lang="en-US" altLang="zh-TW"/>
          </a:p>
        </p:txBody>
      </p:sp>
      <p:sp>
        <p:nvSpPr>
          <p:cNvPr id="8" name="投影片編號版面配置區 5">
            <a:extLst>
              <a:ext uri="{FF2B5EF4-FFF2-40B4-BE49-F238E27FC236}">
                <a16:creationId xmlns:a16="http://schemas.microsoft.com/office/drawing/2014/main" id="{BA9D82DB-8677-97DC-3FD1-52E2B9E8739C}"/>
              </a:ext>
            </a:extLst>
          </p:cNvPr>
          <p:cNvSpPr>
            <a:spLocks noGrp="1"/>
          </p:cNvSpPr>
          <p:nvPr>
            <p:ph type="sldNum" sz="quarter" idx="12"/>
          </p:nvPr>
        </p:nvSpPr>
        <p:spPr/>
        <p:txBody>
          <a:bodyPr/>
          <a:lstStyle>
            <a:lvl1pPr>
              <a:defRPr smtClean="0"/>
            </a:lvl1pPr>
          </a:lstStyle>
          <a:p>
            <a:pPr>
              <a:defRPr/>
            </a:pPr>
            <a:fld id="{3BAF327E-1649-A246-8D9B-66E2C04E8DCD}" type="slidenum">
              <a:rPr lang="en-US" altLang="zh-TW"/>
              <a:pPr>
                <a:defRPr/>
              </a:pPr>
              <a:t>‹#›</a:t>
            </a:fld>
            <a:endParaRPr lang="en-US" altLang="zh-TW"/>
          </a:p>
        </p:txBody>
      </p:sp>
    </p:spTree>
    <p:extLst>
      <p:ext uri="{BB962C8B-B14F-4D97-AF65-F5344CB8AC3E}">
        <p14:creationId xmlns:p14="http://schemas.microsoft.com/office/powerpoint/2010/main" val="2323525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68D4A423-3874-B7FF-A6FB-40B6AD4DF374}"/>
              </a:ext>
            </a:extLst>
          </p:cNvPr>
          <p:cNvCxnSpPr/>
          <p:nvPr/>
        </p:nvCxnSpPr>
        <p:spPr>
          <a:xfrm>
            <a:off x="609600" y="1493853"/>
            <a:ext cx="10972800" cy="1587"/>
          </a:xfrm>
          <a:prstGeom prst="line">
            <a:avLst/>
          </a:prstGeom>
        </p:spPr>
        <p:style>
          <a:lnRef idx="3">
            <a:schemeClr val="accent1"/>
          </a:lnRef>
          <a:fillRef idx="0">
            <a:schemeClr val="accent1"/>
          </a:fillRef>
          <a:effectRef idx="2">
            <a:schemeClr val="accent1"/>
          </a:effectRef>
          <a:fontRef idx="minor">
            <a:schemeClr val="tx1"/>
          </a:fontRef>
        </p:style>
      </p:cxnSp>
      <p:sp>
        <p:nvSpPr>
          <p:cNvPr id="2" name="標題 1"/>
          <p:cNvSpPr>
            <a:spLocks noGrp="1"/>
          </p:cNvSpPr>
          <p:nvPr>
            <p:ph type="title"/>
          </p:nvPr>
        </p:nvSpPr>
        <p:spPr/>
        <p:txBody>
          <a:bodyPr/>
          <a:lstStyle>
            <a:lvl1pPr>
              <a:defRPr/>
            </a:lvl1pPr>
          </a:lstStyle>
          <a:p>
            <a:r>
              <a:rPr lang="zh-TW" altLang="en-US"/>
              <a:t>按一下以編輯母片標題樣式</a:t>
            </a:r>
            <a:endParaRPr lang="en-US"/>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文字版面配置區 4"/>
          <p:cNvSpPr>
            <a:spLocks noGrp="1"/>
          </p:cNvSpPr>
          <p:nvPr>
            <p:ph type="body" sz="quarter" idx="3"/>
          </p:nvPr>
        </p:nvSpPr>
        <p:spPr>
          <a:xfrm>
            <a:off x="6193377" y="1535113"/>
            <a:ext cx="5389033"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8" name="日期版面配置區 3">
            <a:extLst>
              <a:ext uri="{FF2B5EF4-FFF2-40B4-BE49-F238E27FC236}">
                <a16:creationId xmlns:a16="http://schemas.microsoft.com/office/drawing/2014/main" id="{27F6DF62-8C9E-6DFC-BDE0-C144EF406AC3}"/>
              </a:ext>
            </a:extLst>
          </p:cNvPr>
          <p:cNvSpPr>
            <a:spLocks noGrp="1"/>
          </p:cNvSpPr>
          <p:nvPr>
            <p:ph type="dt" sz="half" idx="10"/>
          </p:nvPr>
        </p:nvSpPr>
        <p:spPr/>
        <p:txBody>
          <a:bodyPr/>
          <a:lstStyle>
            <a:lvl1pPr>
              <a:defRPr/>
            </a:lvl1pPr>
          </a:lstStyle>
          <a:p>
            <a:pPr>
              <a:defRPr/>
            </a:pPr>
            <a:fld id="{12FCAA78-50BA-924B-90D2-509D593DBBC4}" type="datetimeFigureOut">
              <a:rPr lang="en-US" altLang="zh-TW"/>
              <a:pPr>
                <a:defRPr/>
              </a:pPr>
              <a:t>9/27/23</a:t>
            </a:fld>
            <a:endParaRPr lang="en-US" altLang="zh-TW"/>
          </a:p>
        </p:txBody>
      </p:sp>
      <p:sp>
        <p:nvSpPr>
          <p:cNvPr id="9" name="頁尾版面配置區 4">
            <a:extLst>
              <a:ext uri="{FF2B5EF4-FFF2-40B4-BE49-F238E27FC236}">
                <a16:creationId xmlns:a16="http://schemas.microsoft.com/office/drawing/2014/main" id="{4C2DA062-7317-DF5E-E211-DE28191F731A}"/>
              </a:ext>
            </a:extLst>
          </p:cNvPr>
          <p:cNvSpPr>
            <a:spLocks noGrp="1"/>
          </p:cNvSpPr>
          <p:nvPr>
            <p:ph type="ftr" sz="quarter" idx="11"/>
          </p:nvPr>
        </p:nvSpPr>
        <p:spPr/>
        <p:txBody>
          <a:bodyPr/>
          <a:lstStyle>
            <a:lvl1pPr>
              <a:defRPr/>
            </a:lvl1pPr>
          </a:lstStyle>
          <a:p>
            <a:pPr>
              <a:defRPr/>
            </a:pPr>
            <a:endParaRPr lang="en-US" altLang="zh-TW"/>
          </a:p>
        </p:txBody>
      </p:sp>
      <p:sp>
        <p:nvSpPr>
          <p:cNvPr id="10" name="投影片編號版面配置區 5">
            <a:extLst>
              <a:ext uri="{FF2B5EF4-FFF2-40B4-BE49-F238E27FC236}">
                <a16:creationId xmlns:a16="http://schemas.microsoft.com/office/drawing/2014/main" id="{A7D70192-F4FE-C500-B65C-C1DE9959F91E}"/>
              </a:ext>
            </a:extLst>
          </p:cNvPr>
          <p:cNvSpPr>
            <a:spLocks noGrp="1"/>
          </p:cNvSpPr>
          <p:nvPr>
            <p:ph type="sldNum" sz="quarter" idx="12"/>
          </p:nvPr>
        </p:nvSpPr>
        <p:spPr/>
        <p:txBody>
          <a:bodyPr/>
          <a:lstStyle>
            <a:lvl1pPr>
              <a:defRPr smtClean="0"/>
            </a:lvl1pPr>
          </a:lstStyle>
          <a:p>
            <a:pPr>
              <a:defRPr/>
            </a:pPr>
            <a:fld id="{EB06F1D5-876F-E24E-9A43-C8207A738AA2}" type="slidenum">
              <a:rPr lang="en-US" altLang="zh-TW"/>
              <a:pPr>
                <a:defRPr/>
              </a:pPr>
              <a:t>‹#›</a:t>
            </a:fld>
            <a:endParaRPr lang="en-US" altLang="zh-TW"/>
          </a:p>
        </p:txBody>
      </p:sp>
    </p:spTree>
    <p:extLst>
      <p:ext uri="{BB962C8B-B14F-4D97-AF65-F5344CB8AC3E}">
        <p14:creationId xmlns:p14="http://schemas.microsoft.com/office/powerpoint/2010/main" val="651004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cxnSp>
        <p:nvCxnSpPr>
          <p:cNvPr id="3" name="直線接點 2">
            <a:extLst>
              <a:ext uri="{FF2B5EF4-FFF2-40B4-BE49-F238E27FC236}">
                <a16:creationId xmlns:a16="http://schemas.microsoft.com/office/drawing/2014/main" id="{00FE85FE-CB38-C469-B662-75DD43D7D4E9}"/>
              </a:ext>
            </a:extLst>
          </p:cNvPr>
          <p:cNvCxnSpPr/>
          <p:nvPr/>
        </p:nvCxnSpPr>
        <p:spPr>
          <a:xfrm>
            <a:off x="609600" y="1493853"/>
            <a:ext cx="10972800" cy="1587"/>
          </a:xfrm>
          <a:prstGeom prst="line">
            <a:avLst/>
          </a:prstGeom>
        </p:spPr>
        <p:style>
          <a:lnRef idx="3">
            <a:schemeClr val="accent1"/>
          </a:lnRef>
          <a:fillRef idx="0">
            <a:schemeClr val="accent1"/>
          </a:fillRef>
          <a:effectRef idx="2">
            <a:schemeClr val="accent1"/>
          </a:effectRef>
          <a:fontRef idx="minor">
            <a:schemeClr val="tx1"/>
          </a:fontRef>
        </p:style>
      </p:cxnSp>
      <p:sp>
        <p:nvSpPr>
          <p:cNvPr id="2" name="標題 1"/>
          <p:cNvSpPr>
            <a:spLocks noGrp="1"/>
          </p:cNvSpPr>
          <p:nvPr>
            <p:ph type="title"/>
          </p:nvPr>
        </p:nvSpPr>
        <p:spPr/>
        <p:txBody>
          <a:bodyPr/>
          <a:lstStyle/>
          <a:p>
            <a:r>
              <a:rPr lang="zh-TW" altLang="en-US"/>
              <a:t>按一下以編輯母片標題樣式</a:t>
            </a:r>
            <a:endParaRPr lang="en-US"/>
          </a:p>
        </p:txBody>
      </p:sp>
      <p:sp>
        <p:nvSpPr>
          <p:cNvPr id="4" name="日期版面配置區 3">
            <a:extLst>
              <a:ext uri="{FF2B5EF4-FFF2-40B4-BE49-F238E27FC236}">
                <a16:creationId xmlns:a16="http://schemas.microsoft.com/office/drawing/2014/main" id="{5FCAED21-0871-FF14-5B95-2743F126963A}"/>
              </a:ext>
            </a:extLst>
          </p:cNvPr>
          <p:cNvSpPr>
            <a:spLocks noGrp="1"/>
          </p:cNvSpPr>
          <p:nvPr>
            <p:ph type="dt" sz="half" idx="10"/>
          </p:nvPr>
        </p:nvSpPr>
        <p:spPr/>
        <p:txBody>
          <a:bodyPr/>
          <a:lstStyle>
            <a:lvl1pPr>
              <a:defRPr/>
            </a:lvl1pPr>
          </a:lstStyle>
          <a:p>
            <a:pPr>
              <a:defRPr/>
            </a:pPr>
            <a:fld id="{6760DC86-09B1-DD46-89D5-29D3CC8C7346}" type="datetimeFigureOut">
              <a:rPr lang="en-US" altLang="zh-TW"/>
              <a:pPr>
                <a:defRPr/>
              </a:pPr>
              <a:t>9/27/23</a:t>
            </a:fld>
            <a:endParaRPr lang="en-US" altLang="zh-TW"/>
          </a:p>
        </p:txBody>
      </p:sp>
      <p:sp>
        <p:nvSpPr>
          <p:cNvPr id="5" name="頁尾版面配置區 4">
            <a:extLst>
              <a:ext uri="{FF2B5EF4-FFF2-40B4-BE49-F238E27FC236}">
                <a16:creationId xmlns:a16="http://schemas.microsoft.com/office/drawing/2014/main" id="{9C20BDA1-FEEC-BD02-AA65-C98EA7C80376}"/>
              </a:ext>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a:ext uri="{FF2B5EF4-FFF2-40B4-BE49-F238E27FC236}">
                <a16:creationId xmlns:a16="http://schemas.microsoft.com/office/drawing/2014/main" id="{3FADA98F-27C2-6BAC-AEB0-89903C3201D8}"/>
              </a:ext>
            </a:extLst>
          </p:cNvPr>
          <p:cNvSpPr>
            <a:spLocks noGrp="1"/>
          </p:cNvSpPr>
          <p:nvPr>
            <p:ph type="sldNum" sz="quarter" idx="12"/>
          </p:nvPr>
        </p:nvSpPr>
        <p:spPr/>
        <p:txBody>
          <a:bodyPr/>
          <a:lstStyle>
            <a:lvl1pPr>
              <a:defRPr smtClean="0"/>
            </a:lvl1pPr>
          </a:lstStyle>
          <a:p>
            <a:pPr>
              <a:defRPr/>
            </a:pPr>
            <a:fld id="{A0592FAC-3330-1344-B8A0-73F3914872FE}" type="slidenum">
              <a:rPr lang="en-US" altLang="zh-TW"/>
              <a:pPr>
                <a:defRPr/>
              </a:pPr>
              <a:t>‹#›</a:t>
            </a:fld>
            <a:endParaRPr lang="en-US" altLang="zh-TW"/>
          </a:p>
        </p:txBody>
      </p:sp>
    </p:spTree>
    <p:extLst>
      <p:ext uri="{BB962C8B-B14F-4D97-AF65-F5344CB8AC3E}">
        <p14:creationId xmlns:p14="http://schemas.microsoft.com/office/powerpoint/2010/main" val="4266063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a:extLst>
              <a:ext uri="{FF2B5EF4-FFF2-40B4-BE49-F238E27FC236}">
                <a16:creationId xmlns:a16="http://schemas.microsoft.com/office/drawing/2014/main" id="{2F517B2E-8216-13B1-0E9F-19C1D1DEB608}"/>
              </a:ext>
            </a:extLst>
          </p:cNvPr>
          <p:cNvSpPr>
            <a:spLocks noGrp="1"/>
          </p:cNvSpPr>
          <p:nvPr>
            <p:ph type="dt" sz="half" idx="10"/>
          </p:nvPr>
        </p:nvSpPr>
        <p:spPr/>
        <p:txBody>
          <a:bodyPr/>
          <a:lstStyle>
            <a:lvl1pPr>
              <a:defRPr/>
            </a:lvl1pPr>
          </a:lstStyle>
          <a:p>
            <a:pPr>
              <a:defRPr/>
            </a:pPr>
            <a:fld id="{322BA190-3224-A343-A652-BB675B3081DE}" type="datetimeFigureOut">
              <a:rPr lang="en-US" altLang="zh-TW"/>
              <a:pPr>
                <a:defRPr/>
              </a:pPr>
              <a:t>9/27/23</a:t>
            </a:fld>
            <a:endParaRPr lang="en-US" altLang="zh-TW"/>
          </a:p>
        </p:txBody>
      </p:sp>
      <p:sp>
        <p:nvSpPr>
          <p:cNvPr id="3" name="頁尾版面配置區 4">
            <a:extLst>
              <a:ext uri="{FF2B5EF4-FFF2-40B4-BE49-F238E27FC236}">
                <a16:creationId xmlns:a16="http://schemas.microsoft.com/office/drawing/2014/main" id="{0B39717D-F711-693A-C2E6-FBD455DDA971}"/>
              </a:ext>
            </a:extLst>
          </p:cNvPr>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a:extLst>
              <a:ext uri="{FF2B5EF4-FFF2-40B4-BE49-F238E27FC236}">
                <a16:creationId xmlns:a16="http://schemas.microsoft.com/office/drawing/2014/main" id="{5C170C78-1F41-0E2F-5029-5021D531075D}"/>
              </a:ext>
            </a:extLst>
          </p:cNvPr>
          <p:cNvSpPr>
            <a:spLocks noGrp="1"/>
          </p:cNvSpPr>
          <p:nvPr>
            <p:ph type="sldNum" sz="quarter" idx="12"/>
          </p:nvPr>
        </p:nvSpPr>
        <p:spPr/>
        <p:txBody>
          <a:bodyPr/>
          <a:lstStyle>
            <a:lvl1pPr>
              <a:defRPr/>
            </a:lvl1pPr>
          </a:lstStyle>
          <a:p>
            <a:pPr>
              <a:defRPr/>
            </a:pPr>
            <a:fld id="{3F35C7D9-FC14-1844-9A48-B9928B963FE9}" type="slidenum">
              <a:rPr lang="en-US" altLang="zh-TW"/>
              <a:pPr>
                <a:defRPr/>
              </a:pPr>
              <a:t>‹#›</a:t>
            </a:fld>
            <a:endParaRPr lang="en-US" altLang="zh-TW"/>
          </a:p>
        </p:txBody>
      </p:sp>
    </p:spTree>
    <p:extLst>
      <p:ext uri="{BB962C8B-B14F-4D97-AF65-F5344CB8AC3E}">
        <p14:creationId xmlns:p14="http://schemas.microsoft.com/office/powerpoint/2010/main" val="993728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3" y="273050"/>
            <a:ext cx="4011084" cy="1162050"/>
          </a:xfrm>
        </p:spPr>
        <p:txBody>
          <a:bodyPr anchor="b"/>
          <a:lstStyle>
            <a:lvl1pPr algn="l">
              <a:defRPr sz="2000" b="1"/>
            </a:lvl1pPr>
          </a:lstStyle>
          <a:p>
            <a:r>
              <a:rPr lang="zh-TW" altLang="en-US"/>
              <a:t>按一下以編輯母片標題樣式</a:t>
            </a:r>
            <a:endParaRPr lang="en-US"/>
          </a:p>
        </p:txBody>
      </p:sp>
      <p:sp>
        <p:nvSpPr>
          <p:cNvPr id="3" name="內容版面配置區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文字版面配置區 3"/>
          <p:cNvSpPr>
            <a:spLocks noGrp="1"/>
          </p:cNvSpPr>
          <p:nvPr>
            <p:ph type="body" sz="half" idx="2"/>
          </p:nvPr>
        </p:nvSpPr>
        <p:spPr>
          <a:xfrm>
            <a:off x="609603" y="1435102"/>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zh-TW" altLang="en-US"/>
              <a:t>按一下以編輯母片文字樣式</a:t>
            </a:r>
          </a:p>
        </p:txBody>
      </p:sp>
      <p:sp>
        <p:nvSpPr>
          <p:cNvPr id="5" name="日期版面配置區 3">
            <a:extLst>
              <a:ext uri="{FF2B5EF4-FFF2-40B4-BE49-F238E27FC236}">
                <a16:creationId xmlns:a16="http://schemas.microsoft.com/office/drawing/2014/main" id="{F8A6CBB0-E02A-7AE5-8B86-3BABD85C23D0}"/>
              </a:ext>
            </a:extLst>
          </p:cNvPr>
          <p:cNvSpPr>
            <a:spLocks noGrp="1"/>
          </p:cNvSpPr>
          <p:nvPr>
            <p:ph type="dt" sz="half" idx="10"/>
          </p:nvPr>
        </p:nvSpPr>
        <p:spPr/>
        <p:txBody>
          <a:bodyPr/>
          <a:lstStyle>
            <a:lvl1pPr>
              <a:defRPr/>
            </a:lvl1pPr>
          </a:lstStyle>
          <a:p>
            <a:pPr>
              <a:defRPr/>
            </a:pPr>
            <a:fld id="{A0187023-CAE0-EA45-B30B-EE6B11A1D50A}" type="datetimeFigureOut">
              <a:rPr lang="en-US" altLang="zh-TW"/>
              <a:pPr>
                <a:defRPr/>
              </a:pPr>
              <a:t>9/27/23</a:t>
            </a:fld>
            <a:endParaRPr lang="en-US" altLang="zh-TW"/>
          </a:p>
        </p:txBody>
      </p:sp>
      <p:sp>
        <p:nvSpPr>
          <p:cNvPr id="6" name="頁尾版面配置區 4">
            <a:extLst>
              <a:ext uri="{FF2B5EF4-FFF2-40B4-BE49-F238E27FC236}">
                <a16:creationId xmlns:a16="http://schemas.microsoft.com/office/drawing/2014/main" id="{D5AFFCC3-481C-62C5-BA83-94DB07BCC950}"/>
              </a:ext>
            </a:extLst>
          </p:cNvPr>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a:extLst>
              <a:ext uri="{FF2B5EF4-FFF2-40B4-BE49-F238E27FC236}">
                <a16:creationId xmlns:a16="http://schemas.microsoft.com/office/drawing/2014/main" id="{3C384F85-B1FB-1ADA-93CD-C57D4792555E}"/>
              </a:ext>
            </a:extLst>
          </p:cNvPr>
          <p:cNvSpPr>
            <a:spLocks noGrp="1"/>
          </p:cNvSpPr>
          <p:nvPr>
            <p:ph type="sldNum" sz="quarter" idx="12"/>
          </p:nvPr>
        </p:nvSpPr>
        <p:spPr/>
        <p:txBody>
          <a:bodyPr/>
          <a:lstStyle>
            <a:lvl1pPr>
              <a:defRPr/>
            </a:lvl1pPr>
          </a:lstStyle>
          <a:p>
            <a:pPr>
              <a:defRPr/>
            </a:pPr>
            <a:fld id="{56C534C6-1087-664B-B263-0D6E8E574B55}" type="slidenum">
              <a:rPr lang="en-US" altLang="zh-TW"/>
              <a:pPr>
                <a:defRPr/>
              </a:pPr>
              <a:t>‹#›</a:t>
            </a:fld>
            <a:endParaRPr lang="en-US" altLang="zh-TW"/>
          </a:p>
        </p:txBody>
      </p:sp>
    </p:spTree>
    <p:extLst>
      <p:ext uri="{BB962C8B-B14F-4D97-AF65-F5344CB8AC3E}">
        <p14:creationId xmlns:p14="http://schemas.microsoft.com/office/powerpoint/2010/main" val="3238137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圖片 12" descr="logo_ppt.png">
            <a:extLst>
              <a:ext uri="{FF2B5EF4-FFF2-40B4-BE49-F238E27FC236}">
                <a16:creationId xmlns:a16="http://schemas.microsoft.com/office/drawing/2014/main" id="{26EE3FAA-AA89-FE7C-F0D1-5C69A8067140}"/>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336360" y="6019800"/>
            <a:ext cx="275404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2">
            <a:extLst>
              <a:ext uri="{FF2B5EF4-FFF2-40B4-BE49-F238E27FC236}">
                <a16:creationId xmlns:a16="http://schemas.microsoft.com/office/drawing/2014/main" id="{F2A8C0FB-B676-663E-D3FC-8AB17AF662FC}"/>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 y="-14288"/>
            <a:ext cx="76740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矩形 20">
            <a:extLst>
              <a:ext uri="{FF2B5EF4-FFF2-40B4-BE49-F238E27FC236}">
                <a16:creationId xmlns:a16="http://schemas.microsoft.com/office/drawing/2014/main" id="{F1334388-7107-429D-0FFC-DB90B182B35D}"/>
              </a:ext>
            </a:extLst>
          </p:cNvPr>
          <p:cNvSpPr>
            <a:spLocks noChangeArrowheads="1"/>
          </p:cNvSpPr>
          <p:nvPr/>
        </p:nvSpPr>
        <p:spPr bwMode="auto">
          <a:xfrm>
            <a:off x="827620" y="60325"/>
            <a:ext cx="41507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zh-TW" sz="1000">
                <a:solidFill>
                  <a:srgbClr val="969696"/>
                </a:solidFill>
                <a:latin typeface="Calibri" panose="020F0502020204030204" pitchFamily="34" charset="0"/>
              </a:rPr>
              <a:t>National Chung Cheng University</a:t>
            </a:r>
          </a:p>
          <a:p>
            <a:pPr eaLnBrk="1" hangingPunct="1"/>
            <a:r>
              <a:rPr lang="en-US" altLang="zh-TW" sz="1000">
                <a:solidFill>
                  <a:srgbClr val="969696"/>
                </a:solidFill>
                <a:latin typeface="Calibri" panose="020F0502020204030204" pitchFamily="34" charset="0"/>
              </a:rPr>
              <a:t>Dept. Computer Science &amp; Information Engineering</a:t>
            </a:r>
          </a:p>
        </p:txBody>
      </p:sp>
      <p:sp>
        <p:nvSpPr>
          <p:cNvPr id="1029" name="標題版面配置區 1">
            <a:extLst>
              <a:ext uri="{FF2B5EF4-FFF2-40B4-BE49-F238E27FC236}">
                <a16:creationId xmlns:a16="http://schemas.microsoft.com/office/drawing/2014/main" id="{5FBF7AEF-BCCD-994D-B11C-CF4F847B026D}"/>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30" name="文字版面配置區 2">
            <a:extLst>
              <a:ext uri="{FF2B5EF4-FFF2-40B4-BE49-F238E27FC236}">
                <a16:creationId xmlns:a16="http://schemas.microsoft.com/office/drawing/2014/main" id="{804920E1-8C4B-C90C-4607-FB7AACE7479F}"/>
              </a:ext>
            </a:extLst>
          </p:cNvPr>
          <p:cNvSpPr>
            <a:spLocks noGrp="1"/>
          </p:cNvSpPr>
          <p:nvPr>
            <p:ph type="body" idx="1"/>
          </p:nvPr>
        </p:nvSpPr>
        <p:spPr bwMode="auto">
          <a:xfrm>
            <a:off x="609600" y="1600204"/>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FF7E0EC2-225E-1D2C-F0E4-F2AC04373A90}"/>
              </a:ext>
            </a:extLst>
          </p:cNvPr>
          <p:cNvSpPr>
            <a:spLocks noGrp="1"/>
          </p:cNvSpPr>
          <p:nvPr>
            <p:ph type="dt" sz="half" idx="2"/>
          </p:nvPr>
        </p:nvSpPr>
        <p:spPr>
          <a:xfrm>
            <a:off x="609600" y="6356365"/>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cs typeface="Arial" charset="0"/>
              </a:defRPr>
            </a:lvl1pPr>
          </a:lstStyle>
          <a:p>
            <a:pPr>
              <a:defRPr/>
            </a:pPr>
            <a:fld id="{557BAC3C-2BF9-D74C-8EFD-C064BE4D7DD0}" type="datetimeFigureOut">
              <a:rPr lang="en-US" altLang="zh-TW"/>
              <a:pPr>
                <a:defRPr/>
              </a:pPr>
              <a:t>9/27/23</a:t>
            </a:fld>
            <a:endParaRPr lang="en-US" altLang="zh-TW"/>
          </a:p>
        </p:txBody>
      </p:sp>
      <p:sp>
        <p:nvSpPr>
          <p:cNvPr id="5" name="頁尾版面配置區 4">
            <a:extLst>
              <a:ext uri="{FF2B5EF4-FFF2-40B4-BE49-F238E27FC236}">
                <a16:creationId xmlns:a16="http://schemas.microsoft.com/office/drawing/2014/main" id="{58AF66EB-716D-C500-4B78-3D5F434D232E}"/>
              </a:ext>
            </a:extLst>
          </p:cNvPr>
          <p:cNvSpPr>
            <a:spLocks noGrp="1"/>
          </p:cNvSpPr>
          <p:nvPr>
            <p:ph type="ftr" sz="quarter" idx="3"/>
          </p:nvPr>
        </p:nvSpPr>
        <p:spPr>
          <a:xfrm>
            <a:off x="7924800" y="6356365"/>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cs typeface="Arial" charset="0"/>
              </a:defRPr>
            </a:lvl1pPr>
          </a:lstStyle>
          <a:p>
            <a:pPr>
              <a:defRPr/>
            </a:pPr>
            <a:endParaRPr lang="en-US" altLang="zh-TW"/>
          </a:p>
        </p:txBody>
      </p:sp>
      <p:sp>
        <p:nvSpPr>
          <p:cNvPr id="6" name="投影片編號版面配置區 5">
            <a:extLst>
              <a:ext uri="{FF2B5EF4-FFF2-40B4-BE49-F238E27FC236}">
                <a16:creationId xmlns:a16="http://schemas.microsoft.com/office/drawing/2014/main" id="{8EC77997-CDBD-4341-3D60-75FA3EB2074B}"/>
              </a:ext>
            </a:extLst>
          </p:cNvPr>
          <p:cNvSpPr>
            <a:spLocks noGrp="1"/>
          </p:cNvSpPr>
          <p:nvPr>
            <p:ph type="sldNum" sz="quarter" idx="4"/>
          </p:nvPr>
        </p:nvSpPr>
        <p:spPr>
          <a:xfrm>
            <a:off x="4572000" y="6356365"/>
            <a:ext cx="2844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600" b="1" smtClean="0">
                <a:solidFill>
                  <a:srgbClr val="898989"/>
                </a:solidFill>
                <a:latin typeface="Calibri" panose="020F0502020204030204" pitchFamily="34" charset="0"/>
              </a:defRPr>
            </a:lvl1pPr>
          </a:lstStyle>
          <a:p>
            <a:pPr>
              <a:defRPr/>
            </a:pPr>
            <a:fld id="{42ED6105-F974-9347-8226-199CC15912A7}"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813" r:id="rId1"/>
    <p:sldLayoutId id="2147483808" r:id="rId2"/>
    <p:sldLayoutId id="2147483814" r:id="rId3"/>
    <p:sldLayoutId id="2147483809" r:id="rId4"/>
    <p:sldLayoutId id="2147483815" r:id="rId5"/>
    <p:sldLayoutId id="2147483816" r:id="rId6"/>
    <p:sldLayoutId id="2147483817" r:id="rId7"/>
    <p:sldLayoutId id="2147483810" r:id="rId8"/>
    <p:sldLayoutId id="2147483811" r:id="rId9"/>
    <p:sldLayoutId id="2147483812" r:id="rId10"/>
    <p:sldLayoutId id="2147483818" r:id="rId11"/>
    <p:sldLayoutId id="2147483819" r:id="rId12"/>
  </p:sldLayoutIdLst>
  <p:hf hdr="0" ftr="0" dt="0"/>
  <p:txStyles>
    <p:titleStyle>
      <a:lvl1pPr algn="ctr" rtl="0" eaLnBrk="1" fontAlgn="base" hangingPunct="1">
        <a:spcBef>
          <a:spcPct val="0"/>
        </a:spcBef>
        <a:spcAft>
          <a:spcPct val="0"/>
        </a:spcAft>
        <a:defRPr sz="4400" b="1" kern="1200">
          <a:solidFill>
            <a:schemeClr val="tx1"/>
          </a:solidFill>
          <a:latin typeface="微軟正黑體" pitchFamily="34" charset="-120"/>
          <a:ea typeface="微軟正黑體" pitchFamily="34" charset="-120"/>
          <a:cs typeface="+mj-cs"/>
        </a:defRPr>
      </a:lvl1pPr>
      <a:lvl2pPr algn="ctr" rtl="0" eaLnBrk="1" fontAlgn="base" hangingPunct="1">
        <a:spcBef>
          <a:spcPct val="0"/>
        </a:spcBef>
        <a:spcAft>
          <a:spcPct val="0"/>
        </a:spcAft>
        <a:defRPr sz="4400" b="1">
          <a:solidFill>
            <a:schemeClr val="tx1"/>
          </a:solidFill>
          <a:latin typeface="微軟正黑體" pitchFamily="34" charset="-120"/>
          <a:ea typeface="微軟正黑體" pitchFamily="34" charset="-120"/>
        </a:defRPr>
      </a:lvl2pPr>
      <a:lvl3pPr algn="ctr" rtl="0" eaLnBrk="1" fontAlgn="base" hangingPunct="1">
        <a:spcBef>
          <a:spcPct val="0"/>
        </a:spcBef>
        <a:spcAft>
          <a:spcPct val="0"/>
        </a:spcAft>
        <a:defRPr sz="4400" b="1">
          <a:solidFill>
            <a:schemeClr val="tx1"/>
          </a:solidFill>
          <a:latin typeface="微軟正黑體" pitchFamily="34" charset="-120"/>
          <a:ea typeface="微軟正黑體" pitchFamily="34" charset="-120"/>
        </a:defRPr>
      </a:lvl3pPr>
      <a:lvl4pPr algn="ctr" rtl="0" eaLnBrk="1" fontAlgn="base" hangingPunct="1">
        <a:spcBef>
          <a:spcPct val="0"/>
        </a:spcBef>
        <a:spcAft>
          <a:spcPct val="0"/>
        </a:spcAft>
        <a:defRPr sz="4400" b="1">
          <a:solidFill>
            <a:schemeClr val="tx1"/>
          </a:solidFill>
          <a:latin typeface="微軟正黑體" pitchFamily="34" charset="-120"/>
          <a:ea typeface="微軟正黑體" pitchFamily="34" charset="-120"/>
        </a:defRPr>
      </a:lvl4pPr>
      <a:lvl5pPr algn="ctr" rtl="0" eaLnBrk="1" fontAlgn="base" hangingPunct="1">
        <a:spcBef>
          <a:spcPct val="0"/>
        </a:spcBef>
        <a:spcAft>
          <a:spcPct val="0"/>
        </a:spcAft>
        <a:defRPr sz="4400" b="1">
          <a:solidFill>
            <a:schemeClr val="tx1"/>
          </a:solidFill>
          <a:latin typeface="微軟正黑體" pitchFamily="34" charset="-120"/>
          <a:ea typeface="微軟正黑體" pitchFamily="34" charset="-120"/>
        </a:defRPr>
      </a:lvl5pPr>
      <a:lvl6pPr marL="457178" algn="ctr" rtl="0" eaLnBrk="1" fontAlgn="base" hangingPunct="1">
        <a:spcBef>
          <a:spcPct val="0"/>
        </a:spcBef>
        <a:spcAft>
          <a:spcPct val="0"/>
        </a:spcAft>
        <a:defRPr sz="4400">
          <a:solidFill>
            <a:schemeClr val="tx1"/>
          </a:solidFill>
          <a:latin typeface="Calibri" pitchFamily="34" charset="0"/>
        </a:defRPr>
      </a:lvl6pPr>
      <a:lvl7pPr marL="914354" algn="ctr" rtl="0" eaLnBrk="1" fontAlgn="base" hangingPunct="1">
        <a:spcBef>
          <a:spcPct val="0"/>
        </a:spcBef>
        <a:spcAft>
          <a:spcPct val="0"/>
        </a:spcAft>
        <a:defRPr sz="4400">
          <a:solidFill>
            <a:schemeClr val="tx1"/>
          </a:solidFill>
          <a:latin typeface="Calibri" pitchFamily="34" charset="0"/>
        </a:defRPr>
      </a:lvl7pPr>
      <a:lvl8pPr marL="1371532" algn="ctr" rtl="0" eaLnBrk="1" fontAlgn="base" hangingPunct="1">
        <a:spcBef>
          <a:spcPct val="0"/>
        </a:spcBef>
        <a:spcAft>
          <a:spcPct val="0"/>
        </a:spcAft>
        <a:defRPr sz="4400">
          <a:solidFill>
            <a:schemeClr val="tx1"/>
          </a:solidFill>
          <a:latin typeface="Calibri" pitchFamily="34" charset="0"/>
        </a:defRPr>
      </a:lvl8pPr>
      <a:lvl9pPr marL="1828709" algn="ctr" rtl="0" eaLnBrk="1" fontAlgn="base" hangingPunct="1">
        <a:spcBef>
          <a:spcPct val="0"/>
        </a:spcBef>
        <a:spcAft>
          <a:spcPct val="0"/>
        </a:spcAft>
        <a:defRPr sz="4400">
          <a:solidFill>
            <a:schemeClr val="tx1"/>
          </a:solidFill>
          <a:latin typeface="Calibri" pitchFamily="34" charset="0"/>
        </a:defRPr>
      </a:lvl9pPr>
    </p:titleStyle>
    <p:bodyStyle>
      <a:lvl1pPr marL="341297" indent="-341297" algn="l" rtl="0" eaLnBrk="1" fontAlgn="base" hangingPunct="1">
        <a:spcBef>
          <a:spcPct val="20000"/>
        </a:spcBef>
        <a:spcAft>
          <a:spcPct val="0"/>
        </a:spcAft>
        <a:buFont typeface="Arial" panose="020B0604020202020204" pitchFamily="34" charset="0"/>
        <a:buChar char="•"/>
        <a:defRPr sz="3200" kern="1200">
          <a:solidFill>
            <a:schemeClr val="tx1"/>
          </a:solidFill>
          <a:latin typeface="微軟正黑體" pitchFamily="34" charset="-120"/>
          <a:ea typeface="微軟正黑體" pitchFamily="34" charset="-120"/>
          <a:cs typeface="+mn-cs"/>
        </a:defRPr>
      </a:lvl1pPr>
      <a:lvl2pPr marL="741325" indent="-284149" algn="l" rtl="0" eaLnBrk="1" fontAlgn="base" hangingPunct="1">
        <a:spcBef>
          <a:spcPct val="20000"/>
        </a:spcBef>
        <a:spcAft>
          <a:spcPct val="0"/>
        </a:spcAft>
        <a:buFont typeface="Arial" panose="020B0604020202020204" pitchFamily="34" charset="0"/>
        <a:buChar char="–"/>
        <a:defRPr sz="2800" kern="1200">
          <a:solidFill>
            <a:schemeClr val="tx1"/>
          </a:solidFill>
          <a:latin typeface="微軟正黑體" pitchFamily="34" charset="-120"/>
          <a:ea typeface="微軟正黑體" pitchFamily="34" charset="-120"/>
          <a:cs typeface="+mn-cs"/>
        </a:defRPr>
      </a:lvl2pPr>
      <a:lvl3pPr marL="1141357" indent="-227002" algn="l" rtl="0" eaLnBrk="1" fontAlgn="base" hangingPunct="1">
        <a:spcBef>
          <a:spcPct val="20000"/>
        </a:spcBef>
        <a:spcAft>
          <a:spcPct val="0"/>
        </a:spcAft>
        <a:buFont typeface="Arial" panose="020B0604020202020204" pitchFamily="34" charset="0"/>
        <a:buChar char="•"/>
        <a:defRPr sz="2400" kern="1200">
          <a:solidFill>
            <a:schemeClr val="tx1"/>
          </a:solidFill>
          <a:latin typeface="微軟正黑體" pitchFamily="34" charset="-120"/>
          <a:ea typeface="微軟正黑體" pitchFamily="34" charset="-120"/>
          <a:cs typeface="+mn-cs"/>
        </a:defRPr>
      </a:lvl3pPr>
      <a:lvl4pPr marL="1598533" indent="-227002" algn="l" rtl="0" eaLnBrk="1" fontAlgn="base" hangingPunct="1">
        <a:spcBef>
          <a:spcPct val="20000"/>
        </a:spcBef>
        <a:spcAft>
          <a:spcPct val="0"/>
        </a:spcAft>
        <a:buFont typeface="Arial" panose="020B0604020202020204" pitchFamily="34" charset="0"/>
        <a:buChar char="–"/>
        <a:defRPr sz="2000" kern="1200">
          <a:solidFill>
            <a:schemeClr val="tx1"/>
          </a:solidFill>
          <a:latin typeface="微軟正黑體" pitchFamily="34" charset="-120"/>
          <a:ea typeface="微軟正黑體" pitchFamily="34" charset="-120"/>
          <a:cs typeface="+mn-cs"/>
        </a:defRPr>
      </a:lvl4pPr>
      <a:lvl5pPr marL="2055711" indent="-227002" algn="l" rtl="0" eaLnBrk="1" fontAlgn="base" hangingPunct="1">
        <a:spcBef>
          <a:spcPct val="20000"/>
        </a:spcBef>
        <a:spcAft>
          <a:spcPct val="0"/>
        </a:spcAft>
        <a:buFont typeface="Arial" panose="020B0604020202020204" pitchFamily="34" charset="0"/>
        <a:buChar char="»"/>
        <a:defRPr sz="2000" kern="1200">
          <a:solidFill>
            <a:schemeClr val="tx1"/>
          </a:solidFill>
          <a:latin typeface="微軟正黑體" pitchFamily="34" charset="-120"/>
          <a:ea typeface="微軟正黑體" pitchFamily="34" charset="-120"/>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標題 1">
            <a:extLst>
              <a:ext uri="{FF2B5EF4-FFF2-40B4-BE49-F238E27FC236}">
                <a16:creationId xmlns:a16="http://schemas.microsoft.com/office/drawing/2014/main" id="{3E8C5E46-E12A-8788-65C9-DD23E10D04BE}"/>
              </a:ext>
            </a:extLst>
          </p:cNvPr>
          <p:cNvSpPr>
            <a:spLocks noGrp="1"/>
          </p:cNvSpPr>
          <p:nvPr>
            <p:ph type="ctrTitle"/>
          </p:nvPr>
        </p:nvSpPr>
        <p:spPr/>
        <p:txBody>
          <a:bodyPr/>
          <a:lstStyle/>
          <a:p>
            <a:pPr defTabSz="912768"/>
            <a:r>
              <a:rPr lang="da-DK" altLang="zh-TW" sz="2800" dirty="0">
                <a:effectLst/>
                <a:latin typeface="Times New Roman" panose="02020603050405020304" pitchFamily="18" charset="0"/>
                <a:cs typeface="Times New Roman" panose="02020603050405020304" pitchFamily="18" charset="0"/>
              </a:rPr>
              <a:t>Machine learning-driven service </a:t>
            </a:r>
            <a:r>
              <a:rPr lang="da-DK" altLang="zh-TW" sz="2800" dirty="0" err="1">
                <a:effectLst/>
                <a:latin typeface="Times New Roman" panose="02020603050405020304" pitchFamily="18" charset="0"/>
                <a:cs typeface="Times New Roman" panose="02020603050405020304" pitchFamily="18" charset="0"/>
              </a:rPr>
              <a:t>function</a:t>
            </a:r>
            <a:r>
              <a:rPr lang="da-DK" altLang="zh-TW" sz="2800" dirty="0">
                <a:effectLst/>
                <a:latin typeface="Times New Roman" panose="02020603050405020304" pitchFamily="18" charset="0"/>
                <a:cs typeface="Times New Roman" panose="02020603050405020304" pitchFamily="18" charset="0"/>
              </a:rPr>
              <a:t> </a:t>
            </a:r>
            <a:r>
              <a:rPr lang="da-DK" altLang="zh-TW" sz="2800" dirty="0" err="1">
                <a:effectLst/>
                <a:latin typeface="Times New Roman" panose="02020603050405020304" pitchFamily="18" charset="0"/>
                <a:cs typeface="Times New Roman" panose="02020603050405020304" pitchFamily="18" charset="0"/>
              </a:rPr>
              <a:t>chain</a:t>
            </a:r>
            <a:r>
              <a:rPr lang="da-DK" altLang="zh-TW" sz="2800" dirty="0">
                <a:effectLst/>
                <a:latin typeface="Times New Roman" panose="02020603050405020304" pitchFamily="18" charset="0"/>
                <a:cs typeface="Times New Roman" panose="02020603050405020304" pitchFamily="18" charset="0"/>
              </a:rPr>
              <a:t> placement and scaling in MEC-</a:t>
            </a:r>
            <a:r>
              <a:rPr lang="da-DK" altLang="zh-TW" sz="2800" dirty="0" err="1">
                <a:effectLst/>
                <a:latin typeface="Times New Roman" panose="02020603050405020304" pitchFamily="18" charset="0"/>
                <a:cs typeface="Times New Roman" panose="02020603050405020304" pitchFamily="18" charset="0"/>
              </a:rPr>
              <a:t>enabled</a:t>
            </a:r>
            <a:r>
              <a:rPr lang="da-DK" altLang="zh-TW" sz="2800" dirty="0">
                <a:effectLst/>
                <a:latin typeface="Times New Roman" panose="02020603050405020304" pitchFamily="18" charset="0"/>
                <a:cs typeface="Times New Roman" panose="02020603050405020304" pitchFamily="18" charset="0"/>
              </a:rPr>
              <a:t> 5G </a:t>
            </a:r>
            <a:r>
              <a:rPr lang="da-DK" altLang="zh-TW" sz="2800" dirty="0" err="1">
                <a:effectLst/>
                <a:latin typeface="Times New Roman" panose="02020603050405020304" pitchFamily="18" charset="0"/>
                <a:cs typeface="Times New Roman" panose="02020603050405020304" pitchFamily="18" charset="0"/>
              </a:rPr>
              <a:t>networks</a:t>
            </a:r>
            <a:r>
              <a:rPr lang="da-DK" altLang="zh-TW" sz="2800" dirty="0">
                <a:effectLst/>
                <a:latin typeface="Times New Roman" panose="02020603050405020304" pitchFamily="18" charset="0"/>
                <a:cs typeface="Times New Roman" panose="02020603050405020304" pitchFamily="18" charset="0"/>
              </a:rPr>
              <a:t> </a:t>
            </a:r>
            <a:endParaRPr lang="zh-TW" altLang="zh-TW" sz="6000" dirty="0">
              <a:latin typeface="Times New Roman" panose="02020603050405020304" pitchFamily="18" charset="0"/>
              <a:cs typeface="Times New Roman" panose="02020603050405020304" pitchFamily="18" charset="0"/>
            </a:endParaRPr>
          </a:p>
        </p:txBody>
      </p:sp>
      <p:sp>
        <p:nvSpPr>
          <p:cNvPr id="3" name="副標題 2">
            <a:extLst>
              <a:ext uri="{FF2B5EF4-FFF2-40B4-BE49-F238E27FC236}">
                <a16:creationId xmlns:a16="http://schemas.microsoft.com/office/drawing/2014/main" id="{8898D4F6-989F-223D-6B63-28D7BBA457C7}"/>
              </a:ext>
            </a:extLst>
          </p:cNvPr>
          <p:cNvSpPr>
            <a:spLocks noGrp="1"/>
          </p:cNvSpPr>
          <p:nvPr>
            <p:ph type="subTitle" idx="1"/>
          </p:nvPr>
        </p:nvSpPr>
        <p:spPr>
          <a:xfrm>
            <a:off x="1828800" y="4221087"/>
            <a:ext cx="8534400" cy="963687"/>
          </a:xfrm>
        </p:spPr>
        <p:txBody>
          <a:bodyPr rtlCol="0">
            <a:normAutofit/>
          </a:bodyPr>
          <a:lstStyle/>
          <a:p>
            <a:r>
              <a:rPr lang="da-DK" altLang="zh-TW" sz="1800" dirty="0">
                <a:effectLst/>
                <a:latin typeface="Times"/>
              </a:rPr>
              <a:t> Tejas </a:t>
            </a:r>
            <a:r>
              <a:rPr lang="da-DK" altLang="zh-TW" sz="1800" dirty="0" err="1">
                <a:effectLst/>
                <a:latin typeface="Times"/>
              </a:rPr>
              <a:t>Subramanya</a:t>
            </a:r>
            <a:r>
              <a:rPr lang="da-DK" altLang="zh-TW" sz="1800" dirty="0">
                <a:effectLst/>
                <a:latin typeface="Times"/>
              </a:rPr>
              <a:t> a , </a:t>
            </a:r>
            <a:r>
              <a:rPr lang="da-DK" altLang="zh-TW" sz="1800" dirty="0">
                <a:effectLst/>
                <a:latin typeface="Helvetica" pitchFamily="2" charset="0"/>
              </a:rPr>
              <a:t>∗</a:t>
            </a:r>
            <a:r>
              <a:rPr lang="da-DK" altLang="zh-TW" sz="1800" dirty="0">
                <a:effectLst/>
                <a:latin typeface="Times"/>
              </a:rPr>
              <a:t>, </a:t>
            </a:r>
            <a:r>
              <a:rPr lang="da-DK" altLang="zh-TW" sz="1800" dirty="0" err="1">
                <a:effectLst/>
                <a:latin typeface="Times"/>
              </a:rPr>
              <a:t>Davit</a:t>
            </a:r>
            <a:r>
              <a:rPr lang="da-DK" altLang="zh-TW" sz="1800" dirty="0">
                <a:effectLst/>
                <a:latin typeface="Times"/>
              </a:rPr>
              <a:t> </a:t>
            </a:r>
            <a:r>
              <a:rPr lang="da-DK" altLang="zh-TW" sz="1800" dirty="0" err="1">
                <a:effectLst/>
                <a:latin typeface="Times"/>
              </a:rPr>
              <a:t>Harutyunyan</a:t>
            </a:r>
            <a:r>
              <a:rPr lang="da-DK" altLang="zh-TW" sz="1800" dirty="0">
                <a:effectLst/>
                <a:latin typeface="Times"/>
              </a:rPr>
              <a:t> a , Roberto </a:t>
            </a:r>
            <a:r>
              <a:rPr lang="da-DK" altLang="zh-TW" sz="1800" dirty="0" err="1">
                <a:effectLst/>
                <a:latin typeface="Times"/>
              </a:rPr>
              <a:t>Riggio</a:t>
            </a:r>
            <a:endParaRPr lang="da-DK" altLang="zh-TW" sz="1800" dirty="0">
              <a:effectLst/>
              <a:latin typeface="Times"/>
            </a:endParaRPr>
          </a:p>
          <a:p>
            <a:r>
              <a:rPr lang="da-DK" altLang="zh-TW" sz="1800" dirty="0">
                <a:effectLst/>
                <a:latin typeface="Times"/>
              </a:rPr>
              <a:t>(2020) Computer Networks  </a:t>
            </a:r>
            <a:endParaRPr lang="en-US" sz="1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a:extLst>
              <a:ext uri="{FF2B5EF4-FFF2-40B4-BE49-F238E27FC236}">
                <a16:creationId xmlns:a16="http://schemas.microsoft.com/office/drawing/2014/main" id="{4113B4E1-CAEB-9018-9654-36FDBA31B184}"/>
              </a:ext>
            </a:extLst>
          </p:cNvPr>
          <p:cNvSpPr>
            <a:spLocks noGrp="1"/>
          </p:cNvSpPr>
          <p:nvPr>
            <p:ph type="title"/>
          </p:nvPr>
        </p:nvSpPr>
        <p:spPr/>
        <p:txBody>
          <a:bodyPr/>
          <a:lstStyle/>
          <a:p>
            <a:pPr defTabSz="912768"/>
            <a:r>
              <a:rPr lang="en-US" altLang="zh-TW" dirty="0">
                <a:effectLst/>
                <a:latin typeface="Microsoft JhengHei" panose="020B0604030504040204" pitchFamily="34" charset="-120"/>
                <a:ea typeface="Microsoft JhengHei" panose="020B0604030504040204" pitchFamily="34" charset="-120"/>
                <a:cs typeface="Times New Roman" panose="02020603050405020304" pitchFamily="18" charset="0"/>
              </a:rPr>
              <a:t>MLP Auto-scaling</a:t>
            </a:r>
            <a:endParaRPr lang="en-US" altLang="zh-TW" dirty="0">
              <a:latin typeface="Microsoft JhengHei" panose="020B0604030504040204" pitchFamily="34" charset="-120"/>
              <a:ea typeface="Microsoft JhengHei" panose="020B0604030504040204" pitchFamily="34" charset="-120"/>
              <a:cs typeface="Times New Roman" panose="02020603050405020304" pitchFamily="18" charset="0"/>
            </a:endParaRPr>
          </a:p>
        </p:txBody>
      </p:sp>
      <p:sp>
        <p:nvSpPr>
          <p:cNvPr id="12292" name="投影片編號版面配置區 3">
            <a:extLst>
              <a:ext uri="{FF2B5EF4-FFF2-40B4-BE49-F238E27FC236}">
                <a16:creationId xmlns:a16="http://schemas.microsoft.com/office/drawing/2014/main" id="{8FC2871B-3F60-045D-6436-367445A8767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13" indent="-285737">
              <a:defRPr>
                <a:solidFill>
                  <a:schemeClr val="tx1"/>
                </a:solidFill>
                <a:latin typeface="Arial" panose="020B0604020202020204" pitchFamily="34" charset="0"/>
                <a:cs typeface="Arial" panose="020B0604020202020204" pitchFamily="34" charset="0"/>
              </a:defRPr>
            </a:lvl2pPr>
            <a:lvl3pPr marL="1142942" indent="-228589">
              <a:defRPr>
                <a:solidFill>
                  <a:schemeClr val="tx1"/>
                </a:solidFill>
                <a:latin typeface="Arial" panose="020B0604020202020204" pitchFamily="34" charset="0"/>
                <a:cs typeface="Arial" panose="020B0604020202020204" pitchFamily="34" charset="0"/>
              </a:defRPr>
            </a:lvl3pPr>
            <a:lvl4pPr marL="1600120" indent="-228589">
              <a:defRPr>
                <a:solidFill>
                  <a:schemeClr val="tx1"/>
                </a:solidFill>
                <a:latin typeface="Arial" panose="020B0604020202020204" pitchFamily="34" charset="0"/>
                <a:cs typeface="Arial" panose="020B0604020202020204" pitchFamily="34" charset="0"/>
              </a:defRPr>
            </a:lvl4pPr>
            <a:lvl5pPr marL="2057298" indent="-228589">
              <a:defRPr>
                <a:solidFill>
                  <a:schemeClr val="tx1"/>
                </a:solidFill>
                <a:latin typeface="Arial" panose="020B0604020202020204" pitchFamily="34" charset="0"/>
                <a:cs typeface="Arial" panose="020B0604020202020204" pitchFamily="34" charset="0"/>
              </a:defRPr>
            </a:lvl5pPr>
            <a:lvl6pPr marL="2514474"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52"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829"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006"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AA80CB-8CD5-FB43-BE2B-4C631E9A7B91}" type="slidenum">
              <a:rPr lang="en-US" altLang="zh-TW">
                <a:solidFill>
                  <a:srgbClr val="898989"/>
                </a:solidFill>
                <a:latin typeface="Calibri" panose="020F0502020204030204" pitchFamily="34" charset="0"/>
              </a:rPr>
              <a:pPr/>
              <a:t>10</a:t>
            </a:fld>
            <a:endParaRPr lang="en-US" altLang="zh-TW">
              <a:solidFill>
                <a:srgbClr val="898989"/>
              </a:solidFill>
              <a:latin typeface="Calibri" panose="020F0502020204030204" pitchFamily="34" charset="0"/>
            </a:endParaRPr>
          </a:p>
        </p:txBody>
      </p:sp>
      <p:sp>
        <p:nvSpPr>
          <p:cNvPr id="5" name="文字方塊 4">
            <a:extLst>
              <a:ext uri="{FF2B5EF4-FFF2-40B4-BE49-F238E27FC236}">
                <a16:creationId xmlns:a16="http://schemas.microsoft.com/office/drawing/2014/main" id="{9CFFDC01-E091-F761-D3B3-3F4CBD065A0A}"/>
              </a:ext>
            </a:extLst>
          </p:cNvPr>
          <p:cNvSpPr txBox="1"/>
          <p:nvPr/>
        </p:nvSpPr>
        <p:spPr>
          <a:xfrm>
            <a:off x="3966072" y="2236424"/>
            <a:ext cx="184731" cy="369332"/>
          </a:xfrm>
          <a:prstGeom prst="rect">
            <a:avLst/>
          </a:prstGeom>
          <a:noFill/>
        </p:spPr>
        <p:txBody>
          <a:bodyPr wrap="none" rtlCol="0">
            <a:spAutoFit/>
          </a:bodyPr>
          <a:lstStyle/>
          <a:p>
            <a:endParaRPr lang="en-US" dirty="0"/>
          </a:p>
        </p:txBody>
      </p:sp>
      <p:sp>
        <p:nvSpPr>
          <p:cNvPr id="2" name="內容版面配置區 1">
            <a:extLst>
              <a:ext uri="{FF2B5EF4-FFF2-40B4-BE49-F238E27FC236}">
                <a16:creationId xmlns:a16="http://schemas.microsoft.com/office/drawing/2014/main" id="{3B0BCCD6-0282-392C-9A18-B22763D9ED3F}"/>
              </a:ext>
            </a:extLst>
          </p:cNvPr>
          <p:cNvSpPr>
            <a:spLocks noGrp="1"/>
          </p:cNvSpPr>
          <p:nvPr>
            <p:ph idx="1"/>
          </p:nvPr>
        </p:nvSpPr>
        <p:spPr>
          <a:xfrm>
            <a:off x="609600" y="1700808"/>
            <a:ext cx="5701867" cy="4425359"/>
          </a:xfrm>
        </p:spPr>
        <p:txBody>
          <a:bodyPr/>
          <a:lstStyle/>
          <a:p>
            <a:r>
              <a:rPr lang="en-US" altLang="zh-TW" sz="1800" b="1" i="1" dirty="0">
                <a:effectLst/>
                <a:latin typeface="Times"/>
              </a:rPr>
              <a:t>MLP Classifier :</a:t>
            </a:r>
          </a:p>
          <a:p>
            <a:pPr lvl="1"/>
            <a:r>
              <a:rPr lang="en-US" altLang="zh-TW" sz="1600" dirty="0">
                <a:effectLst/>
                <a:latin typeface="Times"/>
              </a:rPr>
              <a:t>True Positive (TP) </a:t>
            </a:r>
            <a:endParaRPr lang="en-US" altLang="zh-TW" sz="1600" dirty="0">
              <a:latin typeface="Times"/>
            </a:endParaRPr>
          </a:p>
          <a:p>
            <a:pPr lvl="1"/>
            <a:r>
              <a:rPr lang="en-US" altLang="zh-TW" sz="1600" dirty="0">
                <a:effectLst/>
                <a:latin typeface="Times"/>
              </a:rPr>
              <a:t>True Negative (TN) </a:t>
            </a:r>
          </a:p>
          <a:p>
            <a:pPr lvl="1"/>
            <a:r>
              <a:rPr lang="en-US" altLang="zh-TW" sz="1600" dirty="0">
                <a:effectLst/>
                <a:latin typeface="Times"/>
              </a:rPr>
              <a:t>False Positive (FP) </a:t>
            </a:r>
          </a:p>
          <a:p>
            <a:pPr lvl="1"/>
            <a:r>
              <a:rPr lang="en-US" altLang="zh-TW" sz="1600" dirty="0">
                <a:effectLst/>
                <a:latin typeface="Times"/>
              </a:rPr>
              <a:t>False Negative (FN)</a:t>
            </a:r>
          </a:p>
          <a:p>
            <a:r>
              <a:rPr lang="en-US" altLang="zh-TW" sz="1800" dirty="0">
                <a:effectLst/>
                <a:latin typeface="Times"/>
              </a:rPr>
              <a:t>Recall is a measure that calculates how many of the actual positives are captured in our model by labeling it as positive. It is a good measure to determine when the cost of FN is high. </a:t>
            </a:r>
          </a:p>
          <a:p>
            <a:r>
              <a:rPr lang="en-US" altLang="zh-TW" sz="1800" dirty="0">
                <a:effectLst/>
                <a:latin typeface="Times"/>
              </a:rPr>
              <a:t>F-measure is the weighted average of precision and recall, and it is used when there is an uneven class distribution. </a:t>
            </a:r>
          </a:p>
          <a:p>
            <a:endParaRPr lang="en-US" altLang="zh-TW" sz="1800" dirty="0">
              <a:effectLst/>
              <a:latin typeface="Times"/>
            </a:endParaRPr>
          </a:p>
          <a:p>
            <a:endParaRPr lang="en-US" altLang="zh-TW" sz="1800" dirty="0">
              <a:effectLst/>
              <a:latin typeface="Times"/>
            </a:endParaRPr>
          </a:p>
        </p:txBody>
      </p:sp>
      <p:pic>
        <p:nvPicPr>
          <p:cNvPr id="3" name="圖片 2">
            <a:extLst>
              <a:ext uri="{FF2B5EF4-FFF2-40B4-BE49-F238E27FC236}">
                <a16:creationId xmlns:a16="http://schemas.microsoft.com/office/drawing/2014/main" id="{1EC445A0-98D2-5739-9D94-7F92C2FD77DB}"/>
              </a:ext>
            </a:extLst>
          </p:cNvPr>
          <p:cNvPicPr>
            <a:picLocks noChangeAspect="1"/>
          </p:cNvPicPr>
          <p:nvPr/>
        </p:nvPicPr>
        <p:blipFill>
          <a:blip r:embed="rId3"/>
          <a:stretch>
            <a:fillRect/>
          </a:stretch>
        </p:blipFill>
        <p:spPr>
          <a:xfrm>
            <a:off x="6384032" y="2236424"/>
            <a:ext cx="5270933" cy="2880320"/>
          </a:xfrm>
          <a:prstGeom prst="rect">
            <a:avLst/>
          </a:prstGeom>
          <a:ln>
            <a:solidFill>
              <a:schemeClr val="tx1"/>
            </a:solidFill>
          </a:ln>
        </p:spPr>
      </p:pic>
    </p:spTree>
    <p:extLst>
      <p:ext uri="{BB962C8B-B14F-4D97-AF65-F5344CB8AC3E}">
        <p14:creationId xmlns:p14="http://schemas.microsoft.com/office/powerpoint/2010/main" val="1200132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a:extLst>
              <a:ext uri="{FF2B5EF4-FFF2-40B4-BE49-F238E27FC236}">
                <a16:creationId xmlns:a16="http://schemas.microsoft.com/office/drawing/2014/main" id="{4113B4E1-CAEB-9018-9654-36FDBA31B184}"/>
              </a:ext>
            </a:extLst>
          </p:cNvPr>
          <p:cNvSpPr>
            <a:spLocks noGrp="1"/>
          </p:cNvSpPr>
          <p:nvPr>
            <p:ph type="title"/>
          </p:nvPr>
        </p:nvSpPr>
        <p:spPr/>
        <p:txBody>
          <a:bodyPr/>
          <a:lstStyle/>
          <a:p>
            <a:pPr defTabSz="912768"/>
            <a:r>
              <a:rPr lang="en-US" altLang="zh-TW" dirty="0">
                <a:effectLst/>
                <a:latin typeface="Microsoft JhengHei" panose="020B0604030504040204" pitchFamily="34" charset="-120"/>
                <a:ea typeface="Microsoft JhengHei" panose="020B0604030504040204" pitchFamily="34" charset="-120"/>
                <a:cs typeface="Times New Roman" panose="02020603050405020304" pitchFamily="18" charset="0"/>
              </a:rPr>
              <a:t>MLP Auto-scaling</a:t>
            </a:r>
            <a:endParaRPr lang="en-US" altLang="zh-TW" dirty="0">
              <a:latin typeface="Microsoft JhengHei" panose="020B0604030504040204" pitchFamily="34" charset="-120"/>
              <a:ea typeface="Microsoft JhengHei" panose="020B0604030504040204" pitchFamily="34" charset="-120"/>
              <a:cs typeface="Times New Roman" panose="02020603050405020304" pitchFamily="18" charset="0"/>
            </a:endParaRPr>
          </a:p>
        </p:txBody>
      </p:sp>
      <p:sp>
        <p:nvSpPr>
          <p:cNvPr id="12292" name="投影片編號版面配置區 3">
            <a:extLst>
              <a:ext uri="{FF2B5EF4-FFF2-40B4-BE49-F238E27FC236}">
                <a16:creationId xmlns:a16="http://schemas.microsoft.com/office/drawing/2014/main" id="{8FC2871B-3F60-045D-6436-367445A8767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13" indent="-285737">
              <a:defRPr>
                <a:solidFill>
                  <a:schemeClr val="tx1"/>
                </a:solidFill>
                <a:latin typeface="Arial" panose="020B0604020202020204" pitchFamily="34" charset="0"/>
                <a:cs typeface="Arial" panose="020B0604020202020204" pitchFamily="34" charset="0"/>
              </a:defRPr>
            </a:lvl2pPr>
            <a:lvl3pPr marL="1142942" indent="-228589">
              <a:defRPr>
                <a:solidFill>
                  <a:schemeClr val="tx1"/>
                </a:solidFill>
                <a:latin typeface="Arial" panose="020B0604020202020204" pitchFamily="34" charset="0"/>
                <a:cs typeface="Arial" panose="020B0604020202020204" pitchFamily="34" charset="0"/>
              </a:defRPr>
            </a:lvl3pPr>
            <a:lvl4pPr marL="1600120" indent="-228589">
              <a:defRPr>
                <a:solidFill>
                  <a:schemeClr val="tx1"/>
                </a:solidFill>
                <a:latin typeface="Arial" panose="020B0604020202020204" pitchFamily="34" charset="0"/>
                <a:cs typeface="Arial" panose="020B0604020202020204" pitchFamily="34" charset="0"/>
              </a:defRPr>
            </a:lvl4pPr>
            <a:lvl5pPr marL="2057298" indent="-228589">
              <a:defRPr>
                <a:solidFill>
                  <a:schemeClr val="tx1"/>
                </a:solidFill>
                <a:latin typeface="Arial" panose="020B0604020202020204" pitchFamily="34" charset="0"/>
                <a:cs typeface="Arial" panose="020B0604020202020204" pitchFamily="34" charset="0"/>
              </a:defRPr>
            </a:lvl5pPr>
            <a:lvl6pPr marL="2514474"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52"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829"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006"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AA80CB-8CD5-FB43-BE2B-4C631E9A7B91}" type="slidenum">
              <a:rPr lang="en-US" altLang="zh-TW">
                <a:solidFill>
                  <a:srgbClr val="898989"/>
                </a:solidFill>
                <a:latin typeface="Calibri" panose="020F0502020204030204" pitchFamily="34" charset="0"/>
              </a:rPr>
              <a:pPr/>
              <a:t>11</a:t>
            </a:fld>
            <a:endParaRPr lang="en-US" altLang="zh-TW">
              <a:solidFill>
                <a:srgbClr val="898989"/>
              </a:solidFill>
              <a:latin typeface="Calibri" panose="020F0502020204030204" pitchFamily="34" charset="0"/>
            </a:endParaRPr>
          </a:p>
        </p:txBody>
      </p:sp>
      <p:sp>
        <p:nvSpPr>
          <p:cNvPr id="5" name="文字方塊 4">
            <a:extLst>
              <a:ext uri="{FF2B5EF4-FFF2-40B4-BE49-F238E27FC236}">
                <a16:creationId xmlns:a16="http://schemas.microsoft.com/office/drawing/2014/main" id="{9CFFDC01-E091-F761-D3B3-3F4CBD065A0A}"/>
              </a:ext>
            </a:extLst>
          </p:cNvPr>
          <p:cNvSpPr txBox="1"/>
          <p:nvPr/>
        </p:nvSpPr>
        <p:spPr>
          <a:xfrm>
            <a:off x="3966072" y="2236424"/>
            <a:ext cx="184731" cy="369332"/>
          </a:xfrm>
          <a:prstGeom prst="rect">
            <a:avLst/>
          </a:prstGeom>
          <a:noFill/>
        </p:spPr>
        <p:txBody>
          <a:bodyPr wrap="none" rtlCol="0">
            <a:spAutoFit/>
          </a:bodyPr>
          <a:lstStyle/>
          <a:p>
            <a:endParaRPr lang="en-US" dirty="0"/>
          </a:p>
        </p:txBody>
      </p:sp>
      <p:sp>
        <p:nvSpPr>
          <p:cNvPr id="2" name="內容版面配置區 1">
            <a:extLst>
              <a:ext uri="{FF2B5EF4-FFF2-40B4-BE49-F238E27FC236}">
                <a16:creationId xmlns:a16="http://schemas.microsoft.com/office/drawing/2014/main" id="{3B0BCCD6-0282-392C-9A18-B22763D9ED3F}"/>
              </a:ext>
            </a:extLst>
          </p:cNvPr>
          <p:cNvSpPr>
            <a:spLocks noGrp="1"/>
          </p:cNvSpPr>
          <p:nvPr>
            <p:ph idx="1"/>
          </p:nvPr>
        </p:nvSpPr>
        <p:spPr>
          <a:xfrm>
            <a:off x="609600" y="1600204"/>
            <a:ext cx="5774432" cy="4525963"/>
          </a:xfrm>
        </p:spPr>
        <p:txBody>
          <a:bodyPr/>
          <a:lstStyle/>
          <a:p>
            <a:endParaRPr lang="en-US" altLang="zh-TW" sz="1800" dirty="0">
              <a:effectLst/>
              <a:latin typeface="Times"/>
            </a:endParaRPr>
          </a:p>
          <a:p>
            <a:endParaRPr lang="en-US" altLang="zh-TW" sz="1800" dirty="0">
              <a:effectLst/>
              <a:latin typeface="Times"/>
            </a:endParaRPr>
          </a:p>
        </p:txBody>
      </p:sp>
      <p:pic>
        <p:nvPicPr>
          <p:cNvPr id="4" name="圖片 3">
            <a:extLst>
              <a:ext uri="{FF2B5EF4-FFF2-40B4-BE49-F238E27FC236}">
                <a16:creationId xmlns:a16="http://schemas.microsoft.com/office/drawing/2014/main" id="{C98799D1-9DDA-5725-A181-161D88E2B6A5}"/>
              </a:ext>
            </a:extLst>
          </p:cNvPr>
          <p:cNvPicPr>
            <a:picLocks noChangeAspect="1"/>
          </p:cNvPicPr>
          <p:nvPr/>
        </p:nvPicPr>
        <p:blipFill>
          <a:blip r:embed="rId3"/>
          <a:stretch>
            <a:fillRect/>
          </a:stretch>
        </p:blipFill>
        <p:spPr>
          <a:xfrm>
            <a:off x="1698201" y="1679306"/>
            <a:ext cx="3718737" cy="2214000"/>
          </a:xfrm>
          <a:prstGeom prst="rect">
            <a:avLst/>
          </a:prstGeom>
        </p:spPr>
      </p:pic>
      <p:pic>
        <p:nvPicPr>
          <p:cNvPr id="3" name="圖片 2">
            <a:extLst>
              <a:ext uri="{FF2B5EF4-FFF2-40B4-BE49-F238E27FC236}">
                <a16:creationId xmlns:a16="http://schemas.microsoft.com/office/drawing/2014/main" id="{58F7F5E4-27C8-D454-8862-6BCC4E5AE27A}"/>
              </a:ext>
            </a:extLst>
          </p:cNvPr>
          <p:cNvPicPr>
            <a:picLocks noChangeAspect="1"/>
          </p:cNvPicPr>
          <p:nvPr/>
        </p:nvPicPr>
        <p:blipFill>
          <a:blip r:embed="rId4"/>
          <a:stretch>
            <a:fillRect/>
          </a:stretch>
        </p:blipFill>
        <p:spPr>
          <a:xfrm>
            <a:off x="1698201" y="4123504"/>
            <a:ext cx="3949700" cy="2019300"/>
          </a:xfrm>
          <a:prstGeom prst="rect">
            <a:avLst/>
          </a:prstGeom>
        </p:spPr>
      </p:pic>
      <p:pic>
        <p:nvPicPr>
          <p:cNvPr id="6" name="圖片 5">
            <a:extLst>
              <a:ext uri="{FF2B5EF4-FFF2-40B4-BE49-F238E27FC236}">
                <a16:creationId xmlns:a16="http://schemas.microsoft.com/office/drawing/2014/main" id="{626571F6-FE27-7C91-2F21-CA4E967A13AE}"/>
              </a:ext>
            </a:extLst>
          </p:cNvPr>
          <p:cNvPicPr>
            <a:picLocks noChangeAspect="1"/>
          </p:cNvPicPr>
          <p:nvPr/>
        </p:nvPicPr>
        <p:blipFill>
          <a:blip r:embed="rId5"/>
          <a:stretch>
            <a:fillRect/>
          </a:stretch>
        </p:blipFill>
        <p:spPr>
          <a:xfrm>
            <a:off x="6505539" y="1776656"/>
            <a:ext cx="3898900" cy="2019300"/>
          </a:xfrm>
          <a:prstGeom prst="rect">
            <a:avLst/>
          </a:prstGeom>
        </p:spPr>
      </p:pic>
      <p:pic>
        <p:nvPicPr>
          <p:cNvPr id="7" name="圖片 6">
            <a:extLst>
              <a:ext uri="{FF2B5EF4-FFF2-40B4-BE49-F238E27FC236}">
                <a16:creationId xmlns:a16="http://schemas.microsoft.com/office/drawing/2014/main" id="{8C1717CA-DF96-D892-AAB8-345AE7B72373}"/>
              </a:ext>
            </a:extLst>
          </p:cNvPr>
          <p:cNvPicPr>
            <a:picLocks noChangeAspect="1"/>
          </p:cNvPicPr>
          <p:nvPr/>
        </p:nvPicPr>
        <p:blipFill>
          <a:blip r:embed="rId6"/>
          <a:stretch>
            <a:fillRect/>
          </a:stretch>
        </p:blipFill>
        <p:spPr>
          <a:xfrm>
            <a:off x="6505539" y="4047236"/>
            <a:ext cx="3860800" cy="2019300"/>
          </a:xfrm>
          <a:prstGeom prst="rect">
            <a:avLst/>
          </a:prstGeom>
        </p:spPr>
      </p:pic>
    </p:spTree>
    <p:extLst>
      <p:ext uri="{BB962C8B-B14F-4D97-AF65-F5344CB8AC3E}">
        <p14:creationId xmlns:p14="http://schemas.microsoft.com/office/powerpoint/2010/main" val="709009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a:extLst>
              <a:ext uri="{FF2B5EF4-FFF2-40B4-BE49-F238E27FC236}">
                <a16:creationId xmlns:a16="http://schemas.microsoft.com/office/drawing/2014/main" id="{4113B4E1-CAEB-9018-9654-36FDBA31B184}"/>
              </a:ext>
            </a:extLst>
          </p:cNvPr>
          <p:cNvSpPr>
            <a:spLocks noGrp="1"/>
          </p:cNvSpPr>
          <p:nvPr>
            <p:ph type="title"/>
          </p:nvPr>
        </p:nvSpPr>
        <p:spPr/>
        <p:txBody>
          <a:bodyPr/>
          <a:lstStyle/>
          <a:p>
            <a:pPr defTabSz="912768"/>
            <a:r>
              <a:rPr lang="en-US" altLang="zh-TW" dirty="0">
                <a:effectLst/>
                <a:latin typeface="Microsoft JhengHei" panose="020B0604030504040204" pitchFamily="34" charset="-120"/>
                <a:ea typeface="Microsoft JhengHei" panose="020B0604030504040204" pitchFamily="34" charset="-120"/>
                <a:cs typeface="Times New Roman" panose="02020603050405020304" pitchFamily="18" charset="0"/>
              </a:rPr>
              <a:t>MLP Models</a:t>
            </a:r>
            <a:endParaRPr lang="en-US" altLang="zh-TW" dirty="0">
              <a:latin typeface="Microsoft JhengHei" panose="020B0604030504040204" pitchFamily="34" charset="-120"/>
              <a:ea typeface="Microsoft JhengHei" panose="020B0604030504040204" pitchFamily="34" charset="-120"/>
              <a:cs typeface="Times New Roman" panose="02020603050405020304" pitchFamily="18" charset="0"/>
            </a:endParaRPr>
          </a:p>
        </p:txBody>
      </p:sp>
      <p:sp>
        <p:nvSpPr>
          <p:cNvPr id="12292" name="投影片編號版面配置區 3">
            <a:extLst>
              <a:ext uri="{FF2B5EF4-FFF2-40B4-BE49-F238E27FC236}">
                <a16:creationId xmlns:a16="http://schemas.microsoft.com/office/drawing/2014/main" id="{8FC2871B-3F60-045D-6436-367445A8767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13" indent="-285737">
              <a:defRPr>
                <a:solidFill>
                  <a:schemeClr val="tx1"/>
                </a:solidFill>
                <a:latin typeface="Arial" panose="020B0604020202020204" pitchFamily="34" charset="0"/>
                <a:cs typeface="Arial" panose="020B0604020202020204" pitchFamily="34" charset="0"/>
              </a:defRPr>
            </a:lvl2pPr>
            <a:lvl3pPr marL="1142942" indent="-228589">
              <a:defRPr>
                <a:solidFill>
                  <a:schemeClr val="tx1"/>
                </a:solidFill>
                <a:latin typeface="Arial" panose="020B0604020202020204" pitchFamily="34" charset="0"/>
                <a:cs typeface="Arial" panose="020B0604020202020204" pitchFamily="34" charset="0"/>
              </a:defRPr>
            </a:lvl3pPr>
            <a:lvl4pPr marL="1600120" indent="-228589">
              <a:defRPr>
                <a:solidFill>
                  <a:schemeClr val="tx1"/>
                </a:solidFill>
                <a:latin typeface="Arial" panose="020B0604020202020204" pitchFamily="34" charset="0"/>
                <a:cs typeface="Arial" panose="020B0604020202020204" pitchFamily="34" charset="0"/>
              </a:defRPr>
            </a:lvl4pPr>
            <a:lvl5pPr marL="2057298" indent="-228589">
              <a:defRPr>
                <a:solidFill>
                  <a:schemeClr val="tx1"/>
                </a:solidFill>
                <a:latin typeface="Arial" panose="020B0604020202020204" pitchFamily="34" charset="0"/>
                <a:cs typeface="Arial" panose="020B0604020202020204" pitchFamily="34" charset="0"/>
              </a:defRPr>
            </a:lvl5pPr>
            <a:lvl6pPr marL="2514474"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52"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829"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006"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AA80CB-8CD5-FB43-BE2B-4C631E9A7B91}" type="slidenum">
              <a:rPr lang="en-US" altLang="zh-TW">
                <a:solidFill>
                  <a:srgbClr val="898989"/>
                </a:solidFill>
                <a:latin typeface="Calibri" panose="020F0502020204030204" pitchFamily="34" charset="0"/>
              </a:rPr>
              <a:pPr/>
              <a:t>12</a:t>
            </a:fld>
            <a:endParaRPr lang="en-US" altLang="zh-TW" dirty="0">
              <a:solidFill>
                <a:srgbClr val="898989"/>
              </a:solidFill>
              <a:latin typeface="Calibri" panose="020F0502020204030204" pitchFamily="34" charset="0"/>
            </a:endParaRPr>
          </a:p>
        </p:txBody>
      </p:sp>
      <p:sp>
        <p:nvSpPr>
          <p:cNvPr id="5" name="文字方塊 4">
            <a:extLst>
              <a:ext uri="{FF2B5EF4-FFF2-40B4-BE49-F238E27FC236}">
                <a16:creationId xmlns:a16="http://schemas.microsoft.com/office/drawing/2014/main" id="{9CFFDC01-E091-F761-D3B3-3F4CBD065A0A}"/>
              </a:ext>
            </a:extLst>
          </p:cNvPr>
          <p:cNvSpPr txBox="1"/>
          <p:nvPr/>
        </p:nvSpPr>
        <p:spPr>
          <a:xfrm>
            <a:off x="3966072" y="2236424"/>
            <a:ext cx="184731" cy="369332"/>
          </a:xfrm>
          <a:prstGeom prst="rect">
            <a:avLst/>
          </a:prstGeom>
          <a:noFill/>
        </p:spPr>
        <p:txBody>
          <a:bodyPr wrap="none" rtlCol="0">
            <a:spAutoFit/>
          </a:bodyPr>
          <a:lstStyle/>
          <a:p>
            <a:endParaRPr lang="en-US" dirty="0"/>
          </a:p>
        </p:txBody>
      </p:sp>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601334FF-1850-C32C-4C9F-EF3BF158BD73}"/>
                  </a:ext>
                </a:extLst>
              </p:cNvPr>
              <p:cNvSpPr txBox="1"/>
              <p:nvPr/>
            </p:nvSpPr>
            <p:spPr>
              <a:xfrm>
                <a:off x="767408" y="1916832"/>
                <a:ext cx="5688632" cy="4229684"/>
              </a:xfrm>
              <a:prstGeom prst="rect">
                <a:avLst/>
              </a:prstGeom>
              <a:noFill/>
            </p:spPr>
            <p:txBody>
              <a:bodyPr wrap="square" rtlCol="0">
                <a:spAutoFit/>
              </a:bodyPr>
              <a:lstStyle/>
              <a:p>
                <a:pPr>
                  <a:lnSpc>
                    <a:spcPct val="150000"/>
                  </a:lnSpc>
                </a:pPr>
                <a:r>
                  <a:rPr lang="en-US" altLang="zh-TW" dirty="0">
                    <a:effectLst/>
                    <a:latin typeface="Times"/>
                  </a:rPr>
                  <a:t>Regressor:</a:t>
                </a:r>
              </a:p>
              <a:p>
                <a:pPr marL="285750" indent="-285750">
                  <a:lnSpc>
                    <a:spcPct val="150000"/>
                  </a:lnSpc>
                  <a:buFont typeface="Arial" panose="020B0604020202020204" pitchFamily="34" charset="0"/>
                  <a:buChar char="•"/>
                </a:pPr>
                <a:r>
                  <a:rPr lang="en-US" altLang="zh-TW" dirty="0">
                    <a:effectLst/>
                    <a:latin typeface="Times"/>
                  </a:rPr>
                  <a:t>mean absolute error (MAE) </a:t>
                </a:r>
              </a:p>
              <a:p>
                <a:pPr marL="285750" indent="-285750">
                  <a:lnSpc>
                    <a:spcPct val="150000"/>
                  </a:lnSpc>
                  <a:buFont typeface="Arial" panose="020B0604020202020204" pitchFamily="34" charset="0"/>
                  <a:buChar char="•"/>
                </a:pPr>
                <a:r>
                  <a:rPr lang="en-US" altLang="zh-TW" dirty="0">
                    <a:effectLst/>
                    <a:latin typeface="Times"/>
                  </a:rPr>
                  <a:t>mean squared error (MSE), </a:t>
                </a:r>
              </a:p>
              <a:p>
                <a:pPr marL="285750" indent="-285750">
                  <a:lnSpc>
                    <a:spcPct val="150000"/>
                  </a:lnSpc>
                  <a:buFont typeface="Arial" panose="020B0604020202020204" pitchFamily="34" charset="0"/>
                  <a:buChar char="•"/>
                </a:pPr>
                <a:r>
                  <a:rPr lang="en-US" altLang="zh-TW" dirty="0">
                    <a:effectLst/>
                    <a:latin typeface="Times"/>
                  </a:rPr>
                  <a:t>root mean squared error (RMSE), and </a:t>
                </a:r>
              </a:p>
              <a:p>
                <a:pPr marL="285750" indent="-285750">
                  <a:lnSpc>
                    <a:spcPct val="150000"/>
                  </a:lnSpc>
                  <a:buFont typeface="Arial" panose="020B0604020202020204" pitchFamily="34" charset="0"/>
                  <a:buChar char="•"/>
                </a:pPr>
                <a14:m>
                  <m:oMath xmlns:m="http://schemas.openxmlformats.org/officeDocument/2006/math">
                    <m:sSup>
                      <m:sSupPr>
                        <m:ctrlPr>
                          <a:rPr lang="en-US" altLang="zh-TW" i="1" smtClean="0">
                            <a:effectLst/>
                            <a:latin typeface="Cambria Math" panose="02040503050406030204" pitchFamily="18" charset="0"/>
                          </a:rPr>
                        </m:ctrlPr>
                      </m:sSupPr>
                      <m:e>
                        <m:r>
                          <a:rPr lang="en-US" altLang="zh-TW" b="0" i="1" smtClean="0">
                            <a:effectLst/>
                            <a:latin typeface="Cambria Math" panose="02040503050406030204" pitchFamily="18" charset="0"/>
                          </a:rPr>
                          <m:t>𝑅</m:t>
                        </m:r>
                      </m:e>
                      <m:sup>
                        <m:r>
                          <a:rPr lang="en-US" altLang="zh-TW" b="0" i="1" smtClean="0">
                            <a:effectLst/>
                            <a:latin typeface="Cambria Math" panose="02040503050406030204" pitchFamily="18" charset="0"/>
                          </a:rPr>
                          <m:t>2</m:t>
                        </m:r>
                      </m:sup>
                    </m:sSup>
                  </m:oMath>
                </a14:m>
                <a:r>
                  <a:rPr lang="en-US" altLang="zh-TW" dirty="0">
                    <a:effectLst/>
                    <a:latin typeface="Times"/>
                  </a:rPr>
                  <a:t>-score </a:t>
                </a:r>
              </a:p>
              <a:p>
                <a:pPr marL="285750" indent="-285750">
                  <a:lnSpc>
                    <a:spcPct val="150000"/>
                  </a:lnSpc>
                  <a:buFont typeface="Arial" panose="020B0604020202020204" pitchFamily="34" charset="0"/>
                  <a:buChar char="•"/>
                </a:pPr>
                <a:endParaRPr lang="en-US" altLang="zh-TW" dirty="0">
                  <a:effectLst/>
                  <a:latin typeface="Times"/>
                </a:endParaRPr>
              </a:p>
              <a:p>
                <a:pPr>
                  <a:lnSpc>
                    <a:spcPct val="150000"/>
                  </a:lnSpc>
                </a:pPr>
                <a:r>
                  <a:rPr lang="en-US" altLang="zh-TW" dirty="0">
                    <a:solidFill>
                      <a:srgbClr val="FF0000"/>
                    </a:solidFill>
                    <a:effectLst/>
                    <a:latin typeface="Times"/>
                  </a:rPr>
                  <a:t>n</a:t>
                </a:r>
                <a:r>
                  <a:rPr lang="en-US" altLang="zh-TW" dirty="0">
                    <a:effectLst/>
                    <a:latin typeface="Times"/>
                  </a:rPr>
                  <a:t> is the number of test data samples, </a:t>
                </a:r>
              </a:p>
              <a:p>
                <a:pPr>
                  <a:lnSpc>
                    <a:spcPct val="150000"/>
                  </a:lnSpc>
                </a:pPr>
                <a14:m>
                  <m:oMath xmlns:m="http://schemas.openxmlformats.org/officeDocument/2006/math">
                    <m:sSub>
                      <m:sSubPr>
                        <m:ctrlPr>
                          <a:rPr lang="en-US" altLang="zh-TW" i="1" smtClean="0">
                            <a:solidFill>
                              <a:srgbClr val="FF0000"/>
                            </a:solidFill>
                            <a:effectLst/>
                            <a:latin typeface="Cambria Math" panose="02040503050406030204" pitchFamily="18" charset="0"/>
                          </a:rPr>
                        </m:ctrlPr>
                      </m:sSubPr>
                      <m:e>
                        <m:r>
                          <a:rPr lang="en-US" altLang="zh-TW" b="0" i="1" smtClean="0">
                            <a:solidFill>
                              <a:srgbClr val="FF0000"/>
                            </a:solidFill>
                            <a:effectLst/>
                            <a:latin typeface="Cambria Math" panose="02040503050406030204" pitchFamily="18" charset="0"/>
                          </a:rPr>
                          <m:t>𝑌</m:t>
                        </m:r>
                      </m:e>
                      <m:sub>
                        <m:r>
                          <a:rPr lang="en-US" altLang="zh-TW" b="0" i="1" smtClean="0">
                            <a:solidFill>
                              <a:srgbClr val="FF0000"/>
                            </a:solidFill>
                            <a:effectLst/>
                            <a:latin typeface="Cambria Math" panose="02040503050406030204" pitchFamily="18" charset="0"/>
                          </a:rPr>
                          <m:t>𝑎</m:t>
                        </m:r>
                      </m:sub>
                    </m:sSub>
                  </m:oMath>
                </a14:m>
                <a:r>
                  <a:rPr lang="en-US" altLang="zh-TW" dirty="0">
                    <a:solidFill>
                      <a:srgbClr val="FF0000"/>
                    </a:solidFill>
                    <a:effectLst/>
                    <a:latin typeface="Times"/>
                  </a:rPr>
                  <a:t> </a:t>
                </a:r>
                <a:r>
                  <a:rPr lang="en-US" altLang="zh-TW" dirty="0">
                    <a:effectLst/>
                    <a:latin typeface="Times"/>
                  </a:rPr>
                  <a:t>is the actual value of Y, </a:t>
                </a:r>
              </a:p>
              <a:p>
                <a:pPr>
                  <a:lnSpc>
                    <a:spcPct val="150000"/>
                  </a:lnSpc>
                </a:pPr>
                <a14:m>
                  <m:oMath xmlns:m="http://schemas.openxmlformats.org/officeDocument/2006/math">
                    <m:sSub>
                      <m:sSubPr>
                        <m:ctrlPr>
                          <a:rPr lang="en-US" altLang="zh-TW" i="1" smtClean="0">
                            <a:solidFill>
                              <a:srgbClr val="FF0000"/>
                            </a:solidFill>
                            <a:effectLst/>
                            <a:latin typeface="Cambria Math" panose="02040503050406030204" pitchFamily="18" charset="0"/>
                          </a:rPr>
                        </m:ctrlPr>
                      </m:sSubPr>
                      <m:e>
                        <m:r>
                          <a:rPr lang="en-US" altLang="zh-TW" b="0" i="1" smtClean="0">
                            <a:solidFill>
                              <a:srgbClr val="FF0000"/>
                            </a:solidFill>
                            <a:effectLst/>
                            <a:latin typeface="Cambria Math" panose="02040503050406030204" pitchFamily="18" charset="0"/>
                          </a:rPr>
                          <m:t>𝑌</m:t>
                        </m:r>
                      </m:e>
                      <m:sub>
                        <m:r>
                          <a:rPr lang="en-US" altLang="zh-TW" b="0" i="1" smtClean="0">
                            <a:solidFill>
                              <a:srgbClr val="FF0000"/>
                            </a:solidFill>
                            <a:effectLst/>
                            <a:latin typeface="Cambria Math" panose="02040503050406030204" pitchFamily="18" charset="0"/>
                          </a:rPr>
                          <m:t>𝑝</m:t>
                        </m:r>
                      </m:sub>
                    </m:sSub>
                  </m:oMath>
                </a14:m>
                <a:r>
                  <a:rPr lang="en-US" altLang="zh-TW" dirty="0">
                    <a:solidFill>
                      <a:srgbClr val="FF0000"/>
                    </a:solidFill>
                    <a:effectLst/>
                    <a:latin typeface="Times"/>
                  </a:rPr>
                  <a:t> </a:t>
                </a:r>
                <a:r>
                  <a:rPr lang="en-US" altLang="zh-TW" dirty="0">
                    <a:effectLst/>
                    <a:latin typeface="Times"/>
                  </a:rPr>
                  <a:t>is the predicted value of Y, and </a:t>
                </a:r>
              </a:p>
              <a:p>
                <a:pPr>
                  <a:lnSpc>
                    <a:spcPct val="150000"/>
                  </a:lnSpc>
                </a:pPr>
                <a14:m>
                  <m:oMath xmlns:m="http://schemas.openxmlformats.org/officeDocument/2006/math">
                    <m:sSub>
                      <m:sSubPr>
                        <m:ctrlPr>
                          <a:rPr lang="en-US" altLang="zh-TW" i="1" smtClean="0">
                            <a:solidFill>
                              <a:srgbClr val="FF0000"/>
                            </a:solidFill>
                            <a:effectLst/>
                            <a:latin typeface="Cambria Math" panose="02040503050406030204" pitchFamily="18" charset="0"/>
                          </a:rPr>
                        </m:ctrlPr>
                      </m:sSubPr>
                      <m:e>
                        <m:r>
                          <a:rPr lang="en-US" altLang="zh-TW" b="0" i="1" smtClean="0">
                            <a:solidFill>
                              <a:srgbClr val="FF0000"/>
                            </a:solidFill>
                            <a:effectLst/>
                            <a:latin typeface="Cambria Math" panose="02040503050406030204" pitchFamily="18" charset="0"/>
                          </a:rPr>
                          <m:t>𝑌</m:t>
                        </m:r>
                      </m:e>
                      <m:sub>
                        <m:r>
                          <a:rPr lang="en-US" altLang="zh-TW" b="0" i="1" smtClean="0">
                            <a:solidFill>
                              <a:srgbClr val="FF0000"/>
                            </a:solidFill>
                            <a:effectLst/>
                            <a:latin typeface="Cambria Math" panose="02040503050406030204" pitchFamily="18" charset="0"/>
                          </a:rPr>
                          <m:t>𝑚</m:t>
                        </m:r>
                      </m:sub>
                    </m:sSub>
                  </m:oMath>
                </a14:m>
                <a:r>
                  <a:rPr lang="en-US" altLang="zh-TW" dirty="0">
                    <a:solidFill>
                      <a:srgbClr val="FF0000"/>
                    </a:solidFill>
                    <a:effectLst/>
                    <a:latin typeface="Times"/>
                  </a:rPr>
                  <a:t> </a:t>
                </a:r>
                <a:r>
                  <a:rPr lang="en-US" altLang="zh-TW" dirty="0">
                    <a:effectLst/>
                    <a:latin typeface="Times"/>
                  </a:rPr>
                  <a:t>is the mean value of Y. </a:t>
                </a:r>
              </a:p>
            </p:txBody>
          </p:sp>
        </mc:Choice>
        <mc:Fallback xmlns="">
          <p:sp>
            <p:nvSpPr>
              <p:cNvPr id="7" name="文字方塊 6">
                <a:extLst>
                  <a:ext uri="{FF2B5EF4-FFF2-40B4-BE49-F238E27FC236}">
                    <a16:creationId xmlns:a16="http://schemas.microsoft.com/office/drawing/2014/main" id="{601334FF-1850-C32C-4C9F-EF3BF158BD73}"/>
                  </a:ext>
                </a:extLst>
              </p:cNvPr>
              <p:cNvSpPr txBox="1">
                <a:spLocks noRot="1" noChangeAspect="1" noMove="1" noResize="1" noEditPoints="1" noAdjustHandles="1" noChangeArrowheads="1" noChangeShapeType="1" noTextEdit="1"/>
              </p:cNvSpPr>
              <p:nvPr/>
            </p:nvSpPr>
            <p:spPr>
              <a:xfrm>
                <a:off x="767408" y="1916832"/>
                <a:ext cx="5688632" cy="4229684"/>
              </a:xfrm>
              <a:prstGeom prst="rect">
                <a:avLst/>
              </a:prstGeom>
              <a:blipFill>
                <a:blip r:embed="rId3"/>
                <a:stretch>
                  <a:fillRect l="-965" b="-1297"/>
                </a:stretch>
              </a:blipFill>
            </p:spPr>
            <p:txBody>
              <a:bodyPr/>
              <a:lstStyle/>
              <a:p>
                <a:r>
                  <a:rPr lang="zh-TW" altLang="en-US">
                    <a:noFill/>
                  </a:rPr>
                  <a:t> </a:t>
                </a:r>
              </a:p>
            </p:txBody>
          </p:sp>
        </mc:Fallback>
      </mc:AlternateContent>
      <p:pic>
        <p:nvPicPr>
          <p:cNvPr id="6" name="內容版面配置區 5">
            <a:extLst>
              <a:ext uri="{FF2B5EF4-FFF2-40B4-BE49-F238E27FC236}">
                <a16:creationId xmlns:a16="http://schemas.microsoft.com/office/drawing/2014/main" id="{F28D5F79-2E24-A3FB-DFE5-749B0C66A72A}"/>
              </a:ext>
            </a:extLst>
          </p:cNvPr>
          <p:cNvPicPr>
            <a:picLocks noGrp="1" noChangeAspect="1"/>
          </p:cNvPicPr>
          <p:nvPr>
            <p:ph idx="1"/>
          </p:nvPr>
        </p:nvPicPr>
        <p:blipFill>
          <a:blip r:embed="rId4"/>
          <a:stretch>
            <a:fillRect/>
          </a:stretch>
        </p:blipFill>
        <p:spPr>
          <a:xfrm>
            <a:off x="6131079" y="2348880"/>
            <a:ext cx="5678115" cy="3168352"/>
          </a:xfrm>
          <a:prstGeom prst="rect">
            <a:avLst/>
          </a:prstGeom>
        </p:spPr>
      </p:pic>
    </p:spTree>
    <p:extLst>
      <p:ext uri="{BB962C8B-B14F-4D97-AF65-F5344CB8AC3E}">
        <p14:creationId xmlns:p14="http://schemas.microsoft.com/office/powerpoint/2010/main" val="1336891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a:extLst>
              <a:ext uri="{FF2B5EF4-FFF2-40B4-BE49-F238E27FC236}">
                <a16:creationId xmlns:a16="http://schemas.microsoft.com/office/drawing/2014/main" id="{4113B4E1-CAEB-9018-9654-36FDBA31B184}"/>
              </a:ext>
            </a:extLst>
          </p:cNvPr>
          <p:cNvSpPr>
            <a:spLocks noGrp="1"/>
          </p:cNvSpPr>
          <p:nvPr>
            <p:ph type="title"/>
          </p:nvPr>
        </p:nvSpPr>
        <p:spPr/>
        <p:txBody>
          <a:bodyPr/>
          <a:lstStyle/>
          <a:p>
            <a:pPr defTabSz="912768"/>
            <a:r>
              <a:rPr lang="en-US" altLang="zh-TW" dirty="0">
                <a:effectLst/>
                <a:latin typeface="Microsoft JhengHei" panose="020B0604030504040204" pitchFamily="34" charset="-120"/>
                <a:ea typeface="Microsoft JhengHei" panose="020B0604030504040204" pitchFamily="34" charset="-120"/>
                <a:cs typeface="Times New Roman" panose="02020603050405020304" pitchFamily="18" charset="0"/>
              </a:rPr>
              <a:t>MLP Models</a:t>
            </a:r>
            <a:endParaRPr lang="en-US" altLang="zh-TW" dirty="0">
              <a:latin typeface="Microsoft JhengHei" panose="020B0604030504040204" pitchFamily="34" charset="-120"/>
              <a:ea typeface="Microsoft JhengHei" panose="020B0604030504040204" pitchFamily="34" charset="-120"/>
              <a:cs typeface="Times New Roman" panose="02020603050405020304" pitchFamily="18" charset="0"/>
            </a:endParaRPr>
          </a:p>
        </p:txBody>
      </p:sp>
      <p:sp>
        <p:nvSpPr>
          <p:cNvPr id="12292" name="投影片編號版面配置區 3">
            <a:extLst>
              <a:ext uri="{FF2B5EF4-FFF2-40B4-BE49-F238E27FC236}">
                <a16:creationId xmlns:a16="http://schemas.microsoft.com/office/drawing/2014/main" id="{8FC2871B-3F60-045D-6436-367445A8767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13" indent="-285737">
              <a:defRPr>
                <a:solidFill>
                  <a:schemeClr val="tx1"/>
                </a:solidFill>
                <a:latin typeface="Arial" panose="020B0604020202020204" pitchFamily="34" charset="0"/>
                <a:cs typeface="Arial" panose="020B0604020202020204" pitchFamily="34" charset="0"/>
              </a:defRPr>
            </a:lvl2pPr>
            <a:lvl3pPr marL="1142942" indent="-228589">
              <a:defRPr>
                <a:solidFill>
                  <a:schemeClr val="tx1"/>
                </a:solidFill>
                <a:latin typeface="Arial" panose="020B0604020202020204" pitchFamily="34" charset="0"/>
                <a:cs typeface="Arial" panose="020B0604020202020204" pitchFamily="34" charset="0"/>
              </a:defRPr>
            </a:lvl3pPr>
            <a:lvl4pPr marL="1600120" indent="-228589">
              <a:defRPr>
                <a:solidFill>
                  <a:schemeClr val="tx1"/>
                </a:solidFill>
                <a:latin typeface="Arial" panose="020B0604020202020204" pitchFamily="34" charset="0"/>
                <a:cs typeface="Arial" panose="020B0604020202020204" pitchFamily="34" charset="0"/>
              </a:defRPr>
            </a:lvl4pPr>
            <a:lvl5pPr marL="2057298" indent="-228589">
              <a:defRPr>
                <a:solidFill>
                  <a:schemeClr val="tx1"/>
                </a:solidFill>
                <a:latin typeface="Arial" panose="020B0604020202020204" pitchFamily="34" charset="0"/>
                <a:cs typeface="Arial" panose="020B0604020202020204" pitchFamily="34" charset="0"/>
              </a:defRPr>
            </a:lvl5pPr>
            <a:lvl6pPr marL="2514474"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52"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829"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006"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AA80CB-8CD5-FB43-BE2B-4C631E9A7B91}" type="slidenum">
              <a:rPr lang="en-US" altLang="zh-TW">
                <a:solidFill>
                  <a:srgbClr val="898989"/>
                </a:solidFill>
                <a:latin typeface="Calibri" panose="020F0502020204030204" pitchFamily="34" charset="0"/>
              </a:rPr>
              <a:pPr/>
              <a:t>13</a:t>
            </a:fld>
            <a:endParaRPr lang="en-US" altLang="zh-TW" dirty="0">
              <a:solidFill>
                <a:srgbClr val="898989"/>
              </a:solidFill>
              <a:latin typeface="Calibri" panose="020F0502020204030204" pitchFamily="34" charset="0"/>
            </a:endParaRPr>
          </a:p>
        </p:txBody>
      </p:sp>
      <p:sp>
        <p:nvSpPr>
          <p:cNvPr id="5" name="文字方塊 4">
            <a:extLst>
              <a:ext uri="{FF2B5EF4-FFF2-40B4-BE49-F238E27FC236}">
                <a16:creationId xmlns:a16="http://schemas.microsoft.com/office/drawing/2014/main" id="{9CFFDC01-E091-F761-D3B3-3F4CBD065A0A}"/>
              </a:ext>
            </a:extLst>
          </p:cNvPr>
          <p:cNvSpPr txBox="1"/>
          <p:nvPr/>
        </p:nvSpPr>
        <p:spPr>
          <a:xfrm>
            <a:off x="3966072" y="2236424"/>
            <a:ext cx="184731" cy="369332"/>
          </a:xfrm>
          <a:prstGeom prst="rect">
            <a:avLst/>
          </a:prstGeom>
          <a:noFill/>
        </p:spPr>
        <p:txBody>
          <a:bodyPr wrap="none" rtlCol="0">
            <a:spAutoFit/>
          </a:bodyPr>
          <a:lstStyle/>
          <a:p>
            <a:endParaRPr lang="en-US" dirty="0"/>
          </a:p>
        </p:txBody>
      </p:sp>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601334FF-1850-C32C-4C9F-EF3BF158BD73}"/>
                  </a:ext>
                </a:extLst>
              </p:cNvPr>
              <p:cNvSpPr txBox="1"/>
              <p:nvPr/>
            </p:nvSpPr>
            <p:spPr>
              <a:xfrm>
                <a:off x="767408" y="1916832"/>
                <a:ext cx="4824536" cy="3781676"/>
              </a:xfrm>
              <a:prstGeom prst="rect">
                <a:avLst/>
              </a:prstGeom>
              <a:noFill/>
            </p:spPr>
            <p:txBody>
              <a:bodyPr wrap="square" rtlCol="0">
                <a:spAutoFit/>
              </a:bodyPr>
              <a:lstStyle/>
              <a:p>
                <a:pPr>
                  <a:lnSpc>
                    <a:spcPct val="150000"/>
                  </a:lnSpc>
                </a:pPr>
                <a:r>
                  <a:rPr lang="en-US" altLang="zh-TW" dirty="0">
                    <a:effectLst/>
                    <a:latin typeface="Times"/>
                  </a:rPr>
                  <a:t>We use 6912 samples for training, 2304 samples for validation, and 2304 samples for testing. </a:t>
                </a:r>
              </a:p>
              <a:p>
                <a:pPr>
                  <a:lnSpc>
                    <a:spcPct val="150000"/>
                  </a:lnSpc>
                </a:pPr>
                <a:endParaRPr lang="en-US" altLang="zh-TW" dirty="0">
                  <a:latin typeface="Times"/>
                </a:endParaRPr>
              </a:p>
              <a:p>
                <a:pPr>
                  <a:lnSpc>
                    <a:spcPct val="150000"/>
                  </a:lnSpc>
                </a:pPr>
                <a:r>
                  <a:rPr lang="en-US" altLang="zh-TW" dirty="0">
                    <a:effectLst/>
                    <a:latin typeface="Times"/>
                  </a:rPr>
                  <a:t>The Q-regressor/C-regressor (1hr) performs the best among the four models in all measures with </a:t>
                </a:r>
              </a:p>
              <a:p>
                <a:pPr>
                  <a:lnSpc>
                    <a:spcPct val="150000"/>
                  </a:lnSpc>
                </a:pPr>
                <a:r>
                  <a:rPr lang="en-US" altLang="zh-TW" dirty="0">
                    <a:effectLst/>
                    <a:latin typeface="Times"/>
                  </a:rPr>
                  <a:t>0.194 MAE, </a:t>
                </a:r>
              </a:p>
              <a:p>
                <a:pPr>
                  <a:lnSpc>
                    <a:spcPct val="150000"/>
                  </a:lnSpc>
                </a:pPr>
                <a:r>
                  <a:rPr lang="en-US" altLang="zh-TW" dirty="0">
                    <a:effectLst/>
                    <a:latin typeface="Times"/>
                  </a:rPr>
                  <a:t>0.0696 MSE, </a:t>
                </a:r>
              </a:p>
              <a:p>
                <a:pPr>
                  <a:lnSpc>
                    <a:spcPct val="150000"/>
                  </a:lnSpc>
                </a:pPr>
                <a:r>
                  <a:rPr lang="en-US" altLang="zh-TW" dirty="0">
                    <a:effectLst/>
                    <a:latin typeface="Times"/>
                  </a:rPr>
                  <a:t>0.194 RMSE and </a:t>
                </a:r>
              </a:p>
              <a:p>
                <a:pPr>
                  <a:lnSpc>
                    <a:spcPct val="150000"/>
                  </a:lnSpc>
                </a:pPr>
                <a:r>
                  <a:rPr lang="en-US" altLang="zh-TW" dirty="0">
                    <a:effectLst/>
                    <a:latin typeface="Times"/>
                  </a:rPr>
                  <a:t>98.43% </a:t>
                </a:r>
                <a14:m>
                  <m:oMath xmlns:m="http://schemas.openxmlformats.org/officeDocument/2006/math">
                    <m:sSup>
                      <m:sSupPr>
                        <m:ctrlPr>
                          <a:rPr lang="en-US" altLang="zh-TW" i="1" smtClean="0">
                            <a:effectLst/>
                            <a:latin typeface="Cambria Math" panose="02040503050406030204" pitchFamily="18" charset="0"/>
                          </a:rPr>
                        </m:ctrlPr>
                      </m:sSupPr>
                      <m:e>
                        <m:r>
                          <a:rPr lang="en-US" altLang="zh-TW" b="0" i="1" smtClean="0">
                            <a:effectLst/>
                            <a:latin typeface="Cambria Math" panose="02040503050406030204" pitchFamily="18" charset="0"/>
                          </a:rPr>
                          <m:t>𝑅</m:t>
                        </m:r>
                      </m:e>
                      <m:sup>
                        <m:r>
                          <a:rPr lang="en-US" altLang="zh-TW" b="0" i="1" smtClean="0">
                            <a:effectLst/>
                            <a:latin typeface="Cambria Math" panose="02040503050406030204" pitchFamily="18" charset="0"/>
                          </a:rPr>
                          <m:t>2</m:t>
                        </m:r>
                      </m:sup>
                    </m:sSup>
                  </m:oMath>
                </a14:m>
                <a:r>
                  <a:rPr lang="en-US" altLang="zh-TW" dirty="0">
                    <a:effectLst/>
                    <a:latin typeface="Times"/>
                  </a:rPr>
                  <a:t>-score /accuracy </a:t>
                </a:r>
              </a:p>
            </p:txBody>
          </p:sp>
        </mc:Choice>
        <mc:Fallback xmlns="">
          <p:sp>
            <p:nvSpPr>
              <p:cNvPr id="7" name="文字方塊 6">
                <a:extLst>
                  <a:ext uri="{FF2B5EF4-FFF2-40B4-BE49-F238E27FC236}">
                    <a16:creationId xmlns:a16="http://schemas.microsoft.com/office/drawing/2014/main" id="{601334FF-1850-C32C-4C9F-EF3BF158BD73}"/>
                  </a:ext>
                </a:extLst>
              </p:cNvPr>
              <p:cNvSpPr txBox="1">
                <a:spLocks noRot="1" noChangeAspect="1" noMove="1" noResize="1" noEditPoints="1" noAdjustHandles="1" noChangeArrowheads="1" noChangeShapeType="1" noTextEdit="1"/>
              </p:cNvSpPr>
              <p:nvPr/>
            </p:nvSpPr>
            <p:spPr>
              <a:xfrm>
                <a:off x="767408" y="1916832"/>
                <a:ext cx="4824536" cy="3781676"/>
              </a:xfrm>
              <a:prstGeom prst="rect">
                <a:avLst/>
              </a:prstGeom>
              <a:blipFill>
                <a:blip r:embed="rId2"/>
                <a:stretch>
                  <a:fillRect l="-1050" b="-1672"/>
                </a:stretch>
              </a:blipFill>
            </p:spPr>
            <p:txBody>
              <a:bodyPr/>
              <a:lstStyle/>
              <a:p>
                <a:r>
                  <a:rPr lang="en-US">
                    <a:noFill/>
                  </a:rPr>
                  <a:t> </a:t>
                </a:r>
              </a:p>
            </p:txBody>
          </p:sp>
        </mc:Fallback>
      </mc:AlternateContent>
      <p:pic>
        <p:nvPicPr>
          <p:cNvPr id="4" name="內容版面配置區 3">
            <a:extLst>
              <a:ext uri="{FF2B5EF4-FFF2-40B4-BE49-F238E27FC236}">
                <a16:creationId xmlns:a16="http://schemas.microsoft.com/office/drawing/2014/main" id="{BA9A0CDB-0800-2FB4-3C8D-576A91B5A4B4}"/>
              </a:ext>
            </a:extLst>
          </p:cNvPr>
          <p:cNvPicPr>
            <a:picLocks noGrp="1" noChangeAspect="1"/>
          </p:cNvPicPr>
          <p:nvPr>
            <p:ph idx="1"/>
          </p:nvPr>
        </p:nvPicPr>
        <p:blipFill>
          <a:blip r:embed="rId3"/>
          <a:stretch>
            <a:fillRect/>
          </a:stretch>
        </p:blipFill>
        <p:spPr>
          <a:xfrm>
            <a:off x="5944168" y="2042985"/>
            <a:ext cx="5447616" cy="3719893"/>
          </a:xfrm>
          <a:prstGeom prst="rect">
            <a:avLst/>
          </a:prstGeom>
        </p:spPr>
      </p:pic>
    </p:spTree>
    <p:extLst>
      <p:ext uri="{BB962C8B-B14F-4D97-AF65-F5344CB8AC3E}">
        <p14:creationId xmlns:p14="http://schemas.microsoft.com/office/powerpoint/2010/main" val="844929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a:extLst>
              <a:ext uri="{FF2B5EF4-FFF2-40B4-BE49-F238E27FC236}">
                <a16:creationId xmlns:a16="http://schemas.microsoft.com/office/drawing/2014/main" id="{4113B4E1-CAEB-9018-9654-36FDBA31B184}"/>
              </a:ext>
            </a:extLst>
          </p:cNvPr>
          <p:cNvSpPr>
            <a:spLocks noGrp="1"/>
          </p:cNvSpPr>
          <p:nvPr>
            <p:ph type="title"/>
          </p:nvPr>
        </p:nvSpPr>
        <p:spPr/>
        <p:txBody>
          <a:bodyPr/>
          <a:lstStyle/>
          <a:p>
            <a:pPr defTabSz="912768"/>
            <a:r>
              <a:rPr lang="en-US" altLang="zh-TW" dirty="0">
                <a:effectLst/>
                <a:latin typeface="Microsoft JhengHei" panose="020B0604030504040204" pitchFamily="34" charset="-120"/>
                <a:ea typeface="Microsoft JhengHei" panose="020B0604030504040204" pitchFamily="34" charset="-120"/>
                <a:cs typeface="Times New Roman" panose="02020603050405020304" pitchFamily="18" charset="0"/>
              </a:rPr>
              <a:t>MLP Auto-scaling</a:t>
            </a:r>
            <a:endParaRPr lang="en-US" altLang="zh-TW" dirty="0">
              <a:latin typeface="Microsoft JhengHei" panose="020B0604030504040204" pitchFamily="34" charset="-120"/>
              <a:ea typeface="Microsoft JhengHei" panose="020B0604030504040204" pitchFamily="34" charset="-120"/>
              <a:cs typeface="Times New Roman" panose="02020603050405020304" pitchFamily="18" charset="0"/>
            </a:endParaRPr>
          </a:p>
        </p:txBody>
      </p:sp>
      <p:sp>
        <p:nvSpPr>
          <p:cNvPr id="12292" name="投影片編號版面配置區 3">
            <a:extLst>
              <a:ext uri="{FF2B5EF4-FFF2-40B4-BE49-F238E27FC236}">
                <a16:creationId xmlns:a16="http://schemas.microsoft.com/office/drawing/2014/main" id="{8FC2871B-3F60-045D-6436-367445A8767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13" indent="-285737">
              <a:defRPr>
                <a:solidFill>
                  <a:schemeClr val="tx1"/>
                </a:solidFill>
                <a:latin typeface="Arial" panose="020B0604020202020204" pitchFamily="34" charset="0"/>
                <a:cs typeface="Arial" panose="020B0604020202020204" pitchFamily="34" charset="0"/>
              </a:defRPr>
            </a:lvl2pPr>
            <a:lvl3pPr marL="1142942" indent="-228589">
              <a:defRPr>
                <a:solidFill>
                  <a:schemeClr val="tx1"/>
                </a:solidFill>
                <a:latin typeface="Arial" panose="020B0604020202020204" pitchFamily="34" charset="0"/>
                <a:cs typeface="Arial" panose="020B0604020202020204" pitchFamily="34" charset="0"/>
              </a:defRPr>
            </a:lvl3pPr>
            <a:lvl4pPr marL="1600120" indent="-228589">
              <a:defRPr>
                <a:solidFill>
                  <a:schemeClr val="tx1"/>
                </a:solidFill>
                <a:latin typeface="Arial" panose="020B0604020202020204" pitchFamily="34" charset="0"/>
                <a:cs typeface="Arial" panose="020B0604020202020204" pitchFamily="34" charset="0"/>
              </a:defRPr>
            </a:lvl4pPr>
            <a:lvl5pPr marL="2057298" indent="-228589">
              <a:defRPr>
                <a:solidFill>
                  <a:schemeClr val="tx1"/>
                </a:solidFill>
                <a:latin typeface="Arial" panose="020B0604020202020204" pitchFamily="34" charset="0"/>
                <a:cs typeface="Arial" panose="020B0604020202020204" pitchFamily="34" charset="0"/>
              </a:defRPr>
            </a:lvl5pPr>
            <a:lvl6pPr marL="2514474"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52"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829"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006"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AA80CB-8CD5-FB43-BE2B-4C631E9A7B91}" type="slidenum">
              <a:rPr lang="en-US" altLang="zh-TW">
                <a:solidFill>
                  <a:srgbClr val="898989"/>
                </a:solidFill>
                <a:latin typeface="Calibri" panose="020F0502020204030204" pitchFamily="34" charset="0"/>
              </a:rPr>
              <a:pPr/>
              <a:t>14</a:t>
            </a:fld>
            <a:endParaRPr lang="en-US" altLang="zh-TW">
              <a:solidFill>
                <a:srgbClr val="898989"/>
              </a:solidFill>
              <a:latin typeface="Calibri" panose="020F0502020204030204" pitchFamily="34" charset="0"/>
            </a:endParaRPr>
          </a:p>
        </p:txBody>
      </p:sp>
      <p:sp>
        <p:nvSpPr>
          <p:cNvPr id="5" name="文字方塊 4">
            <a:extLst>
              <a:ext uri="{FF2B5EF4-FFF2-40B4-BE49-F238E27FC236}">
                <a16:creationId xmlns:a16="http://schemas.microsoft.com/office/drawing/2014/main" id="{9CFFDC01-E091-F761-D3B3-3F4CBD065A0A}"/>
              </a:ext>
            </a:extLst>
          </p:cNvPr>
          <p:cNvSpPr txBox="1"/>
          <p:nvPr/>
        </p:nvSpPr>
        <p:spPr>
          <a:xfrm>
            <a:off x="3966072" y="2236424"/>
            <a:ext cx="184731" cy="369332"/>
          </a:xfrm>
          <a:prstGeom prst="rect">
            <a:avLst/>
          </a:prstGeom>
          <a:noFill/>
        </p:spPr>
        <p:txBody>
          <a:bodyPr wrap="none" rtlCol="0">
            <a:spAutoFit/>
          </a:bodyPr>
          <a:lstStyle/>
          <a:p>
            <a:endParaRPr lang="en-US" dirty="0"/>
          </a:p>
        </p:txBody>
      </p:sp>
      <p:pic>
        <p:nvPicPr>
          <p:cNvPr id="6" name="內容版面配置區 5">
            <a:extLst>
              <a:ext uri="{FF2B5EF4-FFF2-40B4-BE49-F238E27FC236}">
                <a16:creationId xmlns:a16="http://schemas.microsoft.com/office/drawing/2014/main" id="{5A7CDB88-52B8-96CD-CD51-8932ED6022F2}"/>
              </a:ext>
            </a:extLst>
          </p:cNvPr>
          <p:cNvPicPr>
            <a:picLocks noGrp="1" noChangeAspect="1"/>
          </p:cNvPicPr>
          <p:nvPr>
            <p:ph idx="1"/>
          </p:nvPr>
        </p:nvPicPr>
        <p:blipFill>
          <a:blip r:embed="rId2"/>
          <a:stretch>
            <a:fillRect/>
          </a:stretch>
        </p:blipFill>
        <p:spPr>
          <a:xfrm>
            <a:off x="2682032" y="1596396"/>
            <a:ext cx="6624736" cy="4731111"/>
          </a:xfrm>
          <a:prstGeom prst="rect">
            <a:avLst/>
          </a:prstGeom>
        </p:spPr>
      </p:pic>
    </p:spTree>
    <p:extLst>
      <p:ext uri="{BB962C8B-B14F-4D97-AF65-F5344CB8AC3E}">
        <p14:creationId xmlns:p14="http://schemas.microsoft.com/office/powerpoint/2010/main" val="90725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a:extLst>
              <a:ext uri="{FF2B5EF4-FFF2-40B4-BE49-F238E27FC236}">
                <a16:creationId xmlns:a16="http://schemas.microsoft.com/office/drawing/2014/main" id="{4113B4E1-CAEB-9018-9654-36FDBA31B184}"/>
              </a:ext>
            </a:extLst>
          </p:cNvPr>
          <p:cNvSpPr>
            <a:spLocks noGrp="1"/>
          </p:cNvSpPr>
          <p:nvPr>
            <p:ph type="title"/>
          </p:nvPr>
        </p:nvSpPr>
        <p:spPr/>
        <p:txBody>
          <a:bodyPr/>
          <a:lstStyle/>
          <a:p>
            <a:pPr defTabSz="912768"/>
            <a:r>
              <a:rPr lang="en-US" altLang="zh-TW" dirty="0"/>
              <a:t>Outline</a:t>
            </a:r>
            <a:endParaRPr lang="zh-TW" altLang="en-US" dirty="0"/>
          </a:p>
        </p:txBody>
      </p:sp>
      <p:sp>
        <p:nvSpPr>
          <p:cNvPr id="12292" name="投影片編號版面配置區 3">
            <a:extLst>
              <a:ext uri="{FF2B5EF4-FFF2-40B4-BE49-F238E27FC236}">
                <a16:creationId xmlns:a16="http://schemas.microsoft.com/office/drawing/2014/main" id="{8FC2871B-3F60-045D-6436-367445A8767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13" indent="-285737">
              <a:defRPr>
                <a:solidFill>
                  <a:schemeClr val="tx1"/>
                </a:solidFill>
                <a:latin typeface="Arial" panose="020B0604020202020204" pitchFamily="34" charset="0"/>
                <a:cs typeface="Arial" panose="020B0604020202020204" pitchFamily="34" charset="0"/>
              </a:defRPr>
            </a:lvl2pPr>
            <a:lvl3pPr marL="1142942" indent="-228589">
              <a:defRPr>
                <a:solidFill>
                  <a:schemeClr val="tx1"/>
                </a:solidFill>
                <a:latin typeface="Arial" panose="020B0604020202020204" pitchFamily="34" charset="0"/>
                <a:cs typeface="Arial" panose="020B0604020202020204" pitchFamily="34" charset="0"/>
              </a:defRPr>
            </a:lvl3pPr>
            <a:lvl4pPr marL="1600120" indent="-228589">
              <a:defRPr>
                <a:solidFill>
                  <a:schemeClr val="tx1"/>
                </a:solidFill>
                <a:latin typeface="Arial" panose="020B0604020202020204" pitchFamily="34" charset="0"/>
                <a:cs typeface="Arial" panose="020B0604020202020204" pitchFamily="34" charset="0"/>
              </a:defRPr>
            </a:lvl4pPr>
            <a:lvl5pPr marL="2057298" indent="-228589">
              <a:defRPr>
                <a:solidFill>
                  <a:schemeClr val="tx1"/>
                </a:solidFill>
                <a:latin typeface="Arial" panose="020B0604020202020204" pitchFamily="34" charset="0"/>
                <a:cs typeface="Arial" panose="020B0604020202020204" pitchFamily="34" charset="0"/>
              </a:defRPr>
            </a:lvl5pPr>
            <a:lvl6pPr marL="2514474"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52"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829"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006"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AA80CB-8CD5-FB43-BE2B-4C631E9A7B91}" type="slidenum">
              <a:rPr lang="en-US" altLang="zh-TW">
                <a:solidFill>
                  <a:srgbClr val="898989"/>
                </a:solidFill>
                <a:latin typeface="Calibri" panose="020F0502020204030204" pitchFamily="34" charset="0"/>
              </a:rPr>
              <a:pPr/>
              <a:t>15</a:t>
            </a:fld>
            <a:endParaRPr lang="en-US" altLang="zh-TW">
              <a:solidFill>
                <a:srgbClr val="898989"/>
              </a:solidFill>
              <a:latin typeface="Calibri" panose="020F0502020204030204" pitchFamily="34" charset="0"/>
            </a:endParaRPr>
          </a:p>
        </p:txBody>
      </p:sp>
      <p:sp>
        <p:nvSpPr>
          <p:cNvPr id="2" name="內容版面配置區 1">
            <a:extLst>
              <a:ext uri="{FF2B5EF4-FFF2-40B4-BE49-F238E27FC236}">
                <a16:creationId xmlns:a16="http://schemas.microsoft.com/office/drawing/2014/main" id="{BDCA8E02-AA9B-C3F5-F859-775D661FDB1D}"/>
              </a:ext>
            </a:extLst>
          </p:cNvPr>
          <p:cNvSpPr>
            <a:spLocks noGrp="1"/>
          </p:cNvSpPr>
          <p:nvPr>
            <p:ph idx="1"/>
          </p:nvPr>
        </p:nvSpPr>
        <p:spPr/>
        <p:txBody>
          <a:bodyPr/>
          <a:lstStyle/>
          <a:p>
            <a:r>
              <a:rPr lang="en-US" altLang="zh-TW" sz="2000" dirty="0">
                <a:solidFill>
                  <a:schemeClr val="accent1">
                    <a:lumMod val="40000"/>
                    <a:lumOff val="60000"/>
                  </a:schemeClr>
                </a:solidFill>
                <a:latin typeface="Times New Roman" panose="02020603050405020304" pitchFamily="18" charset="0"/>
                <a:cs typeface="Times New Roman" panose="02020603050405020304" pitchFamily="18" charset="0"/>
              </a:rPr>
              <a:t>Introduction</a:t>
            </a:r>
          </a:p>
          <a:p>
            <a:r>
              <a:rPr lang="en-US" altLang="zh-TW" sz="2000" dirty="0">
                <a:solidFill>
                  <a:schemeClr val="accent1">
                    <a:lumMod val="40000"/>
                    <a:lumOff val="60000"/>
                  </a:schemeClr>
                </a:solidFill>
                <a:latin typeface="Times New Roman" panose="02020603050405020304" pitchFamily="18" charset="0"/>
                <a:cs typeface="Times New Roman" panose="02020603050405020304" pitchFamily="18" charset="0"/>
              </a:rPr>
              <a:t>MLP Auto-scaling</a:t>
            </a:r>
          </a:p>
          <a:p>
            <a:pPr lvl="1"/>
            <a:r>
              <a:rPr lang="en-US" altLang="zh-TW" sz="1800" dirty="0">
                <a:solidFill>
                  <a:schemeClr val="accent1">
                    <a:lumMod val="40000"/>
                    <a:lumOff val="60000"/>
                  </a:schemeClr>
                </a:solidFill>
                <a:latin typeface="Times New Roman" panose="02020603050405020304" pitchFamily="18" charset="0"/>
                <a:cs typeface="Times New Roman" panose="02020603050405020304" pitchFamily="18" charset="0"/>
              </a:rPr>
              <a:t>Input X and Output Y</a:t>
            </a:r>
          </a:p>
          <a:p>
            <a:pPr lvl="1"/>
            <a:r>
              <a:rPr lang="en-US" altLang="zh-TW" sz="1800" dirty="0">
                <a:solidFill>
                  <a:schemeClr val="accent1">
                    <a:lumMod val="40000"/>
                    <a:lumOff val="60000"/>
                  </a:schemeClr>
                </a:solidFill>
                <a:latin typeface="Times New Roman" panose="02020603050405020304" pitchFamily="18" charset="0"/>
                <a:cs typeface="Times New Roman" panose="02020603050405020304" pitchFamily="18" charset="0"/>
              </a:rPr>
              <a:t>Types of Y</a:t>
            </a:r>
          </a:p>
          <a:p>
            <a:pPr lvl="1"/>
            <a:r>
              <a:rPr lang="en-US" altLang="zh-TW" sz="1800" dirty="0">
                <a:solidFill>
                  <a:schemeClr val="accent1">
                    <a:lumMod val="40000"/>
                    <a:lumOff val="60000"/>
                  </a:schemeClr>
                </a:solidFill>
                <a:latin typeface="Times New Roman" panose="02020603050405020304" pitchFamily="18" charset="0"/>
                <a:cs typeface="Times New Roman" panose="02020603050405020304" pitchFamily="18" charset="0"/>
              </a:rPr>
              <a:t>MLP Models</a:t>
            </a:r>
          </a:p>
          <a:p>
            <a:pPr lvl="1"/>
            <a:r>
              <a:rPr lang="en-US" altLang="zh-TW" sz="1800" dirty="0">
                <a:solidFill>
                  <a:schemeClr val="accent1">
                    <a:lumMod val="40000"/>
                    <a:lumOff val="60000"/>
                  </a:schemeClr>
                </a:solidFill>
                <a:latin typeface="Times New Roman" panose="02020603050405020304" pitchFamily="18" charset="0"/>
                <a:cs typeface="Times New Roman" panose="02020603050405020304" pitchFamily="18" charset="0"/>
              </a:rPr>
              <a:t>Result</a:t>
            </a:r>
          </a:p>
          <a:p>
            <a:r>
              <a:rPr lang="en-US" altLang="zh-TW" sz="2000" dirty="0">
                <a:latin typeface="Times New Roman" panose="02020603050405020304" pitchFamily="18" charset="0"/>
                <a:cs typeface="Times New Roman" panose="02020603050405020304" pitchFamily="18" charset="0"/>
              </a:rPr>
              <a:t>SFC placement</a:t>
            </a:r>
          </a:p>
          <a:p>
            <a:pPr lvl="1"/>
            <a:r>
              <a:rPr lang="en-US" altLang="zh-TW" sz="1800" dirty="0">
                <a:latin typeface="Times New Roman" panose="02020603050405020304" pitchFamily="18" charset="0"/>
                <a:cs typeface="Times New Roman" panose="02020603050405020304" pitchFamily="18" charset="0"/>
              </a:rPr>
              <a:t>Problem description</a:t>
            </a:r>
          </a:p>
          <a:p>
            <a:pPr lvl="1"/>
            <a:r>
              <a:rPr lang="en-US" altLang="zh-TW" sz="1800" dirty="0">
                <a:latin typeface="Times New Roman" panose="02020603050405020304" pitchFamily="18" charset="0"/>
                <a:cs typeface="Times New Roman" panose="02020603050405020304" pitchFamily="18" charset="0"/>
              </a:rPr>
              <a:t>Delay model</a:t>
            </a:r>
          </a:p>
          <a:p>
            <a:pPr lvl="1"/>
            <a:r>
              <a:rPr lang="en-US" altLang="zh-TW" sz="1800" dirty="0">
                <a:latin typeface="Times New Roman" panose="02020603050405020304" pitchFamily="18" charset="0"/>
                <a:cs typeface="Times New Roman" panose="02020603050405020304" pitchFamily="18" charset="0"/>
              </a:rPr>
              <a:t>Problem formulation</a:t>
            </a:r>
          </a:p>
          <a:p>
            <a:pPr lvl="1"/>
            <a:r>
              <a:rPr lang="en-US" altLang="zh-TW" sz="1800" dirty="0">
                <a:latin typeface="Times New Roman" panose="02020603050405020304" pitchFamily="18" charset="0"/>
                <a:cs typeface="Times New Roman" panose="02020603050405020304" pitchFamily="18" charset="0"/>
              </a:rPr>
              <a:t>ILP</a:t>
            </a:r>
          </a:p>
          <a:p>
            <a:pPr lvl="1"/>
            <a:r>
              <a:rPr lang="en-US" altLang="zh-TW" sz="1800" dirty="0">
                <a:latin typeface="Times New Roman" panose="02020603050405020304" pitchFamily="18" charset="0"/>
                <a:cs typeface="Times New Roman" panose="02020603050405020304" pitchFamily="18" charset="0"/>
              </a:rPr>
              <a:t>Heuristic algorism</a:t>
            </a:r>
          </a:p>
          <a:p>
            <a:pPr lvl="1"/>
            <a:r>
              <a:rPr lang="en-US" altLang="zh-TW" sz="1800" dirty="0">
                <a:latin typeface="Times New Roman" panose="02020603050405020304" pitchFamily="18" charset="0"/>
                <a:cs typeface="Times New Roman" panose="02020603050405020304" pitchFamily="18" charset="0"/>
              </a:rPr>
              <a:t>Evaluation</a:t>
            </a:r>
          </a:p>
          <a:p>
            <a:r>
              <a:rPr lang="en-US" altLang="zh-TW" sz="2000" dirty="0">
                <a:solidFill>
                  <a:schemeClr val="accent1">
                    <a:lumMod val="40000"/>
                    <a:lumOff val="60000"/>
                  </a:schemeClr>
                </a:solidFill>
                <a:latin typeface="Times New Roman" panose="02020603050405020304" pitchFamily="18" charset="0"/>
                <a:cs typeface="Times New Roman" panose="02020603050405020304" pitchFamily="18" charset="0"/>
              </a:rPr>
              <a:t>Conclusions</a:t>
            </a:r>
          </a:p>
        </p:txBody>
      </p:sp>
    </p:spTree>
    <p:extLst>
      <p:ext uri="{BB962C8B-B14F-4D97-AF65-F5344CB8AC3E}">
        <p14:creationId xmlns:p14="http://schemas.microsoft.com/office/powerpoint/2010/main" val="2492949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a:extLst>
              <a:ext uri="{FF2B5EF4-FFF2-40B4-BE49-F238E27FC236}">
                <a16:creationId xmlns:a16="http://schemas.microsoft.com/office/drawing/2014/main" id="{4113B4E1-CAEB-9018-9654-36FDBA31B184}"/>
              </a:ext>
            </a:extLst>
          </p:cNvPr>
          <p:cNvSpPr>
            <a:spLocks noGrp="1"/>
          </p:cNvSpPr>
          <p:nvPr>
            <p:ph type="title"/>
          </p:nvPr>
        </p:nvSpPr>
        <p:spPr/>
        <p:txBody>
          <a:bodyPr/>
          <a:lstStyle/>
          <a:p>
            <a:pPr defTabSz="912768"/>
            <a:r>
              <a:rPr lang="en-US" altLang="zh-TW" sz="4000" dirty="0">
                <a:effectLst/>
                <a:latin typeface="Microsoft JhengHei" panose="020B0604030504040204" pitchFamily="34" charset="-120"/>
                <a:ea typeface="Microsoft JhengHei" panose="020B0604030504040204" pitchFamily="34" charset="-120"/>
                <a:cs typeface="Times New Roman" panose="02020603050405020304" pitchFamily="18" charset="0"/>
              </a:rPr>
              <a:t>Latency-optimal SFC placement</a:t>
            </a:r>
            <a:r>
              <a:rPr lang="zh-TW" altLang="en-US" sz="4000" dirty="0">
                <a:effectLst/>
                <a:latin typeface="Microsoft JhengHei" panose="020B0604030504040204" pitchFamily="34" charset="-120"/>
                <a:ea typeface="Microsoft JhengHei" panose="020B0604030504040204" pitchFamily="34" charset="-120"/>
                <a:cs typeface="Times New Roman" panose="02020603050405020304" pitchFamily="18" charset="0"/>
              </a:rPr>
              <a:t> </a:t>
            </a:r>
            <a:r>
              <a:rPr lang="en-US" altLang="zh-TW" sz="4000" dirty="0">
                <a:effectLst/>
                <a:latin typeface="Microsoft JhengHei" panose="020B0604030504040204" pitchFamily="34" charset="-120"/>
                <a:ea typeface="Microsoft JhengHei" panose="020B0604030504040204" pitchFamily="34" charset="-120"/>
                <a:cs typeface="Times New Roman" panose="02020603050405020304" pitchFamily="18" charset="0"/>
              </a:rPr>
              <a:t>problem</a:t>
            </a:r>
            <a:endParaRPr lang="zh-TW" altLang="en-US" sz="4000" dirty="0"/>
          </a:p>
        </p:txBody>
      </p:sp>
      <p:sp>
        <p:nvSpPr>
          <p:cNvPr id="12292" name="投影片編號版面配置區 3">
            <a:extLst>
              <a:ext uri="{FF2B5EF4-FFF2-40B4-BE49-F238E27FC236}">
                <a16:creationId xmlns:a16="http://schemas.microsoft.com/office/drawing/2014/main" id="{8FC2871B-3F60-045D-6436-367445A8767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13" indent="-285737">
              <a:defRPr>
                <a:solidFill>
                  <a:schemeClr val="tx1"/>
                </a:solidFill>
                <a:latin typeface="Arial" panose="020B0604020202020204" pitchFamily="34" charset="0"/>
                <a:cs typeface="Arial" panose="020B0604020202020204" pitchFamily="34" charset="0"/>
              </a:defRPr>
            </a:lvl2pPr>
            <a:lvl3pPr marL="1142942" indent="-228589">
              <a:defRPr>
                <a:solidFill>
                  <a:schemeClr val="tx1"/>
                </a:solidFill>
                <a:latin typeface="Arial" panose="020B0604020202020204" pitchFamily="34" charset="0"/>
                <a:cs typeface="Arial" panose="020B0604020202020204" pitchFamily="34" charset="0"/>
              </a:defRPr>
            </a:lvl3pPr>
            <a:lvl4pPr marL="1600120" indent="-228589">
              <a:defRPr>
                <a:solidFill>
                  <a:schemeClr val="tx1"/>
                </a:solidFill>
                <a:latin typeface="Arial" panose="020B0604020202020204" pitchFamily="34" charset="0"/>
                <a:cs typeface="Arial" panose="020B0604020202020204" pitchFamily="34" charset="0"/>
              </a:defRPr>
            </a:lvl4pPr>
            <a:lvl5pPr marL="2057298" indent="-228589">
              <a:defRPr>
                <a:solidFill>
                  <a:schemeClr val="tx1"/>
                </a:solidFill>
                <a:latin typeface="Arial" panose="020B0604020202020204" pitchFamily="34" charset="0"/>
                <a:cs typeface="Arial" panose="020B0604020202020204" pitchFamily="34" charset="0"/>
              </a:defRPr>
            </a:lvl5pPr>
            <a:lvl6pPr marL="2514474"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52"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829"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006"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AA80CB-8CD5-FB43-BE2B-4C631E9A7B91}" type="slidenum">
              <a:rPr lang="en-US" altLang="zh-TW">
                <a:solidFill>
                  <a:srgbClr val="898989"/>
                </a:solidFill>
                <a:latin typeface="Calibri" panose="020F0502020204030204" pitchFamily="34" charset="0"/>
              </a:rPr>
              <a:pPr/>
              <a:t>16</a:t>
            </a:fld>
            <a:endParaRPr lang="en-US" altLang="zh-TW">
              <a:solidFill>
                <a:srgbClr val="898989"/>
              </a:solidFill>
              <a:latin typeface="Calibri" panose="020F0502020204030204" pitchFamily="34" charset="0"/>
            </a:endParaRPr>
          </a:p>
        </p:txBody>
      </p:sp>
      <p:sp>
        <p:nvSpPr>
          <p:cNvPr id="2" name="內容版面配置區 1">
            <a:extLst>
              <a:ext uri="{FF2B5EF4-FFF2-40B4-BE49-F238E27FC236}">
                <a16:creationId xmlns:a16="http://schemas.microsoft.com/office/drawing/2014/main" id="{2F9041B4-A75B-0F78-6579-CF5D5201A90D}"/>
              </a:ext>
            </a:extLst>
          </p:cNvPr>
          <p:cNvSpPr>
            <a:spLocks noGrp="1"/>
          </p:cNvSpPr>
          <p:nvPr>
            <p:ph idx="1"/>
          </p:nvPr>
        </p:nvSpPr>
        <p:spPr>
          <a:xfrm>
            <a:off x="609600" y="1600204"/>
            <a:ext cx="5198368" cy="4525963"/>
          </a:xfrm>
        </p:spPr>
        <p:txBody>
          <a:bodyPr/>
          <a:lstStyle/>
          <a:p>
            <a:pPr>
              <a:lnSpc>
                <a:spcPts val="2760"/>
              </a:lnSpc>
            </a:pPr>
            <a:r>
              <a:rPr lang="en-US" altLang="zh-TW" sz="1800" dirty="0">
                <a:effectLst/>
                <a:latin typeface="Times New Roman" panose="02020603050405020304" pitchFamily="18" charset="0"/>
                <a:cs typeface="Times New Roman" panose="02020603050405020304" pitchFamily="18" charset="0"/>
              </a:rPr>
              <a:t>Each element in our network topology is equipped with a resource-constrained (e.g., CPU) MEC node that is capable of hosting SFCs composed of one or several VxFs (e.g., VMs, containers) </a:t>
            </a:r>
          </a:p>
          <a:p>
            <a:pPr>
              <a:lnSpc>
                <a:spcPts val="2760"/>
              </a:lnSpc>
            </a:pPr>
            <a:endParaRPr lang="en-US" altLang="zh-TW" sz="1800" dirty="0">
              <a:effectLst/>
              <a:latin typeface="Times New Roman" panose="02020603050405020304" pitchFamily="18" charset="0"/>
              <a:cs typeface="Times New Roman" panose="02020603050405020304" pitchFamily="18" charset="0"/>
            </a:endParaRPr>
          </a:p>
          <a:p>
            <a:pPr>
              <a:lnSpc>
                <a:spcPts val="2760"/>
              </a:lnSpc>
            </a:pPr>
            <a:r>
              <a:rPr lang="en-US" altLang="zh-TW" sz="1800" b="1" dirty="0">
                <a:solidFill>
                  <a:srgbClr val="FF0000"/>
                </a:solidFill>
                <a:effectLst/>
                <a:latin typeface="Times New Roman" panose="02020603050405020304" pitchFamily="18" charset="0"/>
                <a:cs typeface="Times New Roman" panose="02020603050405020304" pitchFamily="18" charset="0"/>
              </a:rPr>
              <a:t>Given</a:t>
            </a:r>
            <a:r>
              <a:rPr lang="en-US" altLang="zh-TW" sz="1800" b="1" dirty="0">
                <a:effectLst/>
                <a:latin typeface="Times New Roman" panose="02020603050405020304" pitchFamily="18" charset="0"/>
                <a:cs typeface="Times New Roman" panose="02020603050405020304" pitchFamily="18" charset="0"/>
              </a:rPr>
              <a:t>: </a:t>
            </a:r>
            <a:r>
              <a:rPr lang="en-US" altLang="zh-TW" sz="1800" dirty="0">
                <a:effectLst/>
                <a:latin typeface="Times New Roman" panose="02020603050405020304" pitchFamily="18" charset="0"/>
                <a:cs typeface="Times New Roman" panose="02020603050405020304" pitchFamily="18" charset="0"/>
              </a:rPr>
              <a:t>a small 5G mobile network with gNodeBs, aggregation points, 5GC, and MEC nodes, the scheduling capabilities of gNodeBs </a:t>
            </a:r>
          </a:p>
          <a:p>
            <a:pPr>
              <a:lnSpc>
                <a:spcPts val="2760"/>
              </a:lnSpc>
            </a:pPr>
            <a:r>
              <a:rPr lang="en-US" altLang="zh-TW" sz="1800" b="1" dirty="0">
                <a:solidFill>
                  <a:srgbClr val="FF0000"/>
                </a:solidFill>
                <a:effectLst/>
                <a:latin typeface="Times New Roman" panose="02020603050405020304" pitchFamily="18" charset="0"/>
                <a:cs typeface="Times New Roman" panose="02020603050405020304" pitchFamily="18" charset="0"/>
              </a:rPr>
              <a:t>Find</a:t>
            </a:r>
            <a:r>
              <a:rPr lang="en-US" altLang="zh-TW" sz="1800" b="1" dirty="0">
                <a:effectLst/>
                <a:latin typeface="Times New Roman" panose="02020603050405020304" pitchFamily="18" charset="0"/>
                <a:cs typeface="Times New Roman" panose="02020603050405020304" pitchFamily="18" charset="0"/>
              </a:rPr>
              <a:t>: </a:t>
            </a:r>
            <a:r>
              <a:rPr lang="en-US" altLang="zh-TW" sz="1800" i="1" dirty="0">
                <a:effectLst/>
                <a:latin typeface="Times New Roman" panose="02020603050405020304" pitchFamily="18" charset="0"/>
                <a:cs typeface="Times New Roman" panose="02020603050405020304" pitchFamily="18" charset="0"/>
              </a:rPr>
              <a:t>’where’ </a:t>
            </a:r>
            <a:r>
              <a:rPr lang="en-US" altLang="zh-TW" sz="1800" dirty="0">
                <a:effectLst/>
                <a:latin typeface="Times New Roman" panose="02020603050405020304" pitchFamily="18" charset="0"/>
                <a:cs typeface="Times New Roman" panose="02020603050405020304" pitchFamily="18" charset="0"/>
              </a:rPr>
              <a:t>to allocate resources to VxFs and </a:t>
            </a:r>
            <a:r>
              <a:rPr lang="en-US" altLang="zh-TW" sz="1800" i="1" dirty="0">
                <a:effectLst/>
                <a:latin typeface="Times New Roman" panose="02020603050405020304" pitchFamily="18" charset="0"/>
                <a:cs typeface="Times New Roman" panose="02020603050405020304" pitchFamily="18" charset="0"/>
              </a:rPr>
              <a:t>’which’ </a:t>
            </a:r>
            <a:r>
              <a:rPr lang="en-US" altLang="zh-TW" sz="1800" dirty="0">
                <a:effectLst/>
                <a:latin typeface="Times New Roman" panose="02020603050405020304" pitchFamily="18" charset="0"/>
                <a:cs typeface="Times New Roman" panose="02020603050405020304" pitchFamily="18" charset="0"/>
              </a:rPr>
              <a:t>network paths to use. </a:t>
            </a:r>
          </a:p>
          <a:p>
            <a:pPr>
              <a:lnSpc>
                <a:spcPts val="2760"/>
              </a:lnSpc>
            </a:pPr>
            <a:r>
              <a:rPr lang="en-US" altLang="zh-TW" sz="1800" b="1" dirty="0">
                <a:solidFill>
                  <a:srgbClr val="FF0000"/>
                </a:solidFill>
                <a:effectLst/>
                <a:latin typeface="Times New Roman" panose="02020603050405020304" pitchFamily="18" charset="0"/>
                <a:cs typeface="Times New Roman" panose="02020603050405020304" pitchFamily="18" charset="0"/>
              </a:rPr>
              <a:t>Objective</a:t>
            </a:r>
            <a:r>
              <a:rPr lang="en-US" altLang="zh-TW" sz="1800" b="1" dirty="0">
                <a:effectLst/>
                <a:latin typeface="Times New Roman" panose="02020603050405020304" pitchFamily="18" charset="0"/>
                <a:cs typeface="Times New Roman" panose="02020603050405020304" pitchFamily="18" charset="0"/>
              </a:rPr>
              <a:t>: </a:t>
            </a:r>
            <a:r>
              <a:rPr lang="en-US" altLang="zh-TW" sz="1800" dirty="0">
                <a:effectLst/>
                <a:latin typeface="Times New Roman" panose="02020603050405020304" pitchFamily="18" charset="0"/>
                <a:cs typeface="Times New Roman" panose="02020603050405020304" pitchFamily="18" charset="0"/>
              </a:rPr>
              <a:t>minimize average end-to-end latency for UEs to access their SFCs in the mobile network.</a:t>
            </a:r>
          </a:p>
        </p:txBody>
      </p:sp>
      <p:pic>
        <p:nvPicPr>
          <p:cNvPr id="4" name="圖片 3">
            <a:extLst>
              <a:ext uri="{FF2B5EF4-FFF2-40B4-BE49-F238E27FC236}">
                <a16:creationId xmlns:a16="http://schemas.microsoft.com/office/drawing/2014/main" id="{7C541E39-8569-152F-39FA-119F3921564A}"/>
              </a:ext>
            </a:extLst>
          </p:cNvPr>
          <p:cNvPicPr>
            <a:picLocks noChangeAspect="1"/>
          </p:cNvPicPr>
          <p:nvPr/>
        </p:nvPicPr>
        <p:blipFill>
          <a:blip r:embed="rId3"/>
          <a:stretch>
            <a:fillRect/>
          </a:stretch>
        </p:blipFill>
        <p:spPr>
          <a:xfrm>
            <a:off x="5823114" y="1647836"/>
            <a:ext cx="6221303" cy="4738621"/>
          </a:xfrm>
          <a:prstGeom prst="rect">
            <a:avLst/>
          </a:prstGeom>
        </p:spPr>
      </p:pic>
    </p:spTree>
    <p:extLst>
      <p:ext uri="{BB962C8B-B14F-4D97-AF65-F5344CB8AC3E}">
        <p14:creationId xmlns:p14="http://schemas.microsoft.com/office/powerpoint/2010/main" val="4266070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a:extLst>
              <a:ext uri="{FF2B5EF4-FFF2-40B4-BE49-F238E27FC236}">
                <a16:creationId xmlns:a16="http://schemas.microsoft.com/office/drawing/2014/main" id="{4113B4E1-CAEB-9018-9654-36FDBA31B184}"/>
              </a:ext>
            </a:extLst>
          </p:cNvPr>
          <p:cNvSpPr>
            <a:spLocks noGrp="1"/>
          </p:cNvSpPr>
          <p:nvPr>
            <p:ph type="title"/>
          </p:nvPr>
        </p:nvSpPr>
        <p:spPr/>
        <p:txBody>
          <a:bodyPr/>
          <a:lstStyle/>
          <a:p>
            <a:pPr defTabSz="912768"/>
            <a:r>
              <a:rPr lang="en-US" altLang="zh-TW" sz="4000" dirty="0"/>
              <a:t>Delay Model</a:t>
            </a:r>
            <a:endParaRPr lang="zh-TW" altLang="en-US" sz="4000" dirty="0"/>
          </a:p>
        </p:txBody>
      </p:sp>
      <p:sp>
        <p:nvSpPr>
          <p:cNvPr id="12292" name="投影片編號版面配置區 3">
            <a:extLst>
              <a:ext uri="{FF2B5EF4-FFF2-40B4-BE49-F238E27FC236}">
                <a16:creationId xmlns:a16="http://schemas.microsoft.com/office/drawing/2014/main" id="{8FC2871B-3F60-045D-6436-367445A8767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13" indent="-285737">
              <a:defRPr>
                <a:solidFill>
                  <a:schemeClr val="tx1"/>
                </a:solidFill>
                <a:latin typeface="Arial" panose="020B0604020202020204" pitchFamily="34" charset="0"/>
                <a:cs typeface="Arial" panose="020B0604020202020204" pitchFamily="34" charset="0"/>
              </a:defRPr>
            </a:lvl2pPr>
            <a:lvl3pPr marL="1142942" indent="-228589">
              <a:defRPr>
                <a:solidFill>
                  <a:schemeClr val="tx1"/>
                </a:solidFill>
                <a:latin typeface="Arial" panose="020B0604020202020204" pitchFamily="34" charset="0"/>
                <a:cs typeface="Arial" panose="020B0604020202020204" pitchFamily="34" charset="0"/>
              </a:defRPr>
            </a:lvl3pPr>
            <a:lvl4pPr marL="1600120" indent="-228589">
              <a:defRPr>
                <a:solidFill>
                  <a:schemeClr val="tx1"/>
                </a:solidFill>
                <a:latin typeface="Arial" panose="020B0604020202020204" pitchFamily="34" charset="0"/>
                <a:cs typeface="Arial" panose="020B0604020202020204" pitchFamily="34" charset="0"/>
              </a:defRPr>
            </a:lvl4pPr>
            <a:lvl5pPr marL="2057298" indent="-228589">
              <a:defRPr>
                <a:solidFill>
                  <a:schemeClr val="tx1"/>
                </a:solidFill>
                <a:latin typeface="Arial" panose="020B0604020202020204" pitchFamily="34" charset="0"/>
                <a:cs typeface="Arial" panose="020B0604020202020204" pitchFamily="34" charset="0"/>
              </a:defRPr>
            </a:lvl5pPr>
            <a:lvl6pPr marL="2514474"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52"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829"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006"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AA80CB-8CD5-FB43-BE2B-4C631E9A7B91}" type="slidenum">
              <a:rPr lang="en-US" altLang="zh-TW">
                <a:solidFill>
                  <a:srgbClr val="898989"/>
                </a:solidFill>
                <a:latin typeface="Calibri" panose="020F0502020204030204" pitchFamily="34" charset="0"/>
              </a:rPr>
              <a:pPr/>
              <a:t>17</a:t>
            </a:fld>
            <a:endParaRPr lang="en-US" altLang="zh-TW">
              <a:solidFill>
                <a:srgbClr val="898989"/>
              </a:solidFill>
              <a:latin typeface="Calibri" panose="020F0502020204030204" pitchFamily="34" charset="0"/>
            </a:endParaRPr>
          </a:p>
        </p:txBody>
      </p:sp>
      <mc:AlternateContent xmlns:mc="http://schemas.openxmlformats.org/markup-compatibility/2006" xmlns:a14="http://schemas.microsoft.com/office/drawing/2010/main">
        <mc:Choice Requires="a14">
          <p:sp>
            <p:nvSpPr>
              <p:cNvPr id="2" name="內容版面配置區 1">
                <a:extLst>
                  <a:ext uri="{FF2B5EF4-FFF2-40B4-BE49-F238E27FC236}">
                    <a16:creationId xmlns:a16="http://schemas.microsoft.com/office/drawing/2014/main" id="{E592B883-9123-6A7C-F1BC-7F496D167EF9}"/>
                  </a:ext>
                </a:extLst>
              </p:cNvPr>
              <p:cNvSpPr>
                <a:spLocks noGrp="1"/>
              </p:cNvSpPr>
              <p:nvPr>
                <p:ph idx="1"/>
              </p:nvPr>
            </p:nvSpPr>
            <p:spPr>
              <a:xfrm>
                <a:off x="609601" y="1600204"/>
                <a:ext cx="6710536" cy="4525963"/>
              </a:xfrm>
            </p:spPr>
            <p:txBody>
              <a:bodyPr/>
              <a:lstStyle/>
              <a:p>
                <a14:m>
                  <m:oMath xmlns:m="http://schemas.openxmlformats.org/officeDocument/2006/math">
                    <m:sSub>
                      <m:sSubPr>
                        <m:ctrlPr>
                          <a:rPr lang="en-US" sz="1800" b="0" i="1" smtClean="0">
                            <a:solidFill>
                              <a:srgbClr val="FF0000"/>
                            </a:solidFill>
                            <a:latin typeface="Cambria Math" panose="02040503050406030204" pitchFamily="18" charset="0"/>
                          </a:rPr>
                        </m:ctrlPr>
                      </m:sSubPr>
                      <m:e>
                        <m:r>
                          <a:rPr lang="en-US" sz="1800" b="0" i="1" smtClean="0">
                            <a:solidFill>
                              <a:srgbClr val="FF0000"/>
                            </a:solidFill>
                            <a:latin typeface="Cambria Math" panose="02040503050406030204" pitchFamily="18" charset="0"/>
                          </a:rPr>
                          <m:t>𝐷</m:t>
                        </m:r>
                      </m:e>
                      <m:sub>
                        <m:r>
                          <a:rPr lang="en-US" sz="1800" b="0" i="1" smtClean="0">
                            <a:solidFill>
                              <a:srgbClr val="FF0000"/>
                            </a:solidFill>
                            <a:latin typeface="Cambria Math" panose="02040503050406030204" pitchFamily="18" charset="0"/>
                          </a:rPr>
                          <m:t>𝐸</m:t>
                        </m:r>
                        <m:r>
                          <a:rPr lang="en-US" sz="1800" b="0" i="1" smtClean="0">
                            <a:solidFill>
                              <a:srgbClr val="FF0000"/>
                            </a:solidFill>
                            <a:latin typeface="Cambria Math" panose="02040503050406030204" pitchFamily="18" charset="0"/>
                          </a:rPr>
                          <m:t>2</m:t>
                        </m:r>
                        <m:r>
                          <a:rPr lang="en-US" sz="1800" b="0" i="1" smtClean="0">
                            <a:solidFill>
                              <a:srgbClr val="FF0000"/>
                            </a:solidFill>
                            <a:latin typeface="Cambria Math" panose="02040503050406030204" pitchFamily="18" charset="0"/>
                          </a:rPr>
                          <m:t>𝐸</m:t>
                        </m:r>
                      </m:sub>
                    </m:sSub>
                  </m:oMath>
                </a14:m>
                <a:r>
                  <a:rPr lang="en-US" sz="1800" dirty="0">
                    <a:solidFill>
                      <a:srgbClr val="FF0000"/>
                    </a:solidFill>
                    <a:latin typeface="Times New Roman" panose="02020603050405020304" pitchFamily="18" charset="0"/>
                    <a:cs typeface="Times New Roman" panose="02020603050405020304" pitchFamily="18" charset="0"/>
                  </a:rPr>
                  <a:t> = Radio delay +</a:t>
                </a:r>
                <a:r>
                  <a:rPr lang="zh-TW" altLang="en-US" sz="1800" dirty="0">
                    <a:solidFill>
                      <a:srgbClr val="FF0000"/>
                    </a:solidFill>
                    <a:latin typeface="Times New Roman" panose="02020603050405020304" pitchFamily="18" charset="0"/>
                    <a:cs typeface="Times New Roman" panose="02020603050405020304" pitchFamily="18" charset="0"/>
                  </a:rPr>
                  <a:t> </a:t>
                </a:r>
                <a:r>
                  <a:rPr lang="en-US" sz="1800" dirty="0">
                    <a:solidFill>
                      <a:srgbClr val="FF0000"/>
                    </a:solidFill>
                    <a:latin typeface="Times New Roman" panose="02020603050405020304" pitchFamily="18" charset="0"/>
                    <a:cs typeface="Times New Roman" panose="02020603050405020304" pitchFamily="18" charset="0"/>
                  </a:rPr>
                  <a:t>Backhaul delay + SFC processing delay</a:t>
                </a:r>
              </a:p>
              <a:p>
                <a:endParaRPr lang="en-US" sz="1800" i="1" dirty="0">
                  <a:latin typeface="Times New Roman" panose="02020603050405020304" pitchFamily="18" charset="0"/>
                  <a:cs typeface="Times New Roman" panose="02020603050405020304" pitchFamily="18" charset="0"/>
                </a:endParaRPr>
              </a:p>
              <a:p>
                <a:pPr marL="0" indent="0">
                  <a:buNone/>
                </a:pPr>
                <a:endParaRPr lang="en-US" sz="1800" i="1" dirty="0">
                  <a:latin typeface="Times New Roman" panose="02020603050405020304" pitchFamily="18" charset="0"/>
                  <a:cs typeface="Times New Roman" panose="02020603050405020304" pitchFamily="18" charset="0"/>
                </a:endParaRPr>
              </a:p>
              <a:p>
                <a:pPr marL="0" indent="0">
                  <a:buNone/>
                </a:pPr>
                <a:endParaRPr lang="en-US" sz="1800" i="1" dirty="0">
                  <a:latin typeface="Times New Roman" panose="02020603050405020304" pitchFamily="18" charset="0"/>
                  <a:cs typeface="Times New Roman" panose="02020603050405020304" pitchFamily="18" charset="0"/>
                </a:endParaRPr>
              </a:p>
              <a:p>
                <a:pPr marL="0" indent="0">
                  <a:buNone/>
                </a:pPr>
                <a:endParaRPr lang="en-US" sz="1800" i="1" dirty="0">
                  <a:latin typeface="Times New Roman" panose="02020603050405020304" pitchFamily="18" charset="0"/>
                  <a:cs typeface="Times New Roman" panose="02020603050405020304" pitchFamily="18" charset="0"/>
                </a:endParaRPr>
              </a:p>
              <a:p>
                <a:pPr marL="0" indent="0">
                  <a:buNone/>
                </a:pPr>
                <a:endParaRPr lang="en-US" sz="1800" i="1" dirty="0">
                  <a:latin typeface="Times New Roman" panose="02020603050405020304" pitchFamily="18" charset="0"/>
                  <a:cs typeface="Times New Roman" panose="02020603050405020304" pitchFamily="18" charset="0"/>
                </a:endParaRPr>
              </a:p>
              <a:p>
                <a:pPr>
                  <a:lnSpc>
                    <a:spcPts val="2560"/>
                  </a:lnSpc>
                </a:pPr>
                <a14:m>
                  <m:oMath xmlns:m="http://schemas.openxmlformats.org/officeDocument/2006/math">
                    <m:sSubSup>
                      <m:sSubSupPr>
                        <m:ctrlPr>
                          <a:rPr lang="en-US" altLang="zh-TW" sz="1800" i="1" smtClean="0">
                            <a:latin typeface="Cambria Math" panose="02040503050406030204" pitchFamily="18" charset="0"/>
                          </a:rPr>
                        </m:ctrlPr>
                      </m:sSubSupPr>
                      <m:e>
                        <m:r>
                          <a:rPr lang="en-US" altLang="zh-TW" sz="1800" b="0" i="1" smtClean="0">
                            <a:latin typeface="Cambria Math" panose="02040503050406030204" pitchFamily="18" charset="0"/>
                          </a:rPr>
                          <m:t>𝐷</m:t>
                        </m:r>
                      </m:e>
                      <m:sub>
                        <m:r>
                          <a:rPr lang="en-US" altLang="zh-TW" sz="1800" b="0" i="1" smtClean="0">
                            <a:latin typeface="Cambria Math" panose="02040503050406030204" pitchFamily="18" charset="0"/>
                          </a:rPr>
                          <m:t>𝑏h</m:t>
                        </m:r>
                      </m:sub>
                      <m:sup>
                        <m:r>
                          <a:rPr lang="en-US" altLang="zh-TW" sz="1800" b="0" i="1" smtClean="0">
                            <a:latin typeface="Cambria Math" panose="02040503050406030204" pitchFamily="18" charset="0"/>
                          </a:rPr>
                          <m:t>𝑋𝑛</m:t>
                        </m:r>
                        <m:r>
                          <a:rPr lang="en-US" altLang="zh-TW" sz="1800" b="0" i="1" smtClean="0">
                            <a:latin typeface="Cambria Math" panose="02040503050406030204" pitchFamily="18" charset="0"/>
                          </a:rPr>
                          <m:t>, </m:t>
                        </m:r>
                        <m:r>
                          <a:rPr lang="en-US" altLang="zh-TW" sz="1800" b="0" i="1" smtClean="0">
                            <a:latin typeface="Cambria Math" panose="02040503050406030204" pitchFamily="18" charset="0"/>
                          </a:rPr>
                          <m:t>𝑁𝐺</m:t>
                        </m:r>
                      </m:sup>
                    </m:sSubSup>
                    <m:r>
                      <a:rPr lang="en-US" altLang="zh-TW" sz="1800" b="0" i="1" smtClean="0">
                        <a:latin typeface="Cambria Math" panose="02040503050406030204" pitchFamily="18" charset="0"/>
                      </a:rPr>
                      <m:t> </m:t>
                    </m:r>
                  </m:oMath>
                </a14:m>
                <a:r>
                  <a:rPr lang="da-DK" altLang="zh-TW" sz="1800" dirty="0">
                    <a:effectLst/>
                    <a:latin typeface="Times New Roman" panose="02020603050405020304" pitchFamily="18" charset="0"/>
                    <a:cs typeface="Times New Roman" panose="02020603050405020304" pitchFamily="18" charset="0"/>
                  </a:rPr>
                  <a:t>is the sum of </a:t>
                </a:r>
                <a:br>
                  <a:rPr lang="da-DK" altLang="zh-TW" sz="1800" dirty="0">
                    <a:effectLst/>
                    <a:latin typeface="Times New Roman" panose="02020603050405020304" pitchFamily="18" charset="0"/>
                    <a:cs typeface="Times New Roman" panose="02020603050405020304" pitchFamily="18" charset="0"/>
                  </a:rPr>
                </a:br>
                <a14:m>
                  <m:oMath xmlns:m="http://schemas.openxmlformats.org/officeDocument/2006/math">
                    <m:sSub>
                      <m:sSubPr>
                        <m:ctrlPr>
                          <a:rPr lang="da-DK" altLang="zh-TW" sz="1800" i="1" smtClean="0">
                            <a:effectLst/>
                            <a:latin typeface="Cambria Math" panose="02040503050406030204" pitchFamily="18" charset="0"/>
                            <a:cs typeface="Times New Roman" panose="02020603050405020304" pitchFamily="18" charset="0"/>
                          </a:rPr>
                        </m:ctrlPr>
                      </m:sSubPr>
                      <m:e>
                        <m:r>
                          <a:rPr lang="en-US" altLang="zh-TW" sz="1800" b="0" i="1" smtClean="0">
                            <a:effectLst/>
                            <a:latin typeface="Cambria Math" panose="02040503050406030204" pitchFamily="18" charset="0"/>
                            <a:cs typeface="Times New Roman" panose="02020603050405020304" pitchFamily="18" charset="0"/>
                          </a:rPr>
                          <m:t>𝑋</m:t>
                        </m:r>
                      </m:e>
                      <m:sub>
                        <m:r>
                          <a:rPr lang="en-US" altLang="zh-TW" sz="1800" b="0" i="1" smtClean="0">
                            <a:effectLst/>
                            <a:latin typeface="Cambria Math" panose="02040503050406030204" pitchFamily="18" charset="0"/>
                            <a:cs typeface="Times New Roman" panose="02020603050405020304" pitchFamily="18" charset="0"/>
                          </a:rPr>
                          <m:t>𝑛</m:t>
                        </m:r>
                      </m:sub>
                    </m:sSub>
                  </m:oMath>
                </a14:m>
                <a:r>
                  <a:rPr lang="en-US" altLang="zh-TW" sz="1800" dirty="0">
                    <a:effectLst/>
                    <a:latin typeface="Times New Roman" panose="02020603050405020304" pitchFamily="18" charset="0"/>
                    <a:cs typeface="Times New Roman" panose="02020603050405020304" pitchFamily="18" charset="0"/>
                  </a:rPr>
                  <a:t> propagation delay (</a:t>
                </a:r>
                <a14:m>
                  <m:oMath xmlns:m="http://schemas.openxmlformats.org/officeDocument/2006/math">
                    <m:sSubSup>
                      <m:sSubSupPr>
                        <m:ctrlPr>
                          <a:rPr lang="en-US" altLang="zh-TW" sz="1800" i="1" smtClean="0">
                            <a:effectLst/>
                            <a:latin typeface="Cambria Math" panose="02040503050406030204" pitchFamily="18" charset="0"/>
                          </a:rPr>
                        </m:ctrlPr>
                      </m:sSubSupPr>
                      <m:e>
                        <m:r>
                          <a:rPr lang="en-US" altLang="zh-TW" sz="1800" b="0" i="1" smtClean="0">
                            <a:effectLst/>
                            <a:latin typeface="Cambria Math" panose="02040503050406030204" pitchFamily="18" charset="0"/>
                          </a:rPr>
                          <m:t>𝑡</m:t>
                        </m:r>
                      </m:e>
                      <m:sub>
                        <m:r>
                          <a:rPr lang="en-US" altLang="zh-TW" sz="1800" b="0" i="1" smtClean="0">
                            <a:effectLst/>
                            <a:latin typeface="Cambria Math" panose="02040503050406030204" pitchFamily="18" charset="0"/>
                          </a:rPr>
                          <m:t>𝑋𝑛</m:t>
                        </m:r>
                      </m:sub>
                      <m:sup>
                        <m:r>
                          <a:rPr lang="en-US" altLang="zh-TW" sz="1800" b="0" i="1" smtClean="0">
                            <a:effectLst/>
                            <a:latin typeface="Cambria Math" panose="02040503050406030204" pitchFamily="18" charset="0"/>
                          </a:rPr>
                          <m:t>𝑝𝑟𝑜𝑝</m:t>
                        </m:r>
                      </m:sup>
                    </m:sSubSup>
                  </m:oMath>
                </a14:m>
                <a:r>
                  <a:rPr lang="en-US" altLang="zh-TW" sz="1800" dirty="0">
                    <a:effectLst/>
                    <a:latin typeface="Times New Roman" panose="02020603050405020304" pitchFamily="18" charset="0"/>
                    <a:cs typeface="Times New Roman" panose="02020603050405020304" pitchFamily="18" charset="0"/>
                  </a:rPr>
                  <a:t>), </a:t>
                </a:r>
                <a:br>
                  <a:rPr lang="en-US" altLang="zh-TW" sz="1800" dirty="0">
                    <a:effectLst/>
                    <a:latin typeface="Times New Roman" panose="02020603050405020304" pitchFamily="18" charset="0"/>
                    <a:cs typeface="Times New Roman" panose="02020603050405020304" pitchFamily="18" charset="0"/>
                  </a:rPr>
                </a:br>
                <a14:m>
                  <m:oMath xmlns:m="http://schemas.openxmlformats.org/officeDocument/2006/math">
                    <m:sSub>
                      <m:sSubPr>
                        <m:ctrlPr>
                          <a:rPr lang="da-DK" altLang="zh-TW" sz="1800" i="1">
                            <a:latin typeface="Cambria Math" panose="02040503050406030204" pitchFamily="18" charset="0"/>
                            <a:cs typeface="Times New Roman" panose="02020603050405020304" pitchFamily="18" charset="0"/>
                          </a:rPr>
                        </m:ctrlPr>
                      </m:sSubPr>
                      <m:e>
                        <m:r>
                          <a:rPr lang="en-US" altLang="zh-TW" sz="1800" i="1">
                            <a:latin typeface="Cambria Math" panose="02040503050406030204" pitchFamily="18" charset="0"/>
                            <a:cs typeface="Times New Roman" panose="02020603050405020304" pitchFamily="18" charset="0"/>
                          </a:rPr>
                          <m:t>𝑋</m:t>
                        </m:r>
                      </m:e>
                      <m:sub>
                        <m:r>
                          <a:rPr lang="en-US" altLang="zh-TW" sz="1800" i="1">
                            <a:latin typeface="Cambria Math" panose="02040503050406030204" pitchFamily="18" charset="0"/>
                            <a:cs typeface="Times New Roman" panose="02020603050405020304" pitchFamily="18" charset="0"/>
                          </a:rPr>
                          <m:t>𝑛</m:t>
                        </m:r>
                      </m:sub>
                    </m:sSub>
                    <m:r>
                      <a:rPr lang="en-US" altLang="zh-TW" sz="1800" i="1">
                        <a:latin typeface="Cambria Math" panose="02040503050406030204" pitchFamily="18" charset="0"/>
                        <a:cs typeface="Times New Roman" panose="02020603050405020304" pitchFamily="18" charset="0"/>
                      </a:rPr>
                      <m:t> </m:t>
                    </m:r>
                  </m:oMath>
                </a14:m>
                <a:r>
                  <a:rPr lang="en-US" altLang="zh-TW" sz="1800" dirty="0">
                    <a:effectLst/>
                    <a:latin typeface="Times New Roman" panose="02020603050405020304" pitchFamily="18" charset="0"/>
                    <a:cs typeface="Times New Roman" panose="02020603050405020304" pitchFamily="18" charset="0"/>
                  </a:rPr>
                  <a:t>transmission delay (</a:t>
                </a:r>
                <a14:m>
                  <m:oMath xmlns:m="http://schemas.openxmlformats.org/officeDocument/2006/math">
                    <m:sSubSup>
                      <m:sSubSupPr>
                        <m:ctrlPr>
                          <a:rPr lang="en-US" altLang="zh-TW" sz="1800" i="1" smtClean="0">
                            <a:effectLst/>
                            <a:latin typeface="Cambria Math" panose="02040503050406030204" pitchFamily="18" charset="0"/>
                          </a:rPr>
                        </m:ctrlPr>
                      </m:sSubSupPr>
                      <m:e>
                        <m:r>
                          <a:rPr lang="en-US" altLang="zh-TW" sz="1800" b="0" i="1" smtClean="0">
                            <a:effectLst/>
                            <a:latin typeface="Cambria Math" panose="02040503050406030204" pitchFamily="18" charset="0"/>
                          </a:rPr>
                          <m:t>𝑡</m:t>
                        </m:r>
                      </m:e>
                      <m:sub>
                        <m:r>
                          <a:rPr lang="en-US" altLang="zh-TW" sz="1800" b="0" i="1" smtClean="0">
                            <a:effectLst/>
                            <a:latin typeface="Cambria Math" panose="02040503050406030204" pitchFamily="18" charset="0"/>
                          </a:rPr>
                          <m:t>𝑋𝑛</m:t>
                        </m:r>
                      </m:sub>
                      <m:sup>
                        <m:r>
                          <a:rPr lang="en-US" altLang="zh-TW" sz="1800" b="0" i="1" smtClean="0">
                            <a:effectLst/>
                            <a:latin typeface="Cambria Math" panose="02040503050406030204" pitchFamily="18" charset="0"/>
                          </a:rPr>
                          <m:t>𝑡𝑥</m:t>
                        </m:r>
                      </m:sup>
                    </m:sSubSup>
                  </m:oMath>
                </a14:m>
                <a:r>
                  <a:rPr lang="en-US" altLang="zh-TW" sz="1800" dirty="0">
                    <a:effectLst/>
                    <a:latin typeface="Times New Roman" panose="02020603050405020304" pitchFamily="18" charset="0"/>
                    <a:cs typeface="Times New Roman" panose="02020603050405020304" pitchFamily="18" charset="0"/>
                  </a:rPr>
                  <a:t>), </a:t>
                </a:r>
                <a:br>
                  <a:rPr lang="en-US" altLang="zh-TW" sz="1800" dirty="0">
                    <a:effectLst/>
                    <a:latin typeface="Times New Roman" panose="02020603050405020304" pitchFamily="18" charset="0"/>
                    <a:cs typeface="Times New Roman" panose="02020603050405020304" pitchFamily="18" charset="0"/>
                  </a:rPr>
                </a:br>
                <a:r>
                  <a:rPr lang="en-US" altLang="zh-TW" sz="1800" i="1" dirty="0">
                    <a:effectLst/>
                    <a:latin typeface="Times New Roman" panose="02020603050405020304" pitchFamily="18" charset="0"/>
                    <a:cs typeface="Times New Roman" panose="02020603050405020304" pitchFamily="18" charset="0"/>
                  </a:rPr>
                  <a:t>NG </a:t>
                </a:r>
                <a:r>
                  <a:rPr lang="en-US" altLang="zh-TW" sz="1800" dirty="0">
                    <a:effectLst/>
                    <a:latin typeface="Times New Roman" panose="02020603050405020304" pitchFamily="18" charset="0"/>
                    <a:cs typeface="Times New Roman" panose="02020603050405020304" pitchFamily="18" charset="0"/>
                  </a:rPr>
                  <a:t>propagation delay (</a:t>
                </a:r>
                <a14:m>
                  <m:oMath xmlns:m="http://schemas.openxmlformats.org/officeDocument/2006/math">
                    <m:sSubSup>
                      <m:sSubSupPr>
                        <m:ctrlPr>
                          <a:rPr lang="en-US" altLang="zh-TW" sz="1800" i="1" smtClean="0">
                            <a:effectLst/>
                            <a:latin typeface="Cambria Math" panose="02040503050406030204" pitchFamily="18" charset="0"/>
                          </a:rPr>
                        </m:ctrlPr>
                      </m:sSubSupPr>
                      <m:e>
                        <m:r>
                          <a:rPr lang="en-US" altLang="zh-TW" sz="1800" b="0" i="1" smtClean="0">
                            <a:effectLst/>
                            <a:latin typeface="Cambria Math" panose="02040503050406030204" pitchFamily="18" charset="0"/>
                          </a:rPr>
                          <m:t>𝑡</m:t>
                        </m:r>
                      </m:e>
                      <m:sub>
                        <m:r>
                          <a:rPr lang="en-US" altLang="zh-TW" sz="1800" b="0" i="1" smtClean="0">
                            <a:effectLst/>
                            <a:latin typeface="Cambria Math" panose="02040503050406030204" pitchFamily="18" charset="0"/>
                          </a:rPr>
                          <m:t>𝑁𝐺</m:t>
                        </m:r>
                      </m:sub>
                      <m:sup>
                        <m:r>
                          <a:rPr lang="en-US" altLang="zh-TW" sz="1800" b="0" i="1" smtClean="0">
                            <a:effectLst/>
                            <a:latin typeface="Cambria Math" panose="02040503050406030204" pitchFamily="18" charset="0"/>
                          </a:rPr>
                          <m:t>𝑝𝑟𝑜𝑝</m:t>
                        </m:r>
                      </m:sup>
                    </m:sSubSup>
                  </m:oMath>
                </a14:m>
                <a:r>
                  <a:rPr lang="en-US" altLang="zh-TW" sz="1800" dirty="0">
                    <a:effectLst/>
                    <a:latin typeface="Times New Roman" panose="02020603050405020304" pitchFamily="18" charset="0"/>
                    <a:cs typeface="Times New Roman" panose="02020603050405020304" pitchFamily="18" charset="0"/>
                  </a:rPr>
                  <a:t>), and </a:t>
                </a:r>
                <a:br>
                  <a:rPr lang="en-US" altLang="zh-TW" sz="1800" dirty="0">
                    <a:effectLst/>
                    <a:latin typeface="Times New Roman" panose="02020603050405020304" pitchFamily="18" charset="0"/>
                    <a:cs typeface="Times New Roman" panose="02020603050405020304" pitchFamily="18" charset="0"/>
                  </a:rPr>
                </a:br>
                <a:r>
                  <a:rPr lang="en-US" altLang="zh-TW" sz="1800" i="1" dirty="0">
                    <a:effectLst/>
                    <a:latin typeface="Times New Roman" panose="02020603050405020304" pitchFamily="18" charset="0"/>
                    <a:cs typeface="Times New Roman" panose="02020603050405020304" pitchFamily="18" charset="0"/>
                  </a:rPr>
                  <a:t>NG </a:t>
                </a:r>
                <a:r>
                  <a:rPr lang="en-US" altLang="zh-TW" sz="1800" dirty="0">
                    <a:effectLst/>
                    <a:latin typeface="Times New Roman" panose="02020603050405020304" pitchFamily="18" charset="0"/>
                    <a:cs typeface="Times New Roman" panose="02020603050405020304" pitchFamily="18" charset="0"/>
                  </a:rPr>
                  <a:t>transmission delay (</a:t>
                </a:r>
                <a14:m>
                  <m:oMath xmlns:m="http://schemas.openxmlformats.org/officeDocument/2006/math">
                    <m:sSubSup>
                      <m:sSubSupPr>
                        <m:ctrlPr>
                          <a:rPr lang="en-US" altLang="zh-TW" sz="1800" i="1" smtClean="0">
                            <a:effectLst/>
                            <a:latin typeface="Cambria Math" panose="02040503050406030204" pitchFamily="18" charset="0"/>
                          </a:rPr>
                        </m:ctrlPr>
                      </m:sSubSupPr>
                      <m:e>
                        <m:r>
                          <a:rPr lang="en-US" altLang="zh-TW" sz="1800" b="0" i="1" smtClean="0">
                            <a:effectLst/>
                            <a:latin typeface="Cambria Math" panose="02040503050406030204" pitchFamily="18" charset="0"/>
                          </a:rPr>
                          <m:t>𝑡</m:t>
                        </m:r>
                      </m:e>
                      <m:sub>
                        <m:r>
                          <a:rPr lang="en-US" altLang="zh-TW" sz="1800" b="0" i="1" smtClean="0">
                            <a:effectLst/>
                            <a:latin typeface="Cambria Math" panose="02040503050406030204" pitchFamily="18" charset="0"/>
                          </a:rPr>
                          <m:t>𝑁𝐺</m:t>
                        </m:r>
                      </m:sub>
                      <m:sup>
                        <m:r>
                          <a:rPr lang="en-US" altLang="zh-TW" sz="1800" b="0" i="1" smtClean="0">
                            <a:effectLst/>
                            <a:latin typeface="Cambria Math" panose="02040503050406030204" pitchFamily="18" charset="0"/>
                          </a:rPr>
                          <m:t>𝑡𝑥</m:t>
                        </m:r>
                      </m:sup>
                    </m:sSubSup>
                  </m:oMath>
                </a14:m>
                <a:r>
                  <a:rPr lang="en-US" altLang="zh-TW" sz="1800" dirty="0">
                    <a:effectLst/>
                    <a:latin typeface="Times New Roman" panose="02020603050405020304" pitchFamily="18" charset="0"/>
                    <a:cs typeface="Times New Roman" panose="02020603050405020304" pitchFamily="18" charset="0"/>
                  </a:rPr>
                  <a:t>), </a:t>
                </a:r>
              </a:p>
              <a:p>
                <a:endParaRPr lang="en-US" sz="1800" i="1" dirty="0">
                  <a:latin typeface="Times New Roman" panose="02020603050405020304" pitchFamily="18" charset="0"/>
                  <a:cs typeface="Times New Roman" panose="02020603050405020304" pitchFamily="18" charset="0"/>
                </a:endParaRPr>
              </a:p>
              <a:p>
                <a14:m>
                  <m:oMath xmlns:m="http://schemas.openxmlformats.org/officeDocument/2006/math">
                    <m:sSubSup>
                      <m:sSubSupPr>
                        <m:ctrlPr>
                          <a:rPr lang="en-US" altLang="zh-TW" sz="1800" i="1" smtClean="0">
                            <a:latin typeface="Cambria Math" panose="02040503050406030204" pitchFamily="18" charset="0"/>
                          </a:rPr>
                        </m:ctrlPr>
                      </m:sSubSupPr>
                      <m:e>
                        <m:r>
                          <a:rPr lang="en-US" altLang="zh-TW" sz="1800" b="0" i="1" smtClean="0">
                            <a:latin typeface="Cambria Math" panose="02040503050406030204" pitchFamily="18" charset="0"/>
                          </a:rPr>
                          <m:t>𝐷</m:t>
                        </m:r>
                      </m:e>
                      <m:sub>
                        <m:r>
                          <a:rPr lang="en-US" altLang="zh-TW" sz="1800" b="0" i="1" smtClean="0">
                            <a:latin typeface="Cambria Math" panose="02040503050406030204" pitchFamily="18" charset="0"/>
                          </a:rPr>
                          <m:t>𝑚𝑒𝑐</m:t>
                        </m:r>
                      </m:sub>
                      <m:sup>
                        <m:r>
                          <a:rPr lang="en-US" altLang="zh-TW" sz="1800" b="0" i="1" smtClean="0">
                            <a:latin typeface="Cambria Math" panose="02040503050406030204" pitchFamily="18" charset="0"/>
                          </a:rPr>
                          <m:t>𝑠𝑓𝑐</m:t>
                        </m:r>
                      </m:sup>
                    </m:sSubSup>
                    <m:r>
                      <a:rPr lang="en-US" altLang="zh-TW" sz="1800" b="0" i="0" smtClean="0">
                        <a:latin typeface="Cambria Math" panose="02040503050406030204" pitchFamily="18" charset="0"/>
                      </a:rPr>
                      <m:t> </m:t>
                    </m:r>
                  </m:oMath>
                </a14:m>
                <a:r>
                  <a:rPr lang="en-US" sz="1800" dirty="0">
                    <a:latin typeface="Times New Roman" panose="02020603050405020304" pitchFamily="18" charset="0"/>
                    <a:cs typeface="Times New Roman" panose="02020603050405020304" pitchFamily="18" charset="0"/>
                  </a:rPr>
                  <a:t>is the time required for all VxFs in an SFC  s ∈ </a:t>
                </a:r>
                <a14:m>
                  <m:oMath xmlns:m="http://schemas.openxmlformats.org/officeDocument/2006/math">
                    <m:sSub>
                      <m:sSubPr>
                        <m:ctrlPr>
                          <a:rPr lang="en-US" sz="1800" i="1" smtClean="0">
                            <a:latin typeface="Cambria Math" panose="02040503050406030204" pitchFamily="18" charset="0"/>
                            <a:cs typeface="Times New Roman" panose="02020603050405020304" pitchFamily="18" charset="0"/>
                          </a:rPr>
                        </m:ctrlPr>
                      </m:sSubPr>
                      <m:e>
                        <m:r>
                          <a:rPr lang="en-US" sz="1800" b="0" i="1" smtClean="0">
                            <a:latin typeface="Cambria Math" panose="02040503050406030204" pitchFamily="18" charset="0"/>
                            <a:cs typeface="Times New Roman" panose="02020603050405020304" pitchFamily="18" charset="0"/>
                          </a:rPr>
                          <m:t>𝑁</m:t>
                        </m:r>
                      </m:e>
                      <m:sub>
                        <m:r>
                          <a:rPr lang="en-US" sz="1800" b="0" i="1" smtClean="0">
                            <a:latin typeface="Cambria Math" panose="02040503050406030204" pitchFamily="18" charset="0"/>
                            <a:cs typeface="Times New Roman" panose="02020603050405020304" pitchFamily="18" charset="0"/>
                          </a:rPr>
                          <m:t>𝑠𝑓𝑐</m:t>
                        </m:r>
                        <m:r>
                          <a:rPr lang="en-US" sz="1800" b="0" i="1" smtClean="0">
                            <a:latin typeface="Cambria Math" panose="02040503050406030204" pitchFamily="18" charset="0"/>
                            <a:cs typeface="Times New Roman" panose="02020603050405020304" pitchFamily="18" charset="0"/>
                          </a:rPr>
                          <m:t> </m:t>
                        </m:r>
                      </m:sub>
                    </m:sSub>
                  </m:oMath>
                </a14:m>
                <a:r>
                  <a:rPr lang="en-US" sz="1800" dirty="0">
                    <a:latin typeface="Times New Roman" panose="02020603050405020304" pitchFamily="18" charset="0"/>
                    <a:cs typeface="Times New Roman" panose="02020603050405020304" pitchFamily="18" charset="0"/>
                  </a:rPr>
                  <a:t> to apply a specific network operation on the arriving packets. </a:t>
                </a:r>
              </a:p>
              <a:p>
                <a:pPr marL="0" indent="0">
                  <a:buNone/>
                </a:pPr>
                <a:endParaRPr lang="en-US" sz="1800" i="1" dirty="0">
                  <a:latin typeface="Times New Roman" panose="02020603050405020304" pitchFamily="18" charset="0"/>
                  <a:cs typeface="Times New Roman" panose="02020603050405020304" pitchFamily="18" charset="0"/>
                </a:endParaRPr>
              </a:p>
            </p:txBody>
          </p:sp>
        </mc:Choice>
        <mc:Fallback xmlns="">
          <p:sp>
            <p:nvSpPr>
              <p:cNvPr id="2" name="內容版面配置區 1">
                <a:extLst>
                  <a:ext uri="{FF2B5EF4-FFF2-40B4-BE49-F238E27FC236}">
                    <a16:creationId xmlns:a16="http://schemas.microsoft.com/office/drawing/2014/main" id="{E592B883-9123-6A7C-F1BC-7F496D167EF9}"/>
                  </a:ext>
                </a:extLst>
              </p:cNvPr>
              <p:cNvSpPr>
                <a:spLocks noGrp="1" noRot="1" noChangeAspect="1" noMove="1" noResize="1" noEditPoints="1" noAdjustHandles="1" noChangeArrowheads="1" noChangeShapeType="1" noTextEdit="1"/>
              </p:cNvSpPr>
              <p:nvPr>
                <p:ph idx="1"/>
              </p:nvPr>
            </p:nvSpPr>
            <p:spPr>
              <a:xfrm>
                <a:off x="609601" y="1600204"/>
                <a:ext cx="6710536" cy="4525963"/>
              </a:xfrm>
              <a:blipFill>
                <a:blip r:embed="rId2"/>
                <a:stretch>
                  <a:fillRect l="-567" t="-840" r="-1323" b="-6162"/>
                </a:stretch>
              </a:blipFill>
            </p:spPr>
            <p:txBody>
              <a:bodyPr/>
              <a:lstStyle/>
              <a:p>
                <a:r>
                  <a:rPr lang="en-US">
                    <a:noFill/>
                  </a:rPr>
                  <a:t> </a:t>
                </a:r>
              </a:p>
            </p:txBody>
          </p:sp>
        </mc:Fallback>
      </mc:AlternateContent>
      <p:pic>
        <p:nvPicPr>
          <p:cNvPr id="5" name="圖片 4">
            <a:extLst>
              <a:ext uri="{FF2B5EF4-FFF2-40B4-BE49-F238E27FC236}">
                <a16:creationId xmlns:a16="http://schemas.microsoft.com/office/drawing/2014/main" id="{D13F0FAC-2458-5047-D57E-A75E5812FC91}"/>
              </a:ext>
            </a:extLst>
          </p:cNvPr>
          <p:cNvPicPr>
            <a:picLocks noChangeAspect="1"/>
          </p:cNvPicPr>
          <p:nvPr/>
        </p:nvPicPr>
        <p:blipFill>
          <a:blip r:embed="rId3"/>
          <a:stretch>
            <a:fillRect/>
          </a:stretch>
        </p:blipFill>
        <p:spPr>
          <a:xfrm>
            <a:off x="7623743" y="1914849"/>
            <a:ext cx="4032448" cy="810896"/>
          </a:xfrm>
          <a:prstGeom prst="rect">
            <a:avLst/>
          </a:prstGeom>
        </p:spPr>
      </p:pic>
      <p:pic>
        <p:nvPicPr>
          <p:cNvPr id="6" name="圖片 5">
            <a:extLst>
              <a:ext uri="{FF2B5EF4-FFF2-40B4-BE49-F238E27FC236}">
                <a16:creationId xmlns:a16="http://schemas.microsoft.com/office/drawing/2014/main" id="{9B466D4B-D693-97D6-92A4-E9328E4270D2}"/>
              </a:ext>
            </a:extLst>
          </p:cNvPr>
          <p:cNvPicPr>
            <a:picLocks noChangeAspect="1"/>
          </p:cNvPicPr>
          <p:nvPr/>
        </p:nvPicPr>
        <p:blipFill>
          <a:blip r:embed="rId4"/>
          <a:stretch>
            <a:fillRect/>
          </a:stretch>
        </p:blipFill>
        <p:spPr>
          <a:xfrm>
            <a:off x="8256240" y="2824254"/>
            <a:ext cx="1838896" cy="337009"/>
          </a:xfrm>
          <a:prstGeom prst="rect">
            <a:avLst/>
          </a:prstGeom>
        </p:spPr>
      </p:pic>
      <p:pic>
        <p:nvPicPr>
          <p:cNvPr id="7" name="圖片 6">
            <a:extLst>
              <a:ext uri="{FF2B5EF4-FFF2-40B4-BE49-F238E27FC236}">
                <a16:creationId xmlns:a16="http://schemas.microsoft.com/office/drawing/2014/main" id="{B183D4C0-92E0-7C29-6ECF-1953229356D6}"/>
              </a:ext>
            </a:extLst>
          </p:cNvPr>
          <p:cNvPicPr>
            <a:picLocks noChangeAspect="1"/>
          </p:cNvPicPr>
          <p:nvPr/>
        </p:nvPicPr>
        <p:blipFill>
          <a:blip r:embed="rId5"/>
          <a:stretch>
            <a:fillRect/>
          </a:stretch>
        </p:blipFill>
        <p:spPr>
          <a:xfrm>
            <a:off x="7623743" y="3222957"/>
            <a:ext cx="4606280" cy="465388"/>
          </a:xfrm>
          <a:prstGeom prst="rect">
            <a:avLst/>
          </a:prstGeom>
        </p:spPr>
      </p:pic>
      <p:pic>
        <p:nvPicPr>
          <p:cNvPr id="8" name="圖片 7">
            <a:extLst>
              <a:ext uri="{FF2B5EF4-FFF2-40B4-BE49-F238E27FC236}">
                <a16:creationId xmlns:a16="http://schemas.microsoft.com/office/drawing/2014/main" id="{9D5E6C9E-3B2B-F309-DE33-F505B54BC9DE}"/>
              </a:ext>
            </a:extLst>
          </p:cNvPr>
          <p:cNvPicPr>
            <a:picLocks noChangeAspect="1"/>
          </p:cNvPicPr>
          <p:nvPr/>
        </p:nvPicPr>
        <p:blipFill>
          <a:blip r:embed="rId6"/>
          <a:stretch>
            <a:fillRect/>
          </a:stretch>
        </p:blipFill>
        <p:spPr>
          <a:xfrm>
            <a:off x="7536160" y="3706301"/>
            <a:ext cx="3005972" cy="594439"/>
          </a:xfrm>
          <a:prstGeom prst="rect">
            <a:avLst/>
          </a:prstGeom>
        </p:spPr>
      </p:pic>
      <p:pic>
        <p:nvPicPr>
          <p:cNvPr id="9" name="圖片 8">
            <a:extLst>
              <a:ext uri="{FF2B5EF4-FFF2-40B4-BE49-F238E27FC236}">
                <a16:creationId xmlns:a16="http://schemas.microsoft.com/office/drawing/2014/main" id="{AB9B358E-2A92-7F4F-26D3-252D2FFA4948}"/>
              </a:ext>
            </a:extLst>
          </p:cNvPr>
          <p:cNvPicPr>
            <a:picLocks noChangeAspect="1"/>
          </p:cNvPicPr>
          <p:nvPr/>
        </p:nvPicPr>
        <p:blipFill>
          <a:blip r:embed="rId7"/>
          <a:stretch>
            <a:fillRect/>
          </a:stretch>
        </p:blipFill>
        <p:spPr>
          <a:xfrm>
            <a:off x="1012594" y="3010567"/>
            <a:ext cx="3739948" cy="482168"/>
          </a:xfrm>
          <a:prstGeom prst="rect">
            <a:avLst/>
          </a:prstGeom>
        </p:spPr>
      </p:pic>
      <p:pic>
        <p:nvPicPr>
          <p:cNvPr id="10" name="圖片 9">
            <a:extLst>
              <a:ext uri="{FF2B5EF4-FFF2-40B4-BE49-F238E27FC236}">
                <a16:creationId xmlns:a16="http://schemas.microsoft.com/office/drawing/2014/main" id="{4671F2EB-60D7-F7EC-D193-FC8903936D08}"/>
              </a:ext>
            </a:extLst>
          </p:cNvPr>
          <p:cNvPicPr>
            <a:picLocks noChangeAspect="1"/>
          </p:cNvPicPr>
          <p:nvPr/>
        </p:nvPicPr>
        <p:blipFill>
          <a:blip r:embed="rId8"/>
          <a:stretch>
            <a:fillRect/>
          </a:stretch>
        </p:blipFill>
        <p:spPr>
          <a:xfrm>
            <a:off x="1012594" y="2017114"/>
            <a:ext cx="3691070" cy="482167"/>
          </a:xfrm>
          <a:prstGeom prst="rect">
            <a:avLst/>
          </a:prstGeom>
        </p:spPr>
      </p:pic>
      <p:sp>
        <p:nvSpPr>
          <p:cNvPr id="29" name="手繪多邊形 28">
            <a:extLst>
              <a:ext uri="{FF2B5EF4-FFF2-40B4-BE49-F238E27FC236}">
                <a16:creationId xmlns:a16="http://schemas.microsoft.com/office/drawing/2014/main" id="{A9B5CAA6-1837-A3A4-DEB4-CCACFA63086F}"/>
              </a:ext>
            </a:extLst>
          </p:cNvPr>
          <p:cNvSpPr/>
          <p:nvPr/>
        </p:nvSpPr>
        <p:spPr>
          <a:xfrm>
            <a:off x="2490952" y="2132856"/>
            <a:ext cx="5087007" cy="570859"/>
          </a:xfrm>
          <a:custGeom>
            <a:avLst/>
            <a:gdLst>
              <a:gd name="connsiteX0" fmla="*/ 0 w 5087007"/>
              <a:gd name="connsiteY0" fmla="*/ 346842 h 570859"/>
              <a:gd name="connsiteX1" fmla="*/ 1229710 w 5087007"/>
              <a:gd name="connsiteY1" fmla="*/ 557049 h 570859"/>
              <a:gd name="connsiteX2" fmla="*/ 5087007 w 5087007"/>
              <a:gd name="connsiteY2" fmla="*/ 0 h 570859"/>
            </a:gdLst>
            <a:ahLst/>
            <a:cxnLst>
              <a:cxn ang="0">
                <a:pos x="connsiteX0" y="connsiteY0"/>
              </a:cxn>
              <a:cxn ang="0">
                <a:pos x="connsiteX1" y="connsiteY1"/>
              </a:cxn>
              <a:cxn ang="0">
                <a:pos x="connsiteX2" y="connsiteY2"/>
              </a:cxn>
            </a:cxnLst>
            <a:rect l="l" t="t" r="r" b="b"/>
            <a:pathLst>
              <a:path w="5087007" h="570859">
                <a:moveTo>
                  <a:pt x="0" y="346842"/>
                </a:moveTo>
                <a:cubicBezTo>
                  <a:pt x="190938" y="480849"/>
                  <a:pt x="381876" y="614856"/>
                  <a:pt x="1229710" y="557049"/>
                </a:cubicBezTo>
                <a:cubicBezTo>
                  <a:pt x="2077545" y="499242"/>
                  <a:pt x="3582276" y="249621"/>
                  <a:pt x="5087007" y="0"/>
                </a:cubicBezTo>
              </a:path>
            </a:pathLst>
          </a:cu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50875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a:extLst>
              <a:ext uri="{FF2B5EF4-FFF2-40B4-BE49-F238E27FC236}">
                <a16:creationId xmlns:a16="http://schemas.microsoft.com/office/drawing/2014/main" id="{4113B4E1-CAEB-9018-9654-36FDBA31B184}"/>
              </a:ext>
            </a:extLst>
          </p:cNvPr>
          <p:cNvSpPr>
            <a:spLocks noGrp="1"/>
          </p:cNvSpPr>
          <p:nvPr>
            <p:ph type="title"/>
          </p:nvPr>
        </p:nvSpPr>
        <p:spPr/>
        <p:txBody>
          <a:bodyPr/>
          <a:lstStyle/>
          <a:p>
            <a:pPr lvl="1"/>
            <a:r>
              <a:rPr lang="en-US" altLang="zh-TW" sz="4000" dirty="0"/>
              <a:t>Problem formulation</a:t>
            </a:r>
          </a:p>
        </p:txBody>
      </p:sp>
      <p:sp>
        <p:nvSpPr>
          <p:cNvPr id="12292" name="投影片編號版面配置區 3">
            <a:extLst>
              <a:ext uri="{FF2B5EF4-FFF2-40B4-BE49-F238E27FC236}">
                <a16:creationId xmlns:a16="http://schemas.microsoft.com/office/drawing/2014/main" id="{8FC2871B-3F60-045D-6436-367445A8767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13" indent="-285737">
              <a:defRPr>
                <a:solidFill>
                  <a:schemeClr val="tx1"/>
                </a:solidFill>
                <a:latin typeface="Arial" panose="020B0604020202020204" pitchFamily="34" charset="0"/>
                <a:cs typeface="Arial" panose="020B0604020202020204" pitchFamily="34" charset="0"/>
              </a:defRPr>
            </a:lvl2pPr>
            <a:lvl3pPr marL="1142942" indent="-228589">
              <a:defRPr>
                <a:solidFill>
                  <a:schemeClr val="tx1"/>
                </a:solidFill>
                <a:latin typeface="Arial" panose="020B0604020202020204" pitchFamily="34" charset="0"/>
                <a:cs typeface="Arial" panose="020B0604020202020204" pitchFamily="34" charset="0"/>
              </a:defRPr>
            </a:lvl3pPr>
            <a:lvl4pPr marL="1600120" indent="-228589">
              <a:defRPr>
                <a:solidFill>
                  <a:schemeClr val="tx1"/>
                </a:solidFill>
                <a:latin typeface="Arial" panose="020B0604020202020204" pitchFamily="34" charset="0"/>
                <a:cs typeface="Arial" panose="020B0604020202020204" pitchFamily="34" charset="0"/>
              </a:defRPr>
            </a:lvl4pPr>
            <a:lvl5pPr marL="2057298" indent="-228589">
              <a:defRPr>
                <a:solidFill>
                  <a:schemeClr val="tx1"/>
                </a:solidFill>
                <a:latin typeface="Arial" panose="020B0604020202020204" pitchFamily="34" charset="0"/>
                <a:cs typeface="Arial" panose="020B0604020202020204" pitchFamily="34" charset="0"/>
              </a:defRPr>
            </a:lvl5pPr>
            <a:lvl6pPr marL="2514474"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52"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829"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006"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AA80CB-8CD5-FB43-BE2B-4C631E9A7B91}" type="slidenum">
              <a:rPr lang="en-US" altLang="zh-TW">
                <a:solidFill>
                  <a:srgbClr val="898989"/>
                </a:solidFill>
                <a:latin typeface="Calibri" panose="020F0502020204030204" pitchFamily="34" charset="0"/>
              </a:rPr>
              <a:pPr/>
              <a:t>18</a:t>
            </a:fld>
            <a:endParaRPr lang="en-US" altLang="zh-TW">
              <a:solidFill>
                <a:srgbClr val="898989"/>
              </a:solidFill>
              <a:latin typeface="Calibri" panose="020F0502020204030204" pitchFamily="34" charset="0"/>
            </a:endParaRPr>
          </a:p>
        </p:txBody>
      </p:sp>
      <mc:AlternateContent xmlns:mc="http://schemas.openxmlformats.org/markup-compatibility/2006" xmlns:a14="http://schemas.microsoft.com/office/drawing/2010/main">
        <mc:Choice Requires="a14">
          <p:sp>
            <p:nvSpPr>
              <p:cNvPr id="2" name="內容版面配置區 1">
                <a:extLst>
                  <a:ext uri="{FF2B5EF4-FFF2-40B4-BE49-F238E27FC236}">
                    <a16:creationId xmlns:a16="http://schemas.microsoft.com/office/drawing/2014/main" id="{E592B883-9123-6A7C-F1BC-7F496D167EF9}"/>
                  </a:ext>
                </a:extLst>
              </p:cNvPr>
              <p:cNvSpPr>
                <a:spLocks noGrp="1"/>
              </p:cNvSpPr>
              <p:nvPr>
                <p:ph idx="1"/>
              </p:nvPr>
            </p:nvSpPr>
            <p:spPr>
              <a:xfrm>
                <a:off x="6892266" y="1600204"/>
                <a:ext cx="4690134" cy="4525963"/>
              </a:xfrm>
            </p:spPr>
            <p:txBody>
              <a:bodyPr/>
              <a:lstStyle/>
              <a:p>
                <a:pPr marL="0" indent="0">
                  <a:buNone/>
                </a:pPr>
                <a:r>
                  <a:rPr lang="en-US" altLang="zh-TW" sz="1800" dirty="0">
                    <a:effectLst/>
                    <a:latin typeface="Times"/>
                  </a:rPr>
                  <a:t>Constraint (24) ensures that each UE is associated to only one gNodeB from its candidate set. </a:t>
                </a:r>
              </a:p>
              <a:p>
                <a:pPr marL="0" indent="0">
                  <a:buNone/>
                </a:pPr>
                <a:endParaRPr lang="en-US" altLang="zh-TW" sz="1800" dirty="0">
                  <a:latin typeface="Times"/>
                </a:endParaRPr>
              </a:p>
              <a:p>
                <a:pPr marL="0" indent="0">
                  <a:buNone/>
                </a:pPr>
                <a:endParaRPr lang="en-US" altLang="zh-TW" sz="1800" dirty="0">
                  <a:effectLst/>
                  <a:latin typeface="Times"/>
                </a:endParaRPr>
              </a:p>
              <a:p>
                <a:pPr marL="0" indent="0">
                  <a:buNone/>
                </a:pPr>
                <a:r>
                  <a:rPr lang="en-US" altLang="zh-TW" sz="1800" dirty="0">
                    <a:effectLst/>
                    <a:latin typeface="Times"/>
                  </a:rPr>
                  <a:t>Constraint (25) guarantees that each VxF of SFC requested from each UE is hosted by only one substrate MEC node from its candidate set.</a:t>
                </a:r>
              </a:p>
              <a:p>
                <a:pPr marL="0" indent="0">
                  <a:buNone/>
                </a:pPr>
                <a:endParaRPr lang="en-US" altLang="zh-TW" sz="1800" dirty="0">
                  <a:effectLst/>
                  <a:latin typeface="Times"/>
                </a:endParaRPr>
              </a:p>
              <a:p>
                <a:pPr marL="0" indent="0">
                  <a:buNone/>
                </a:pPr>
                <a:r>
                  <a:rPr lang="en-US" altLang="zh-TW" sz="1100" dirty="0">
                    <a:effectLst/>
                    <a:latin typeface="Times"/>
                  </a:rPr>
                  <a:t> </a:t>
                </a:r>
              </a:p>
              <a:p>
                <a:pPr marL="0" indent="0">
                  <a:buNone/>
                </a:pPr>
                <a:r>
                  <a:rPr lang="en-US" altLang="zh-TW" sz="1800" dirty="0">
                    <a:effectLst/>
                    <a:latin typeface="Times"/>
                  </a:rPr>
                  <a:t>Constraint (26) guarantees that each VxF is at most shared by </a:t>
                </a:r>
                <a14:m>
                  <m:oMath xmlns:m="http://schemas.openxmlformats.org/officeDocument/2006/math">
                    <m:sSubSup>
                      <m:sSubSupPr>
                        <m:ctrlPr>
                          <a:rPr lang="en-US" altLang="zh-TW" sz="1800" i="1" smtClean="0">
                            <a:effectLst/>
                            <a:latin typeface="Cambria Math" panose="02040503050406030204" pitchFamily="18" charset="0"/>
                          </a:rPr>
                        </m:ctrlPr>
                      </m:sSubSupPr>
                      <m:e>
                        <m:r>
                          <a:rPr lang="en-US" altLang="zh-TW" sz="1800" b="0" i="1" smtClean="0">
                            <a:effectLst/>
                            <a:latin typeface="Cambria Math" panose="02040503050406030204" pitchFamily="18" charset="0"/>
                          </a:rPr>
                          <m:t>𝑣𝑛𝑓</m:t>
                        </m:r>
                      </m:e>
                      <m:sub>
                        <m:r>
                          <a:rPr lang="en-US" altLang="zh-TW" sz="1800" b="0" i="1" smtClean="0">
                            <a:effectLst/>
                            <a:latin typeface="Cambria Math" panose="02040503050406030204" pitchFamily="18" charset="0"/>
                          </a:rPr>
                          <m:t>𝑚𝑎𝑥</m:t>
                        </m:r>
                      </m:sub>
                      <m:sup>
                        <m:r>
                          <a:rPr lang="en-US" altLang="zh-TW" sz="1800" b="0" i="1" smtClean="0">
                            <a:effectLst/>
                            <a:latin typeface="Cambria Math" panose="02040503050406030204" pitchFamily="18" charset="0"/>
                          </a:rPr>
                          <m:t>𝑠h𝑎𝑟𝑒𝑑</m:t>
                        </m:r>
                      </m:sup>
                    </m:sSubSup>
                  </m:oMath>
                </a14:m>
                <a:r>
                  <a:rPr lang="en-US" altLang="zh-TW" sz="1800" dirty="0">
                    <a:effectLst/>
                    <a:latin typeface="Times"/>
                  </a:rPr>
                  <a:t> number of UEs. </a:t>
                </a:r>
              </a:p>
              <a:p>
                <a:pPr marL="0" indent="0">
                  <a:buNone/>
                </a:pPr>
                <a:endParaRPr lang="en-US" sz="1800" i="1" dirty="0"/>
              </a:p>
            </p:txBody>
          </p:sp>
        </mc:Choice>
        <mc:Fallback xmlns="">
          <p:sp>
            <p:nvSpPr>
              <p:cNvPr id="2" name="內容版面配置區 1">
                <a:extLst>
                  <a:ext uri="{FF2B5EF4-FFF2-40B4-BE49-F238E27FC236}">
                    <a16:creationId xmlns:a16="http://schemas.microsoft.com/office/drawing/2014/main" id="{E592B883-9123-6A7C-F1BC-7F496D167EF9}"/>
                  </a:ext>
                </a:extLst>
              </p:cNvPr>
              <p:cNvSpPr>
                <a:spLocks noGrp="1" noRot="1" noChangeAspect="1" noMove="1" noResize="1" noEditPoints="1" noAdjustHandles="1" noChangeArrowheads="1" noChangeShapeType="1" noTextEdit="1"/>
              </p:cNvSpPr>
              <p:nvPr>
                <p:ph idx="1"/>
              </p:nvPr>
            </p:nvSpPr>
            <p:spPr>
              <a:xfrm>
                <a:off x="6892266" y="1600204"/>
                <a:ext cx="4690134" cy="4525963"/>
              </a:xfrm>
              <a:blipFill>
                <a:blip r:embed="rId3"/>
                <a:stretch>
                  <a:fillRect l="-1078" t="-840" r="-1348"/>
                </a:stretch>
              </a:blipFill>
            </p:spPr>
            <p:txBody>
              <a:bodyPr/>
              <a:lstStyle/>
              <a:p>
                <a:r>
                  <a:rPr lang="en-US">
                    <a:noFill/>
                  </a:rPr>
                  <a:t> </a:t>
                </a:r>
              </a:p>
            </p:txBody>
          </p:sp>
        </mc:Fallback>
      </mc:AlternateContent>
      <p:pic>
        <p:nvPicPr>
          <p:cNvPr id="4" name="圖片 3">
            <a:extLst>
              <a:ext uri="{FF2B5EF4-FFF2-40B4-BE49-F238E27FC236}">
                <a16:creationId xmlns:a16="http://schemas.microsoft.com/office/drawing/2014/main" id="{D3F2610B-0F22-4A4E-9C55-636ED3590AC1}"/>
              </a:ext>
            </a:extLst>
          </p:cNvPr>
          <p:cNvPicPr>
            <a:picLocks noChangeAspect="1"/>
          </p:cNvPicPr>
          <p:nvPr/>
        </p:nvPicPr>
        <p:blipFill>
          <a:blip r:embed="rId4"/>
          <a:stretch>
            <a:fillRect/>
          </a:stretch>
        </p:blipFill>
        <p:spPr>
          <a:xfrm>
            <a:off x="695400" y="1773736"/>
            <a:ext cx="5428523" cy="1660099"/>
          </a:xfrm>
          <a:prstGeom prst="rect">
            <a:avLst/>
          </a:prstGeom>
        </p:spPr>
      </p:pic>
      <p:pic>
        <p:nvPicPr>
          <p:cNvPr id="11" name="圖片 10">
            <a:extLst>
              <a:ext uri="{FF2B5EF4-FFF2-40B4-BE49-F238E27FC236}">
                <a16:creationId xmlns:a16="http://schemas.microsoft.com/office/drawing/2014/main" id="{E6EC2C55-D906-9FC5-144C-5C038F3AD773}"/>
              </a:ext>
            </a:extLst>
          </p:cNvPr>
          <p:cNvPicPr>
            <a:picLocks noChangeAspect="1"/>
          </p:cNvPicPr>
          <p:nvPr/>
        </p:nvPicPr>
        <p:blipFill>
          <a:blip r:embed="rId5"/>
          <a:stretch>
            <a:fillRect/>
          </a:stretch>
        </p:blipFill>
        <p:spPr>
          <a:xfrm>
            <a:off x="719648" y="3768912"/>
            <a:ext cx="5166383" cy="2115096"/>
          </a:xfrm>
          <a:prstGeom prst="rect">
            <a:avLst/>
          </a:prstGeom>
        </p:spPr>
      </p:pic>
      <p:pic>
        <p:nvPicPr>
          <p:cNvPr id="13" name="圖片 12">
            <a:extLst>
              <a:ext uri="{FF2B5EF4-FFF2-40B4-BE49-F238E27FC236}">
                <a16:creationId xmlns:a16="http://schemas.microsoft.com/office/drawing/2014/main" id="{7C603F93-B335-3A3A-DEB6-68329189875B}"/>
              </a:ext>
            </a:extLst>
          </p:cNvPr>
          <p:cNvPicPr>
            <a:picLocks noChangeAspect="1"/>
          </p:cNvPicPr>
          <p:nvPr/>
        </p:nvPicPr>
        <p:blipFill>
          <a:blip r:embed="rId6"/>
          <a:stretch>
            <a:fillRect/>
          </a:stretch>
        </p:blipFill>
        <p:spPr>
          <a:xfrm>
            <a:off x="6892265" y="2564904"/>
            <a:ext cx="5146805" cy="576064"/>
          </a:xfrm>
          <a:prstGeom prst="rect">
            <a:avLst/>
          </a:prstGeom>
        </p:spPr>
      </p:pic>
      <p:pic>
        <p:nvPicPr>
          <p:cNvPr id="14" name="圖片 13">
            <a:extLst>
              <a:ext uri="{FF2B5EF4-FFF2-40B4-BE49-F238E27FC236}">
                <a16:creationId xmlns:a16="http://schemas.microsoft.com/office/drawing/2014/main" id="{E19C2DE4-7AF4-B61A-365A-6B0F9B2570EC}"/>
              </a:ext>
            </a:extLst>
          </p:cNvPr>
          <p:cNvPicPr>
            <a:picLocks noChangeAspect="1"/>
          </p:cNvPicPr>
          <p:nvPr/>
        </p:nvPicPr>
        <p:blipFill>
          <a:blip r:embed="rId7"/>
          <a:stretch>
            <a:fillRect/>
          </a:stretch>
        </p:blipFill>
        <p:spPr>
          <a:xfrm>
            <a:off x="6892266" y="4123956"/>
            <a:ext cx="5045440" cy="484065"/>
          </a:xfrm>
          <a:prstGeom prst="rect">
            <a:avLst/>
          </a:prstGeom>
        </p:spPr>
      </p:pic>
      <p:pic>
        <p:nvPicPr>
          <p:cNvPr id="15" name="圖片 14">
            <a:extLst>
              <a:ext uri="{FF2B5EF4-FFF2-40B4-BE49-F238E27FC236}">
                <a16:creationId xmlns:a16="http://schemas.microsoft.com/office/drawing/2014/main" id="{81F6EF2B-AD63-6746-DB5C-173DB2ACF379}"/>
              </a:ext>
            </a:extLst>
          </p:cNvPr>
          <p:cNvPicPr>
            <a:picLocks noChangeAspect="1"/>
          </p:cNvPicPr>
          <p:nvPr/>
        </p:nvPicPr>
        <p:blipFill>
          <a:blip r:embed="rId8"/>
          <a:stretch>
            <a:fillRect/>
          </a:stretch>
        </p:blipFill>
        <p:spPr>
          <a:xfrm>
            <a:off x="6892264" y="5257796"/>
            <a:ext cx="4952911" cy="763492"/>
          </a:xfrm>
          <a:prstGeom prst="rect">
            <a:avLst/>
          </a:prstGeom>
        </p:spPr>
      </p:pic>
    </p:spTree>
    <p:extLst>
      <p:ext uri="{BB962C8B-B14F-4D97-AF65-F5344CB8AC3E}">
        <p14:creationId xmlns:p14="http://schemas.microsoft.com/office/powerpoint/2010/main" val="767187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a:extLst>
              <a:ext uri="{FF2B5EF4-FFF2-40B4-BE49-F238E27FC236}">
                <a16:creationId xmlns:a16="http://schemas.microsoft.com/office/drawing/2014/main" id="{4113B4E1-CAEB-9018-9654-36FDBA31B184}"/>
              </a:ext>
            </a:extLst>
          </p:cNvPr>
          <p:cNvSpPr>
            <a:spLocks noGrp="1"/>
          </p:cNvSpPr>
          <p:nvPr>
            <p:ph type="title"/>
          </p:nvPr>
        </p:nvSpPr>
        <p:spPr/>
        <p:txBody>
          <a:bodyPr/>
          <a:lstStyle/>
          <a:p>
            <a:pPr defTabSz="912768"/>
            <a:r>
              <a:rPr lang="en-US" altLang="zh-TW" sz="4000" dirty="0"/>
              <a:t>Problem formulation</a:t>
            </a:r>
            <a:endParaRPr lang="zh-TW" altLang="en-US" sz="4000" dirty="0"/>
          </a:p>
        </p:txBody>
      </p:sp>
      <p:sp>
        <p:nvSpPr>
          <p:cNvPr id="12292" name="投影片編號版面配置區 3">
            <a:extLst>
              <a:ext uri="{FF2B5EF4-FFF2-40B4-BE49-F238E27FC236}">
                <a16:creationId xmlns:a16="http://schemas.microsoft.com/office/drawing/2014/main" id="{8FC2871B-3F60-045D-6436-367445A8767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13" indent="-285737">
              <a:defRPr>
                <a:solidFill>
                  <a:schemeClr val="tx1"/>
                </a:solidFill>
                <a:latin typeface="Arial" panose="020B0604020202020204" pitchFamily="34" charset="0"/>
                <a:cs typeface="Arial" panose="020B0604020202020204" pitchFamily="34" charset="0"/>
              </a:defRPr>
            </a:lvl2pPr>
            <a:lvl3pPr marL="1142942" indent="-228589">
              <a:defRPr>
                <a:solidFill>
                  <a:schemeClr val="tx1"/>
                </a:solidFill>
                <a:latin typeface="Arial" panose="020B0604020202020204" pitchFamily="34" charset="0"/>
                <a:cs typeface="Arial" panose="020B0604020202020204" pitchFamily="34" charset="0"/>
              </a:defRPr>
            </a:lvl3pPr>
            <a:lvl4pPr marL="1600120" indent="-228589">
              <a:defRPr>
                <a:solidFill>
                  <a:schemeClr val="tx1"/>
                </a:solidFill>
                <a:latin typeface="Arial" panose="020B0604020202020204" pitchFamily="34" charset="0"/>
                <a:cs typeface="Arial" panose="020B0604020202020204" pitchFamily="34" charset="0"/>
              </a:defRPr>
            </a:lvl4pPr>
            <a:lvl5pPr marL="2057298" indent="-228589">
              <a:defRPr>
                <a:solidFill>
                  <a:schemeClr val="tx1"/>
                </a:solidFill>
                <a:latin typeface="Arial" panose="020B0604020202020204" pitchFamily="34" charset="0"/>
                <a:cs typeface="Arial" panose="020B0604020202020204" pitchFamily="34" charset="0"/>
              </a:defRPr>
            </a:lvl5pPr>
            <a:lvl6pPr marL="2514474"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52"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829"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006"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AA80CB-8CD5-FB43-BE2B-4C631E9A7B91}" type="slidenum">
              <a:rPr lang="en-US" altLang="zh-TW">
                <a:solidFill>
                  <a:srgbClr val="898989"/>
                </a:solidFill>
                <a:latin typeface="Calibri" panose="020F0502020204030204" pitchFamily="34" charset="0"/>
              </a:rPr>
              <a:pPr/>
              <a:t>19</a:t>
            </a:fld>
            <a:endParaRPr lang="en-US" altLang="zh-TW">
              <a:solidFill>
                <a:srgbClr val="898989"/>
              </a:solidFill>
              <a:latin typeface="Calibri" panose="020F0502020204030204" pitchFamily="34" charset="0"/>
            </a:endParaRPr>
          </a:p>
        </p:txBody>
      </p:sp>
      <p:sp>
        <p:nvSpPr>
          <p:cNvPr id="2" name="內容版面配置區 1">
            <a:extLst>
              <a:ext uri="{FF2B5EF4-FFF2-40B4-BE49-F238E27FC236}">
                <a16:creationId xmlns:a16="http://schemas.microsoft.com/office/drawing/2014/main" id="{E592B883-9123-6A7C-F1BC-7F496D167EF9}"/>
              </a:ext>
            </a:extLst>
          </p:cNvPr>
          <p:cNvSpPr>
            <a:spLocks noGrp="1"/>
          </p:cNvSpPr>
          <p:nvPr>
            <p:ph idx="1"/>
          </p:nvPr>
        </p:nvSpPr>
        <p:spPr>
          <a:xfrm>
            <a:off x="609600" y="1600204"/>
            <a:ext cx="4982344" cy="4525963"/>
          </a:xfrm>
        </p:spPr>
        <p:txBody>
          <a:bodyPr/>
          <a:lstStyle/>
          <a:p>
            <a:pPr marL="0" indent="0">
              <a:buNone/>
            </a:pPr>
            <a:r>
              <a:rPr lang="en-US" altLang="zh-TW" sz="1800" dirty="0">
                <a:effectLst/>
                <a:latin typeface="Times"/>
              </a:rPr>
              <a:t>Constraint (27) ensures that the amount of CPU resources allocated to VxFs of SFCs adheres to the available CPU capabilities on the substrate node. </a:t>
            </a:r>
          </a:p>
          <a:p>
            <a:pPr marL="0" indent="0">
              <a:buNone/>
            </a:pPr>
            <a:endParaRPr lang="en-US" altLang="zh-TW" sz="1800" dirty="0">
              <a:effectLst/>
              <a:latin typeface="Times"/>
            </a:endParaRPr>
          </a:p>
          <a:p>
            <a:pPr marL="0" indent="0">
              <a:buNone/>
            </a:pPr>
            <a:endParaRPr lang="en-US" altLang="zh-TW" sz="1800" dirty="0">
              <a:effectLst/>
              <a:latin typeface="Times"/>
            </a:endParaRPr>
          </a:p>
          <a:p>
            <a:pPr marL="0" indent="0">
              <a:buNone/>
            </a:pPr>
            <a:r>
              <a:rPr lang="en-US" altLang="zh-TW" sz="1800" dirty="0">
                <a:effectLst/>
                <a:latin typeface="Times"/>
              </a:rPr>
              <a:t>Constraint (28) makes sure that in each time slot, gNodeBs can associate UEs only if they have enough PRBs to meet the data rate demand of the requested SFC by the UE. </a:t>
            </a:r>
          </a:p>
          <a:p>
            <a:pPr marL="0" indent="0">
              <a:buNone/>
            </a:pPr>
            <a:endParaRPr lang="en-US" altLang="zh-TW" sz="1800" dirty="0">
              <a:latin typeface="Times"/>
            </a:endParaRPr>
          </a:p>
          <a:p>
            <a:pPr marL="0" indent="0">
              <a:buNone/>
            </a:pPr>
            <a:endParaRPr lang="en-US" altLang="zh-TW" sz="1800" dirty="0">
              <a:effectLst/>
              <a:latin typeface="Times"/>
            </a:endParaRPr>
          </a:p>
          <a:p>
            <a:pPr marL="0" indent="0">
              <a:buNone/>
            </a:pPr>
            <a:endParaRPr lang="en-US" sz="1800" i="1" dirty="0"/>
          </a:p>
        </p:txBody>
      </p:sp>
      <p:pic>
        <p:nvPicPr>
          <p:cNvPr id="3" name="圖片 2">
            <a:extLst>
              <a:ext uri="{FF2B5EF4-FFF2-40B4-BE49-F238E27FC236}">
                <a16:creationId xmlns:a16="http://schemas.microsoft.com/office/drawing/2014/main" id="{AD3845FF-B567-8165-5676-C58282CEECBC}"/>
              </a:ext>
            </a:extLst>
          </p:cNvPr>
          <p:cNvPicPr>
            <a:picLocks noChangeAspect="1"/>
          </p:cNvPicPr>
          <p:nvPr/>
        </p:nvPicPr>
        <p:blipFill>
          <a:blip r:embed="rId3"/>
          <a:stretch>
            <a:fillRect/>
          </a:stretch>
        </p:blipFill>
        <p:spPr>
          <a:xfrm>
            <a:off x="609600" y="2564904"/>
            <a:ext cx="5094509" cy="529300"/>
          </a:xfrm>
          <a:prstGeom prst="rect">
            <a:avLst/>
          </a:prstGeom>
        </p:spPr>
      </p:pic>
      <p:pic>
        <p:nvPicPr>
          <p:cNvPr id="5" name="圖片 4">
            <a:extLst>
              <a:ext uri="{FF2B5EF4-FFF2-40B4-BE49-F238E27FC236}">
                <a16:creationId xmlns:a16="http://schemas.microsoft.com/office/drawing/2014/main" id="{CEAC9310-E65B-BC37-5462-FE5E5FEDD6DD}"/>
              </a:ext>
            </a:extLst>
          </p:cNvPr>
          <p:cNvPicPr>
            <a:picLocks noChangeAspect="1"/>
          </p:cNvPicPr>
          <p:nvPr/>
        </p:nvPicPr>
        <p:blipFill>
          <a:blip r:embed="rId4"/>
          <a:stretch>
            <a:fillRect/>
          </a:stretch>
        </p:blipFill>
        <p:spPr>
          <a:xfrm>
            <a:off x="609600" y="4371009"/>
            <a:ext cx="5164541" cy="498248"/>
          </a:xfrm>
          <a:prstGeom prst="rect">
            <a:avLst/>
          </a:prstGeom>
        </p:spPr>
      </p:pic>
      <mc:AlternateContent xmlns:mc="http://schemas.openxmlformats.org/markup-compatibility/2006" xmlns:a14="http://schemas.microsoft.com/office/drawing/2010/main">
        <mc:Choice Requires="a14">
          <p:sp>
            <p:nvSpPr>
              <p:cNvPr id="6" name="內容版面配置區 1">
                <a:extLst>
                  <a:ext uri="{FF2B5EF4-FFF2-40B4-BE49-F238E27FC236}">
                    <a16:creationId xmlns:a16="http://schemas.microsoft.com/office/drawing/2014/main" id="{B91F6ECC-F951-6876-F13C-6B0E8A7E300D}"/>
                  </a:ext>
                </a:extLst>
              </p:cNvPr>
              <p:cNvSpPr txBox="1">
                <a:spLocks/>
              </p:cNvSpPr>
              <p:nvPr/>
            </p:nvSpPr>
            <p:spPr bwMode="auto">
              <a:xfrm>
                <a:off x="6096000" y="1647836"/>
                <a:ext cx="5486400" cy="452596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1297" indent="-341297" algn="l" rtl="0" eaLnBrk="1" fontAlgn="base" hangingPunct="1">
                  <a:spcBef>
                    <a:spcPct val="20000"/>
                  </a:spcBef>
                  <a:spcAft>
                    <a:spcPct val="0"/>
                  </a:spcAft>
                  <a:buFont typeface="Wingdings" pitchFamily="2" charset="2"/>
                  <a:buChar char="n"/>
                  <a:defRPr sz="3200" b="0" u="none" kern="1200">
                    <a:solidFill>
                      <a:schemeClr val="tx2">
                        <a:lumMod val="75000"/>
                      </a:schemeClr>
                    </a:solidFill>
                    <a:latin typeface="微軟正黑體" pitchFamily="34" charset="-120"/>
                    <a:ea typeface="微軟正黑體" pitchFamily="34" charset="-120"/>
                    <a:cs typeface="+mn-cs"/>
                  </a:defRPr>
                </a:lvl1pPr>
                <a:lvl2pPr marL="741325" indent="-284149" algn="l" rtl="0" eaLnBrk="1" fontAlgn="base" hangingPunct="1">
                  <a:spcBef>
                    <a:spcPct val="20000"/>
                  </a:spcBef>
                  <a:spcAft>
                    <a:spcPct val="0"/>
                  </a:spcAft>
                  <a:buFont typeface="Arial" panose="020B0604020202020204" pitchFamily="34" charset="0"/>
                  <a:buChar char="–"/>
                  <a:defRPr sz="2800" kern="1200">
                    <a:solidFill>
                      <a:schemeClr val="tx1">
                        <a:lumMod val="75000"/>
                        <a:lumOff val="25000"/>
                      </a:schemeClr>
                    </a:solidFill>
                    <a:latin typeface="微軟正黑體" pitchFamily="34" charset="-120"/>
                    <a:ea typeface="微軟正黑體" pitchFamily="34" charset="-120"/>
                    <a:cs typeface="+mn-cs"/>
                  </a:defRPr>
                </a:lvl2pPr>
                <a:lvl3pPr marL="1141357" indent="-227002" algn="l" rtl="0" eaLnBrk="1" fontAlgn="base" hangingPunct="1">
                  <a:spcBef>
                    <a:spcPct val="20000"/>
                  </a:spcBef>
                  <a:spcAft>
                    <a:spcPct val="0"/>
                  </a:spcAft>
                  <a:buFont typeface="Arial" panose="020B0604020202020204" pitchFamily="34" charset="0"/>
                  <a:buChar char="•"/>
                  <a:defRPr sz="2400" kern="1200">
                    <a:solidFill>
                      <a:schemeClr val="tx1">
                        <a:lumMod val="65000"/>
                        <a:lumOff val="35000"/>
                      </a:schemeClr>
                    </a:solidFill>
                    <a:latin typeface="微軟正黑體" pitchFamily="34" charset="-120"/>
                    <a:ea typeface="微軟正黑體" pitchFamily="34" charset="-120"/>
                    <a:cs typeface="+mn-cs"/>
                  </a:defRPr>
                </a:lvl3pPr>
                <a:lvl4pPr marL="1598533" indent="-227002" algn="l" rtl="0" eaLnBrk="1" fontAlgn="base" hangingPunct="1">
                  <a:spcBef>
                    <a:spcPct val="20000"/>
                  </a:spcBef>
                  <a:spcAft>
                    <a:spcPct val="0"/>
                  </a:spcAft>
                  <a:buFont typeface="Arial" panose="020B0604020202020204" pitchFamily="34" charset="0"/>
                  <a:buChar char="–"/>
                  <a:defRPr sz="2000" kern="1200">
                    <a:solidFill>
                      <a:schemeClr val="tx1">
                        <a:lumMod val="65000"/>
                        <a:lumOff val="35000"/>
                      </a:schemeClr>
                    </a:solidFill>
                    <a:latin typeface="微軟正黑體" pitchFamily="34" charset="-120"/>
                    <a:ea typeface="微軟正黑體" pitchFamily="34" charset="-120"/>
                    <a:cs typeface="+mn-cs"/>
                  </a:defRPr>
                </a:lvl4pPr>
                <a:lvl5pPr marL="2055711" indent="-227002" algn="l" rtl="0" eaLnBrk="1" fontAlgn="base" hangingPunct="1">
                  <a:spcBef>
                    <a:spcPct val="20000"/>
                  </a:spcBef>
                  <a:spcAft>
                    <a:spcPct val="0"/>
                  </a:spcAft>
                  <a:buFont typeface="Arial" panose="020B0604020202020204" pitchFamily="34" charset="0"/>
                  <a:buChar char="»"/>
                  <a:defRPr sz="2000" kern="1200">
                    <a:solidFill>
                      <a:schemeClr val="tx1">
                        <a:lumMod val="65000"/>
                        <a:lumOff val="35000"/>
                      </a:schemeClr>
                    </a:solidFill>
                    <a:latin typeface="微軟正黑體" pitchFamily="34" charset="-120"/>
                    <a:ea typeface="微軟正黑體" pitchFamily="34" charset="-120"/>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en-US" altLang="zh-TW" sz="1800" dirty="0">
                    <a:latin typeface="Times"/>
                  </a:rPr>
                  <a:t>Flow constraint (29) enforces for each virtual link between UE </a:t>
                </a:r>
                <a:r>
                  <a:rPr lang="en-US" altLang="zh-TW" sz="1800" i="1" dirty="0">
                    <a:latin typeface="Times"/>
                  </a:rPr>
                  <a:t>u </a:t>
                </a:r>
                <a:r>
                  <a:rPr lang="en-US" altLang="zh-TW" sz="1800" dirty="0">
                    <a:latin typeface="Helvetica" pitchFamily="2" charset="0"/>
                  </a:rPr>
                  <a:t>∈ </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𝑁</m:t>
                        </m:r>
                      </m:e>
                      <m:sub>
                        <m:r>
                          <a:rPr lang="en-US" altLang="zh-TW" sz="1800" b="0" i="1" smtClean="0">
                            <a:latin typeface="Cambria Math" panose="02040503050406030204" pitchFamily="18" charset="0"/>
                          </a:rPr>
                          <m:t>𝑢𝑒</m:t>
                        </m:r>
                      </m:sub>
                    </m:sSub>
                  </m:oMath>
                </a14:m>
                <a:r>
                  <a:rPr lang="en-US" altLang="zh-TW" sz="1800" i="1" dirty="0">
                    <a:latin typeface="Times"/>
                  </a:rPr>
                  <a:t> </a:t>
                </a:r>
                <a:r>
                  <a:rPr lang="en-US" altLang="zh-TW" sz="1800" dirty="0">
                    <a:latin typeface="Times"/>
                  </a:rPr>
                  <a:t>and its SFC </a:t>
                </a:r>
                <a:r>
                  <a:rPr lang="en-US" altLang="zh-TW" sz="1800" i="1" dirty="0">
                    <a:latin typeface="Times"/>
                  </a:rPr>
                  <a:t>s </a:t>
                </a:r>
                <a:r>
                  <a:rPr lang="en-US" altLang="zh-TW" sz="1800" dirty="0">
                    <a:latin typeface="Helvetica" pitchFamily="2" charset="0"/>
                  </a:rPr>
                  <a:t>∈ </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𝑁</m:t>
                        </m:r>
                      </m:e>
                      <m:sub>
                        <m:r>
                          <a:rPr lang="en-US" altLang="zh-TW" sz="1800" b="0" i="1" smtClean="0">
                            <a:latin typeface="Cambria Math" panose="02040503050406030204" pitchFamily="18" charset="0"/>
                          </a:rPr>
                          <m:t>𝑠𝑓𝑐</m:t>
                        </m:r>
                      </m:sub>
                    </m:sSub>
                  </m:oMath>
                </a14:m>
                <a:r>
                  <a:rPr lang="en-US" altLang="zh-TW" sz="1800" i="1" dirty="0">
                    <a:latin typeface="Times"/>
                  </a:rPr>
                  <a:t> </a:t>
                </a:r>
                <a:r>
                  <a:rPr lang="en-US" altLang="zh-TW" sz="1800" dirty="0">
                    <a:latin typeface="Times"/>
                  </a:rPr>
                  <a:t>there exists a continuous path established between the gNodeB to which the UE is associated and the MEC node hosting the VxFs of SFC </a:t>
                </a:r>
                <a:r>
                  <a:rPr lang="en-US" altLang="zh-TW" sz="1800" i="1" dirty="0">
                    <a:latin typeface="Times"/>
                  </a:rPr>
                  <a:t>s </a:t>
                </a:r>
                <a:r>
                  <a:rPr lang="en-US" altLang="zh-TW" sz="1800" dirty="0">
                    <a:latin typeface="Times"/>
                  </a:rPr>
                  <a:t>. </a:t>
                </a:r>
              </a:p>
              <a:p>
                <a:pPr marL="0" indent="0">
                  <a:buFont typeface="Wingdings" pitchFamily="2" charset="2"/>
                  <a:buNone/>
                </a:pPr>
                <a:endParaRPr lang="en-US" altLang="zh-TW" sz="1800" dirty="0">
                  <a:latin typeface="Times"/>
                </a:endParaRPr>
              </a:p>
              <a:p>
                <a:pPr marL="0" indent="0">
                  <a:buFont typeface="Wingdings" pitchFamily="2" charset="2"/>
                  <a:buNone/>
                </a:pPr>
                <a:endParaRPr lang="en-US" altLang="zh-TW" sz="1800" dirty="0">
                  <a:latin typeface="Times"/>
                </a:endParaRPr>
              </a:p>
              <a:p>
                <a:pPr marL="0" indent="0">
                  <a:buFont typeface="Wingdings" pitchFamily="2" charset="2"/>
                  <a:buNone/>
                </a:pPr>
                <a:endParaRPr lang="en-US" altLang="zh-TW" sz="1800" dirty="0">
                  <a:latin typeface="Times"/>
                </a:endParaRPr>
              </a:p>
              <a:p>
                <a:pPr marL="0" indent="0">
                  <a:buFont typeface="Wingdings" pitchFamily="2" charset="2"/>
                  <a:buNone/>
                </a:pPr>
                <a:r>
                  <a:rPr lang="en-US" altLang="zh-TW" sz="1800" dirty="0">
                    <a:latin typeface="Times"/>
                  </a:rPr>
                  <a:t>Constraint (30) makes sure that virtual links are mapped onto the backhaul substrate links in the mobile network, if and only if it has enough bandwidth capacity to meet the link demand of virtual links. </a:t>
                </a:r>
              </a:p>
              <a:p>
                <a:pPr marL="0" indent="0">
                  <a:buFont typeface="Wingdings" pitchFamily="2" charset="2"/>
                  <a:buNone/>
                </a:pPr>
                <a:endParaRPr lang="en-US" altLang="zh-TW" sz="1800" dirty="0">
                  <a:latin typeface="Times"/>
                </a:endParaRPr>
              </a:p>
              <a:p>
                <a:pPr marL="0" indent="0">
                  <a:buFont typeface="Wingdings" pitchFamily="2" charset="2"/>
                  <a:buNone/>
                </a:pPr>
                <a:endParaRPr lang="en-US" altLang="zh-TW" sz="1800" dirty="0">
                  <a:latin typeface="Times"/>
                </a:endParaRPr>
              </a:p>
              <a:p>
                <a:pPr marL="0" indent="0">
                  <a:buFont typeface="Wingdings" pitchFamily="2" charset="2"/>
                  <a:buNone/>
                </a:pPr>
                <a:endParaRPr lang="en-US" sz="1800" i="1" dirty="0"/>
              </a:p>
            </p:txBody>
          </p:sp>
        </mc:Choice>
        <mc:Fallback xmlns="">
          <p:sp>
            <p:nvSpPr>
              <p:cNvPr id="6" name="內容版面配置區 1">
                <a:extLst>
                  <a:ext uri="{FF2B5EF4-FFF2-40B4-BE49-F238E27FC236}">
                    <a16:creationId xmlns:a16="http://schemas.microsoft.com/office/drawing/2014/main" id="{B91F6ECC-F951-6876-F13C-6B0E8A7E300D}"/>
                  </a:ext>
                </a:extLst>
              </p:cNvPr>
              <p:cNvSpPr txBox="1">
                <a:spLocks noRot="1" noChangeAspect="1" noMove="1" noResize="1" noEditPoints="1" noAdjustHandles="1" noChangeArrowheads="1" noChangeShapeType="1" noTextEdit="1"/>
              </p:cNvSpPr>
              <p:nvPr/>
            </p:nvSpPr>
            <p:spPr bwMode="auto">
              <a:xfrm>
                <a:off x="6096000" y="1647836"/>
                <a:ext cx="5486400" cy="4525963"/>
              </a:xfrm>
              <a:prstGeom prst="rect">
                <a:avLst/>
              </a:prstGeom>
              <a:blipFill>
                <a:blip r:embed="rId5"/>
                <a:stretch>
                  <a:fillRect l="-924" t="-55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7" name="圖片 6">
            <a:extLst>
              <a:ext uri="{FF2B5EF4-FFF2-40B4-BE49-F238E27FC236}">
                <a16:creationId xmlns:a16="http://schemas.microsoft.com/office/drawing/2014/main" id="{3FA54CC8-58D0-A2E9-73E7-EC0BE0CDD824}"/>
              </a:ext>
            </a:extLst>
          </p:cNvPr>
          <p:cNvPicPr>
            <a:picLocks noChangeAspect="1"/>
          </p:cNvPicPr>
          <p:nvPr/>
        </p:nvPicPr>
        <p:blipFill>
          <a:blip r:embed="rId6"/>
          <a:stretch>
            <a:fillRect/>
          </a:stretch>
        </p:blipFill>
        <p:spPr>
          <a:xfrm>
            <a:off x="6096000" y="3204591"/>
            <a:ext cx="5535783" cy="798136"/>
          </a:xfrm>
          <a:prstGeom prst="rect">
            <a:avLst/>
          </a:prstGeom>
        </p:spPr>
      </p:pic>
      <p:pic>
        <p:nvPicPr>
          <p:cNvPr id="8" name="圖片 7">
            <a:extLst>
              <a:ext uri="{FF2B5EF4-FFF2-40B4-BE49-F238E27FC236}">
                <a16:creationId xmlns:a16="http://schemas.microsoft.com/office/drawing/2014/main" id="{3F74BA56-FE03-2851-94CF-5CFA8F385E1F}"/>
              </a:ext>
            </a:extLst>
          </p:cNvPr>
          <p:cNvPicPr>
            <a:picLocks noChangeAspect="1"/>
          </p:cNvPicPr>
          <p:nvPr/>
        </p:nvPicPr>
        <p:blipFill>
          <a:blip r:embed="rId7"/>
          <a:stretch>
            <a:fillRect/>
          </a:stretch>
        </p:blipFill>
        <p:spPr>
          <a:xfrm>
            <a:off x="6168008" y="5357040"/>
            <a:ext cx="5527603" cy="865279"/>
          </a:xfrm>
          <a:prstGeom prst="rect">
            <a:avLst/>
          </a:prstGeom>
        </p:spPr>
      </p:pic>
    </p:spTree>
    <p:extLst>
      <p:ext uri="{BB962C8B-B14F-4D97-AF65-F5344CB8AC3E}">
        <p14:creationId xmlns:p14="http://schemas.microsoft.com/office/powerpoint/2010/main" val="3214467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a:extLst>
              <a:ext uri="{FF2B5EF4-FFF2-40B4-BE49-F238E27FC236}">
                <a16:creationId xmlns:a16="http://schemas.microsoft.com/office/drawing/2014/main" id="{4113B4E1-CAEB-9018-9654-36FDBA31B184}"/>
              </a:ext>
            </a:extLst>
          </p:cNvPr>
          <p:cNvSpPr>
            <a:spLocks noGrp="1"/>
          </p:cNvSpPr>
          <p:nvPr>
            <p:ph type="title"/>
          </p:nvPr>
        </p:nvSpPr>
        <p:spPr/>
        <p:txBody>
          <a:bodyPr/>
          <a:lstStyle/>
          <a:p>
            <a:pPr defTabSz="912768"/>
            <a:r>
              <a:rPr lang="en-US" altLang="zh-TW" dirty="0"/>
              <a:t>Introduction</a:t>
            </a:r>
            <a:endParaRPr lang="zh-TW" altLang="en-US" dirty="0"/>
          </a:p>
        </p:txBody>
      </p:sp>
      <p:sp>
        <p:nvSpPr>
          <p:cNvPr id="12292" name="投影片編號版面配置區 3">
            <a:extLst>
              <a:ext uri="{FF2B5EF4-FFF2-40B4-BE49-F238E27FC236}">
                <a16:creationId xmlns:a16="http://schemas.microsoft.com/office/drawing/2014/main" id="{8FC2871B-3F60-045D-6436-367445A8767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13" indent="-285737">
              <a:defRPr>
                <a:solidFill>
                  <a:schemeClr val="tx1"/>
                </a:solidFill>
                <a:latin typeface="Arial" panose="020B0604020202020204" pitchFamily="34" charset="0"/>
                <a:cs typeface="Arial" panose="020B0604020202020204" pitchFamily="34" charset="0"/>
              </a:defRPr>
            </a:lvl2pPr>
            <a:lvl3pPr marL="1142942" indent="-228589">
              <a:defRPr>
                <a:solidFill>
                  <a:schemeClr val="tx1"/>
                </a:solidFill>
                <a:latin typeface="Arial" panose="020B0604020202020204" pitchFamily="34" charset="0"/>
                <a:cs typeface="Arial" panose="020B0604020202020204" pitchFamily="34" charset="0"/>
              </a:defRPr>
            </a:lvl3pPr>
            <a:lvl4pPr marL="1600120" indent="-228589">
              <a:defRPr>
                <a:solidFill>
                  <a:schemeClr val="tx1"/>
                </a:solidFill>
                <a:latin typeface="Arial" panose="020B0604020202020204" pitchFamily="34" charset="0"/>
                <a:cs typeface="Arial" panose="020B0604020202020204" pitchFamily="34" charset="0"/>
              </a:defRPr>
            </a:lvl4pPr>
            <a:lvl5pPr marL="2057298" indent="-228589">
              <a:defRPr>
                <a:solidFill>
                  <a:schemeClr val="tx1"/>
                </a:solidFill>
                <a:latin typeface="Arial" panose="020B0604020202020204" pitchFamily="34" charset="0"/>
                <a:cs typeface="Arial" panose="020B0604020202020204" pitchFamily="34" charset="0"/>
              </a:defRPr>
            </a:lvl5pPr>
            <a:lvl6pPr marL="2514474"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52"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829"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006"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AA80CB-8CD5-FB43-BE2B-4C631E9A7B91}" type="slidenum">
              <a:rPr lang="en-US" altLang="zh-TW">
                <a:solidFill>
                  <a:srgbClr val="898989"/>
                </a:solidFill>
                <a:latin typeface="Calibri" panose="020F0502020204030204" pitchFamily="34" charset="0"/>
              </a:rPr>
              <a:pPr/>
              <a:t>2</a:t>
            </a:fld>
            <a:endParaRPr lang="en-US" altLang="zh-TW" dirty="0">
              <a:solidFill>
                <a:srgbClr val="898989"/>
              </a:solidFill>
              <a:latin typeface="Calibri" panose="020F0502020204030204" pitchFamily="34" charset="0"/>
            </a:endParaRPr>
          </a:p>
        </p:txBody>
      </p:sp>
      <p:sp>
        <p:nvSpPr>
          <p:cNvPr id="6" name="內容版面配置區 5">
            <a:extLst>
              <a:ext uri="{FF2B5EF4-FFF2-40B4-BE49-F238E27FC236}">
                <a16:creationId xmlns:a16="http://schemas.microsoft.com/office/drawing/2014/main" id="{3271936D-B914-9EBE-ECB8-11541AAF361D}"/>
              </a:ext>
            </a:extLst>
          </p:cNvPr>
          <p:cNvSpPr>
            <a:spLocks noGrp="1"/>
          </p:cNvSpPr>
          <p:nvPr>
            <p:ph idx="1"/>
          </p:nvPr>
        </p:nvSpPr>
        <p:spPr>
          <a:xfrm>
            <a:off x="609600" y="1600204"/>
            <a:ext cx="5390932" cy="4525963"/>
          </a:xfrm>
        </p:spPr>
        <p:txBody>
          <a:bodyPr/>
          <a:lstStyle/>
          <a:p>
            <a:r>
              <a:rPr lang="en-US" sz="1800" dirty="0">
                <a:solidFill>
                  <a:schemeClr val="tx1"/>
                </a:solidFill>
                <a:latin typeface="Times New Roman" panose="02020603050405020304" pitchFamily="18" charset="0"/>
                <a:cs typeface="Times New Roman" panose="02020603050405020304" pitchFamily="18" charset="0"/>
              </a:rPr>
              <a:t>How to associate UEs, place their SFCs, and allocate sufficient VxF instances and resources to make sure that the UEs SFC requirements are satisfied while the network resources are used efficiently? </a:t>
            </a:r>
          </a:p>
          <a:p>
            <a:endParaRPr lang="en-US" sz="1800" dirty="0">
              <a:solidFill>
                <a:schemeClr val="tx1"/>
              </a:solidFill>
              <a:latin typeface="Times New Roman" panose="02020603050405020304" pitchFamily="18" charset="0"/>
              <a:cs typeface="Times New Roman" panose="02020603050405020304" pitchFamily="18" charset="0"/>
            </a:endParaRPr>
          </a:p>
          <a:p>
            <a:r>
              <a:rPr lang="en-US" sz="1800" dirty="0">
                <a:solidFill>
                  <a:schemeClr val="tx1"/>
                </a:solidFill>
                <a:latin typeface="Times New Roman" panose="02020603050405020304" pitchFamily="18" charset="0"/>
                <a:cs typeface="Times New Roman" panose="02020603050405020304" pitchFamily="18" charset="0"/>
              </a:rPr>
              <a:t>Towards this end, auto-scaling of VxFs, in addition to UEs association and their SFC placement, is thought to be an essential requirement for successful management and orchestration (MANO) of resources and services in 5G networks. </a:t>
            </a:r>
          </a:p>
          <a:p>
            <a:endParaRPr lang="en-US" sz="1800" dirty="0"/>
          </a:p>
        </p:txBody>
      </p:sp>
      <p:pic>
        <p:nvPicPr>
          <p:cNvPr id="7" name="內容版面配置區 4">
            <a:extLst>
              <a:ext uri="{FF2B5EF4-FFF2-40B4-BE49-F238E27FC236}">
                <a16:creationId xmlns:a16="http://schemas.microsoft.com/office/drawing/2014/main" id="{BC452723-0BC1-D380-F059-AD7572B3F996}"/>
              </a:ext>
            </a:extLst>
          </p:cNvPr>
          <p:cNvPicPr>
            <a:picLocks noChangeAspect="1"/>
          </p:cNvPicPr>
          <p:nvPr/>
        </p:nvPicPr>
        <p:blipFill>
          <a:blip r:embed="rId3"/>
          <a:stretch>
            <a:fillRect/>
          </a:stretch>
        </p:blipFill>
        <p:spPr bwMode="auto">
          <a:xfrm>
            <a:off x="6000532" y="1647836"/>
            <a:ext cx="568943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a:extLst>
              <a:ext uri="{FF2B5EF4-FFF2-40B4-BE49-F238E27FC236}">
                <a16:creationId xmlns:a16="http://schemas.microsoft.com/office/drawing/2014/main" id="{4113B4E1-CAEB-9018-9654-36FDBA31B184}"/>
              </a:ext>
            </a:extLst>
          </p:cNvPr>
          <p:cNvSpPr>
            <a:spLocks noGrp="1"/>
          </p:cNvSpPr>
          <p:nvPr>
            <p:ph type="title"/>
          </p:nvPr>
        </p:nvSpPr>
        <p:spPr/>
        <p:txBody>
          <a:bodyPr/>
          <a:lstStyle/>
          <a:p>
            <a:pPr defTabSz="912768"/>
            <a:r>
              <a:rPr lang="en-US" altLang="zh-TW" sz="4000" dirty="0"/>
              <a:t>Problem formulation</a:t>
            </a:r>
            <a:endParaRPr lang="zh-TW" altLang="en-US" sz="4000" dirty="0"/>
          </a:p>
        </p:txBody>
      </p:sp>
      <p:sp>
        <p:nvSpPr>
          <p:cNvPr id="12292" name="投影片編號版面配置區 3">
            <a:extLst>
              <a:ext uri="{FF2B5EF4-FFF2-40B4-BE49-F238E27FC236}">
                <a16:creationId xmlns:a16="http://schemas.microsoft.com/office/drawing/2014/main" id="{8FC2871B-3F60-045D-6436-367445A8767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13" indent="-285737">
              <a:defRPr>
                <a:solidFill>
                  <a:schemeClr val="tx1"/>
                </a:solidFill>
                <a:latin typeface="Arial" panose="020B0604020202020204" pitchFamily="34" charset="0"/>
                <a:cs typeface="Arial" panose="020B0604020202020204" pitchFamily="34" charset="0"/>
              </a:defRPr>
            </a:lvl2pPr>
            <a:lvl3pPr marL="1142942" indent="-228589">
              <a:defRPr>
                <a:solidFill>
                  <a:schemeClr val="tx1"/>
                </a:solidFill>
                <a:latin typeface="Arial" panose="020B0604020202020204" pitchFamily="34" charset="0"/>
                <a:cs typeface="Arial" panose="020B0604020202020204" pitchFamily="34" charset="0"/>
              </a:defRPr>
            </a:lvl3pPr>
            <a:lvl4pPr marL="1600120" indent="-228589">
              <a:defRPr>
                <a:solidFill>
                  <a:schemeClr val="tx1"/>
                </a:solidFill>
                <a:latin typeface="Arial" panose="020B0604020202020204" pitchFamily="34" charset="0"/>
                <a:cs typeface="Arial" panose="020B0604020202020204" pitchFamily="34" charset="0"/>
              </a:defRPr>
            </a:lvl4pPr>
            <a:lvl5pPr marL="2057298" indent="-228589">
              <a:defRPr>
                <a:solidFill>
                  <a:schemeClr val="tx1"/>
                </a:solidFill>
                <a:latin typeface="Arial" panose="020B0604020202020204" pitchFamily="34" charset="0"/>
                <a:cs typeface="Arial" panose="020B0604020202020204" pitchFamily="34" charset="0"/>
              </a:defRPr>
            </a:lvl5pPr>
            <a:lvl6pPr marL="2514474"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52"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829"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006"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AA80CB-8CD5-FB43-BE2B-4C631E9A7B91}" type="slidenum">
              <a:rPr lang="en-US" altLang="zh-TW">
                <a:solidFill>
                  <a:srgbClr val="898989"/>
                </a:solidFill>
                <a:latin typeface="Calibri" panose="020F0502020204030204" pitchFamily="34" charset="0"/>
              </a:rPr>
              <a:pPr/>
              <a:t>20</a:t>
            </a:fld>
            <a:endParaRPr lang="en-US" altLang="zh-TW">
              <a:solidFill>
                <a:srgbClr val="898989"/>
              </a:solidFill>
              <a:latin typeface="Calibri" panose="020F0502020204030204" pitchFamily="34" charset="0"/>
            </a:endParaRPr>
          </a:p>
        </p:txBody>
      </p:sp>
      <p:sp>
        <p:nvSpPr>
          <p:cNvPr id="2" name="內容版面配置區 1">
            <a:extLst>
              <a:ext uri="{FF2B5EF4-FFF2-40B4-BE49-F238E27FC236}">
                <a16:creationId xmlns:a16="http://schemas.microsoft.com/office/drawing/2014/main" id="{E592B883-9123-6A7C-F1BC-7F496D167EF9}"/>
              </a:ext>
            </a:extLst>
          </p:cNvPr>
          <p:cNvSpPr>
            <a:spLocks noGrp="1"/>
          </p:cNvSpPr>
          <p:nvPr>
            <p:ph idx="1"/>
          </p:nvPr>
        </p:nvSpPr>
        <p:spPr>
          <a:xfrm>
            <a:off x="609600" y="1988839"/>
            <a:ext cx="10972800" cy="1584177"/>
          </a:xfrm>
        </p:spPr>
        <p:txBody>
          <a:bodyPr/>
          <a:lstStyle/>
          <a:p>
            <a:pPr marL="0" indent="0">
              <a:buFont typeface="Wingdings" pitchFamily="2" charset="2"/>
              <a:buNone/>
            </a:pPr>
            <a:r>
              <a:rPr lang="da-DK" altLang="zh-TW" sz="1800" dirty="0" err="1">
                <a:latin typeface="Times"/>
              </a:rPr>
              <a:t>Constraint</a:t>
            </a:r>
            <a:r>
              <a:rPr lang="da-DK" altLang="zh-TW" sz="1800" dirty="0">
                <a:latin typeface="Times"/>
              </a:rPr>
              <a:t> (31) </a:t>
            </a:r>
            <a:r>
              <a:rPr lang="da-DK" altLang="zh-TW" sz="1800" dirty="0" err="1">
                <a:latin typeface="Times"/>
              </a:rPr>
              <a:t>ensures</a:t>
            </a:r>
            <a:r>
              <a:rPr lang="da-DK" altLang="zh-TW" sz="1800" dirty="0">
                <a:latin typeface="Times"/>
              </a:rPr>
              <a:t> </a:t>
            </a:r>
            <a:r>
              <a:rPr lang="da-DK" altLang="zh-TW" sz="1800" dirty="0" err="1">
                <a:latin typeface="Times"/>
              </a:rPr>
              <a:t>that</a:t>
            </a:r>
            <a:r>
              <a:rPr lang="da-DK" altLang="zh-TW" sz="1800" dirty="0">
                <a:latin typeface="Times"/>
              </a:rPr>
              <a:t> the end-to-end </a:t>
            </a:r>
            <a:r>
              <a:rPr lang="da-DK" altLang="zh-TW" sz="1800" dirty="0" err="1">
                <a:latin typeface="Times"/>
              </a:rPr>
              <a:t>latency</a:t>
            </a:r>
            <a:r>
              <a:rPr lang="da-DK" altLang="zh-TW" sz="1800" dirty="0">
                <a:latin typeface="Times"/>
              </a:rPr>
              <a:t> from the </a:t>
            </a:r>
            <a:r>
              <a:rPr lang="da-DK" altLang="zh-TW" sz="1800" dirty="0" err="1">
                <a:latin typeface="Times"/>
              </a:rPr>
              <a:t>UEs</a:t>
            </a:r>
            <a:r>
              <a:rPr lang="da-DK" altLang="zh-TW" sz="1800" dirty="0">
                <a:latin typeface="Times"/>
              </a:rPr>
              <a:t> to </a:t>
            </a:r>
            <a:r>
              <a:rPr lang="da-DK" altLang="zh-TW" sz="1800" dirty="0" err="1">
                <a:latin typeface="Times"/>
              </a:rPr>
              <a:t>its</a:t>
            </a:r>
            <a:r>
              <a:rPr lang="da-DK" altLang="zh-TW" sz="1800" dirty="0">
                <a:latin typeface="Times"/>
              </a:rPr>
              <a:t> </a:t>
            </a:r>
            <a:r>
              <a:rPr lang="da-DK" altLang="zh-TW" sz="1800" dirty="0" err="1">
                <a:latin typeface="Times"/>
              </a:rPr>
              <a:t>associated</a:t>
            </a:r>
            <a:r>
              <a:rPr lang="da-DK" altLang="zh-TW" sz="1800" dirty="0">
                <a:latin typeface="Times"/>
              </a:rPr>
              <a:t> </a:t>
            </a:r>
            <a:r>
              <a:rPr lang="da-DK" altLang="zh-TW" sz="1800" dirty="0" err="1">
                <a:latin typeface="Times"/>
              </a:rPr>
              <a:t>SFCs</a:t>
            </a:r>
            <a:r>
              <a:rPr lang="da-DK" altLang="zh-TW" sz="1800" dirty="0">
                <a:latin typeface="Times"/>
              </a:rPr>
              <a:t> </a:t>
            </a:r>
            <a:r>
              <a:rPr lang="da-DK" altLang="zh-TW" sz="1800" dirty="0" err="1">
                <a:latin typeface="Times"/>
              </a:rPr>
              <a:t>does</a:t>
            </a:r>
            <a:r>
              <a:rPr lang="da-DK" altLang="zh-TW" sz="1800" dirty="0">
                <a:latin typeface="Times"/>
              </a:rPr>
              <a:t> not </a:t>
            </a:r>
            <a:r>
              <a:rPr lang="da-DK" altLang="zh-TW" sz="1800" dirty="0" err="1">
                <a:latin typeface="Times"/>
              </a:rPr>
              <a:t>exceed</a:t>
            </a:r>
            <a:r>
              <a:rPr lang="da-DK" altLang="zh-TW" sz="1800" dirty="0">
                <a:latin typeface="Times"/>
              </a:rPr>
              <a:t> the </a:t>
            </a:r>
            <a:r>
              <a:rPr lang="da-DK" altLang="zh-TW" sz="1800" dirty="0" err="1">
                <a:latin typeface="Times"/>
              </a:rPr>
              <a:t>maximum</a:t>
            </a:r>
            <a:r>
              <a:rPr lang="da-DK" altLang="zh-TW" sz="1800" dirty="0">
                <a:latin typeface="Times"/>
              </a:rPr>
              <a:t> acceptable </a:t>
            </a:r>
            <a:r>
              <a:rPr lang="da-DK" altLang="zh-TW" sz="1800" dirty="0" err="1">
                <a:latin typeface="Times"/>
              </a:rPr>
              <a:t>latency</a:t>
            </a:r>
            <a:r>
              <a:rPr lang="da-DK" altLang="zh-TW" sz="1800" dirty="0">
                <a:latin typeface="Times"/>
              </a:rPr>
              <a:t> as </a:t>
            </a:r>
            <a:r>
              <a:rPr lang="da-DK" altLang="zh-TW" sz="1800" dirty="0" err="1">
                <a:latin typeface="Times"/>
              </a:rPr>
              <a:t>requested</a:t>
            </a:r>
            <a:r>
              <a:rPr lang="da-DK" altLang="zh-TW" sz="1800" dirty="0">
                <a:latin typeface="Times"/>
              </a:rPr>
              <a:t> by the </a:t>
            </a:r>
            <a:r>
              <a:rPr lang="da-DK" altLang="zh-TW" sz="1800" dirty="0" err="1">
                <a:latin typeface="Times"/>
              </a:rPr>
              <a:t>UEs</a:t>
            </a:r>
            <a:r>
              <a:rPr lang="da-DK" altLang="zh-TW" sz="1800" dirty="0">
                <a:latin typeface="Times"/>
              </a:rPr>
              <a:t>. </a:t>
            </a:r>
          </a:p>
        </p:txBody>
      </p:sp>
      <p:pic>
        <p:nvPicPr>
          <p:cNvPr id="4" name="圖片 3">
            <a:extLst>
              <a:ext uri="{FF2B5EF4-FFF2-40B4-BE49-F238E27FC236}">
                <a16:creationId xmlns:a16="http://schemas.microsoft.com/office/drawing/2014/main" id="{E094FAF5-EB52-F87F-B461-17936596A72F}"/>
              </a:ext>
            </a:extLst>
          </p:cNvPr>
          <p:cNvPicPr>
            <a:picLocks noChangeAspect="1"/>
          </p:cNvPicPr>
          <p:nvPr/>
        </p:nvPicPr>
        <p:blipFill>
          <a:blip r:embed="rId3"/>
          <a:stretch>
            <a:fillRect/>
          </a:stretch>
        </p:blipFill>
        <p:spPr>
          <a:xfrm>
            <a:off x="3215680" y="3004994"/>
            <a:ext cx="6038987" cy="2278446"/>
          </a:xfrm>
          <a:prstGeom prst="rect">
            <a:avLst/>
          </a:prstGeom>
        </p:spPr>
      </p:pic>
    </p:spTree>
    <p:extLst>
      <p:ext uri="{BB962C8B-B14F-4D97-AF65-F5344CB8AC3E}">
        <p14:creationId xmlns:p14="http://schemas.microsoft.com/office/powerpoint/2010/main" val="2022640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a:extLst>
              <a:ext uri="{FF2B5EF4-FFF2-40B4-BE49-F238E27FC236}">
                <a16:creationId xmlns:a16="http://schemas.microsoft.com/office/drawing/2014/main" id="{4113B4E1-CAEB-9018-9654-36FDBA31B184}"/>
              </a:ext>
            </a:extLst>
          </p:cNvPr>
          <p:cNvSpPr>
            <a:spLocks noGrp="1"/>
          </p:cNvSpPr>
          <p:nvPr>
            <p:ph type="title"/>
          </p:nvPr>
        </p:nvSpPr>
        <p:spPr/>
        <p:txBody>
          <a:bodyPr/>
          <a:lstStyle/>
          <a:p>
            <a:pPr lvl="2"/>
            <a:r>
              <a:rPr lang="en-US" altLang="zh-TW" sz="4000" dirty="0"/>
              <a:t>Heuristic algorism</a:t>
            </a:r>
          </a:p>
        </p:txBody>
      </p:sp>
      <p:sp>
        <p:nvSpPr>
          <p:cNvPr id="12292" name="投影片編號版面配置區 3">
            <a:extLst>
              <a:ext uri="{FF2B5EF4-FFF2-40B4-BE49-F238E27FC236}">
                <a16:creationId xmlns:a16="http://schemas.microsoft.com/office/drawing/2014/main" id="{8FC2871B-3F60-045D-6436-367445A8767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13" indent="-285737">
              <a:defRPr>
                <a:solidFill>
                  <a:schemeClr val="tx1"/>
                </a:solidFill>
                <a:latin typeface="Arial" panose="020B0604020202020204" pitchFamily="34" charset="0"/>
                <a:cs typeface="Arial" panose="020B0604020202020204" pitchFamily="34" charset="0"/>
              </a:defRPr>
            </a:lvl2pPr>
            <a:lvl3pPr marL="1142942" indent="-228589">
              <a:defRPr>
                <a:solidFill>
                  <a:schemeClr val="tx1"/>
                </a:solidFill>
                <a:latin typeface="Arial" panose="020B0604020202020204" pitchFamily="34" charset="0"/>
                <a:cs typeface="Arial" panose="020B0604020202020204" pitchFamily="34" charset="0"/>
              </a:defRPr>
            </a:lvl3pPr>
            <a:lvl4pPr marL="1600120" indent="-228589">
              <a:defRPr>
                <a:solidFill>
                  <a:schemeClr val="tx1"/>
                </a:solidFill>
                <a:latin typeface="Arial" panose="020B0604020202020204" pitchFamily="34" charset="0"/>
                <a:cs typeface="Arial" panose="020B0604020202020204" pitchFamily="34" charset="0"/>
              </a:defRPr>
            </a:lvl4pPr>
            <a:lvl5pPr marL="2057298" indent="-228589">
              <a:defRPr>
                <a:solidFill>
                  <a:schemeClr val="tx1"/>
                </a:solidFill>
                <a:latin typeface="Arial" panose="020B0604020202020204" pitchFamily="34" charset="0"/>
                <a:cs typeface="Arial" panose="020B0604020202020204" pitchFamily="34" charset="0"/>
              </a:defRPr>
            </a:lvl5pPr>
            <a:lvl6pPr marL="2514474"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52"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829"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006"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AA80CB-8CD5-FB43-BE2B-4C631E9A7B91}" type="slidenum">
              <a:rPr lang="en-US" altLang="zh-TW">
                <a:solidFill>
                  <a:srgbClr val="898989"/>
                </a:solidFill>
                <a:latin typeface="Calibri" panose="020F0502020204030204" pitchFamily="34" charset="0"/>
              </a:rPr>
              <a:pPr/>
              <a:t>21</a:t>
            </a:fld>
            <a:endParaRPr lang="en-US" altLang="zh-TW">
              <a:solidFill>
                <a:srgbClr val="898989"/>
              </a:solidFill>
              <a:latin typeface="Calibri" panose="020F0502020204030204" pitchFamily="34" charset="0"/>
            </a:endParaRPr>
          </a:p>
        </p:txBody>
      </p:sp>
      <p:pic>
        <p:nvPicPr>
          <p:cNvPr id="3" name="內容版面配置區 2">
            <a:extLst>
              <a:ext uri="{FF2B5EF4-FFF2-40B4-BE49-F238E27FC236}">
                <a16:creationId xmlns:a16="http://schemas.microsoft.com/office/drawing/2014/main" id="{57B02826-B462-A3D1-E356-6A8D907EDEE5}"/>
              </a:ext>
            </a:extLst>
          </p:cNvPr>
          <p:cNvPicPr>
            <a:picLocks noGrp="1" noChangeAspect="1"/>
          </p:cNvPicPr>
          <p:nvPr>
            <p:ph idx="1"/>
          </p:nvPr>
        </p:nvPicPr>
        <p:blipFill rotWithShape="1">
          <a:blip r:embed="rId3"/>
          <a:srcRect b="14757"/>
          <a:stretch/>
        </p:blipFill>
        <p:spPr>
          <a:xfrm>
            <a:off x="582877" y="1895877"/>
            <a:ext cx="5248015" cy="3744416"/>
          </a:xfrm>
          <a:prstGeom prst="rect">
            <a:avLst/>
          </a:prstGeom>
        </p:spPr>
      </p:pic>
      <p:pic>
        <p:nvPicPr>
          <p:cNvPr id="5" name="圖片 4">
            <a:extLst>
              <a:ext uri="{FF2B5EF4-FFF2-40B4-BE49-F238E27FC236}">
                <a16:creationId xmlns:a16="http://schemas.microsoft.com/office/drawing/2014/main" id="{EDB5CC45-110C-36B8-A9B9-183251211451}"/>
              </a:ext>
            </a:extLst>
          </p:cNvPr>
          <p:cNvPicPr>
            <a:picLocks noChangeAspect="1"/>
          </p:cNvPicPr>
          <p:nvPr/>
        </p:nvPicPr>
        <p:blipFill>
          <a:blip r:embed="rId4"/>
          <a:stretch>
            <a:fillRect/>
          </a:stretch>
        </p:blipFill>
        <p:spPr>
          <a:xfrm>
            <a:off x="6307664" y="2348880"/>
            <a:ext cx="5504347" cy="2694393"/>
          </a:xfrm>
          <a:prstGeom prst="rect">
            <a:avLst/>
          </a:prstGeom>
        </p:spPr>
      </p:pic>
    </p:spTree>
    <p:extLst>
      <p:ext uri="{BB962C8B-B14F-4D97-AF65-F5344CB8AC3E}">
        <p14:creationId xmlns:p14="http://schemas.microsoft.com/office/powerpoint/2010/main" val="1485604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a:extLst>
              <a:ext uri="{FF2B5EF4-FFF2-40B4-BE49-F238E27FC236}">
                <a16:creationId xmlns:a16="http://schemas.microsoft.com/office/drawing/2014/main" id="{4113B4E1-CAEB-9018-9654-36FDBA31B184}"/>
              </a:ext>
            </a:extLst>
          </p:cNvPr>
          <p:cNvSpPr>
            <a:spLocks noGrp="1"/>
          </p:cNvSpPr>
          <p:nvPr>
            <p:ph type="title"/>
          </p:nvPr>
        </p:nvSpPr>
        <p:spPr/>
        <p:txBody>
          <a:bodyPr/>
          <a:lstStyle/>
          <a:p>
            <a:pPr lvl="2"/>
            <a:r>
              <a:rPr lang="en-US" altLang="zh-TW" sz="4000" dirty="0"/>
              <a:t>Heuristic algorism</a:t>
            </a:r>
          </a:p>
        </p:txBody>
      </p:sp>
      <p:sp>
        <p:nvSpPr>
          <p:cNvPr id="12292" name="投影片編號版面配置區 3">
            <a:extLst>
              <a:ext uri="{FF2B5EF4-FFF2-40B4-BE49-F238E27FC236}">
                <a16:creationId xmlns:a16="http://schemas.microsoft.com/office/drawing/2014/main" id="{8FC2871B-3F60-045D-6436-367445A8767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13" indent="-285737">
              <a:defRPr>
                <a:solidFill>
                  <a:schemeClr val="tx1"/>
                </a:solidFill>
                <a:latin typeface="Arial" panose="020B0604020202020204" pitchFamily="34" charset="0"/>
                <a:cs typeface="Arial" panose="020B0604020202020204" pitchFamily="34" charset="0"/>
              </a:defRPr>
            </a:lvl2pPr>
            <a:lvl3pPr marL="1142942" indent="-228589">
              <a:defRPr>
                <a:solidFill>
                  <a:schemeClr val="tx1"/>
                </a:solidFill>
                <a:latin typeface="Arial" panose="020B0604020202020204" pitchFamily="34" charset="0"/>
                <a:cs typeface="Arial" panose="020B0604020202020204" pitchFamily="34" charset="0"/>
              </a:defRPr>
            </a:lvl3pPr>
            <a:lvl4pPr marL="1600120" indent="-228589">
              <a:defRPr>
                <a:solidFill>
                  <a:schemeClr val="tx1"/>
                </a:solidFill>
                <a:latin typeface="Arial" panose="020B0604020202020204" pitchFamily="34" charset="0"/>
                <a:cs typeface="Arial" panose="020B0604020202020204" pitchFamily="34" charset="0"/>
              </a:defRPr>
            </a:lvl4pPr>
            <a:lvl5pPr marL="2057298" indent="-228589">
              <a:defRPr>
                <a:solidFill>
                  <a:schemeClr val="tx1"/>
                </a:solidFill>
                <a:latin typeface="Arial" panose="020B0604020202020204" pitchFamily="34" charset="0"/>
                <a:cs typeface="Arial" panose="020B0604020202020204" pitchFamily="34" charset="0"/>
              </a:defRPr>
            </a:lvl5pPr>
            <a:lvl6pPr marL="2514474"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52"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829"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006"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AA80CB-8CD5-FB43-BE2B-4C631E9A7B91}" type="slidenum">
              <a:rPr lang="en-US" altLang="zh-TW">
                <a:solidFill>
                  <a:srgbClr val="898989"/>
                </a:solidFill>
                <a:latin typeface="Calibri" panose="020F0502020204030204" pitchFamily="34" charset="0"/>
              </a:rPr>
              <a:pPr/>
              <a:t>22</a:t>
            </a:fld>
            <a:endParaRPr lang="en-US" altLang="zh-TW">
              <a:solidFill>
                <a:srgbClr val="898989"/>
              </a:solidFill>
              <a:latin typeface="Calibri" panose="020F0502020204030204" pitchFamily="34" charset="0"/>
            </a:endParaRPr>
          </a:p>
        </p:txBody>
      </p:sp>
      <p:pic>
        <p:nvPicPr>
          <p:cNvPr id="4" name="內容版面配置區 3">
            <a:extLst>
              <a:ext uri="{FF2B5EF4-FFF2-40B4-BE49-F238E27FC236}">
                <a16:creationId xmlns:a16="http://schemas.microsoft.com/office/drawing/2014/main" id="{D66EC819-33B9-E3B9-C7A4-37615BC98232}"/>
              </a:ext>
            </a:extLst>
          </p:cNvPr>
          <p:cNvPicPr>
            <a:picLocks noGrp="1" noChangeAspect="1"/>
          </p:cNvPicPr>
          <p:nvPr>
            <p:ph idx="1"/>
          </p:nvPr>
        </p:nvPicPr>
        <p:blipFill>
          <a:blip r:embed="rId3"/>
          <a:stretch>
            <a:fillRect/>
          </a:stretch>
        </p:blipFill>
        <p:spPr>
          <a:xfrm>
            <a:off x="3854352" y="1854335"/>
            <a:ext cx="4483295" cy="3605180"/>
          </a:xfrm>
          <a:prstGeom prst="rect">
            <a:avLst/>
          </a:prstGeom>
        </p:spPr>
      </p:pic>
      <p:pic>
        <p:nvPicPr>
          <p:cNvPr id="6" name="圖片 5">
            <a:extLst>
              <a:ext uri="{FF2B5EF4-FFF2-40B4-BE49-F238E27FC236}">
                <a16:creationId xmlns:a16="http://schemas.microsoft.com/office/drawing/2014/main" id="{766BB388-F047-A3A1-F41B-3412205EE89A}"/>
              </a:ext>
            </a:extLst>
          </p:cNvPr>
          <p:cNvPicPr>
            <a:picLocks noChangeAspect="1"/>
          </p:cNvPicPr>
          <p:nvPr/>
        </p:nvPicPr>
        <p:blipFill>
          <a:blip r:embed="rId4"/>
          <a:stretch>
            <a:fillRect/>
          </a:stretch>
        </p:blipFill>
        <p:spPr>
          <a:xfrm>
            <a:off x="3796135" y="5661248"/>
            <a:ext cx="4211913" cy="215443"/>
          </a:xfrm>
          <a:prstGeom prst="rect">
            <a:avLst/>
          </a:prstGeom>
        </p:spPr>
      </p:pic>
    </p:spTree>
    <p:extLst>
      <p:ext uri="{BB962C8B-B14F-4D97-AF65-F5344CB8AC3E}">
        <p14:creationId xmlns:p14="http://schemas.microsoft.com/office/powerpoint/2010/main" val="3151942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a:extLst>
              <a:ext uri="{FF2B5EF4-FFF2-40B4-BE49-F238E27FC236}">
                <a16:creationId xmlns:a16="http://schemas.microsoft.com/office/drawing/2014/main" id="{4113B4E1-CAEB-9018-9654-36FDBA31B184}"/>
              </a:ext>
            </a:extLst>
          </p:cNvPr>
          <p:cNvSpPr>
            <a:spLocks noGrp="1"/>
          </p:cNvSpPr>
          <p:nvPr>
            <p:ph type="title"/>
          </p:nvPr>
        </p:nvSpPr>
        <p:spPr/>
        <p:txBody>
          <a:bodyPr/>
          <a:lstStyle/>
          <a:p>
            <a:pPr lvl="1"/>
            <a:r>
              <a:rPr lang="en-US" altLang="zh-TW" sz="4000" dirty="0"/>
              <a:t>Evaluation</a:t>
            </a:r>
          </a:p>
        </p:txBody>
      </p:sp>
      <p:sp>
        <p:nvSpPr>
          <p:cNvPr id="12292" name="投影片編號版面配置區 3">
            <a:extLst>
              <a:ext uri="{FF2B5EF4-FFF2-40B4-BE49-F238E27FC236}">
                <a16:creationId xmlns:a16="http://schemas.microsoft.com/office/drawing/2014/main" id="{8FC2871B-3F60-045D-6436-367445A8767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13" indent="-285737">
              <a:defRPr>
                <a:solidFill>
                  <a:schemeClr val="tx1"/>
                </a:solidFill>
                <a:latin typeface="Arial" panose="020B0604020202020204" pitchFamily="34" charset="0"/>
                <a:cs typeface="Arial" panose="020B0604020202020204" pitchFamily="34" charset="0"/>
              </a:defRPr>
            </a:lvl2pPr>
            <a:lvl3pPr marL="1142942" indent="-228589">
              <a:defRPr>
                <a:solidFill>
                  <a:schemeClr val="tx1"/>
                </a:solidFill>
                <a:latin typeface="Arial" panose="020B0604020202020204" pitchFamily="34" charset="0"/>
                <a:cs typeface="Arial" panose="020B0604020202020204" pitchFamily="34" charset="0"/>
              </a:defRPr>
            </a:lvl3pPr>
            <a:lvl4pPr marL="1600120" indent="-228589">
              <a:defRPr>
                <a:solidFill>
                  <a:schemeClr val="tx1"/>
                </a:solidFill>
                <a:latin typeface="Arial" panose="020B0604020202020204" pitchFamily="34" charset="0"/>
                <a:cs typeface="Arial" panose="020B0604020202020204" pitchFamily="34" charset="0"/>
              </a:defRPr>
            </a:lvl4pPr>
            <a:lvl5pPr marL="2057298" indent="-228589">
              <a:defRPr>
                <a:solidFill>
                  <a:schemeClr val="tx1"/>
                </a:solidFill>
                <a:latin typeface="Arial" panose="020B0604020202020204" pitchFamily="34" charset="0"/>
                <a:cs typeface="Arial" panose="020B0604020202020204" pitchFamily="34" charset="0"/>
              </a:defRPr>
            </a:lvl5pPr>
            <a:lvl6pPr marL="2514474"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52"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829"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006"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AA80CB-8CD5-FB43-BE2B-4C631E9A7B91}" type="slidenum">
              <a:rPr lang="en-US" altLang="zh-TW">
                <a:solidFill>
                  <a:srgbClr val="898989"/>
                </a:solidFill>
                <a:latin typeface="Calibri" panose="020F0502020204030204" pitchFamily="34" charset="0"/>
              </a:rPr>
              <a:pPr/>
              <a:t>23</a:t>
            </a:fld>
            <a:endParaRPr lang="en-US" altLang="zh-TW">
              <a:solidFill>
                <a:srgbClr val="898989"/>
              </a:solidFill>
              <a:latin typeface="Calibri" panose="020F0502020204030204" pitchFamily="34" charset="0"/>
            </a:endParaRPr>
          </a:p>
        </p:txBody>
      </p:sp>
      <p:sp>
        <p:nvSpPr>
          <p:cNvPr id="3" name="內容版面配置區 2">
            <a:extLst>
              <a:ext uri="{FF2B5EF4-FFF2-40B4-BE49-F238E27FC236}">
                <a16:creationId xmlns:a16="http://schemas.microsoft.com/office/drawing/2014/main" id="{D6A07B75-A3AF-D076-8BB9-7E6F20C20ABC}"/>
              </a:ext>
            </a:extLst>
          </p:cNvPr>
          <p:cNvSpPr>
            <a:spLocks noGrp="1"/>
          </p:cNvSpPr>
          <p:nvPr>
            <p:ph idx="1"/>
          </p:nvPr>
        </p:nvSpPr>
        <p:spPr>
          <a:xfrm>
            <a:off x="609600" y="1600204"/>
            <a:ext cx="6278488" cy="4525963"/>
          </a:xfrm>
        </p:spPr>
        <p:txBody>
          <a:bodyPr/>
          <a:lstStyle/>
          <a:p>
            <a:r>
              <a:rPr lang="en-US" sz="1800" dirty="0">
                <a:latin typeface="Times New Roman" panose="02020603050405020304" pitchFamily="18" charset="0"/>
                <a:cs typeface="Times New Roman" panose="02020603050405020304" pitchFamily="18" charset="0"/>
              </a:rPr>
              <a:t>Our simulations are carried out for two scenarios. In the first scenario, we consider that SFC requests arrive in batches of 30 UEs (equally divided among real-time, near-real-time, and non-real- time) with each batch corresponding to 1 timeslot. We consider </a:t>
            </a:r>
            <a:r>
              <a:rPr lang="en-US" sz="1800" dirty="0">
                <a:solidFill>
                  <a:srgbClr val="FF0000"/>
                </a:solidFill>
                <a:latin typeface="Times New Roman" panose="02020603050405020304" pitchFamily="18" charset="0"/>
                <a:cs typeface="Times New Roman" panose="02020603050405020304" pitchFamily="18" charset="0"/>
              </a:rPr>
              <a:t>10 batches </a:t>
            </a:r>
            <a:r>
              <a:rPr lang="en-US" sz="1800" dirty="0">
                <a:latin typeface="Times New Roman" panose="02020603050405020304" pitchFamily="18" charset="0"/>
                <a:cs typeface="Times New Roman" panose="02020603050405020304" pitchFamily="18" charset="0"/>
              </a:rPr>
              <a:t>of SFC requests corresponding to </a:t>
            </a:r>
            <a:r>
              <a:rPr lang="en-US" sz="1800" dirty="0">
                <a:solidFill>
                  <a:srgbClr val="FF0000"/>
                </a:solidFill>
                <a:latin typeface="Times New Roman" panose="02020603050405020304" pitchFamily="18" charset="0"/>
                <a:cs typeface="Times New Roman" panose="02020603050405020304" pitchFamily="18" charset="0"/>
              </a:rPr>
              <a:t>300 UEs </a:t>
            </a:r>
          </a:p>
          <a:p>
            <a:r>
              <a:rPr lang="en-US" sz="1800" dirty="0">
                <a:latin typeface="Times New Roman" panose="02020603050405020304" pitchFamily="18" charset="0"/>
                <a:cs typeface="Times New Roman" panose="02020603050405020304" pitchFamily="18" charset="0"/>
              </a:rPr>
              <a:t>In the second scenario, we consider that SFC requests arrive according to the </a:t>
            </a:r>
            <a:r>
              <a:rPr lang="en-US" sz="1800" dirty="0">
                <a:solidFill>
                  <a:srgbClr val="FF0000"/>
                </a:solidFill>
                <a:latin typeface="Times New Roman" panose="02020603050405020304" pitchFamily="18" charset="0"/>
                <a:cs typeface="Times New Roman" panose="02020603050405020304" pitchFamily="18" charset="0"/>
              </a:rPr>
              <a:t>predicted number of UPF instances </a:t>
            </a:r>
            <a:r>
              <a:rPr lang="en-US" sz="1800" dirty="0">
                <a:latin typeface="Times New Roman" panose="02020603050405020304" pitchFamily="18" charset="0"/>
                <a:cs typeface="Times New Roman" panose="02020603050405020304" pitchFamily="18" charset="0"/>
              </a:rPr>
              <a:t>from our MLP neural-network model.</a:t>
            </a:r>
          </a:p>
          <a:p>
            <a:r>
              <a:rPr lang="en-US" sz="1800" dirty="0">
                <a:latin typeface="Times New Roman" panose="02020603050405020304" pitchFamily="18" charset="0"/>
                <a:cs typeface="Times New Roman" panose="02020603050405020304" pitchFamily="18" charset="0"/>
              </a:rPr>
              <a:t>The performance of ILP is compared with our heuristic algorithm in both scenarios </a:t>
            </a:r>
          </a:p>
          <a:p>
            <a:endParaRPr lang="en-US" sz="1800" dirty="0">
              <a:latin typeface="Times New Roman" panose="02020603050405020304" pitchFamily="18" charset="0"/>
              <a:cs typeface="Times New Roman" panose="02020603050405020304" pitchFamily="18" charset="0"/>
            </a:endParaRPr>
          </a:p>
        </p:txBody>
      </p:sp>
      <p:pic>
        <p:nvPicPr>
          <p:cNvPr id="5" name="圖片 4">
            <a:extLst>
              <a:ext uri="{FF2B5EF4-FFF2-40B4-BE49-F238E27FC236}">
                <a16:creationId xmlns:a16="http://schemas.microsoft.com/office/drawing/2014/main" id="{479E12B5-B910-1A77-ED3F-8130F21844EF}"/>
              </a:ext>
            </a:extLst>
          </p:cNvPr>
          <p:cNvPicPr>
            <a:picLocks noChangeAspect="1"/>
          </p:cNvPicPr>
          <p:nvPr/>
        </p:nvPicPr>
        <p:blipFill>
          <a:blip r:embed="rId3"/>
          <a:stretch>
            <a:fillRect/>
          </a:stretch>
        </p:blipFill>
        <p:spPr>
          <a:xfrm>
            <a:off x="7220495" y="1772816"/>
            <a:ext cx="4395594" cy="4032448"/>
          </a:xfrm>
          <a:prstGeom prst="rect">
            <a:avLst/>
          </a:prstGeom>
        </p:spPr>
      </p:pic>
    </p:spTree>
    <p:extLst>
      <p:ext uri="{BB962C8B-B14F-4D97-AF65-F5344CB8AC3E}">
        <p14:creationId xmlns:p14="http://schemas.microsoft.com/office/powerpoint/2010/main" val="1269693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a:extLst>
              <a:ext uri="{FF2B5EF4-FFF2-40B4-BE49-F238E27FC236}">
                <a16:creationId xmlns:a16="http://schemas.microsoft.com/office/drawing/2014/main" id="{4113B4E1-CAEB-9018-9654-36FDBA31B184}"/>
              </a:ext>
            </a:extLst>
          </p:cNvPr>
          <p:cNvSpPr>
            <a:spLocks noGrp="1"/>
          </p:cNvSpPr>
          <p:nvPr>
            <p:ph type="title"/>
          </p:nvPr>
        </p:nvSpPr>
        <p:spPr/>
        <p:txBody>
          <a:bodyPr/>
          <a:lstStyle/>
          <a:p>
            <a:pPr defTabSz="912768"/>
            <a:r>
              <a:rPr lang="en-US" altLang="zh-TW" sz="4000" dirty="0"/>
              <a:t>Evaluation</a:t>
            </a:r>
            <a:endParaRPr lang="zh-TW" altLang="en-US" sz="4000" dirty="0"/>
          </a:p>
        </p:txBody>
      </p:sp>
      <p:sp>
        <p:nvSpPr>
          <p:cNvPr id="12292" name="投影片編號版面配置區 3">
            <a:extLst>
              <a:ext uri="{FF2B5EF4-FFF2-40B4-BE49-F238E27FC236}">
                <a16:creationId xmlns:a16="http://schemas.microsoft.com/office/drawing/2014/main" id="{8FC2871B-3F60-045D-6436-367445A8767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13" indent="-285737">
              <a:defRPr>
                <a:solidFill>
                  <a:schemeClr val="tx1"/>
                </a:solidFill>
                <a:latin typeface="Arial" panose="020B0604020202020204" pitchFamily="34" charset="0"/>
                <a:cs typeface="Arial" panose="020B0604020202020204" pitchFamily="34" charset="0"/>
              </a:defRPr>
            </a:lvl2pPr>
            <a:lvl3pPr marL="1142942" indent="-228589">
              <a:defRPr>
                <a:solidFill>
                  <a:schemeClr val="tx1"/>
                </a:solidFill>
                <a:latin typeface="Arial" panose="020B0604020202020204" pitchFamily="34" charset="0"/>
                <a:cs typeface="Arial" panose="020B0604020202020204" pitchFamily="34" charset="0"/>
              </a:defRPr>
            </a:lvl3pPr>
            <a:lvl4pPr marL="1600120" indent="-228589">
              <a:defRPr>
                <a:solidFill>
                  <a:schemeClr val="tx1"/>
                </a:solidFill>
                <a:latin typeface="Arial" panose="020B0604020202020204" pitchFamily="34" charset="0"/>
                <a:cs typeface="Arial" panose="020B0604020202020204" pitchFamily="34" charset="0"/>
              </a:defRPr>
            </a:lvl4pPr>
            <a:lvl5pPr marL="2057298" indent="-228589">
              <a:defRPr>
                <a:solidFill>
                  <a:schemeClr val="tx1"/>
                </a:solidFill>
                <a:latin typeface="Arial" panose="020B0604020202020204" pitchFamily="34" charset="0"/>
                <a:cs typeface="Arial" panose="020B0604020202020204" pitchFamily="34" charset="0"/>
              </a:defRPr>
            </a:lvl5pPr>
            <a:lvl6pPr marL="2514474"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52"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829"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006"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AA80CB-8CD5-FB43-BE2B-4C631E9A7B91}" type="slidenum">
              <a:rPr lang="en-US" altLang="zh-TW">
                <a:solidFill>
                  <a:srgbClr val="898989"/>
                </a:solidFill>
                <a:latin typeface="Calibri" panose="020F0502020204030204" pitchFamily="34" charset="0"/>
              </a:rPr>
              <a:pPr/>
              <a:t>24</a:t>
            </a:fld>
            <a:endParaRPr lang="en-US" altLang="zh-TW">
              <a:solidFill>
                <a:srgbClr val="898989"/>
              </a:solidFill>
              <a:latin typeface="Calibri" panose="020F0502020204030204" pitchFamily="34" charset="0"/>
            </a:endParaRPr>
          </a:p>
        </p:txBody>
      </p:sp>
      <p:sp>
        <p:nvSpPr>
          <p:cNvPr id="3" name="內容版面配置區 2">
            <a:extLst>
              <a:ext uri="{FF2B5EF4-FFF2-40B4-BE49-F238E27FC236}">
                <a16:creationId xmlns:a16="http://schemas.microsoft.com/office/drawing/2014/main" id="{D6A07B75-A3AF-D076-8BB9-7E6F20C20ABC}"/>
              </a:ext>
            </a:extLst>
          </p:cNvPr>
          <p:cNvSpPr>
            <a:spLocks noGrp="1"/>
          </p:cNvSpPr>
          <p:nvPr>
            <p:ph idx="1"/>
          </p:nvPr>
        </p:nvSpPr>
        <p:spPr>
          <a:xfrm>
            <a:off x="609600" y="1600204"/>
            <a:ext cx="6278488" cy="4525963"/>
          </a:xfrm>
        </p:spPr>
        <p:txBody>
          <a:bodyPr/>
          <a:lstStyle/>
          <a:p>
            <a:r>
              <a:rPr lang="en-US" sz="1800" dirty="0">
                <a:latin typeface="Times New Roman" panose="02020603050405020304" pitchFamily="18" charset="0"/>
                <a:cs typeface="Times New Roman" panose="02020603050405020304" pitchFamily="18" charset="0"/>
              </a:rPr>
              <a:t>Only after </a:t>
            </a:r>
            <a:r>
              <a:rPr lang="en-US" sz="1800" dirty="0" err="1">
                <a:latin typeface="Times New Roman" panose="02020603050405020304" pitchFamily="18" charset="0"/>
                <a:cs typeface="Times New Roman" panose="02020603050405020304" pitchFamily="18" charset="0"/>
              </a:rPr>
              <a:t>gnb.mec</a:t>
            </a:r>
            <a:r>
              <a:rPr lang="en-US" sz="1800" dirty="0">
                <a:latin typeface="Times New Roman" panose="02020603050405020304" pitchFamily="18" charset="0"/>
                <a:cs typeface="Times New Roman" panose="02020603050405020304" pitchFamily="18" charset="0"/>
              </a:rPr>
              <a:t> nodes are depleted with their CPU resources (after 90 UEs), </a:t>
            </a:r>
            <a:r>
              <a:rPr lang="en-US" sz="1800" dirty="0">
                <a:solidFill>
                  <a:srgbClr val="FF0000"/>
                </a:solidFill>
                <a:latin typeface="Times New Roman" panose="02020603050405020304" pitchFamily="18" charset="0"/>
                <a:cs typeface="Times New Roman" panose="02020603050405020304" pitchFamily="18" charset="0"/>
              </a:rPr>
              <a:t>the ILP starts moving VxFs with near-real-time and non-real-time latency requirements initially placed in </a:t>
            </a:r>
            <a:r>
              <a:rPr lang="en-US" sz="1800" dirty="0" err="1">
                <a:solidFill>
                  <a:srgbClr val="FF0000"/>
                </a:solidFill>
                <a:latin typeface="Times New Roman" panose="02020603050405020304" pitchFamily="18" charset="0"/>
                <a:cs typeface="Times New Roman" panose="02020603050405020304" pitchFamily="18" charset="0"/>
              </a:rPr>
              <a:t>gnb.mec</a:t>
            </a:r>
            <a:r>
              <a:rPr lang="en-US" sz="1800" dirty="0">
                <a:solidFill>
                  <a:srgbClr val="FF0000"/>
                </a:solidFill>
                <a:latin typeface="Times New Roman" panose="02020603050405020304" pitchFamily="18" charset="0"/>
                <a:cs typeface="Times New Roman" panose="02020603050405020304" pitchFamily="18" charset="0"/>
              </a:rPr>
              <a:t> nodes to </a:t>
            </a:r>
            <a:r>
              <a:rPr lang="en-US" sz="1800" dirty="0" err="1">
                <a:solidFill>
                  <a:srgbClr val="FF0000"/>
                </a:solidFill>
                <a:latin typeface="Times New Roman" panose="02020603050405020304" pitchFamily="18" charset="0"/>
                <a:cs typeface="Times New Roman" panose="02020603050405020304" pitchFamily="18" charset="0"/>
              </a:rPr>
              <a:t>ap.mec</a:t>
            </a:r>
            <a:r>
              <a:rPr lang="en-US" sz="1800" dirty="0">
                <a:solidFill>
                  <a:srgbClr val="FF0000"/>
                </a:solidFill>
                <a:latin typeface="Times New Roman" panose="02020603050405020304" pitchFamily="18" charset="0"/>
                <a:cs typeface="Times New Roman" panose="02020603050405020304" pitchFamily="18" charset="0"/>
              </a:rPr>
              <a:t> nodes </a:t>
            </a:r>
            <a:r>
              <a:rPr lang="en-US" sz="1800" dirty="0">
                <a:latin typeface="Times New Roman" panose="02020603050405020304" pitchFamily="18" charset="0"/>
                <a:cs typeface="Times New Roman" panose="02020603050405020304" pitchFamily="18" charset="0"/>
              </a:rPr>
              <a:t>and starts placing new SFCs with real-time latency requirements on </a:t>
            </a:r>
            <a:r>
              <a:rPr lang="en-US" sz="1800" dirty="0" err="1">
                <a:latin typeface="Times New Roman" panose="02020603050405020304" pitchFamily="18" charset="0"/>
                <a:cs typeface="Times New Roman" panose="02020603050405020304" pitchFamily="18" charset="0"/>
              </a:rPr>
              <a:t>gnb.mec</a:t>
            </a:r>
            <a:r>
              <a:rPr lang="en-US" sz="1800" dirty="0">
                <a:latin typeface="Times New Roman" panose="02020603050405020304" pitchFamily="18" charset="0"/>
                <a:cs typeface="Times New Roman" panose="02020603050405020304" pitchFamily="18" charset="0"/>
              </a:rPr>
              <a:t> nodes </a:t>
            </a:r>
          </a:p>
          <a:p>
            <a:r>
              <a:rPr lang="en-US" sz="1800" dirty="0">
                <a:latin typeface="Times New Roman" panose="02020603050405020304" pitchFamily="18" charset="0"/>
                <a:cs typeface="Times New Roman" panose="02020603050405020304" pitchFamily="18" charset="0"/>
              </a:rPr>
              <a:t>heuristic algorithm follows a similar pattern to that of ILP, but instead of placing non-real-time VxFs that are shared by UEs associated to cluster 1 and cluster 2 on 5gc.mec nodes</a:t>
            </a:r>
            <a:r>
              <a:rPr lang="en-US" sz="1800" dirty="0">
                <a:solidFill>
                  <a:srgbClr val="FF0000"/>
                </a:solidFill>
                <a:latin typeface="Times New Roman" panose="02020603050405020304" pitchFamily="18" charset="0"/>
                <a:cs typeface="Times New Roman" panose="02020603050405020304" pitchFamily="18" charset="0"/>
              </a:rPr>
              <a:t>, those VxFs are initially placed on </a:t>
            </a:r>
            <a:r>
              <a:rPr lang="en-US" sz="1800" dirty="0" err="1">
                <a:solidFill>
                  <a:srgbClr val="FF0000"/>
                </a:solidFill>
                <a:latin typeface="Times New Roman" panose="02020603050405020304" pitchFamily="18" charset="0"/>
                <a:cs typeface="Times New Roman" panose="02020603050405020304" pitchFamily="18" charset="0"/>
              </a:rPr>
              <a:t>gnb.mec</a:t>
            </a:r>
            <a:r>
              <a:rPr lang="en-US" sz="1800" dirty="0">
                <a:solidFill>
                  <a:srgbClr val="FF0000"/>
                </a:solidFill>
                <a:latin typeface="Times New Roman" panose="02020603050405020304" pitchFamily="18" charset="0"/>
                <a:cs typeface="Times New Roman" panose="02020603050405020304" pitchFamily="18" charset="0"/>
              </a:rPr>
              <a:t> nodes, then on </a:t>
            </a:r>
            <a:r>
              <a:rPr lang="en-US" sz="1800" dirty="0" err="1">
                <a:solidFill>
                  <a:srgbClr val="FF0000"/>
                </a:solidFill>
                <a:latin typeface="Times New Roman" panose="02020603050405020304" pitchFamily="18" charset="0"/>
                <a:cs typeface="Times New Roman" panose="02020603050405020304" pitchFamily="18" charset="0"/>
              </a:rPr>
              <a:t>ap.mec</a:t>
            </a:r>
            <a:r>
              <a:rPr lang="en-US" sz="1800" dirty="0">
                <a:solidFill>
                  <a:srgbClr val="FF0000"/>
                </a:solidFill>
                <a:latin typeface="Times New Roman" panose="02020603050405020304" pitchFamily="18" charset="0"/>
                <a:cs typeface="Times New Roman" panose="02020603050405020304" pitchFamily="18" charset="0"/>
              </a:rPr>
              <a:t> nodes and finally on 5gc.mec nodes</a:t>
            </a:r>
          </a:p>
          <a:p>
            <a:endParaRPr lang="en-US" sz="1800" dirty="0">
              <a:latin typeface="Times New Roman" panose="02020603050405020304" pitchFamily="18" charset="0"/>
              <a:cs typeface="Times New Roman" panose="02020603050405020304" pitchFamily="18" charset="0"/>
            </a:endParaRPr>
          </a:p>
        </p:txBody>
      </p:sp>
      <p:pic>
        <p:nvPicPr>
          <p:cNvPr id="5" name="圖片 4">
            <a:extLst>
              <a:ext uri="{FF2B5EF4-FFF2-40B4-BE49-F238E27FC236}">
                <a16:creationId xmlns:a16="http://schemas.microsoft.com/office/drawing/2014/main" id="{479E12B5-B910-1A77-ED3F-8130F21844EF}"/>
              </a:ext>
            </a:extLst>
          </p:cNvPr>
          <p:cNvPicPr>
            <a:picLocks noChangeAspect="1"/>
          </p:cNvPicPr>
          <p:nvPr/>
        </p:nvPicPr>
        <p:blipFill>
          <a:blip r:embed="rId3"/>
          <a:stretch>
            <a:fillRect/>
          </a:stretch>
        </p:blipFill>
        <p:spPr>
          <a:xfrm>
            <a:off x="7220495" y="1772816"/>
            <a:ext cx="4395594" cy="4032448"/>
          </a:xfrm>
          <a:prstGeom prst="rect">
            <a:avLst/>
          </a:prstGeom>
        </p:spPr>
      </p:pic>
    </p:spTree>
    <p:extLst>
      <p:ext uri="{BB962C8B-B14F-4D97-AF65-F5344CB8AC3E}">
        <p14:creationId xmlns:p14="http://schemas.microsoft.com/office/powerpoint/2010/main" val="949639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a:extLst>
              <a:ext uri="{FF2B5EF4-FFF2-40B4-BE49-F238E27FC236}">
                <a16:creationId xmlns:a16="http://schemas.microsoft.com/office/drawing/2014/main" id="{4113B4E1-CAEB-9018-9654-36FDBA31B184}"/>
              </a:ext>
            </a:extLst>
          </p:cNvPr>
          <p:cNvSpPr>
            <a:spLocks noGrp="1"/>
          </p:cNvSpPr>
          <p:nvPr>
            <p:ph type="title"/>
          </p:nvPr>
        </p:nvSpPr>
        <p:spPr/>
        <p:txBody>
          <a:bodyPr/>
          <a:lstStyle/>
          <a:p>
            <a:pPr defTabSz="912768"/>
            <a:r>
              <a:rPr lang="en-US" altLang="zh-TW" sz="4000" dirty="0"/>
              <a:t>Evaluation</a:t>
            </a:r>
            <a:endParaRPr lang="zh-TW" altLang="en-US" sz="4000" dirty="0"/>
          </a:p>
        </p:txBody>
      </p:sp>
      <p:sp>
        <p:nvSpPr>
          <p:cNvPr id="12292" name="投影片編號版面配置區 3">
            <a:extLst>
              <a:ext uri="{FF2B5EF4-FFF2-40B4-BE49-F238E27FC236}">
                <a16:creationId xmlns:a16="http://schemas.microsoft.com/office/drawing/2014/main" id="{8FC2871B-3F60-045D-6436-367445A8767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13" indent="-285737">
              <a:defRPr>
                <a:solidFill>
                  <a:schemeClr val="tx1"/>
                </a:solidFill>
                <a:latin typeface="Arial" panose="020B0604020202020204" pitchFamily="34" charset="0"/>
                <a:cs typeface="Arial" panose="020B0604020202020204" pitchFamily="34" charset="0"/>
              </a:defRPr>
            </a:lvl2pPr>
            <a:lvl3pPr marL="1142942" indent="-228589">
              <a:defRPr>
                <a:solidFill>
                  <a:schemeClr val="tx1"/>
                </a:solidFill>
                <a:latin typeface="Arial" panose="020B0604020202020204" pitchFamily="34" charset="0"/>
                <a:cs typeface="Arial" panose="020B0604020202020204" pitchFamily="34" charset="0"/>
              </a:defRPr>
            </a:lvl3pPr>
            <a:lvl4pPr marL="1600120" indent="-228589">
              <a:defRPr>
                <a:solidFill>
                  <a:schemeClr val="tx1"/>
                </a:solidFill>
                <a:latin typeface="Arial" panose="020B0604020202020204" pitchFamily="34" charset="0"/>
                <a:cs typeface="Arial" panose="020B0604020202020204" pitchFamily="34" charset="0"/>
              </a:defRPr>
            </a:lvl4pPr>
            <a:lvl5pPr marL="2057298" indent="-228589">
              <a:defRPr>
                <a:solidFill>
                  <a:schemeClr val="tx1"/>
                </a:solidFill>
                <a:latin typeface="Arial" panose="020B0604020202020204" pitchFamily="34" charset="0"/>
                <a:cs typeface="Arial" panose="020B0604020202020204" pitchFamily="34" charset="0"/>
              </a:defRPr>
            </a:lvl5pPr>
            <a:lvl6pPr marL="2514474"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52"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829"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006"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AA80CB-8CD5-FB43-BE2B-4C631E9A7B91}" type="slidenum">
              <a:rPr lang="en-US" altLang="zh-TW">
                <a:solidFill>
                  <a:srgbClr val="898989"/>
                </a:solidFill>
                <a:latin typeface="Calibri" panose="020F0502020204030204" pitchFamily="34" charset="0"/>
              </a:rPr>
              <a:pPr/>
              <a:t>25</a:t>
            </a:fld>
            <a:endParaRPr lang="en-US" altLang="zh-TW">
              <a:solidFill>
                <a:srgbClr val="898989"/>
              </a:solidFill>
              <a:latin typeface="Calibri" panose="020F0502020204030204" pitchFamily="34" charset="0"/>
            </a:endParaRPr>
          </a:p>
        </p:txBody>
      </p:sp>
      <p:pic>
        <p:nvPicPr>
          <p:cNvPr id="4" name="圖片 3">
            <a:extLst>
              <a:ext uri="{FF2B5EF4-FFF2-40B4-BE49-F238E27FC236}">
                <a16:creationId xmlns:a16="http://schemas.microsoft.com/office/drawing/2014/main" id="{D1ABB529-B775-1BC5-F9C2-BBC38F367183}"/>
              </a:ext>
            </a:extLst>
          </p:cNvPr>
          <p:cNvPicPr>
            <a:picLocks noChangeAspect="1"/>
          </p:cNvPicPr>
          <p:nvPr/>
        </p:nvPicPr>
        <p:blipFill>
          <a:blip r:embed="rId2"/>
          <a:stretch>
            <a:fillRect/>
          </a:stretch>
        </p:blipFill>
        <p:spPr>
          <a:xfrm>
            <a:off x="5963798" y="1624020"/>
            <a:ext cx="2217278" cy="4659696"/>
          </a:xfrm>
          <a:prstGeom prst="rect">
            <a:avLst/>
          </a:prstGeom>
        </p:spPr>
      </p:pic>
      <p:pic>
        <p:nvPicPr>
          <p:cNvPr id="7" name="圖片 6">
            <a:extLst>
              <a:ext uri="{FF2B5EF4-FFF2-40B4-BE49-F238E27FC236}">
                <a16:creationId xmlns:a16="http://schemas.microsoft.com/office/drawing/2014/main" id="{F15A8789-D03E-1C32-FD7D-07BBCA5D78A0}"/>
              </a:ext>
            </a:extLst>
          </p:cNvPr>
          <p:cNvPicPr>
            <a:picLocks noChangeAspect="1"/>
          </p:cNvPicPr>
          <p:nvPr/>
        </p:nvPicPr>
        <p:blipFill>
          <a:blip r:embed="rId3"/>
          <a:stretch>
            <a:fillRect/>
          </a:stretch>
        </p:blipFill>
        <p:spPr>
          <a:xfrm>
            <a:off x="2927648" y="1634718"/>
            <a:ext cx="2417515" cy="4725144"/>
          </a:xfrm>
          <a:prstGeom prst="rect">
            <a:avLst/>
          </a:prstGeom>
        </p:spPr>
      </p:pic>
    </p:spTree>
    <p:extLst>
      <p:ext uri="{BB962C8B-B14F-4D97-AF65-F5344CB8AC3E}">
        <p14:creationId xmlns:p14="http://schemas.microsoft.com/office/powerpoint/2010/main" val="3014055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a:extLst>
              <a:ext uri="{FF2B5EF4-FFF2-40B4-BE49-F238E27FC236}">
                <a16:creationId xmlns:a16="http://schemas.microsoft.com/office/drawing/2014/main" id="{4113B4E1-CAEB-9018-9654-36FDBA31B184}"/>
              </a:ext>
            </a:extLst>
          </p:cNvPr>
          <p:cNvSpPr>
            <a:spLocks noGrp="1"/>
          </p:cNvSpPr>
          <p:nvPr>
            <p:ph type="title"/>
          </p:nvPr>
        </p:nvSpPr>
        <p:spPr/>
        <p:txBody>
          <a:bodyPr/>
          <a:lstStyle/>
          <a:p>
            <a:pPr defTabSz="912768"/>
            <a:r>
              <a:rPr lang="en-US" altLang="zh-TW" dirty="0"/>
              <a:t>Outline</a:t>
            </a:r>
            <a:endParaRPr lang="zh-TW" altLang="en-US" dirty="0"/>
          </a:p>
        </p:txBody>
      </p:sp>
      <p:sp>
        <p:nvSpPr>
          <p:cNvPr id="12292" name="投影片編號版面配置區 3">
            <a:extLst>
              <a:ext uri="{FF2B5EF4-FFF2-40B4-BE49-F238E27FC236}">
                <a16:creationId xmlns:a16="http://schemas.microsoft.com/office/drawing/2014/main" id="{8FC2871B-3F60-045D-6436-367445A8767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13" indent="-285737">
              <a:defRPr>
                <a:solidFill>
                  <a:schemeClr val="tx1"/>
                </a:solidFill>
                <a:latin typeface="Arial" panose="020B0604020202020204" pitchFamily="34" charset="0"/>
                <a:cs typeface="Arial" panose="020B0604020202020204" pitchFamily="34" charset="0"/>
              </a:defRPr>
            </a:lvl2pPr>
            <a:lvl3pPr marL="1142942" indent="-228589">
              <a:defRPr>
                <a:solidFill>
                  <a:schemeClr val="tx1"/>
                </a:solidFill>
                <a:latin typeface="Arial" panose="020B0604020202020204" pitchFamily="34" charset="0"/>
                <a:cs typeface="Arial" panose="020B0604020202020204" pitchFamily="34" charset="0"/>
              </a:defRPr>
            </a:lvl3pPr>
            <a:lvl4pPr marL="1600120" indent="-228589">
              <a:defRPr>
                <a:solidFill>
                  <a:schemeClr val="tx1"/>
                </a:solidFill>
                <a:latin typeface="Arial" panose="020B0604020202020204" pitchFamily="34" charset="0"/>
                <a:cs typeface="Arial" panose="020B0604020202020204" pitchFamily="34" charset="0"/>
              </a:defRPr>
            </a:lvl4pPr>
            <a:lvl5pPr marL="2057298" indent="-228589">
              <a:defRPr>
                <a:solidFill>
                  <a:schemeClr val="tx1"/>
                </a:solidFill>
                <a:latin typeface="Arial" panose="020B0604020202020204" pitchFamily="34" charset="0"/>
                <a:cs typeface="Arial" panose="020B0604020202020204" pitchFamily="34" charset="0"/>
              </a:defRPr>
            </a:lvl5pPr>
            <a:lvl6pPr marL="2514474"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52"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829"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006"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AA80CB-8CD5-FB43-BE2B-4C631E9A7B91}" type="slidenum">
              <a:rPr lang="en-US" altLang="zh-TW">
                <a:solidFill>
                  <a:srgbClr val="898989"/>
                </a:solidFill>
                <a:latin typeface="Calibri" panose="020F0502020204030204" pitchFamily="34" charset="0"/>
              </a:rPr>
              <a:pPr/>
              <a:t>26</a:t>
            </a:fld>
            <a:endParaRPr lang="en-US" altLang="zh-TW">
              <a:solidFill>
                <a:srgbClr val="898989"/>
              </a:solidFill>
              <a:latin typeface="Calibri" panose="020F0502020204030204" pitchFamily="34" charset="0"/>
            </a:endParaRPr>
          </a:p>
        </p:txBody>
      </p:sp>
      <p:sp>
        <p:nvSpPr>
          <p:cNvPr id="2" name="內容版面配置區 1">
            <a:extLst>
              <a:ext uri="{FF2B5EF4-FFF2-40B4-BE49-F238E27FC236}">
                <a16:creationId xmlns:a16="http://schemas.microsoft.com/office/drawing/2014/main" id="{BDCA8E02-AA9B-C3F5-F859-775D661FDB1D}"/>
              </a:ext>
            </a:extLst>
          </p:cNvPr>
          <p:cNvSpPr>
            <a:spLocks noGrp="1"/>
          </p:cNvSpPr>
          <p:nvPr>
            <p:ph idx="1"/>
          </p:nvPr>
        </p:nvSpPr>
        <p:spPr/>
        <p:txBody>
          <a:bodyPr/>
          <a:lstStyle/>
          <a:p>
            <a:r>
              <a:rPr lang="en-US" altLang="zh-TW" sz="2000" dirty="0">
                <a:solidFill>
                  <a:schemeClr val="accent1">
                    <a:lumMod val="40000"/>
                    <a:lumOff val="60000"/>
                  </a:schemeClr>
                </a:solidFill>
                <a:latin typeface="Times New Roman" panose="02020603050405020304" pitchFamily="18" charset="0"/>
                <a:cs typeface="Times New Roman" panose="02020603050405020304" pitchFamily="18" charset="0"/>
              </a:rPr>
              <a:t>Introduction</a:t>
            </a:r>
          </a:p>
          <a:p>
            <a:r>
              <a:rPr lang="en-US" altLang="zh-TW" sz="2000" dirty="0">
                <a:solidFill>
                  <a:schemeClr val="accent1">
                    <a:lumMod val="40000"/>
                    <a:lumOff val="60000"/>
                  </a:schemeClr>
                </a:solidFill>
                <a:latin typeface="Times New Roman" panose="02020603050405020304" pitchFamily="18" charset="0"/>
                <a:cs typeface="Times New Roman" panose="02020603050405020304" pitchFamily="18" charset="0"/>
              </a:rPr>
              <a:t>MLP Auto-scaling</a:t>
            </a:r>
          </a:p>
          <a:p>
            <a:pPr lvl="1"/>
            <a:r>
              <a:rPr lang="en-US" altLang="zh-TW" sz="1800" dirty="0">
                <a:solidFill>
                  <a:schemeClr val="accent1">
                    <a:lumMod val="40000"/>
                    <a:lumOff val="60000"/>
                  </a:schemeClr>
                </a:solidFill>
                <a:latin typeface="Times New Roman" panose="02020603050405020304" pitchFamily="18" charset="0"/>
                <a:cs typeface="Times New Roman" panose="02020603050405020304" pitchFamily="18" charset="0"/>
              </a:rPr>
              <a:t>Input X and Output Y</a:t>
            </a:r>
          </a:p>
          <a:p>
            <a:pPr lvl="1"/>
            <a:r>
              <a:rPr lang="en-US" altLang="zh-TW" sz="1800" dirty="0">
                <a:solidFill>
                  <a:schemeClr val="accent1">
                    <a:lumMod val="40000"/>
                    <a:lumOff val="60000"/>
                  </a:schemeClr>
                </a:solidFill>
                <a:latin typeface="Times New Roman" panose="02020603050405020304" pitchFamily="18" charset="0"/>
                <a:cs typeface="Times New Roman" panose="02020603050405020304" pitchFamily="18" charset="0"/>
              </a:rPr>
              <a:t>Types of Y</a:t>
            </a:r>
          </a:p>
          <a:p>
            <a:pPr lvl="1"/>
            <a:r>
              <a:rPr lang="en-US" altLang="zh-TW" sz="1800" dirty="0">
                <a:solidFill>
                  <a:schemeClr val="accent1">
                    <a:lumMod val="40000"/>
                    <a:lumOff val="60000"/>
                  </a:schemeClr>
                </a:solidFill>
                <a:latin typeface="Times New Roman" panose="02020603050405020304" pitchFamily="18" charset="0"/>
                <a:cs typeface="Times New Roman" panose="02020603050405020304" pitchFamily="18" charset="0"/>
              </a:rPr>
              <a:t>MLP Models</a:t>
            </a:r>
          </a:p>
          <a:p>
            <a:pPr lvl="1"/>
            <a:r>
              <a:rPr lang="en-US" altLang="zh-TW" sz="1800" dirty="0">
                <a:solidFill>
                  <a:schemeClr val="accent1">
                    <a:lumMod val="40000"/>
                    <a:lumOff val="60000"/>
                  </a:schemeClr>
                </a:solidFill>
                <a:latin typeface="Times New Roman" panose="02020603050405020304" pitchFamily="18" charset="0"/>
                <a:cs typeface="Times New Roman" panose="02020603050405020304" pitchFamily="18" charset="0"/>
              </a:rPr>
              <a:t>Result</a:t>
            </a:r>
          </a:p>
          <a:p>
            <a:r>
              <a:rPr lang="en-US" altLang="zh-TW" sz="2000" dirty="0">
                <a:solidFill>
                  <a:schemeClr val="accent1">
                    <a:lumMod val="40000"/>
                    <a:lumOff val="60000"/>
                  </a:schemeClr>
                </a:solidFill>
                <a:latin typeface="Times New Roman" panose="02020603050405020304" pitchFamily="18" charset="0"/>
                <a:cs typeface="Times New Roman" panose="02020603050405020304" pitchFamily="18" charset="0"/>
              </a:rPr>
              <a:t>SFC placement</a:t>
            </a:r>
          </a:p>
          <a:p>
            <a:pPr lvl="1"/>
            <a:r>
              <a:rPr lang="en-US" altLang="zh-TW" sz="1800" dirty="0">
                <a:solidFill>
                  <a:schemeClr val="accent1">
                    <a:lumMod val="40000"/>
                    <a:lumOff val="60000"/>
                  </a:schemeClr>
                </a:solidFill>
                <a:latin typeface="Times New Roman" panose="02020603050405020304" pitchFamily="18" charset="0"/>
                <a:cs typeface="Times New Roman" panose="02020603050405020304" pitchFamily="18" charset="0"/>
              </a:rPr>
              <a:t>Problem description</a:t>
            </a:r>
          </a:p>
          <a:p>
            <a:pPr lvl="1"/>
            <a:r>
              <a:rPr lang="en-US" altLang="zh-TW" sz="1800" dirty="0">
                <a:solidFill>
                  <a:schemeClr val="accent1">
                    <a:lumMod val="40000"/>
                    <a:lumOff val="60000"/>
                  </a:schemeClr>
                </a:solidFill>
                <a:latin typeface="Times New Roman" panose="02020603050405020304" pitchFamily="18" charset="0"/>
                <a:cs typeface="Times New Roman" panose="02020603050405020304" pitchFamily="18" charset="0"/>
              </a:rPr>
              <a:t>Delay model</a:t>
            </a:r>
          </a:p>
          <a:p>
            <a:pPr lvl="1"/>
            <a:r>
              <a:rPr lang="en-US" altLang="zh-TW" sz="1800" dirty="0">
                <a:solidFill>
                  <a:schemeClr val="accent1">
                    <a:lumMod val="40000"/>
                    <a:lumOff val="60000"/>
                  </a:schemeClr>
                </a:solidFill>
                <a:latin typeface="Times New Roman" panose="02020603050405020304" pitchFamily="18" charset="0"/>
                <a:cs typeface="Times New Roman" panose="02020603050405020304" pitchFamily="18" charset="0"/>
              </a:rPr>
              <a:t>Problem formulation</a:t>
            </a:r>
          </a:p>
          <a:p>
            <a:pPr lvl="1"/>
            <a:r>
              <a:rPr lang="en-US" altLang="zh-TW" sz="1800" dirty="0">
                <a:solidFill>
                  <a:schemeClr val="accent1">
                    <a:lumMod val="40000"/>
                    <a:lumOff val="60000"/>
                  </a:schemeClr>
                </a:solidFill>
                <a:latin typeface="Times New Roman" panose="02020603050405020304" pitchFamily="18" charset="0"/>
                <a:cs typeface="Times New Roman" panose="02020603050405020304" pitchFamily="18" charset="0"/>
              </a:rPr>
              <a:t>ILP</a:t>
            </a:r>
          </a:p>
          <a:p>
            <a:pPr lvl="1"/>
            <a:r>
              <a:rPr lang="en-US" altLang="zh-TW" sz="1800" dirty="0">
                <a:solidFill>
                  <a:schemeClr val="accent1">
                    <a:lumMod val="40000"/>
                    <a:lumOff val="60000"/>
                  </a:schemeClr>
                </a:solidFill>
                <a:latin typeface="Times New Roman" panose="02020603050405020304" pitchFamily="18" charset="0"/>
                <a:cs typeface="Times New Roman" panose="02020603050405020304" pitchFamily="18" charset="0"/>
              </a:rPr>
              <a:t>Heuristic algorism</a:t>
            </a:r>
          </a:p>
          <a:p>
            <a:pPr lvl="1"/>
            <a:r>
              <a:rPr lang="en-US" altLang="zh-TW" sz="1800" dirty="0">
                <a:solidFill>
                  <a:schemeClr val="accent1">
                    <a:lumMod val="40000"/>
                    <a:lumOff val="60000"/>
                  </a:schemeClr>
                </a:solidFill>
                <a:latin typeface="Times New Roman" panose="02020603050405020304" pitchFamily="18" charset="0"/>
                <a:cs typeface="Times New Roman" panose="02020603050405020304" pitchFamily="18" charset="0"/>
              </a:rPr>
              <a:t>Evaluation</a:t>
            </a:r>
          </a:p>
          <a:p>
            <a:r>
              <a:rPr lang="en-US" altLang="zh-TW" sz="2000" dirty="0">
                <a:latin typeface="Times New Roman" panose="02020603050405020304" pitchFamily="18" charset="0"/>
                <a:cs typeface="Times New Roman" panose="02020603050405020304" pitchFamily="18" charset="0"/>
              </a:rPr>
              <a:t>Conclusions</a:t>
            </a:r>
          </a:p>
        </p:txBody>
      </p:sp>
    </p:spTree>
    <p:extLst>
      <p:ext uri="{BB962C8B-B14F-4D97-AF65-F5344CB8AC3E}">
        <p14:creationId xmlns:p14="http://schemas.microsoft.com/office/powerpoint/2010/main" val="4206728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a:extLst>
              <a:ext uri="{FF2B5EF4-FFF2-40B4-BE49-F238E27FC236}">
                <a16:creationId xmlns:a16="http://schemas.microsoft.com/office/drawing/2014/main" id="{4113B4E1-CAEB-9018-9654-36FDBA31B184}"/>
              </a:ext>
            </a:extLst>
          </p:cNvPr>
          <p:cNvSpPr>
            <a:spLocks noGrp="1"/>
          </p:cNvSpPr>
          <p:nvPr>
            <p:ph type="title"/>
          </p:nvPr>
        </p:nvSpPr>
        <p:spPr/>
        <p:txBody>
          <a:bodyPr/>
          <a:lstStyle/>
          <a:p>
            <a:pPr defTabSz="912768"/>
            <a:r>
              <a:rPr lang="en-US" altLang="zh-TW" sz="4000" dirty="0">
                <a:effectLst/>
                <a:latin typeface="Microsoft JhengHei" panose="020B0604030504040204" pitchFamily="34" charset="-120"/>
                <a:ea typeface="Microsoft JhengHei" panose="020B0604030504040204" pitchFamily="34" charset="-120"/>
                <a:cs typeface="Times New Roman" panose="02020603050405020304" pitchFamily="18" charset="0"/>
              </a:rPr>
              <a:t>Conclusions</a:t>
            </a:r>
            <a:endParaRPr lang="zh-TW" altLang="en-US" sz="4000" dirty="0"/>
          </a:p>
        </p:txBody>
      </p:sp>
      <p:sp>
        <p:nvSpPr>
          <p:cNvPr id="12292" name="投影片編號版面配置區 3">
            <a:extLst>
              <a:ext uri="{FF2B5EF4-FFF2-40B4-BE49-F238E27FC236}">
                <a16:creationId xmlns:a16="http://schemas.microsoft.com/office/drawing/2014/main" id="{8FC2871B-3F60-045D-6436-367445A8767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13" indent="-285737">
              <a:defRPr>
                <a:solidFill>
                  <a:schemeClr val="tx1"/>
                </a:solidFill>
                <a:latin typeface="Arial" panose="020B0604020202020204" pitchFamily="34" charset="0"/>
                <a:cs typeface="Arial" panose="020B0604020202020204" pitchFamily="34" charset="0"/>
              </a:defRPr>
            </a:lvl2pPr>
            <a:lvl3pPr marL="1142942" indent="-228589">
              <a:defRPr>
                <a:solidFill>
                  <a:schemeClr val="tx1"/>
                </a:solidFill>
                <a:latin typeface="Arial" panose="020B0604020202020204" pitchFamily="34" charset="0"/>
                <a:cs typeface="Arial" panose="020B0604020202020204" pitchFamily="34" charset="0"/>
              </a:defRPr>
            </a:lvl3pPr>
            <a:lvl4pPr marL="1600120" indent="-228589">
              <a:defRPr>
                <a:solidFill>
                  <a:schemeClr val="tx1"/>
                </a:solidFill>
                <a:latin typeface="Arial" panose="020B0604020202020204" pitchFamily="34" charset="0"/>
                <a:cs typeface="Arial" panose="020B0604020202020204" pitchFamily="34" charset="0"/>
              </a:defRPr>
            </a:lvl4pPr>
            <a:lvl5pPr marL="2057298" indent="-228589">
              <a:defRPr>
                <a:solidFill>
                  <a:schemeClr val="tx1"/>
                </a:solidFill>
                <a:latin typeface="Arial" panose="020B0604020202020204" pitchFamily="34" charset="0"/>
                <a:cs typeface="Arial" panose="020B0604020202020204" pitchFamily="34" charset="0"/>
              </a:defRPr>
            </a:lvl5pPr>
            <a:lvl6pPr marL="2514474"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52"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829"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006"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AA80CB-8CD5-FB43-BE2B-4C631E9A7B91}" type="slidenum">
              <a:rPr lang="en-US" altLang="zh-TW">
                <a:solidFill>
                  <a:srgbClr val="898989"/>
                </a:solidFill>
                <a:latin typeface="Calibri" panose="020F0502020204030204" pitchFamily="34" charset="0"/>
              </a:rPr>
              <a:pPr/>
              <a:t>27</a:t>
            </a:fld>
            <a:endParaRPr lang="en-US" altLang="zh-TW">
              <a:solidFill>
                <a:srgbClr val="898989"/>
              </a:solidFill>
              <a:latin typeface="Calibri" panose="020F0502020204030204" pitchFamily="34" charset="0"/>
            </a:endParaRPr>
          </a:p>
        </p:txBody>
      </p:sp>
      <p:sp>
        <p:nvSpPr>
          <p:cNvPr id="3" name="內容版面配置區 2">
            <a:extLst>
              <a:ext uri="{FF2B5EF4-FFF2-40B4-BE49-F238E27FC236}">
                <a16:creationId xmlns:a16="http://schemas.microsoft.com/office/drawing/2014/main" id="{D6A07B75-A3AF-D076-8BB9-7E6F20C20ABC}"/>
              </a:ext>
            </a:extLst>
          </p:cNvPr>
          <p:cNvSpPr>
            <a:spLocks noGrp="1"/>
          </p:cNvSpPr>
          <p:nvPr>
            <p:ph idx="1"/>
          </p:nvPr>
        </p:nvSpPr>
        <p:spPr>
          <a:xfrm>
            <a:off x="609600" y="1600204"/>
            <a:ext cx="10972800" cy="4525963"/>
          </a:xfrm>
        </p:spPr>
        <p:txBody>
          <a:bodyPr/>
          <a:lstStyle/>
          <a:p>
            <a:r>
              <a:rPr lang="en-US" sz="1800" dirty="0">
                <a:latin typeface="Times New Roman" panose="02020603050405020304" pitchFamily="18" charset="0"/>
                <a:cs typeface="Times New Roman" panose="02020603050405020304" pitchFamily="18" charset="0"/>
              </a:rPr>
              <a:t>we proposed </a:t>
            </a:r>
            <a:r>
              <a:rPr lang="en-US" sz="1800" dirty="0">
                <a:solidFill>
                  <a:srgbClr val="FF0000"/>
                </a:solidFill>
                <a:latin typeface="Times New Roman" panose="02020603050405020304" pitchFamily="18" charset="0"/>
                <a:cs typeface="Times New Roman" panose="02020603050405020304" pitchFamily="18" charset="0"/>
              </a:rPr>
              <a:t>two neural-network based MLP models </a:t>
            </a:r>
            <a:r>
              <a:rPr lang="en-US" sz="1800" dirty="0">
                <a:latin typeface="Times New Roman" panose="02020603050405020304" pitchFamily="18" charset="0"/>
                <a:cs typeface="Times New Roman" panose="02020603050405020304" pitchFamily="18" charset="0"/>
              </a:rPr>
              <a:t>(i.e., a classifier and a regressor)</a:t>
            </a:r>
          </a:p>
          <a:p>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we solve a joint UE association and SFC placement problem aiming to minimize the overall user-to-</a:t>
            </a:r>
            <a:r>
              <a:rPr lang="en-US" sz="1800" dirty="0" err="1">
                <a:latin typeface="Times New Roman" panose="02020603050405020304" pitchFamily="18" charset="0"/>
                <a:cs typeface="Times New Roman" panose="02020603050405020304" pitchFamily="18" charset="0"/>
              </a:rPr>
              <a:t>sfc</a:t>
            </a:r>
            <a:r>
              <a:rPr lang="en-US" sz="1800" dirty="0">
                <a:latin typeface="Times New Roman" panose="02020603050405020304" pitchFamily="18" charset="0"/>
                <a:cs typeface="Times New Roman" panose="02020603050405020304" pitchFamily="18" charset="0"/>
              </a:rPr>
              <a:t> end-to-end latency.</a:t>
            </a:r>
          </a:p>
          <a:p>
            <a:r>
              <a:rPr lang="en-US" sz="1800" dirty="0">
                <a:latin typeface="Times New Roman" panose="02020603050405020304" pitchFamily="18" charset="0"/>
                <a:cs typeface="Times New Roman" panose="02020603050405020304" pitchFamily="18" charset="0"/>
              </a:rPr>
              <a:t> We have seen that the ILP improves QoS of all UEs by </a:t>
            </a:r>
          </a:p>
          <a:p>
            <a:pPr marL="742928" lvl="1" indent="-342900">
              <a:buFont typeface="+mj-lt"/>
              <a:buAutoNum type="arabicPeriod"/>
            </a:pPr>
            <a:r>
              <a:rPr lang="en-US" sz="1600" dirty="0">
                <a:latin typeface="Times New Roman" panose="02020603050405020304" pitchFamily="18" charset="0"/>
                <a:cs typeface="Times New Roman" panose="02020603050405020304" pitchFamily="18" charset="0"/>
              </a:rPr>
              <a:t>initially placing their SFCs in MEC nodes closer to gNodeBs (</a:t>
            </a:r>
            <a:r>
              <a:rPr lang="en-US" sz="1600" dirty="0" err="1">
                <a:latin typeface="Times New Roman" panose="02020603050405020304" pitchFamily="18" charset="0"/>
                <a:cs typeface="Times New Roman" panose="02020603050405020304" pitchFamily="18" charset="0"/>
              </a:rPr>
              <a:t>gnb.mec</a:t>
            </a:r>
            <a:r>
              <a:rPr lang="en-US" sz="1600" dirty="0">
                <a:latin typeface="Times New Roman" panose="02020603050405020304" pitchFamily="18" charset="0"/>
                <a:cs typeface="Times New Roman" panose="02020603050405020304" pitchFamily="18" charset="0"/>
              </a:rPr>
              <a:t>) and thereby reducing NG backhaul link usage. </a:t>
            </a:r>
          </a:p>
          <a:p>
            <a:pPr marL="742928" lvl="1" indent="-342900">
              <a:buFont typeface="+mj-lt"/>
              <a:buAutoNum type="arabicPeriod"/>
            </a:pPr>
            <a:r>
              <a:rPr lang="en-US" sz="1600" dirty="0">
                <a:latin typeface="Times New Roman" panose="02020603050405020304" pitchFamily="18" charset="0"/>
                <a:cs typeface="Times New Roman" panose="02020603050405020304" pitchFamily="18" charset="0"/>
              </a:rPr>
              <a:t>Once the </a:t>
            </a:r>
            <a:r>
              <a:rPr lang="en-US" sz="1600" dirty="0" err="1">
                <a:latin typeface="Times New Roman" panose="02020603050405020304" pitchFamily="18" charset="0"/>
                <a:cs typeface="Times New Roman" panose="02020603050405020304" pitchFamily="18" charset="0"/>
              </a:rPr>
              <a:t>gnb.mec</a:t>
            </a:r>
            <a:r>
              <a:rPr lang="en-US" sz="1600" dirty="0">
                <a:latin typeface="Times New Roman" panose="02020603050405020304" pitchFamily="18" charset="0"/>
                <a:cs typeface="Times New Roman" panose="02020603050405020304" pitchFamily="18" charset="0"/>
              </a:rPr>
              <a:t> node CPU resources are depleted, near-real-time and non-real-time SFCs are moved/ placed in MEC nodes closer to aggregation points and 5GC which results in increased usage of </a:t>
            </a:r>
            <a:r>
              <a:rPr lang="en-US" sz="1600" dirty="0" err="1">
                <a:latin typeface="Times New Roman" panose="02020603050405020304" pitchFamily="18" charset="0"/>
                <a:cs typeface="Times New Roman" panose="02020603050405020304" pitchFamily="18" charset="0"/>
              </a:rPr>
              <a:t>Xn</a:t>
            </a:r>
            <a:r>
              <a:rPr lang="en-US" sz="1600" dirty="0">
                <a:latin typeface="Times New Roman" panose="02020603050405020304" pitchFamily="18" charset="0"/>
                <a:cs typeface="Times New Roman" panose="02020603050405020304" pitchFamily="18" charset="0"/>
              </a:rPr>
              <a:t> and NG backhaul links.</a:t>
            </a:r>
          </a:p>
          <a:p>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Our results show that the average end-to-end latency </a:t>
            </a:r>
            <a:r>
              <a:rPr lang="en-US" sz="1800" dirty="0">
                <a:solidFill>
                  <a:srgbClr val="FF0000"/>
                </a:solidFill>
                <a:latin typeface="Times New Roman" panose="02020603050405020304" pitchFamily="18" charset="0"/>
                <a:cs typeface="Times New Roman" panose="02020603050405020304" pitchFamily="18" charset="0"/>
              </a:rPr>
              <a:t>reduces significantly </a:t>
            </a:r>
            <a:r>
              <a:rPr lang="en-US" sz="1800" dirty="0">
                <a:latin typeface="Times New Roman" panose="02020603050405020304" pitchFamily="18" charset="0"/>
                <a:cs typeface="Times New Roman" panose="02020603050405020304" pitchFamily="18" charset="0"/>
              </a:rPr>
              <a:t>when SFCs are placed at the MEC nodes according to their latency and data rate demands. </a:t>
            </a:r>
          </a:p>
        </p:txBody>
      </p:sp>
    </p:spTree>
    <p:extLst>
      <p:ext uri="{BB962C8B-B14F-4D97-AF65-F5344CB8AC3E}">
        <p14:creationId xmlns:p14="http://schemas.microsoft.com/office/powerpoint/2010/main" val="956987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a:extLst>
              <a:ext uri="{FF2B5EF4-FFF2-40B4-BE49-F238E27FC236}">
                <a16:creationId xmlns:a16="http://schemas.microsoft.com/office/drawing/2014/main" id="{4113B4E1-CAEB-9018-9654-36FDBA31B184}"/>
              </a:ext>
            </a:extLst>
          </p:cNvPr>
          <p:cNvSpPr>
            <a:spLocks noGrp="1"/>
          </p:cNvSpPr>
          <p:nvPr>
            <p:ph type="title"/>
          </p:nvPr>
        </p:nvSpPr>
        <p:spPr/>
        <p:txBody>
          <a:bodyPr/>
          <a:lstStyle/>
          <a:p>
            <a:pPr defTabSz="912768"/>
            <a:r>
              <a:rPr lang="en-US" altLang="zh-TW" dirty="0"/>
              <a:t>Outline</a:t>
            </a:r>
            <a:endParaRPr lang="zh-TW" altLang="en-US" dirty="0"/>
          </a:p>
        </p:txBody>
      </p:sp>
      <p:sp>
        <p:nvSpPr>
          <p:cNvPr id="12292" name="投影片編號版面配置區 3">
            <a:extLst>
              <a:ext uri="{FF2B5EF4-FFF2-40B4-BE49-F238E27FC236}">
                <a16:creationId xmlns:a16="http://schemas.microsoft.com/office/drawing/2014/main" id="{8FC2871B-3F60-045D-6436-367445A8767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13" indent="-285737">
              <a:defRPr>
                <a:solidFill>
                  <a:schemeClr val="tx1"/>
                </a:solidFill>
                <a:latin typeface="Arial" panose="020B0604020202020204" pitchFamily="34" charset="0"/>
                <a:cs typeface="Arial" panose="020B0604020202020204" pitchFamily="34" charset="0"/>
              </a:defRPr>
            </a:lvl2pPr>
            <a:lvl3pPr marL="1142942" indent="-228589">
              <a:defRPr>
                <a:solidFill>
                  <a:schemeClr val="tx1"/>
                </a:solidFill>
                <a:latin typeface="Arial" panose="020B0604020202020204" pitchFamily="34" charset="0"/>
                <a:cs typeface="Arial" panose="020B0604020202020204" pitchFamily="34" charset="0"/>
              </a:defRPr>
            </a:lvl3pPr>
            <a:lvl4pPr marL="1600120" indent="-228589">
              <a:defRPr>
                <a:solidFill>
                  <a:schemeClr val="tx1"/>
                </a:solidFill>
                <a:latin typeface="Arial" panose="020B0604020202020204" pitchFamily="34" charset="0"/>
                <a:cs typeface="Arial" panose="020B0604020202020204" pitchFamily="34" charset="0"/>
              </a:defRPr>
            </a:lvl4pPr>
            <a:lvl5pPr marL="2057298" indent="-228589">
              <a:defRPr>
                <a:solidFill>
                  <a:schemeClr val="tx1"/>
                </a:solidFill>
                <a:latin typeface="Arial" panose="020B0604020202020204" pitchFamily="34" charset="0"/>
                <a:cs typeface="Arial" panose="020B0604020202020204" pitchFamily="34" charset="0"/>
              </a:defRPr>
            </a:lvl5pPr>
            <a:lvl6pPr marL="2514474"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52"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829"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006"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AA80CB-8CD5-FB43-BE2B-4C631E9A7B91}" type="slidenum">
              <a:rPr lang="en-US" altLang="zh-TW">
                <a:solidFill>
                  <a:srgbClr val="898989"/>
                </a:solidFill>
                <a:latin typeface="Calibri" panose="020F0502020204030204" pitchFamily="34" charset="0"/>
              </a:rPr>
              <a:pPr/>
              <a:t>3</a:t>
            </a:fld>
            <a:endParaRPr lang="en-US" altLang="zh-TW">
              <a:solidFill>
                <a:srgbClr val="898989"/>
              </a:solidFill>
              <a:latin typeface="Calibri" panose="020F0502020204030204" pitchFamily="34" charset="0"/>
            </a:endParaRPr>
          </a:p>
        </p:txBody>
      </p:sp>
      <p:sp>
        <p:nvSpPr>
          <p:cNvPr id="2" name="內容版面配置區 1">
            <a:extLst>
              <a:ext uri="{FF2B5EF4-FFF2-40B4-BE49-F238E27FC236}">
                <a16:creationId xmlns:a16="http://schemas.microsoft.com/office/drawing/2014/main" id="{BDCA8E02-AA9B-C3F5-F859-775D661FDB1D}"/>
              </a:ext>
            </a:extLst>
          </p:cNvPr>
          <p:cNvSpPr>
            <a:spLocks noGrp="1"/>
          </p:cNvSpPr>
          <p:nvPr>
            <p:ph idx="1"/>
          </p:nvPr>
        </p:nvSpPr>
        <p:spPr/>
        <p:txBody>
          <a:bodyPr/>
          <a:lstStyle/>
          <a:p>
            <a:r>
              <a:rPr lang="en-US" altLang="zh-TW" sz="2000" dirty="0">
                <a:solidFill>
                  <a:schemeClr val="accent1">
                    <a:lumMod val="40000"/>
                    <a:lumOff val="60000"/>
                  </a:schemeClr>
                </a:solidFill>
                <a:latin typeface="Times New Roman" panose="02020603050405020304" pitchFamily="18" charset="0"/>
                <a:cs typeface="Times New Roman" panose="02020603050405020304" pitchFamily="18" charset="0"/>
              </a:rPr>
              <a:t>Introduction</a:t>
            </a:r>
          </a:p>
          <a:p>
            <a:r>
              <a:rPr lang="en-US" altLang="zh-TW" sz="2000" dirty="0">
                <a:latin typeface="Times New Roman" panose="02020603050405020304" pitchFamily="18" charset="0"/>
                <a:cs typeface="Times New Roman" panose="02020603050405020304" pitchFamily="18" charset="0"/>
              </a:rPr>
              <a:t>MLP Auto-scaling</a:t>
            </a:r>
          </a:p>
          <a:p>
            <a:pPr lvl="1"/>
            <a:r>
              <a:rPr lang="en-US" altLang="zh-TW" sz="1800" dirty="0">
                <a:latin typeface="Times New Roman" panose="02020603050405020304" pitchFamily="18" charset="0"/>
                <a:cs typeface="Times New Roman" panose="02020603050405020304" pitchFamily="18" charset="0"/>
              </a:rPr>
              <a:t>Input X and Output Y</a:t>
            </a:r>
          </a:p>
          <a:p>
            <a:pPr lvl="1"/>
            <a:r>
              <a:rPr lang="en-US" altLang="zh-TW" sz="1800" dirty="0">
                <a:latin typeface="Times New Roman" panose="02020603050405020304" pitchFamily="18" charset="0"/>
                <a:cs typeface="Times New Roman" panose="02020603050405020304" pitchFamily="18" charset="0"/>
              </a:rPr>
              <a:t>Types of Y</a:t>
            </a:r>
          </a:p>
          <a:p>
            <a:pPr lvl="1"/>
            <a:r>
              <a:rPr lang="en-US" altLang="zh-TW" sz="1800" dirty="0">
                <a:latin typeface="Times New Roman" panose="02020603050405020304" pitchFamily="18" charset="0"/>
                <a:cs typeface="Times New Roman" panose="02020603050405020304" pitchFamily="18" charset="0"/>
              </a:rPr>
              <a:t>MLP Models</a:t>
            </a:r>
          </a:p>
          <a:p>
            <a:pPr lvl="1"/>
            <a:r>
              <a:rPr lang="en-US" altLang="zh-TW" sz="1800" dirty="0">
                <a:latin typeface="Times New Roman" panose="02020603050405020304" pitchFamily="18" charset="0"/>
                <a:cs typeface="Times New Roman" panose="02020603050405020304" pitchFamily="18" charset="0"/>
              </a:rPr>
              <a:t>Result</a:t>
            </a:r>
          </a:p>
          <a:p>
            <a:r>
              <a:rPr lang="en-US" altLang="zh-TW" sz="2000" dirty="0">
                <a:solidFill>
                  <a:schemeClr val="accent1">
                    <a:lumMod val="40000"/>
                    <a:lumOff val="60000"/>
                  </a:schemeClr>
                </a:solidFill>
                <a:latin typeface="Times New Roman" panose="02020603050405020304" pitchFamily="18" charset="0"/>
                <a:cs typeface="Times New Roman" panose="02020603050405020304" pitchFamily="18" charset="0"/>
              </a:rPr>
              <a:t>SFC placement</a:t>
            </a:r>
          </a:p>
          <a:p>
            <a:pPr lvl="1"/>
            <a:r>
              <a:rPr lang="en-US" altLang="zh-TW" sz="1800" dirty="0">
                <a:solidFill>
                  <a:schemeClr val="accent1">
                    <a:lumMod val="40000"/>
                    <a:lumOff val="60000"/>
                  </a:schemeClr>
                </a:solidFill>
                <a:latin typeface="Times New Roman" panose="02020603050405020304" pitchFamily="18" charset="0"/>
                <a:cs typeface="Times New Roman" panose="02020603050405020304" pitchFamily="18" charset="0"/>
              </a:rPr>
              <a:t>Problem description</a:t>
            </a:r>
          </a:p>
          <a:p>
            <a:pPr lvl="1"/>
            <a:r>
              <a:rPr lang="en-US" altLang="zh-TW" sz="1800" dirty="0">
                <a:solidFill>
                  <a:schemeClr val="accent1">
                    <a:lumMod val="40000"/>
                    <a:lumOff val="60000"/>
                  </a:schemeClr>
                </a:solidFill>
                <a:latin typeface="Times New Roman" panose="02020603050405020304" pitchFamily="18" charset="0"/>
                <a:cs typeface="Times New Roman" panose="02020603050405020304" pitchFamily="18" charset="0"/>
              </a:rPr>
              <a:t>Delay model</a:t>
            </a:r>
          </a:p>
          <a:p>
            <a:pPr lvl="1"/>
            <a:r>
              <a:rPr lang="en-US" altLang="zh-TW" sz="1800" dirty="0">
                <a:solidFill>
                  <a:schemeClr val="accent1">
                    <a:lumMod val="40000"/>
                    <a:lumOff val="60000"/>
                  </a:schemeClr>
                </a:solidFill>
                <a:latin typeface="Times New Roman" panose="02020603050405020304" pitchFamily="18" charset="0"/>
                <a:cs typeface="Times New Roman" panose="02020603050405020304" pitchFamily="18" charset="0"/>
              </a:rPr>
              <a:t>Problem formulation</a:t>
            </a:r>
          </a:p>
          <a:p>
            <a:pPr lvl="1"/>
            <a:r>
              <a:rPr lang="en-US" altLang="zh-TW" sz="1800" dirty="0">
                <a:solidFill>
                  <a:schemeClr val="accent1">
                    <a:lumMod val="40000"/>
                    <a:lumOff val="60000"/>
                  </a:schemeClr>
                </a:solidFill>
                <a:latin typeface="Times New Roman" panose="02020603050405020304" pitchFamily="18" charset="0"/>
                <a:cs typeface="Times New Roman" panose="02020603050405020304" pitchFamily="18" charset="0"/>
              </a:rPr>
              <a:t>ILP</a:t>
            </a:r>
          </a:p>
          <a:p>
            <a:pPr lvl="1"/>
            <a:r>
              <a:rPr lang="en-US" altLang="zh-TW" sz="1800" dirty="0">
                <a:solidFill>
                  <a:schemeClr val="accent1">
                    <a:lumMod val="40000"/>
                    <a:lumOff val="60000"/>
                  </a:schemeClr>
                </a:solidFill>
                <a:latin typeface="Times New Roman" panose="02020603050405020304" pitchFamily="18" charset="0"/>
                <a:cs typeface="Times New Roman" panose="02020603050405020304" pitchFamily="18" charset="0"/>
              </a:rPr>
              <a:t>Heuristic algorism</a:t>
            </a:r>
          </a:p>
          <a:p>
            <a:pPr lvl="1"/>
            <a:r>
              <a:rPr lang="en-US" altLang="zh-TW" sz="1800" dirty="0">
                <a:solidFill>
                  <a:schemeClr val="accent1">
                    <a:lumMod val="40000"/>
                    <a:lumOff val="60000"/>
                  </a:schemeClr>
                </a:solidFill>
                <a:latin typeface="Times New Roman" panose="02020603050405020304" pitchFamily="18" charset="0"/>
                <a:cs typeface="Times New Roman" panose="02020603050405020304" pitchFamily="18" charset="0"/>
              </a:rPr>
              <a:t>Evaluation</a:t>
            </a:r>
          </a:p>
          <a:p>
            <a:r>
              <a:rPr lang="en-US" altLang="zh-TW" sz="2000" dirty="0">
                <a:solidFill>
                  <a:schemeClr val="accent1">
                    <a:lumMod val="40000"/>
                    <a:lumOff val="60000"/>
                  </a:schemeClr>
                </a:solidFill>
                <a:latin typeface="Times New Roman" panose="02020603050405020304" pitchFamily="18" charset="0"/>
                <a:cs typeface="Times New Roman" panose="02020603050405020304" pitchFamily="18" charset="0"/>
              </a:rPr>
              <a:t>Conclusions</a:t>
            </a:r>
          </a:p>
        </p:txBody>
      </p:sp>
    </p:spTree>
    <p:extLst>
      <p:ext uri="{BB962C8B-B14F-4D97-AF65-F5344CB8AC3E}">
        <p14:creationId xmlns:p14="http://schemas.microsoft.com/office/powerpoint/2010/main" val="646389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a:extLst>
              <a:ext uri="{FF2B5EF4-FFF2-40B4-BE49-F238E27FC236}">
                <a16:creationId xmlns:a16="http://schemas.microsoft.com/office/drawing/2014/main" id="{4113B4E1-CAEB-9018-9654-36FDBA31B184}"/>
              </a:ext>
            </a:extLst>
          </p:cNvPr>
          <p:cNvSpPr>
            <a:spLocks noGrp="1"/>
          </p:cNvSpPr>
          <p:nvPr>
            <p:ph type="title"/>
          </p:nvPr>
        </p:nvSpPr>
        <p:spPr/>
        <p:txBody>
          <a:bodyPr/>
          <a:lstStyle/>
          <a:p>
            <a:pPr defTabSz="912768"/>
            <a:r>
              <a:rPr lang="en-US" altLang="zh-TW" dirty="0">
                <a:effectLst/>
                <a:latin typeface="Microsoft JhengHei" panose="020B0604030504040204" pitchFamily="34" charset="-120"/>
                <a:ea typeface="Microsoft JhengHei" panose="020B0604030504040204" pitchFamily="34" charset="-120"/>
                <a:cs typeface="Times New Roman" panose="02020603050405020304" pitchFamily="18" charset="0"/>
              </a:rPr>
              <a:t>MLP Auto-scaling</a:t>
            </a:r>
            <a:endParaRPr lang="en-US" altLang="zh-TW" dirty="0">
              <a:latin typeface="Microsoft JhengHei" panose="020B0604030504040204" pitchFamily="34" charset="-120"/>
              <a:ea typeface="Microsoft JhengHei" panose="020B0604030504040204" pitchFamily="34" charset="-120"/>
              <a:cs typeface="Times New Roman" panose="02020603050405020304" pitchFamily="18" charset="0"/>
            </a:endParaRPr>
          </a:p>
        </p:txBody>
      </p:sp>
      <p:sp>
        <p:nvSpPr>
          <p:cNvPr id="12292" name="投影片編號版面配置區 3">
            <a:extLst>
              <a:ext uri="{FF2B5EF4-FFF2-40B4-BE49-F238E27FC236}">
                <a16:creationId xmlns:a16="http://schemas.microsoft.com/office/drawing/2014/main" id="{8FC2871B-3F60-045D-6436-367445A8767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13" indent="-285737">
              <a:defRPr>
                <a:solidFill>
                  <a:schemeClr val="tx1"/>
                </a:solidFill>
                <a:latin typeface="Arial" panose="020B0604020202020204" pitchFamily="34" charset="0"/>
                <a:cs typeface="Arial" panose="020B0604020202020204" pitchFamily="34" charset="0"/>
              </a:defRPr>
            </a:lvl2pPr>
            <a:lvl3pPr marL="1142942" indent="-228589">
              <a:defRPr>
                <a:solidFill>
                  <a:schemeClr val="tx1"/>
                </a:solidFill>
                <a:latin typeface="Arial" panose="020B0604020202020204" pitchFamily="34" charset="0"/>
                <a:cs typeface="Arial" panose="020B0604020202020204" pitchFamily="34" charset="0"/>
              </a:defRPr>
            </a:lvl3pPr>
            <a:lvl4pPr marL="1600120" indent="-228589">
              <a:defRPr>
                <a:solidFill>
                  <a:schemeClr val="tx1"/>
                </a:solidFill>
                <a:latin typeface="Arial" panose="020B0604020202020204" pitchFamily="34" charset="0"/>
                <a:cs typeface="Arial" panose="020B0604020202020204" pitchFamily="34" charset="0"/>
              </a:defRPr>
            </a:lvl4pPr>
            <a:lvl5pPr marL="2057298" indent="-228589">
              <a:defRPr>
                <a:solidFill>
                  <a:schemeClr val="tx1"/>
                </a:solidFill>
                <a:latin typeface="Arial" panose="020B0604020202020204" pitchFamily="34" charset="0"/>
                <a:cs typeface="Arial" panose="020B0604020202020204" pitchFamily="34" charset="0"/>
              </a:defRPr>
            </a:lvl5pPr>
            <a:lvl6pPr marL="2514474"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52"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829"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006"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AA80CB-8CD5-FB43-BE2B-4C631E9A7B91}" type="slidenum">
              <a:rPr lang="en-US" altLang="zh-TW">
                <a:solidFill>
                  <a:srgbClr val="898989"/>
                </a:solidFill>
                <a:latin typeface="Calibri" panose="020F0502020204030204" pitchFamily="34" charset="0"/>
              </a:rPr>
              <a:pPr/>
              <a:t>4</a:t>
            </a:fld>
            <a:endParaRPr lang="en-US" altLang="zh-TW">
              <a:solidFill>
                <a:srgbClr val="898989"/>
              </a:solidFill>
              <a:latin typeface="Calibri" panose="020F0502020204030204" pitchFamily="34" charset="0"/>
            </a:endParaRPr>
          </a:p>
        </p:txBody>
      </p:sp>
      <p:sp>
        <p:nvSpPr>
          <p:cNvPr id="5" name="文字方塊 4">
            <a:extLst>
              <a:ext uri="{FF2B5EF4-FFF2-40B4-BE49-F238E27FC236}">
                <a16:creationId xmlns:a16="http://schemas.microsoft.com/office/drawing/2014/main" id="{9CFFDC01-E091-F761-D3B3-3F4CBD065A0A}"/>
              </a:ext>
            </a:extLst>
          </p:cNvPr>
          <p:cNvSpPr txBox="1"/>
          <p:nvPr/>
        </p:nvSpPr>
        <p:spPr>
          <a:xfrm>
            <a:off x="3966072" y="2236424"/>
            <a:ext cx="184731" cy="369332"/>
          </a:xfrm>
          <a:prstGeom prst="rect">
            <a:avLst/>
          </a:prstGeom>
          <a:noFill/>
        </p:spPr>
        <p:txBody>
          <a:bodyPr wrap="none" rtlCol="0">
            <a:spAutoFit/>
          </a:bodyPr>
          <a:lstStyle/>
          <a:p>
            <a:endParaRPr lang="en-US" dirty="0"/>
          </a:p>
        </p:txBody>
      </p:sp>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601334FF-1850-C32C-4C9F-EF3BF158BD73}"/>
                  </a:ext>
                </a:extLst>
              </p:cNvPr>
              <p:cNvSpPr txBox="1"/>
              <p:nvPr/>
            </p:nvSpPr>
            <p:spPr>
              <a:xfrm>
                <a:off x="754796" y="1713177"/>
                <a:ext cx="5976664" cy="4801314"/>
              </a:xfrm>
              <a:prstGeom prst="rect">
                <a:avLst/>
              </a:prstGeom>
              <a:noFill/>
            </p:spPr>
            <p:txBody>
              <a:bodyPr wrap="square" rtlCol="0">
                <a:spAutoFit/>
              </a:bodyPr>
              <a:lstStyle/>
              <a:p>
                <a:r>
                  <a:rPr lang="en-US" altLang="zh-TW" dirty="0">
                    <a:effectLst/>
                    <a:latin typeface="Times"/>
                  </a:rPr>
                  <a:t>We investigate how to map </a:t>
                </a:r>
                <a:r>
                  <a:rPr lang="en-US" altLang="zh-TW" dirty="0">
                    <a:solidFill>
                      <a:srgbClr val="FF0000"/>
                    </a:solidFill>
                    <a:effectLst/>
                    <a:latin typeface="Times"/>
                  </a:rPr>
                  <a:t>traffic load statistics </a:t>
                </a:r>
                <a:r>
                  <a:rPr lang="en-US" altLang="zh-TW" i="1" dirty="0">
                    <a:solidFill>
                      <a:srgbClr val="FF0000"/>
                    </a:solidFill>
                    <a:effectLst/>
                    <a:latin typeface="Times"/>
                  </a:rPr>
                  <a:t>X </a:t>
                </a:r>
                <a:r>
                  <a:rPr lang="en-US" altLang="zh-TW" dirty="0">
                    <a:effectLst/>
                    <a:latin typeface="Times"/>
                  </a:rPr>
                  <a:t>to VNF </a:t>
                </a:r>
                <a:r>
                  <a:rPr lang="en-US" altLang="zh-TW" dirty="0">
                    <a:solidFill>
                      <a:srgbClr val="FF0000"/>
                    </a:solidFill>
                    <a:effectLst/>
                    <a:latin typeface="Times"/>
                  </a:rPr>
                  <a:t>scaling decisions </a:t>
                </a:r>
                <a:r>
                  <a:rPr lang="en-US" altLang="zh-TW" i="1" dirty="0">
                    <a:solidFill>
                      <a:srgbClr val="FF0000"/>
                    </a:solidFill>
                    <a:effectLst/>
                    <a:latin typeface="Times"/>
                  </a:rPr>
                  <a:t>Y </a:t>
                </a:r>
                <a:r>
                  <a:rPr lang="en-US" altLang="zh-TW" dirty="0">
                    <a:effectLst/>
                    <a:latin typeface="Times"/>
                  </a:rPr>
                  <a:t>using supervised learning, which involves learning from a training set of data. </a:t>
                </a:r>
              </a:p>
              <a:p>
                <a:endParaRPr lang="en-US" altLang="zh-TW" dirty="0">
                  <a:latin typeface="Times"/>
                </a:endParaRPr>
              </a:p>
              <a:p>
                <a:r>
                  <a:rPr lang="en-US" altLang="zh-TW" dirty="0">
                    <a:effectLst/>
                    <a:latin typeface="Times"/>
                  </a:rPr>
                  <a:t>The traffic load statistics </a:t>
                </a:r>
                <a:r>
                  <a:rPr lang="en-US" altLang="zh-TW" i="1" dirty="0">
                    <a:effectLst/>
                    <a:latin typeface="Times"/>
                  </a:rPr>
                  <a:t>X </a:t>
                </a:r>
                <a:r>
                  <a:rPr lang="en-US" altLang="zh-TW" dirty="0">
                    <a:effectLst/>
                    <a:latin typeface="Times"/>
                  </a:rPr>
                  <a:t>include measurements from a commercial operator’s 5G mobile network.</a:t>
                </a:r>
              </a:p>
              <a:p>
                <a:endParaRPr lang="en-US" altLang="zh-TW" dirty="0">
                  <a:latin typeface="Times"/>
                </a:endParaRPr>
              </a:p>
              <a:p>
                <a:r>
                  <a:rPr lang="en-US" altLang="zh-TW" dirty="0">
                    <a:effectLst/>
                    <a:latin typeface="Times"/>
                  </a:rPr>
                  <a:t>The </a:t>
                </a:r>
                <a14:m>
                  <m:oMath xmlns:m="http://schemas.openxmlformats.org/officeDocument/2006/math">
                    <m:sSub>
                      <m:sSubPr>
                        <m:ctrlPr>
                          <a:rPr lang="en-US" altLang="zh-TW" i="1" smtClean="0">
                            <a:effectLst/>
                            <a:latin typeface="Cambria Math" panose="02040503050406030204" pitchFamily="18" charset="0"/>
                          </a:rPr>
                        </m:ctrlPr>
                      </m:sSubPr>
                      <m:e>
                        <m:r>
                          <a:rPr lang="en-US" altLang="zh-TW" b="0" i="1" smtClean="0">
                            <a:effectLst/>
                            <a:latin typeface="Cambria Math" panose="02040503050406030204" pitchFamily="18" charset="0"/>
                          </a:rPr>
                          <m:t>𝑋</m:t>
                        </m:r>
                      </m:e>
                      <m:sub>
                        <m:r>
                          <a:rPr lang="en-US" altLang="zh-TW" b="0" i="1" smtClean="0">
                            <a:effectLst/>
                            <a:latin typeface="Cambria Math" panose="02040503050406030204" pitchFamily="18" charset="0"/>
                          </a:rPr>
                          <m:t>𝑑𝑒𝑓𝑎𝑢𝑙𝑡</m:t>
                        </m:r>
                      </m:sub>
                    </m:sSub>
                  </m:oMath>
                </a14:m>
                <a:r>
                  <a:rPr lang="en-US" altLang="zh-TW" i="1" dirty="0">
                    <a:effectLst/>
                    <a:latin typeface="Times"/>
                  </a:rPr>
                  <a:t> </a:t>
                </a:r>
                <a:r>
                  <a:rPr lang="en-US" altLang="zh-TW" dirty="0">
                    <a:effectLst/>
                    <a:latin typeface="Times"/>
                  </a:rPr>
                  <a:t>feature set includes 8 numeric features that are already available in the dataset, as described in Table 1. </a:t>
                </a:r>
              </a:p>
              <a:p>
                <a:endParaRPr lang="en-US" altLang="zh-TW" dirty="0">
                  <a:effectLst/>
                  <a:latin typeface="Times"/>
                </a:endParaRPr>
              </a:p>
              <a:p>
                <a:r>
                  <a:rPr lang="en-US" altLang="zh-TW" dirty="0">
                    <a:effectLst/>
                    <a:latin typeface="Times"/>
                  </a:rPr>
                  <a:t>we construct 9 numeric features ( </a:t>
                </a:r>
                <a14:m>
                  <m:oMath xmlns:m="http://schemas.openxmlformats.org/officeDocument/2006/math">
                    <m:sSub>
                      <m:sSubPr>
                        <m:ctrlPr>
                          <a:rPr lang="en-US" altLang="zh-TW" i="1" smtClean="0">
                            <a:effectLst/>
                            <a:latin typeface="Cambria Math" panose="02040503050406030204" pitchFamily="18" charset="0"/>
                          </a:rPr>
                        </m:ctrlPr>
                      </m:sSubPr>
                      <m:e>
                        <m:r>
                          <a:rPr lang="en-US" altLang="zh-TW" b="0" i="1" smtClean="0">
                            <a:effectLst/>
                            <a:latin typeface="Cambria Math" panose="02040503050406030204" pitchFamily="18" charset="0"/>
                          </a:rPr>
                          <m:t>𝑋</m:t>
                        </m:r>
                      </m:e>
                      <m:sub>
                        <m:r>
                          <m:rPr>
                            <m:nor/>
                          </m:rPr>
                          <a:rPr lang="en-US" altLang="zh-TW" i="1" dirty="0">
                            <a:latin typeface="Times"/>
                          </a:rPr>
                          <m:t>constructed</m:t>
                        </m:r>
                      </m:sub>
                    </m:sSub>
                  </m:oMath>
                </a14:m>
                <a:r>
                  <a:rPr lang="en-US" altLang="zh-TW" i="1" dirty="0">
                    <a:effectLst/>
                    <a:latin typeface="Times"/>
                  </a:rPr>
                  <a:t> </a:t>
                </a:r>
                <a:r>
                  <a:rPr lang="en-US" altLang="zh-TW" dirty="0">
                    <a:effectLst/>
                    <a:latin typeface="Times"/>
                  </a:rPr>
                  <a:t>) from the basic dataset, as shown in Table 2.</a:t>
                </a:r>
              </a:p>
              <a:p>
                <a:r>
                  <a:rPr lang="en-US" altLang="zh-TW" dirty="0">
                    <a:effectLst/>
                    <a:latin typeface="Times"/>
                  </a:rPr>
                  <a:t>These constructed features contain information or patterns on how the traffic load evolves, therefore assisting in proactive VNF scaling decisions. </a:t>
                </a:r>
              </a:p>
              <a:p>
                <a:endParaRPr lang="en-US" altLang="zh-TW" dirty="0">
                  <a:effectLst/>
                  <a:latin typeface="Times"/>
                </a:endParaRPr>
              </a:p>
              <a:p>
                <a:endParaRPr lang="en-US" altLang="zh-TW" dirty="0">
                  <a:effectLst/>
                  <a:latin typeface="Times"/>
                </a:endParaRPr>
              </a:p>
            </p:txBody>
          </p:sp>
        </mc:Choice>
        <mc:Fallback xmlns="">
          <p:sp>
            <p:nvSpPr>
              <p:cNvPr id="7" name="文字方塊 6">
                <a:extLst>
                  <a:ext uri="{FF2B5EF4-FFF2-40B4-BE49-F238E27FC236}">
                    <a16:creationId xmlns:a16="http://schemas.microsoft.com/office/drawing/2014/main" id="{601334FF-1850-C32C-4C9F-EF3BF158BD73}"/>
                  </a:ext>
                </a:extLst>
              </p:cNvPr>
              <p:cNvSpPr txBox="1">
                <a:spLocks noRot="1" noChangeAspect="1" noMove="1" noResize="1" noEditPoints="1" noAdjustHandles="1" noChangeArrowheads="1" noChangeShapeType="1" noTextEdit="1"/>
              </p:cNvSpPr>
              <p:nvPr/>
            </p:nvSpPr>
            <p:spPr>
              <a:xfrm>
                <a:off x="754796" y="1713177"/>
                <a:ext cx="5976664" cy="4801314"/>
              </a:xfrm>
              <a:prstGeom prst="rect">
                <a:avLst/>
              </a:prstGeom>
              <a:blipFill>
                <a:blip r:embed="rId3"/>
                <a:stretch>
                  <a:fillRect l="-918" t="-635"/>
                </a:stretch>
              </a:blipFill>
            </p:spPr>
            <p:txBody>
              <a:bodyPr/>
              <a:lstStyle/>
              <a:p>
                <a:r>
                  <a:rPr lang="zh-TW" altLang="en-US">
                    <a:noFill/>
                  </a:rPr>
                  <a:t> </a:t>
                </a:r>
              </a:p>
            </p:txBody>
          </p:sp>
        </mc:Fallback>
      </mc:AlternateContent>
      <p:pic>
        <p:nvPicPr>
          <p:cNvPr id="6" name="內容版面配置區 5">
            <a:extLst>
              <a:ext uri="{FF2B5EF4-FFF2-40B4-BE49-F238E27FC236}">
                <a16:creationId xmlns:a16="http://schemas.microsoft.com/office/drawing/2014/main" id="{F1DE2CDD-D519-AAF8-C0D0-05C06DF02F28}"/>
              </a:ext>
            </a:extLst>
          </p:cNvPr>
          <p:cNvPicPr>
            <a:picLocks noGrp="1" noChangeAspect="1"/>
          </p:cNvPicPr>
          <p:nvPr>
            <p:ph idx="1"/>
          </p:nvPr>
        </p:nvPicPr>
        <p:blipFill>
          <a:blip r:embed="rId4"/>
          <a:stretch>
            <a:fillRect/>
          </a:stretch>
        </p:blipFill>
        <p:spPr>
          <a:xfrm>
            <a:off x="6937686" y="1624020"/>
            <a:ext cx="4470514" cy="4525963"/>
          </a:xfrm>
          <a:prstGeom prst="rect">
            <a:avLst/>
          </a:prstGeom>
        </p:spPr>
      </p:pic>
    </p:spTree>
    <p:extLst>
      <p:ext uri="{BB962C8B-B14F-4D97-AF65-F5344CB8AC3E}">
        <p14:creationId xmlns:p14="http://schemas.microsoft.com/office/powerpoint/2010/main" val="3571238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a:extLst>
              <a:ext uri="{FF2B5EF4-FFF2-40B4-BE49-F238E27FC236}">
                <a16:creationId xmlns:a16="http://schemas.microsoft.com/office/drawing/2014/main" id="{4113B4E1-CAEB-9018-9654-36FDBA31B184}"/>
              </a:ext>
            </a:extLst>
          </p:cNvPr>
          <p:cNvSpPr>
            <a:spLocks noGrp="1"/>
          </p:cNvSpPr>
          <p:nvPr>
            <p:ph type="title"/>
          </p:nvPr>
        </p:nvSpPr>
        <p:spPr/>
        <p:txBody>
          <a:bodyPr/>
          <a:lstStyle/>
          <a:p>
            <a:pPr defTabSz="912768"/>
            <a:r>
              <a:rPr lang="en-US" altLang="zh-TW" dirty="0">
                <a:effectLst/>
                <a:latin typeface="Microsoft JhengHei" panose="020B0604030504040204" pitchFamily="34" charset="-120"/>
                <a:ea typeface="Microsoft JhengHei" panose="020B0604030504040204" pitchFamily="34" charset="-120"/>
                <a:cs typeface="Times New Roman" panose="02020603050405020304" pitchFamily="18" charset="0"/>
              </a:rPr>
              <a:t>Input X</a:t>
            </a:r>
            <a:endParaRPr lang="en-US" altLang="zh-TW" dirty="0">
              <a:latin typeface="Microsoft JhengHei" panose="020B0604030504040204" pitchFamily="34" charset="-120"/>
              <a:ea typeface="Microsoft JhengHei" panose="020B0604030504040204" pitchFamily="34" charset="-120"/>
              <a:cs typeface="Times New Roman" panose="02020603050405020304" pitchFamily="18" charset="0"/>
            </a:endParaRPr>
          </a:p>
        </p:txBody>
      </p:sp>
      <p:sp>
        <p:nvSpPr>
          <p:cNvPr id="12292" name="投影片編號版面配置區 3">
            <a:extLst>
              <a:ext uri="{FF2B5EF4-FFF2-40B4-BE49-F238E27FC236}">
                <a16:creationId xmlns:a16="http://schemas.microsoft.com/office/drawing/2014/main" id="{8FC2871B-3F60-045D-6436-367445A8767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13" indent="-285737">
              <a:defRPr>
                <a:solidFill>
                  <a:schemeClr val="tx1"/>
                </a:solidFill>
                <a:latin typeface="Arial" panose="020B0604020202020204" pitchFamily="34" charset="0"/>
                <a:cs typeface="Arial" panose="020B0604020202020204" pitchFamily="34" charset="0"/>
              </a:defRPr>
            </a:lvl2pPr>
            <a:lvl3pPr marL="1142942" indent="-228589">
              <a:defRPr>
                <a:solidFill>
                  <a:schemeClr val="tx1"/>
                </a:solidFill>
                <a:latin typeface="Arial" panose="020B0604020202020204" pitchFamily="34" charset="0"/>
                <a:cs typeface="Arial" panose="020B0604020202020204" pitchFamily="34" charset="0"/>
              </a:defRPr>
            </a:lvl3pPr>
            <a:lvl4pPr marL="1600120" indent="-228589">
              <a:defRPr>
                <a:solidFill>
                  <a:schemeClr val="tx1"/>
                </a:solidFill>
                <a:latin typeface="Arial" panose="020B0604020202020204" pitchFamily="34" charset="0"/>
                <a:cs typeface="Arial" panose="020B0604020202020204" pitchFamily="34" charset="0"/>
              </a:defRPr>
            </a:lvl4pPr>
            <a:lvl5pPr marL="2057298" indent="-228589">
              <a:defRPr>
                <a:solidFill>
                  <a:schemeClr val="tx1"/>
                </a:solidFill>
                <a:latin typeface="Arial" panose="020B0604020202020204" pitchFamily="34" charset="0"/>
                <a:cs typeface="Arial" panose="020B0604020202020204" pitchFamily="34" charset="0"/>
              </a:defRPr>
            </a:lvl5pPr>
            <a:lvl6pPr marL="2514474"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52"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829"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006"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AA80CB-8CD5-FB43-BE2B-4C631E9A7B91}" type="slidenum">
              <a:rPr lang="en-US" altLang="zh-TW">
                <a:solidFill>
                  <a:srgbClr val="898989"/>
                </a:solidFill>
                <a:latin typeface="Calibri" panose="020F0502020204030204" pitchFamily="34" charset="0"/>
              </a:rPr>
              <a:pPr/>
              <a:t>5</a:t>
            </a:fld>
            <a:endParaRPr lang="en-US" altLang="zh-TW">
              <a:solidFill>
                <a:srgbClr val="898989"/>
              </a:solidFill>
              <a:latin typeface="Calibri" panose="020F0502020204030204" pitchFamily="34" charset="0"/>
            </a:endParaRPr>
          </a:p>
        </p:txBody>
      </p:sp>
      <p:sp>
        <p:nvSpPr>
          <p:cNvPr id="5" name="文字方塊 4">
            <a:extLst>
              <a:ext uri="{FF2B5EF4-FFF2-40B4-BE49-F238E27FC236}">
                <a16:creationId xmlns:a16="http://schemas.microsoft.com/office/drawing/2014/main" id="{9CFFDC01-E091-F761-D3B3-3F4CBD065A0A}"/>
              </a:ext>
            </a:extLst>
          </p:cNvPr>
          <p:cNvSpPr txBox="1"/>
          <p:nvPr/>
        </p:nvSpPr>
        <p:spPr>
          <a:xfrm>
            <a:off x="3966072" y="2236424"/>
            <a:ext cx="184731" cy="369332"/>
          </a:xfrm>
          <a:prstGeom prst="rect">
            <a:avLst/>
          </a:prstGeom>
          <a:noFill/>
        </p:spPr>
        <p:txBody>
          <a:bodyPr wrap="none" rtlCol="0">
            <a:spAutoFit/>
          </a:bodyPr>
          <a:lstStyle/>
          <a:p>
            <a:endParaRPr lang="en-US" dirty="0"/>
          </a:p>
        </p:txBody>
      </p:sp>
      <p:sp>
        <p:nvSpPr>
          <p:cNvPr id="7" name="文字方塊 6">
            <a:extLst>
              <a:ext uri="{FF2B5EF4-FFF2-40B4-BE49-F238E27FC236}">
                <a16:creationId xmlns:a16="http://schemas.microsoft.com/office/drawing/2014/main" id="{601334FF-1850-C32C-4C9F-EF3BF158BD73}"/>
              </a:ext>
            </a:extLst>
          </p:cNvPr>
          <p:cNvSpPr txBox="1"/>
          <p:nvPr/>
        </p:nvSpPr>
        <p:spPr>
          <a:xfrm>
            <a:off x="783800" y="1643177"/>
            <a:ext cx="5976664" cy="5078313"/>
          </a:xfrm>
          <a:prstGeom prst="rect">
            <a:avLst/>
          </a:prstGeom>
          <a:noFill/>
        </p:spPr>
        <p:txBody>
          <a:bodyPr wrap="square" rtlCol="0">
            <a:spAutoFit/>
          </a:bodyPr>
          <a:lstStyle/>
          <a:p>
            <a:r>
              <a:rPr lang="en-US" altLang="zh-TW" i="1" dirty="0">
                <a:effectLst/>
                <a:latin typeface="Times"/>
              </a:rPr>
              <a:t>Feature subset selection</a:t>
            </a:r>
            <a:r>
              <a:rPr lang="en-US" altLang="zh-TW" i="1" dirty="0">
                <a:latin typeface="Times"/>
              </a:rPr>
              <a:t>:</a:t>
            </a:r>
          </a:p>
          <a:p>
            <a:r>
              <a:rPr lang="en-US" altLang="zh-TW" dirty="0">
                <a:solidFill>
                  <a:schemeClr val="tx2"/>
                </a:solidFill>
                <a:effectLst/>
                <a:latin typeface="Times"/>
              </a:rPr>
              <a:t>Recursive Feature Elimination (RFE):</a:t>
            </a:r>
          </a:p>
          <a:p>
            <a:r>
              <a:rPr lang="en-US" altLang="zh-TW" dirty="0">
                <a:effectLst/>
                <a:latin typeface="Times"/>
              </a:rPr>
              <a:t>RFE is a greedy optimization technique that strives to find the best-performing feature subset. </a:t>
            </a:r>
          </a:p>
          <a:p>
            <a:endParaRPr lang="en-US" altLang="zh-TW" dirty="0">
              <a:effectLst/>
              <a:latin typeface="Times"/>
            </a:endParaRPr>
          </a:p>
          <a:p>
            <a:r>
              <a:rPr lang="en-US" altLang="zh-TW" dirty="0">
                <a:solidFill>
                  <a:schemeClr val="tx2"/>
                </a:solidFill>
                <a:effectLst/>
                <a:latin typeface="Times"/>
              </a:rPr>
              <a:t>Principal Component Analysis (PCA) </a:t>
            </a:r>
            <a:r>
              <a:rPr lang="en-US" altLang="zh-TW" dirty="0">
                <a:solidFill>
                  <a:schemeClr val="tx2"/>
                </a:solidFill>
                <a:latin typeface="Times"/>
              </a:rPr>
              <a:t>:</a:t>
            </a:r>
          </a:p>
          <a:p>
            <a:r>
              <a:rPr lang="en-US" altLang="zh-TW" dirty="0">
                <a:effectLst/>
                <a:latin typeface="Times"/>
              </a:rPr>
              <a:t>A statistical method to find correlated features and their impact on classification and regression </a:t>
            </a:r>
          </a:p>
          <a:p>
            <a:endParaRPr lang="en-US" altLang="zh-TW" dirty="0">
              <a:effectLst/>
              <a:latin typeface="Times"/>
            </a:endParaRPr>
          </a:p>
          <a:p>
            <a:r>
              <a:rPr lang="en-US" altLang="zh-TW" dirty="0">
                <a:effectLst/>
                <a:latin typeface="Times"/>
              </a:rPr>
              <a:t>After ranking, </a:t>
            </a:r>
            <a:r>
              <a:rPr lang="en-US" altLang="zh-TW" dirty="0">
                <a:solidFill>
                  <a:srgbClr val="FF0000"/>
                </a:solidFill>
                <a:effectLst/>
                <a:latin typeface="Times"/>
              </a:rPr>
              <a:t>features 8, 9, 10, 11, and 12 are ranked highest</a:t>
            </a:r>
            <a:r>
              <a:rPr lang="en-US" altLang="zh-TW" dirty="0">
                <a:effectLst/>
                <a:latin typeface="Times"/>
              </a:rPr>
              <a:t>, which implies that measured loads closer to the scaling decision time are the crucial features. Features 2, 17, and 3 are ranked 2nd, 3rd, and 4th, respectively. </a:t>
            </a:r>
          </a:p>
          <a:p>
            <a:endParaRPr lang="en-US" altLang="zh-TW" dirty="0">
              <a:effectLst/>
              <a:latin typeface="Times"/>
            </a:endParaRPr>
          </a:p>
          <a:p>
            <a:r>
              <a:rPr lang="en-US" altLang="zh-TW" dirty="0">
                <a:effectLst/>
                <a:latin typeface="Times"/>
              </a:rPr>
              <a:t>we use only 12 features (eliminating 1, 4, 5, 6, and 7 from Table 1 ) that provide the best results for our MLP models. </a:t>
            </a:r>
          </a:p>
          <a:p>
            <a:endParaRPr lang="da-DK" altLang="zh-TW" i="1" dirty="0">
              <a:latin typeface="Times"/>
            </a:endParaRPr>
          </a:p>
          <a:p>
            <a:endParaRPr lang="da-DK" altLang="zh-TW" dirty="0">
              <a:effectLst/>
              <a:latin typeface="Times"/>
            </a:endParaRPr>
          </a:p>
        </p:txBody>
      </p:sp>
      <p:pic>
        <p:nvPicPr>
          <p:cNvPr id="6" name="內容版面配置區 5">
            <a:extLst>
              <a:ext uri="{FF2B5EF4-FFF2-40B4-BE49-F238E27FC236}">
                <a16:creationId xmlns:a16="http://schemas.microsoft.com/office/drawing/2014/main" id="{F1DE2CDD-D519-AAF8-C0D0-05C06DF02F28}"/>
              </a:ext>
            </a:extLst>
          </p:cNvPr>
          <p:cNvPicPr>
            <a:picLocks noGrp="1" noChangeAspect="1"/>
          </p:cNvPicPr>
          <p:nvPr>
            <p:ph idx="1"/>
          </p:nvPr>
        </p:nvPicPr>
        <p:blipFill>
          <a:blip r:embed="rId3"/>
          <a:stretch>
            <a:fillRect/>
          </a:stretch>
        </p:blipFill>
        <p:spPr>
          <a:xfrm>
            <a:off x="6937686" y="1624020"/>
            <a:ext cx="4470514" cy="4525963"/>
          </a:xfrm>
          <a:prstGeom prst="rect">
            <a:avLst/>
          </a:prstGeom>
        </p:spPr>
      </p:pic>
    </p:spTree>
    <p:extLst>
      <p:ext uri="{BB962C8B-B14F-4D97-AF65-F5344CB8AC3E}">
        <p14:creationId xmlns:p14="http://schemas.microsoft.com/office/powerpoint/2010/main" val="2150200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a:extLst>
              <a:ext uri="{FF2B5EF4-FFF2-40B4-BE49-F238E27FC236}">
                <a16:creationId xmlns:a16="http://schemas.microsoft.com/office/drawing/2014/main" id="{4113B4E1-CAEB-9018-9654-36FDBA31B184}"/>
              </a:ext>
            </a:extLst>
          </p:cNvPr>
          <p:cNvSpPr>
            <a:spLocks noGrp="1"/>
          </p:cNvSpPr>
          <p:nvPr>
            <p:ph type="title"/>
          </p:nvPr>
        </p:nvSpPr>
        <p:spPr/>
        <p:txBody>
          <a:bodyPr/>
          <a:lstStyle/>
          <a:p>
            <a:pPr defTabSz="912768"/>
            <a:r>
              <a:rPr lang="en-US" altLang="zh-TW" dirty="0">
                <a:effectLst/>
                <a:latin typeface="Microsoft JhengHei" panose="020B0604030504040204" pitchFamily="34" charset="-120"/>
                <a:ea typeface="Microsoft JhengHei" panose="020B0604030504040204" pitchFamily="34" charset="-120"/>
                <a:cs typeface="Times New Roman" panose="02020603050405020304" pitchFamily="18" charset="0"/>
              </a:rPr>
              <a:t>Output Y</a:t>
            </a:r>
            <a:endParaRPr lang="en-US" altLang="zh-TW" dirty="0">
              <a:latin typeface="Microsoft JhengHei" panose="020B0604030504040204" pitchFamily="34" charset="-120"/>
              <a:ea typeface="Microsoft JhengHei" panose="020B0604030504040204" pitchFamily="34" charset="-120"/>
              <a:cs typeface="Times New Roman" panose="02020603050405020304" pitchFamily="18" charset="0"/>
            </a:endParaRPr>
          </a:p>
        </p:txBody>
      </p:sp>
      <p:sp>
        <p:nvSpPr>
          <p:cNvPr id="12292" name="投影片編號版面配置區 3">
            <a:extLst>
              <a:ext uri="{FF2B5EF4-FFF2-40B4-BE49-F238E27FC236}">
                <a16:creationId xmlns:a16="http://schemas.microsoft.com/office/drawing/2014/main" id="{8FC2871B-3F60-045D-6436-367445A8767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13" indent="-285737">
              <a:defRPr>
                <a:solidFill>
                  <a:schemeClr val="tx1"/>
                </a:solidFill>
                <a:latin typeface="Arial" panose="020B0604020202020204" pitchFamily="34" charset="0"/>
                <a:cs typeface="Arial" panose="020B0604020202020204" pitchFamily="34" charset="0"/>
              </a:defRPr>
            </a:lvl2pPr>
            <a:lvl3pPr marL="1142942" indent="-228589">
              <a:defRPr>
                <a:solidFill>
                  <a:schemeClr val="tx1"/>
                </a:solidFill>
                <a:latin typeface="Arial" panose="020B0604020202020204" pitchFamily="34" charset="0"/>
                <a:cs typeface="Arial" panose="020B0604020202020204" pitchFamily="34" charset="0"/>
              </a:defRPr>
            </a:lvl3pPr>
            <a:lvl4pPr marL="1600120" indent="-228589">
              <a:defRPr>
                <a:solidFill>
                  <a:schemeClr val="tx1"/>
                </a:solidFill>
                <a:latin typeface="Arial" panose="020B0604020202020204" pitchFamily="34" charset="0"/>
                <a:cs typeface="Arial" panose="020B0604020202020204" pitchFamily="34" charset="0"/>
              </a:defRPr>
            </a:lvl4pPr>
            <a:lvl5pPr marL="2057298" indent="-228589">
              <a:defRPr>
                <a:solidFill>
                  <a:schemeClr val="tx1"/>
                </a:solidFill>
                <a:latin typeface="Arial" panose="020B0604020202020204" pitchFamily="34" charset="0"/>
                <a:cs typeface="Arial" panose="020B0604020202020204" pitchFamily="34" charset="0"/>
              </a:defRPr>
            </a:lvl5pPr>
            <a:lvl6pPr marL="2514474"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52"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829"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006"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AA80CB-8CD5-FB43-BE2B-4C631E9A7B91}" type="slidenum">
              <a:rPr lang="en-US" altLang="zh-TW">
                <a:solidFill>
                  <a:srgbClr val="898989"/>
                </a:solidFill>
                <a:latin typeface="Calibri" panose="020F0502020204030204" pitchFamily="34" charset="0"/>
              </a:rPr>
              <a:pPr/>
              <a:t>6</a:t>
            </a:fld>
            <a:endParaRPr lang="en-US" altLang="zh-TW">
              <a:solidFill>
                <a:srgbClr val="898989"/>
              </a:solidFill>
              <a:latin typeface="Calibri" panose="020F0502020204030204" pitchFamily="34" charset="0"/>
            </a:endParaRPr>
          </a:p>
        </p:txBody>
      </p:sp>
      <p:pic>
        <p:nvPicPr>
          <p:cNvPr id="4" name="內容版面配置區 3">
            <a:extLst>
              <a:ext uri="{FF2B5EF4-FFF2-40B4-BE49-F238E27FC236}">
                <a16:creationId xmlns:a16="http://schemas.microsoft.com/office/drawing/2014/main" id="{145EA060-C23A-790A-F39B-227BCE6BA620}"/>
              </a:ext>
            </a:extLst>
          </p:cNvPr>
          <p:cNvPicPr>
            <a:picLocks noGrp="1" noChangeAspect="1"/>
          </p:cNvPicPr>
          <p:nvPr>
            <p:ph idx="1"/>
          </p:nvPr>
        </p:nvPicPr>
        <p:blipFill>
          <a:blip r:embed="rId3"/>
          <a:stretch>
            <a:fillRect/>
          </a:stretch>
        </p:blipFill>
        <p:spPr>
          <a:xfrm>
            <a:off x="7104112" y="1624020"/>
            <a:ext cx="4217374" cy="4525963"/>
          </a:xfrm>
          <a:prstGeom prst="rect">
            <a:avLst/>
          </a:prstGeom>
        </p:spPr>
      </p:pic>
      <p:sp>
        <p:nvSpPr>
          <p:cNvPr id="5" name="文字方塊 4">
            <a:extLst>
              <a:ext uri="{FF2B5EF4-FFF2-40B4-BE49-F238E27FC236}">
                <a16:creationId xmlns:a16="http://schemas.microsoft.com/office/drawing/2014/main" id="{9CFFDC01-E091-F761-D3B3-3F4CBD065A0A}"/>
              </a:ext>
            </a:extLst>
          </p:cNvPr>
          <p:cNvSpPr txBox="1"/>
          <p:nvPr/>
        </p:nvSpPr>
        <p:spPr>
          <a:xfrm>
            <a:off x="3966072" y="2236424"/>
            <a:ext cx="184731" cy="369332"/>
          </a:xfrm>
          <a:prstGeom prst="rect">
            <a:avLst/>
          </a:prstGeom>
          <a:noFill/>
        </p:spPr>
        <p:txBody>
          <a:bodyPr wrap="none" rtlCol="0">
            <a:spAutoFit/>
          </a:bodyPr>
          <a:lstStyle/>
          <a:p>
            <a:endParaRPr lang="en-US" dirty="0"/>
          </a:p>
        </p:txBody>
      </p:sp>
      <p:sp>
        <p:nvSpPr>
          <p:cNvPr id="7" name="文字方塊 6">
            <a:extLst>
              <a:ext uri="{FF2B5EF4-FFF2-40B4-BE49-F238E27FC236}">
                <a16:creationId xmlns:a16="http://schemas.microsoft.com/office/drawing/2014/main" id="{601334FF-1850-C32C-4C9F-EF3BF158BD73}"/>
              </a:ext>
            </a:extLst>
          </p:cNvPr>
          <p:cNvSpPr txBox="1"/>
          <p:nvPr/>
        </p:nvSpPr>
        <p:spPr>
          <a:xfrm>
            <a:off x="767408" y="1916832"/>
            <a:ext cx="5976664" cy="3416320"/>
          </a:xfrm>
          <a:prstGeom prst="rect">
            <a:avLst/>
          </a:prstGeom>
          <a:noFill/>
        </p:spPr>
        <p:txBody>
          <a:bodyPr wrap="square" rtlCol="0">
            <a:spAutoFit/>
          </a:bodyPr>
          <a:lstStyle/>
          <a:p>
            <a:endParaRPr lang="en-US" altLang="zh-TW" dirty="0">
              <a:latin typeface="Times"/>
            </a:endParaRPr>
          </a:p>
          <a:p>
            <a:r>
              <a:rPr lang="en-US" altLang="zh-TW" b="1" i="1" dirty="0">
                <a:solidFill>
                  <a:schemeClr val="tx2"/>
                </a:solidFill>
                <a:effectLst/>
                <a:latin typeface="Times"/>
              </a:rPr>
              <a:t>MLP Classifier</a:t>
            </a:r>
          </a:p>
          <a:p>
            <a:r>
              <a:rPr lang="en-US" altLang="zh-TW" dirty="0">
                <a:effectLst/>
                <a:latin typeface="Times"/>
              </a:rPr>
              <a:t>The output is a vector containing the probabilities that sample </a:t>
            </a:r>
            <a:r>
              <a:rPr lang="en-US" altLang="zh-TW" i="1" dirty="0">
                <a:effectLst/>
                <a:latin typeface="Times"/>
              </a:rPr>
              <a:t>x </a:t>
            </a:r>
            <a:r>
              <a:rPr lang="en-US" altLang="zh-TW" dirty="0">
                <a:effectLst/>
                <a:latin typeface="Helvetica" pitchFamily="2" charset="0"/>
              </a:rPr>
              <a:t>∈ </a:t>
            </a:r>
            <a:r>
              <a:rPr lang="en-US" altLang="zh-TW" i="1" dirty="0">
                <a:effectLst/>
                <a:latin typeface="Times"/>
              </a:rPr>
              <a:t>X </a:t>
            </a:r>
            <a:r>
              <a:rPr lang="en-US" altLang="zh-TW" dirty="0">
                <a:effectLst/>
                <a:latin typeface="Times"/>
              </a:rPr>
              <a:t>belongs to each class.</a:t>
            </a:r>
          </a:p>
          <a:p>
            <a:r>
              <a:rPr lang="en-US" altLang="zh-TW" dirty="0">
                <a:effectLst/>
                <a:latin typeface="Times"/>
              </a:rPr>
              <a:t>The final result is the class with the highest probability</a:t>
            </a:r>
            <a:r>
              <a:rPr lang="en-US" altLang="zh-TW" dirty="0">
                <a:latin typeface="Times"/>
              </a:rPr>
              <a:t>.</a:t>
            </a:r>
          </a:p>
          <a:p>
            <a:endParaRPr lang="en-US" altLang="zh-TW" dirty="0">
              <a:effectLst/>
              <a:latin typeface="Times"/>
            </a:endParaRPr>
          </a:p>
          <a:p>
            <a:r>
              <a:rPr lang="en-US" altLang="zh-TW" b="1" i="1" dirty="0">
                <a:solidFill>
                  <a:schemeClr val="tx2"/>
                </a:solidFill>
                <a:effectLst/>
                <a:latin typeface="Times"/>
              </a:rPr>
              <a:t>MLP Regressor </a:t>
            </a:r>
            <a:endParaRPr lang="en-US" altLang="zh-TW" dirty="0">
              <a:solidFill>
                <a:schemeClr val="tx2"/>
              </a:solidFill>
              <a:effectLst/>
              <a:latin typeface="Times"/>
            </a:endParaRPr>
          </a:p>
          <a:p>
            <a:r>
              <a:rPr lang="en-US" altLang="zh-TW" dirty="0">
                <a:effectLst/>
                <a:latin typeface="Times"/>
              </a:rPr>
              <a:t>The output is a real-valued quantity predicted based on the input sample </a:t>
            </a:r>
            <a:r>
              <a:rPr lang="en-US" altLang="zh-TW" i="1" dirty="0">
                <a:effectLst/>
                <a:latin typeface="Times"/>
              </a:rPr>
              <a:t>x </a:t>
            </a:r>
            <a:r>
              <a:rPr lang="en-US" altLang="zh-TW" dirty="0">
                <a:effectLst/>
                <a:latin typeface="Helvetica" pitchFamily="2" charset="0"/>
              </a:rPr>
              <a:t>∈ </a:t>
            </a:r>
            <a:r>
              <a:rPr lang="en-US" altLang="zh-TW" i="1" dirty="0">
                <a:effectLst/>
                <a:latin typeface="Times"/>
              </a:rPr>
              <a:t>X </a:t>
            </a:r>
          </a:p>
          <a:p>
            <a:endParaRPr lang="en-US" altLang="zh-TW" i="1" dirty="0">
              <a:latin typeface="Times"/>
            </a:endParaRPr>
          </a:p>
          <a:p>
            <a:r>
              <a:rPr lang="en-US" altLang="zh-TW" dirty="0">
                <a:effectLst/>
                <a:latin typeface="Times"/>
              </a:rPr>
              <a:t>QoS</a:t>
            </a:r>
            <a:r>
              <a:rPr lang="en-US" altLang="zh-TW" dirty="0">
                <a:latin typeface="Times"/>
              </a:rPr>
              <a:t> </a:t>
            </a:r>
            <a:r>
              <a:rPr lang="en-US" altLang="zh-TW" dirty="0">
                <a:effectLst/>
                <a:latin typeface="Times"/>
              </a:rPr>
              <a:t>favored classifier/regressor (Q-classifier/Q-regressor) </a:t>
            </a:r>
          </a:p>
          <a:p>
            <a:r>
              <a:rPr lang="en-US" altLang="zh-TW" dirty="0">
                <a:effectLst/>
                <a:latin typeface="Times"/>
              </a:rPr>
              <a:t>Cost favored classifier/regressor (C-classifier/C-regressor).</a:t>
            </a:r>
          </a:p>
        </p:txBody>
      </p:sp>
    </p:spTree>
    <p:extLst>
      <p:ext uri="{BB962C8B-B14F-4D97-AF65-F5344CB8AC3E}">
        <p14:creationId xmlns:p14="http://schemas.microsoft.com/office/powerpoint/2010/main" val="29926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a:extLst>
              <a:ext uri="{FF2B5EF4-FFF2-40B4-BE49-F238E27FC236}">
                <a16:creationId xmlns:a16="http://schemas.microsoft.com/office/drawing/2014/main" id="{4113B4E1-CAEB-9018-9654-36FDBA31B184}"/>
              </a:ext>
            </a:extLst>
          </p:cNvPr>
          <p:cNvSpPr>
            <a:spLocks noGrp="1"/>
          </p:cNvSpPr>
          <p:nvPr>
            <p:ph type="title"/>
          </p:nvPr>
        </p:nvSpPr>
        <p:spPr/>
        <p:txBody>
          <a:bodyPr/>
          <a:lstStyle/>
          <a:p>
            <a:pPr defTabSz="912768"/>
            <a:r>
              <a:rPr lang="en-US" altLang="zh-TW" dirty="0">
                <a:effectLst/>
                <a:latin typeface="Microsoft JhengHei" panose="020B0604030504040204" pitchFamily="34" charset="-120"/>
                <a:ea typeface="Microsoft JhengHei" panose="020B0604030504040204" pitchFamily="34" charset="-120"/>
                <a:cs typeface="Times New Roman" panose="02020603050405020304" pitchFamily="18" charset="0"/>
              </a:rPr>
              <a:t>Output Y</a:t>
            </a:r>
            <a:endParaRPr lang="en-US" altLang="zh-TW" dirty="0">
              <a:latin typeface="Microsoft JhengHei" panose="020B0604030504040204" pitchFamily="34" charset="-120"/>
              <a:ea typeface="Microsoft JhengHei" panose="020B0604030504040204" pitchFamily="34" charset="-120"/>
              <a:cs typeface="Times New Roman" panose="02020603050405020304" pitchFamily="18" charset="0"/>
            </a:endParaRPr>
          </a:p>
        </p:txBody>
      </p:sp>
      <p:sp>
        <p:nvSpPr>
          <p:cNvPr id="12292" name="投影片編號版面配置區 3">
            <a:extLst>
              <a:ext uri="{FF2B5EF4-FFF2-40B4-BE49-F238E27FC236}">
                <a16:creationId xmlns:a16="http://schemas.microsoft.com/office/drawing/2014/main" id="{8FC2871B-3F60-045D-6436-367445A8767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13" indent="-285737">
              <a:defRPr>
                <a:solidFill>
                  <a:schemeClr val="tx1"/>
                </a:solidFill>
                <a:latin typeface="Arial" panose="020B0604020202020204" pitchFamily="34" charset="0"/>
                <a:cs typeface="Arial" panose="020B0604020202020204" pitchFamily="34" charset="0"/>
              </a:defRPr>
            </a:lvl2pPr>
            <a:lvl3pPr marL="1142942" indent="-228589">
              <a:defRPr>
                <a:solidFill>
                  <a:schemeClr val="tx1"/>
                </a:solidFill>
                <a:latin typeface="Arial" panose="020B0604020202020204" pitchFamily="34" charset="0"/>
                <a:cs typeface="Arial" panose="020B0604020202020204" pitchFamily="34" charset="0"/>
              </a:defRPr>
            </a:lvl3pPr>
            <a:lvl4pPr marL="1600120" indent="-228589">
              <a:defRPr>
                <a:solidFill>
                  <a:schemeClr val="tx1"/>
                </a:solidFill>
                <a:latin typeface="Arial" panose="020B0604020202020204" pitchFamily="34" charset="0"/>
                <a:cs typeface="Arial" panose="020B0604020202020204" pitchFamily="34" charset="0"/>
              </a:defRPr>
            </a:lvl4pPr>
            <a:lvl5pPr marL="2057298" indent="-228589">
              <a:defRPr>
                <a:solidFill>
                  <a:schemeClr val="tx1"/>
                </a:solidFill>
                <a:latin typeface="Arial" panose="020B0604020202020204" pitchFamily="34" charset="0"/>
                <a:cs typeface="Arial" panose="020B0604020202020204" pitchFamily="34" charset="0"/>
              </a:defRPr>
            </a:lvl5pPr>
            <a:lvl6pPr marL="2514474"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52"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829"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006"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AA80CB-8CD5-FB43-BE2B-4C631E9A7B91}" type="slidenum">
              <a:rPr lang="en-US" altLang="zh-TW">
                <a:solidFill>
                  <a:srgbClr val="898989"/>
                </a:solidFill>
                <a:latin typeface="Calibri" panose="020F0502020204030204" pitchFamily="34" charset="0"/>
              </a:rPr>
              <a:pPr/>
              <a:t>7</a:t>
            </a:fld>
            <a:endParaRPr lang="en-US" altLang="zh-TW">
              <a:solidFill>
                <a:srgbClr val="898989"/>
              </a:solidFill>
              <a:latin typeface="Calibri" panose="020F0502020204030204" pitchFamily="34" charset="0"/>
            </a:endParaRPr>
          </a:p>
        </p:txBody>
      </p:sp>
      <p:pic>
        <p:nvPicPr>
          <p:cNvPr id="4" name="內容版面配置區 3">
            <a:extLst>
              <a:ext uri="{FF2B5EF4-FFF2-40B4-BE49-F238E27FC236}">
                <a16:creationId xmlns:a16="http://schemas.microsoft.com/office/drawing/2014/main" id="{145EA060-C23A-790A-F39B-227BCE6BA620}"/>
              </a:ext>
            </a:extLst>
          </p:cNvPr>
          <p:cNvPicPr>
            <a:picLocks noGrp="1" noChangeAspect="1"/>
          </p:cNvPicPr>
          <p:nvPr>
            <p:ph idx="1"/>
          </p:nvPr>
        </p:nvPicPr>
        <p:blipFill>
          <a:blip r:embed="rId3"/>
          <a:stretch>
            <a:fillRect/>
          </a:stretch>
        </p:blipFill>
        <p:spPr>
          <a:xfrm>
            <a:off x="7104112" y="1624020"/>
            <a:ext cx="4217374" cy="4525963"/>
          </a:xfrm>
          <a:prstGeom prst="rect">
            <a:avLst/>
          </a:prstGeom>
        </p:spPr>
      </p:pic>
      <p:sp>
        <p:nvSpPr>
          <p:cNvPr id="5" name="文字方塊 4">
            <a:extLst>
              <a:ext uri="{FF2B5EF4-FFF2-40B4-BE49-F238E27FC236}">
                <a16:creationId xmlns:a16="http://schemas.microsoft.com/office/drawing/2014/main" id="{9CFFDC01-E091-F761-D3B3-3F4CBD065A0A}"/>
              </a:ext>
            </a:extLst>
          </p:cNvPr>
          <p:cNvSpPr txBox="1"/>
          <p:nvPr/>
        </p:nvSpPr>
        <p:spPr>
          <a:xfrm>
            <a:off x="3966072" y="2236424"/>
            <a:ext cx="184731" cy="369332"/>
          </a:xfrm>
          <a:prstGeom prst="rect">
            <a:avLst/>
          </a:prstGeom>
          <a:noFill/>
        </p:spPr>
        <p:txBody>
          <a:bodyPr wrap="none" rtlCol="0">
            <a:spAutoFit/>
          </a:bodyPr>
          <a:lstStyle/>
          <a:p>
            <a:endParaRPr lang="en-US" dirty="0"/>
          </a:p>
        </p:txBody>
      </p:sp>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601334FF-1850-C32C-4C9F-EF3BF158BD73}"/>
                  </a:ext>
                </a:extLst>
              </p:cNvPr>
              <p:cNvSpPr txBox="1"/>
              <p:nvPr/>
            </p:nvSpPr>
            <p:spPr>
              <a:xfrm>
                <a:off x="767408" y="1916832"/>
                <a:ext cx="5976664" cy="3877985"/>
              </a:xfrm>
              <a:prstGeom prst="rect">
                <a:avLst/>
              </a:prstGeom>
              <a:noFill/>
            </p:spPr>
            <p:txBody>
              <a:bodyPr wrap="square" rtlCol="0">
                <a:spAutoFit/>
              </a:bodyPr>
              <a:lstStyle/>
              <a:p>
                <a:r>
                  <a:rPr lang="en-US" altLang="zh-TW" dirty="0">
                    <a:solidFill>
                      <a:schemeClr val="tx2"/>
                    </a:solidFill>
                    <a:latin typeface="Times"/>
                  </a:rPr>
                  <a:t>Q</a:t>
                </a:r>
                <a:r>
                  <a:rPr lang="en-US" altLang="zh-TW" dirty="0">
                    <a:solidFill>
                      <a:schemeClr val="tx2"/>
                    </a:solidFill>
                    <a:effectLst/>
                    <a:latin typeface="Times"/>
                  </a:rPr>
                  <a:t>oS</a:t>
                </a:r>
                <a:r>
                  <a:rPr lang="en-US" altLang="zh-TW" dirty="0">
                    <a:solidFill>
                      <a:schemeClr val="tx2"/>
                    </a:solidFill>
                    <a:latin typeface="Times"/>
                  </a:rPr>
                  <a:t> </a:t>
                </a:r>
                <a:r>
                  <a:rPr lang="en-US" altLang="zh-TW" dirty="0">
                    <a:solidFill>
                      <a:schemeClr val="tx2"/>
                    </a:solidFill>
                    <a:effectLst/>
                    <a:latin typeface="Times"/>
                  </a:rPr>
                  <a:t>favored classifier/regressor (Q-classifier/Q-regressor)</a:t>
                </a:r>
              </a:p>
              <a:p>
                <a:endParaRPr lang="en-US" altLang="zh-TW" dirty="0">
                  <a:latin typeface="Times"/>
                </a:endParaRPr>
              </a:p>
              <a:p>
                <a:endParaRPr lang="en-US" altLang="zh-TW" dirty="0">
                  <a:effectLst/>
                  <a:latin typeface="Times"/>
                </a:endParaRPr>
              </a:p>
              <a:p>
                <a:endParaRPr lang="en-US" altLang="zh-TW" dirty="0">
                  <a:latin typeface="Times"/>
                </a:endParaRPr>
              </a:p>
              <a:p>
                <a:r>
                  <a:rPr lang="en-US" altLang="zh-TW" sz="1600" i="1" dirty="0" err="1">
                    <a:effectLst/>
                    <a:latin typeface="Helvetica" pitchFamily="2" charset="0"/>
                  </a:rPr>
                  <a:t>λ</a:t>
                </a:r>
                <a:r>
                  <a:rPr lang="en-US" altLang="zh-TW" sz="1600" dirty="0">
                    <a:effectLst/>
                    <a:latin typeface="Times"/>
                  </a:rPr>
                  <a:t>( </a:t>
                </a:r>
                <a:r>
                  <a:rPr lang="en-US" altLang="zh-TW" sz="1600" i="1" dirty="0">
                    <a:effectLst/>
                    <a:latin typeface="Times"/>
                  </a:rPr>
                  <a:t>t </a:t>
                </a:r>
                <a:r>
                  <a:rPr lang="en-US" altLang="zh-TW" sz="1600" dirty="0">
                    <a:effectLst/>
                    <a:latin typeface="Times"/>
                  </a:rPr>
                  <a:t>) is the traffic load in a cell at time </a:t>
                </a:r>
                <a:r>
                  <a:rPr lang="en-US" altLang="zh-TW" sz="1600" i="1" dirty="0">
                    <a:effectLst/>
                    <a:latin typeface="Times"/>
                  </a:rPr>
                  <a:t>t, </a:t>
                </a:r>
                <a:r>
                  <a:rPr lang="en-US" altLang="zh-TW" sz="1600" i="1" dirty="0" err="1">
                    <a:effectLst/>
                    <a:latin typeface="Helvetica" pitchFamily="2" charset="0"/>
                  </a:rPr>
                  <a:t>γ</a:t>
                </a:r>
                <a:r>
                  <a:rPr lang="en-US" altLang="zh-TW" sz="1600" i="1" dirty="0">
                    <a:effectLst/>
                    <a:latin typeface="Helvetica" pitchFamily="2" charset="0"/>
                  </a:rPr>
                  <a:t> </a:t>
                </a:r>
                <a:r>
                  <a:rPr lang="en-US" altLang="zh-TW" sz="1600" dirty="0">
                    <a:effectLst/>
                    <a:latin typeface="Times"/>
                  </a:rPr>
                  <a:t>is the maximum traffic load a single UPF can handle, and </a:t>
                </a:r>
                <a14:m>
                  <m:oMath xmlns:m="http://schemas.openxmlformats.org/officeDocument/2006/math">
                    <m:sSub>
                      <m:sSubPr>
                        <m:ctrlPr>
                          <a:rPr lang="en-US" altLang="zh-TW" sz="1600" i="1" smtClean="0">
                            <a:effectLst/>
                            <a:latin typeface="Cambria Math" panose="02040503050406030204" pitchFamily="18" charset="0"/>
                          </a:rPr>
                        </m:ctrlPr>
                      </m:sSubPr>
                      <m:e>
                        <m:r>
                          <a:rPr lang="en-US" altLang="zh-TW" sz="1600" b="0" i="1" smtClean="0">
                            <a:effectLst/>
                            <a:latin typeface="Cambria Math" panose="02040503050406030204" pitchFamily="18" charset="0"/>
                          </a:rPr>
                          <m:t>𝑣𝑛𝑓</m:t>
                        </m:r>
                      </m:e>
                      <m:sub>
                        <m:r>
                          <a:rPr lang="en-US" altLang="zh-TW" sz="1600" b="0" i="1" smtClean="0">
                            <a:effectLst/>
                            <a:latin typeface="Cambria Math" panose="02040503050406030204" pitchFamily="18" charset="0"/>
                          </a:rPr>
                          <m:t>𝑚𝑎𝑥</m:t>
                        </m:r>
                      </m:sub>
                    </m:sSub>
                  </m:oMath>
                </a14:m>
                <a:r>
                  <a:rPr lang="en-US" altLang="zh-TW" sz="1600" i="1" dirty="0">
                    <a:effectLst/>
                    <a:latin typeface="Times"/>
                  </a:rPr>
                  <a:t> </a:t>
                </a:r>
                <a:r>
                  <a:rPr lang="en-US" altLang="zh-TW" sz="1600" dirty="0">
                    <a:effectLst/>
                    <a:latin typeface="Times"/>
                  </a:rPr>
                  <a:t>is the maximum number of UPFs per cell that can be hosted on the MEC node.</a:t>
                </a:r>
              </a:p>
              <a:p>
                <a:r>
                  <a:rPr lang="en-US" altLang="zh-TW" dirty="0">
                    <a:effectLst/>
                    <a:latin typeface="Times"/>
                  </a:rPr>
                  <a:t> </a:t>
                </a:r>
              </a:p>
              <a:p>
                <a:r>
                  <a:rPr lang="en-US" altLang="zh-TW" dirty="0">
                    <a:solidFill>
                      <a:schemeClr val="tx2"/>
                    </a:solidFill>
                    <a:effectLst/>
                    <a:latin typeface="Times"/>
                  </a:rPr>
                  <a:t>Cost favored classifier/regressor (C-classifier/C-regressor).</a:t>
                </a:r>
              </a:p>
              <a:p>
                <a:endParaRPr lang="en-US" altLang="zh-TW" dirty="0">
                  <a:latin typeface="Times"/>
                </a:endParaRPr>
              </a:p>
              <a:p>
                <a:endParaRPr lang="en-US" altLang="zh-TW" dirty="0">
                  <a:effectLst/>
                  <a:latin typeface="Times"/>
                </a:endParaRPr>
              </a:p>
              <a:p>
                <a:endParaRPr lang="en-US" altLang="zh-TW" dirty="0">
                  <a:latin typeface="Times"/>
                </a:endParaRPr>
              </a:p>
              <a:p>
                <a:r>
                  <a:rPr lang="en-US" altLang="zh-TW" dirty="0">
                    <a:effectLst/>
                    <a:latin typeface="Times"/>
                  </a:rPr>
                  <a:t>where </a:t>
                </a:r>
                <a:r>
                  <a:rPr lang="en-US" altLang="zh-TW" i="1" dirty="0" err="1">
                    <a:effectLst/>
                    <a:latin typeface="Helvetica" pitchFamily="2" charset="0"/>
                  </a:rPr>
                  <a:t>τ</a:t>
                </a:r>
                <a:r>
                  <a:rPr lang="en-US" altLang="zh-TW" dirty="0">
                    <a:effectLst/>
                    <a:latin typeface="Times"/>
                  </a:rPr>
                  <a:t>( </a:t>
                </a:r>
                <a:r>
                  <a:rPr lang="en-US" altLang="zh-TW" i="1" dirty="0">
                    <a:effectLst/>
                    <a:latin typeface="Times"/>
                  </a:rPr>
                  <a:t>n </a:t>
                </a:r>
                <a:r>
                  <a:rPr lang="en-US" altLang="zh-TW" dirty="0">
                    <a:effectLst/>
                    <a:latin typeface="Times"/>
                  </a:rPr>
                  <a:t>) is the time at which step </a:t>
                </a:r>
                <a:r>
                  <a:rPr lang="en-US" altLang="zh-TW" i="1" dirty="0">
                    <a:effectLst/>
                    <a:latin typeface="Times"/>
                  </a:rPr>
                  <a:t>n </a:t>
                </a:r>
                <a:r>
                  <a:rPr lang="en-US" altLang="zh-TW" dirty="0">
                    <a:effectLst/>
                    <a:latin typeface="Times"/>
                  </a:rPr>
                  <a:t>occurs and </a:t>
                </a:r>
                <a:r>
                  <a:rPr lang="en-US" altLang="zh-TW" i="1" dirty="0" err="1">
                    <a:effectLst/>
                    <a:latin typeface="Helvetica" pitchFamily="2" charset="0"/>
                  </a:rPr>
                  <a:t>τ</a:t>
                </a:r>
                <a:r>
                  <a:rPr lang="en-US" altLang="zh-TW" i="1" dirty="0">
                    <a:effectLst/>
                    <a:latin typeface="Helvetica" pitchFamily="2" charset="0"/>
                  </a:rPr>
                  <a:t>(</a:t>
                </a:r>
                <a:r>
                  <a:rPr lang="en-US" altLang="zh-TW" i="1" dirty="0">
                    <a:effectLst/>
                    <a:latin typeface="Times"/>
                  </a:rPr>
                  <a:t>n </a:t>
                </a:r>
                <a:r>
                  <a:rPr lang="en-US" altLang="zh-TW" dirty="0">
                    <a:effectLst/>
                    <a:latin typeface="Helvetica" pitchFamily="2" charset="0"/>
                  </a:rPr>
                  <a:t>+ </a:t>
                </a:r>
                <a:r>
                  <a:rPr lang="en-US" altLang="zh-TW" dirty="0">
                    <a:effectLst/>
                    <a:latin typeface="Times"/>
                  </a:rPr>
                  <a:t>1</a:t>
                </a:r>
                <a:r>
                  <a:rPr lang="en-US" altLang="zh-TW" i="1" dirty="0">
                    <a:effectLst/>
                    <a:latin typeface="Helvetica" pitchFamily="2" charset="0"/>
                  </a:rPr>
                  <a:t>) </a:t>
                </a:r>
                <a:r>
                  <a:rPr lang="en-US" altLang="zh-TW" dirty="0">
                    <a:effectLst/>
                    <a:latin typeface="Times"/>
                  </a:rPr>
                  <a:t>is the time at which step </a:t>
                </a:r>
                <a:r>
                  <a:rPr lang="en-US" altLang="zh-TW" i="1" dirty="0">
                    <a:effectLst/>
                    <a:latin typeface="Times"/>
                  </a:rPr>
                  <a:t>n </a:t>
                </a:r>
                <a:r>
                  <a:rPr lang="en-US" altLang="zh-TW" dirty="0">
                    <a:effectLst/>
                    <a:latin typeface="Helvetica" pitchFamily="2" charset="0"/>
                  </a:rPr>
                  <a:t>+ </a:t>
                </a:r>
                <a:r>
                  <a:rPr lang="en-US" altLang="zh-TW" dirty="0">
                    <a:effectLst/>
                    <a:latin typeface="Times"/>
                  </a:rPr>
                  <a:t>1 occurs. </a:t>
                </a:r>
              </a:p>
            </p:txBody>
          </p:sp>
        </mc:Choice>
        <mc:Fallback xmlns="">
          <p:sp>
            <p:nvSpPr>
              <p:cNvPr id="7" name="文字方塊 6">
                <a:extLst>
                  <a:ext uri="{FF2B5EF4-FFF2-40B4-BE49-F238E27FC236}">
                    <a16:creationId xmlns:a16="http://schemas.microsoft.com/office/drawing/2014/main" id="{601334FF-1850-C32C-4C9F-EF3BF158BD73}"/>
                  </a:ext>
                </a:extLst>
              </p:cNvPr>
              <p:cNvSpPr txBox="1">
                <a:spLocks noRot="1" noChangeAspect="1" noMove="1" noResize="1" noEditPoints="1" noAdjustHandles="1" noChangeArrowheads="1" noChangeShapeType="1" noTextEdit="1"/>
              </p:cNvSpPr>
              <p:nvPr/>
            </p:nvSpPr>
            <p:spPr>
              <a:xfrm>
                <a:off x="767408" y="1916832"/>
                <a:ext cx="5976664" cy="3877985"/>
              </a:xfrm>
              <a:prstGeom prst="rect">
                <a:avLst/>
              </a:prstGeom>
              <a:blipFill>
                <a:blip r:embed="rId4"/>
                <a:stretch>
                  <a:fillRect l="-849" t="-651" r="-212" b="-1303"/>
                </a:stretch>
              </a:blipFill>
            </p:spPr>
            <p:txBody>
              <a:bodyPr/>
              <a:lstStyle/>
              <a:p>
                <a:r>
                  <a:rPr lang="en-US">
                    <a:noFill/>
                  </a:rPr>
                  <a:t> </a:t>
                </a:r>
              </a:p>
            </p:txBody>
          </p:sp>
        </mc:Fallback>
      </mc:AlternateContent>
      <p:pic>
        <p:nvPicPr>
          <p:cNvPr id="2" name="圖片 1">
            <a:extLst>
              <a:ext uri="{FF2B5EF4-FFF2-40B4-BE49-F238E27FC236}">
                <a16:creationId xmlns:a16="http://schemas.microsoft.com/office/drawing/2014/main" id="{8EBFC10C-1D73-EADE-AE5C-3048255E077D}"/>
              </a:ext>
            </a:extLst>
          </p:cNvPr>
          <p:cNvPicPr>
            <a:picLocks noChangeAspect="1"/>
          </p:cNvPicPr>
          <p:nvPr/>
        </p:nvPicPr>
        <p:blipFill>
          <a:blip r:embed="rId5"/>
          <a:stretch>
            <a:fillRect/>
          </a:stretch>
        </p:blipFill>
        <p:spPr>
          <a:xfrm>
            <a:off x="871528" y="2327655"/>
            <a:ext cx="4803466" cy="781835"/>
          </a:xfrm>
          <a:prstGeom prst="rect">
            <a:avLst/>
          </a:prstGeom>
        </p:spPr>
      </p:pic>
      <p:pic>
        <p:nvPicPr>
          <p:cNvPr id="3" name="圖片 2">
            <a:extLst>
              <a:ext uri="{FF2B5EF4-FFF2-40B4-BE49-F238E27FC236}">
                <a16:creationId xmlns:a16="http://schemas.microsoft.com/office/drawing/2014/main" id="{761F74D2-C347-8962-C891-A3E7C083CEDF}"/>
              </a:ext>
            </a:extLst>
          </p:cNvPr>
          <p:cNvPicPr>
            <a:picLocks noChangeAspect="1"/>
          </p:cNvPicPr>
          <p:nvPr/>
        </p:nvPicPr>
        <p:blipFill>
          <a:blip r:embed="rId6"/>
          <a:stretch>
            <a:fillRect/>
          </a:stretch>
        </p:blipFill>
        <p:spPr>
          <a:xfrm>
            <a:off x="875185" y="4366684"/>
            <a:ext cx="5328592" cy="626198"/>
          </a:xfrm>
          <a:prstGeom prst="rect">
            <a:avLst/>
          </a:prstGeom>
        </p:spPr>
      </p:pic>
    </p:spTree>
    <p:extLst>
      <p:ext uri="{BB962C8B-B14F-4D97-AF65-F5344CB8AC3E}">
        <p14:creationId xmlns:p14="http://schemas.microsoft.com/office/powerpoint/2010/main" val="2454517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a:extLst>
              <a:ext uri="{FF2B5EF4-FFF2-40B4-BE49-F238E27FC236}">
                <a16:creationId xmlns:a16="http://schemas.microsoft.com/office/drawing/2014/main" id="{4113B4E1-CAEB-9018-9654-36FDBA31B184}"/>
              </a:ext>
            </a:extLst>
          </p:cNvPr>
          <p:cNvSpPr>
            <a:spLocks noGrp="1"/>
          </p:cNvSpPr>
          <p:nvPr>
            <p:ph type="title"/>
          </p:nvPr>
        </p:nvSpPr>
        <p:spPr/>
        <p:txBody>
          <a:bodyPr/>
          <a:lstStyle/>
          <a:p>
            <a:pPr defTabSz="912768"/>
            <a:r>
              <a:rPr lang="en-US" altLang="zh-TW" dirty="0">
                <a:effectLst/>
                <a:latin typeface="Microsoft JhengHei" panose="020B0604030504040204" pitchFamily="34" charset="-120"/>
                <a:ea typeface="Microsoft JhengHei" panose="020B0604030504040204" pitchFamily="34" charset="-120"/>
                <a:cs typeface="Times New Roman" panose="02020603050405020304" pitchFamily="18" charset="0"/>
              </a:rPr>
              <a:t>MLP Models</a:t>
            </a:r>
            <a:endParaRPr lang="en-US" altLang="zh-TW" dirty="0">
              <a:latin typeface="Microsoft JhengHei" panose="020B0604030504040204" pitchFamily="34" charset="-120"/>
              <a:ea typeface="Microsoft JhengHei" panose="020B0604030504040204" pitchFamily="34" charset="-120"/>
              <a:cs typeface="Times New Roman" panose="02020603050405020304" pitchFamily="18" charset="0"/>
            </a:endParaRPr>
          </a:p>
        </p:txBody>
      </p:sp>
      <p:sp>
        <p:nvSpPr>
          <p:cNvPr id="12292" name="投影片編號版面配置區 3">
            <a:extLst>
              <a:ext uri="{FF2B5EF4-FFF2-40B4-BE49-F238E27FC236}">
                <a16:creationId xmlns:a16="http://schemas.microsoft.com/office/drawing/2014/main" id="{8FC2871B-3F60-045D-6436-367445A8767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13" indent="-285737">
              <a:defRPr>
                <a:solidFill>
                  <a:schemeClr val="tx1"/>
                </a:solidFill>
                <a:latin typeface="Arial" panose="020B0604020202020204" pitchFamily="34" charset="0"/>
                <a:cs typeface="Arial" panose="020B0604020202020204" pitchFamily="34" charset="0"/>
              </a:defRPr>
            </a:lvl2pPr>
            <a:lvl3pPr marL="1142942" indent="-228589">
              <a:defRPr>
                <a:solidFill>
                  <a:schemeClr val="tx1"/>
                </a:solidFill>
                <a:latin typeface="Arial" panose="020B0604020202020204" pitchFamily="34" charset="0"/>
                <a:cs typeface="Arial" panose="020B0604020202020204" pitchFamily="34" charset="0"/>
              </a:defRPr>
            </a:lvl3pPr>
            <a:lvl4pPr marL="1600120" indent="-228589">
              <a:defRPr>
                <a:solidFill>
                  <a:schemeClr val="tx1"/>
                </a:solidFill>
                <a:latin typeface="Arial" panose="020B0604020202020204" pitchFamily="34" charset="0"/>
                <a:cs typeface="Arial" panose="020B0604020202020204" pitchFamily="34" charset="0"/>
              </a:defRPr>
            </a:lvl4pPr>
            <a:lvl5pPr marL="2057298" indent="-228589">
              <a:defRPr>
                <a:solidFill>
                  <a:schemeClr val="tx1"/>
                </a:solidFill>
                <a:latin typeface="Arial" panose="020B0604020202020204" pitchFamily="34" charset="0"/>
                <a:cs typeface="Arial" panose="020B0604020202020204" pitchFamily="34" charset="0"/>
              </a:defRPr>
            </a:lvl5pPr>
            <a:lvl6pPr marL="2514474"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52"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829"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006"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AA80CB-8CD5-FB43-BE2B-4C631E9A7B91}" type="slidenum">
              <a:rPr lang="en-US" altLang="zh-TW">
                <a:solidFill>
                  <a:srgbClr val="898989"/>
                </a:solidFill>
                <a:latin typeface="Calibri" panose="020F0502020204030204" pitchFamily="34" charset="0"/>
              </a:rPr>
              <a:pPr/>
              <a:t>8</a:t>
            </a:fld>
            <a:endParaRPr lang="en-US" altLang="zh-TW">
              <a:solidFill>
                <a:srgbClr val="898989"/>
              </a:solidFill>
              <a:latin typeface="Calibri" panose="020F0502020204030204" pitchFamily="34" charset="0"/>
            </a:endParaRPr>
          </a:p>
        </p:txBody>
      </p:sp>
      <p:pic>
        <p:nvPicPr>
          <p:cNvPr id="4" name="內容版面配置區 3">
            <a:extLst>
              <a:ext uri="{FF2B5EF4-FFF2-40B4-BE49-F238E27FC236}">
                <a16:creationId xmlns:a16="http://schemas.microsoft.com/office/drawing/2014/main" id="{145EA060-C23A-790A-F39B-227BCE6BA620}"/>
              </a:ext>
            </a:extLst>
          </p:cNvPr>
          <p:cNvPicPr>
            <a:picLocks noGrp="1" noChangeAspect="1"/>
          </p:cNvPicPr>
          <p:nvPr>
            <p:ph idx="1"/>
          </p:nvPr>
        </p:nvPicPr>
        <p:blipFill>
          <a:blip r:embed="rId3"/>
          <a:stretch>
            <a:fillRect/>
          </a:stretch>
        </p:blipFill>
        <p:spPr>
          <a:xfrm>
            <a:off x="7104112" y="1624020"/>
            <a:ext cx="4217374" cy="4525963"/>
          </a:xfrm>
          <a:prstGeom prst="rect">
            <a:avLst/>
          </a:prstGeom>
        </p:spPr>
      </p:pic>
      <p:sp>
        <p:nvSpPr>
          <p:cNvPr id="5" name="文字方塊 4">
            <a:extLst>
              <a:ext uri="{FF2B5EF4-FFF2-40B4-BE49-F238E27FC236}">
                <a16:creationId xmlns:a16="http://schemas.microsoft.com/office/drawing/2014/main" id="{9CFFDC01-E091-F761-D3B3-3F4CBD065A0A}"/>
              </a:ext>
            </a:extLst>
          </p:cNvPr>
          <p:cNvSpPr txBox="1"/>
          <p:nvPr/>
        </p:nvSpPr>
        <p:spPr>
          <a:xfrm>
            <a:off x="3966072" y="2236424"/>
            <a:ext cx="184731" cy="369332"/>
          </a:xfrm>
          <a:prstGeom prst="rect">
            <a:avLst/>
          </a:prstGeom>
          <a:noFill/>
        </p:spPr>
        <p:txBody>
          <a:bodyPr wrap="none" rtlCol="0">
            <a:spAutoFit/>
          </a:bodyPr>
          <a:lstStyle/>
          <a:p>
            <a:endParaRPr lang="en-US" dirty="0"/>
          </a:p>
        </p:txBody>
      </p:sp>
      <p:sp>
        <p:nvSpPr>
          <p:cNvPr id="7" name="文字方塊 6">
            <a:extLst>
              <a:ext uri="{FF2B5EF4-FFF2-40B4-BE49-F238E27FC236}">
                <a16:creationId xmlns:a16="http://schemas.microsoft.com/office/drawing/2014/main" id="{601334FF-1850-C32C-4C9F-EF3BF158BD73}"/>
              </a:ext>
            </a:extLst>
          </p:cNvPr>
          <p:cNvSpPr txBox="1"/>
          <p:nvPr/>
        </p:nvSpPr>
        <p:spPr>
          <a:xfrm>
            <a:off x="767408" y="1916832"/>
            <a:ext cx="5976664" cy="4801314"/>
          </a:xfrm>
          <a:prstGeom prst="rect">
            <a:avLst/>
          </a:prstGeom>
          <a:noFill/>
        </p:spPr>
        <p:txBody>
          <a:bodyPr wrap="square" rtlCol="0">
            <a:spAutoFit/>
          </a:bodyPr>
          <a:lstStyle/>
          <a:p>
            <a:r>
              <a:rPr lang="en-US" altLang="zh-TW" dirty="0">
                <a:effectLst/>
                <a:latin typeface="Times"/>
              </a:rPr>
              <a:t>Finding the parameters of a neural-network model means </a:t>
            </a:r>
            <a:r>
              <a:rPr lang="en-US" altLang="zh-TW" dirty="0">
                <a:solidFill>
                  <a:srgbClr val="FF0000"/>
                </a:solidFill>
                <a:effectLst/>
                <a:latin typeface="Times"/>
              </a:rPr>
              <a:t>searching for the best hyper-parameters </a:t>
            </a:r>
            <a:r>
              <a:rPr lang="en-US" altLang="zh-TW" dirty="0">
                <a:effectLst/>
                <a:latin typeface="Times"/>
              </a:rPr>
              <a:t>of the MLP that can make the best predictions on the input </a:t>
            </a:r>
          </a:p>
          <a:p>
            <a:endParaRPr lang="en-US" altLang="zh-TW" dirty="0">
              <a:latin typeface="Times"/>
            </a:endParaRPr>
          </a:p>
          <a:p>
            <a:r>
              <a:rPr lang="en-US" altLang="zh-TW" dirty="0">
                <a:effectLst/>
                <a:latin typeface="Times"/>
              </a:rPr>
              <a:t>We applied </a:t>
            </a:r>
            <a:r>
              <a:rPr lang="en-US" altLang="zh-TW" dirty="0">
                <a:solidFill>
                  <a:srgbClr val="0070C0"/>
                </a:solidFill>
                <a:effectLst/>
                <a:latin typeface="Times"/>
              </a:rPr>
              <a:t>grid search </a:t>
            </a:r>
            <a:r>
              <a:rPr lang="en-US" altLang="zh-TW" dirty="0">
                <a:effectLst/>
                <a:latin typeface="Times"/>
              </a:rPr>
              <a:t>and</a:t>
            </a:r>
            <a:r>
              <a:rPr lang="zh-TW" altLang="en-US" dirty="0">
                <a:effectLst/>
                <a:latin typeface="Times"/>
              </a:rPr>
              <a:t> </a:t>
            </a:r>
            <a:r>
              <a:rPr lang="en-US" altLang="zh-TW" dirty="0">
                <a:solidFill>
                  <a:srgbClr val="0070C0"/>
                </a:solidFill>
                <a:effectLst/>
                <a:latin typeface="Times"/>
              </a:rPr>
              <a:t>baby-sitting</a:t>
            </a:r>
            <a:r>
              <a:rPr lang="en-US" altLang="zh-TW" dirty="0">
                <a:effectLst/>
                <a:latin typeface="Times"/>
              </a:rPr>
              <a:t> as search strategies.</a:t>
            </a:r>
          </a:p>
          <a:p>
            <a:endParaRPr lang="en-US" altLang="zh-TW" dirty="0">
              <a:effectLst/>
              <a:latin typeface="Times"/>
            </a:endParaRPr>
          </a:p>
          <a:p>
            <a:r>
              <a:rPr lang="en-US" altLang="zh-TW" dirty="0">
                <a:effectLst/>
                <a:latin typeface="Times"/>
              </a:rPr>
              <a:t>Our search space for finding optimal hyperparameters for MLP models are as follows: </a:t>
            </a:r>
          </a:p>
          <a:p>
            <a:endParaRPr lang="en-US" altLang="zh-TW" dirty="0">
              <a:effectLst/>
              <a:latin typeface="Times"/>
            </a:endParaRPr>
          </a:p>
          <a:p>
            <a:r>
              <a:rPr lang="en-US" altLang="zh-TW" dirty="0">
                <a:effectLst/>
                <a:latin typeface="Times"/>
              </a:rPr>
              <a:t>• Hidden layers: 1 to 5.</a:t>
            </a:r>
          </a:p>
          <a:p>
            <a:r>
              <a:rPr lang="en-US" altLang="zh-TW" dirty="0">
                <a:effectLst/>
                <a:latin typeface="Times"/>
              </a:rPr>
              <a:t>• Nodes in each hidden layer: 12 to 30 in intervals of 3. </a:t>
            </a:r>
          </a:p>
          <a:p>
            <a:r>
              <a:rPr lang="en-US" altLang="zh-TW" dirty="0">
                <a:effectLst/>
                <a:latin typeface="Times"/>
              </a:rPr>
              <a:t>• Optimizer: Adam, SGD, RMSprop. </a:t>
            </a:r>
          </a:p>
          <a:p>
            <a:r>
              <a:rPr lang="en-US" altLang="zh-TW" dirty="0">
                <a:effectLst/>
                <a:latin typeface="Times"/>
              </a:rPr>
              <a:t>• Learning rate: 0.1, 0.01, 0.001. </a:t>
            </a:r>
          </a:p>
          <a:p>
            <a:r>
              <a:rPr lang="en-US" altLang="zh-TW" dirty="0">
                <a:effectLst/>
                <a:latin typeface="Times"/>
              </a:rPr>
              <a:t>• Batch size: 100 to 500 in intervals of 100. </a:t>
            </a:r>
          </a:p>
          <a:p>
            <a:r>
              <a:rPr lang="en-US" altLang="zh-TW" dirty="0">
                <a:effectLst/>
                <a:latin typeface="Times"/>
              </a:rPr>
              <a:t>• Number of epochs: 100 to 500 in intervals of 100. </a:t>
            </a:r>
          </a:p>
          <a:p>
            <a:endParaRPr lang="en-US" altLang="zh-TW" dirty="0">
              <a:effectLst/>
              <a:latin typeface="Times"/>
            </a:endParaRPr>
          </a:p>
          <a:p>
            <a:endParaRPr lang="en-US" altLang="zh-TW" dirty="0">
              <a:effectLst/>
              <a:latin typeface="Times"/>
            </a:endParaRPr>
          </a:p>
        </p:txBody>
      </p:sp>
    </p:spTree>
    <p:extLst>
      <p:ext uri="{BB962C8B-B14F-4D97-AF65-F5344CB8AC3E}">
        <p14:creationId xmlns:p14="http://schemas.microsoft.com/office/powerpoint/2010/main" val="2991436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a:extLst>
              <a:ext uri="{FF2B5EF4-FFF2-40B4-BE49-F238E27FC236}">
                <a16:creationId xmlns:a16="http://schemas.microsoft.com/office/drawing/2014/main" id="{4113B4E1-CAEB-9018-9654-36FDBA31B184}"/>
              </a:ext>
            </a:extLst>
          </p:cNvPr>
          <p:cNvSpPr>
            <a:spLocks noGrp="1"/>
          </p:cNvSpPr>
          <p:nvPr>
            <p:ph type="title"/>
          </p:nvPr>
        </p:nvSpPr>
        <p:spPr/>
        <p:txBody>
          <a:bodyPr/>
          <a:lstStyle/>
          <a:p>
            <a:pPr defTabSz="912768"/>
            <a:r>
              <a:rPr lang="en-US" altLang="zh-TW" dirty="0">
                <a:effectLst/>
                <a:latin typeface="Microsoft JhengHei" panose="020B0604030504040204" pitchFamily="34" charset="-120"/>
                <a:ea typeface="Microsoft JhengHei" panose="020B0604030504040204" pitchFamily="34" charset="-120"/>
                <a:cs typeface="Times New Roman" panose="02020603050405020304" pitchFamily="18" charset="0"/>
              </a:rPr>
              <a:t>MLP Models</a:t>
            </a:r>
            <a:endParaRPr lang="en-US" altLang="zh-TW" dirty="0">
              <a:latin typeface="Microsoft JhengHei" panose="020B0604030504040204" pitchFamily="34" charset="-120"/>
              <a:ea typeface="Microsoft JhengHei" panose="020B0604030504040204" pitchFamily="34" charset="-120"/>
              <a:cs typeface="Times New Roman" panose="02020603050405020304" pitchFamily="18" charset="0"/>
            </a:endParaRPr>
          </a:p>
        </p:txBody>
      </p:sp>
      <p:sp>
        <p:nvSpPr>
          <p:cNvPr id="12292" name="投影片編號版面配置區 3">
            <a:extLst>
              <a:ext uri="{FF2B5EF4-FFF2-40B4-BE49-F238E27FC236}">
                <a16:creationId xmlns:a16="http://schemas.microsoft.com/office/drawing/2014/main" id="{8FC2871B-3F60-045D-6436-367445A8767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13" indent="-285737">
              <a:defRPr>
                <a:solidFill>
                  <a:schemeClr val="tx1"/>
                </a:solidFill>
                <a:latin typeface="Arial" panose="020B0604020202020204" pitchFamily="34" charset="0"/>
                <a:cs typeface="Arial" panose="020B0604020202020204" pitchFamily="34" charset="0"/>
              </a:defRPr>
            </a:lvl2pPr>
            <a:lvl3pPr marL="1142942" indent="-228589">
              <a:defRPr>
                <a:solidFill>
                  <a:schemeClr val="tx1"/>
                </a:solidFill>
                <a:latin typeface="Arial" panose="020B0604020202020204" pitchFamily="34" charset="0"/>
                <a:cs typeface="Arial" panose="020B0604020202020204" pitchFamily="34" charset="0"/>
              </a:defRPr>
            </a:lvl3pPr>
            <a:lvl4pPr marL="1600120" indent="-228589">
              <a:defRPr>
                <a:solidFill>
                  <a:schemeClr val="tx1"/>
                </a:solidFill>
                <a:latin typeface="Arial" panose="020B0604020202020204" pitchFamily="34" charset="0"/>
                <a:cs typeface="Arial" panose="020B0604020202020204" pitchFamily="34" charset="0"/>
              </a:defRPr>
            </a:lvl4pPr>
            <a:lvl5pPr marL="2057298" indent="-228589">
              <a:defRPr>
                <a:solidFill>
                  <a:schemeClr val="tx1"/>
                </a:solidFill>
                <a:latin typeface="Arial" panose="020B0604020202020204" pitchFamily="34" charset="0"/>
                <a:cs typeface="Arial" panose="020B0604020202020204" pitchFamily="34" charset="0"/>
              </a:defRPr>
            </a:lvl5pPr>
            <a:lvl6pPr marL="2514474"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52"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829"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006" indent="-2285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AA80CB-8CD5-FB43-BE2B-4C631E9A7B91}" type="slidenum">
              <a:rPr lang="en-US" altLang="zh-TW">
                <a:solidFill>
                  <a:srgbClr val="898989"/>
                </a:solidFill>
                <a:latin typeface="Calibri" panose="020F0502020204030204" pitchFamily="34" charset="0"/>
              </a:rPr>
              <a:pPr/>
              <a:t>9</a:t>
            </a:fld>
            <a:endParaRPr lang="en-US" altLang="zh-TW" dirty="0">
              <a:solidFill>
                <a:srgbClr val="898989"/>
              </a:solidFill>
              <a:latin typeface="Calibri" panose="020F0502020204030204" pitchFamily="34" charset="0"/>
            </a:endParaRPr>
          </a:p>
        </p:txBody>
      </p:sp>
      <p:pic>
        <p:nvPicPr>
          <p:cNvPr id="4" name="內容版面配置區 3">
            <a:extLst>
              <a:ext uri="{FF2B5EF4-FFF2-40B4-BE49-F238E27FC236}">
                <a16:creationId xmlns:a16="http://schemas.microsoft.com/office/drawing/2014/main" id="{145EA060-C23A-790A-F39B-227BCE6BA620}"/>
              </a:ext>
            </a:extLst>
          </p:cNvPr>
          <p:cNvPicPr>
            <a:picLocks noGrp="1" noChangeAspect="1"/>
          </p:cNvPicPr>
          <p:nvPr>
            <p:ph idx="1"/>
          </p:nvPr>
        </p:nvPicPr>
        <p:blipFill>
          <a:blip r:embed="rId3"/>
          <a:stretch>
            <a:fillRect/>
          </a:stretch>
        </p:blipFill>
        <p:spPr>
          <a:xfrm>
            <a:off x="7104112" y="1624020"/>
            <a:ext cx="4217374" cy="4525963"/>
          </a:xfrm>
          <a:prstGeom prst="rect">
            <a:avLst/>
          </a:prstGeom>
        </p:spPr>
      </p:pic>
      <p:sp>
        <p:nvSpPr>
          <p:cNvPr id="5" name="文字方塊 4">
            <a:extLst>
              <a:ext uri="{FF2B5EF4-FFF2-40B4-BE49-F238E27FC236}">
                <a16:creationId xmlns:a16="http://schemas.microsoft.com/office/drawing/2014/main" id="{9CFFDC01-E091-F761-D3B3-3F4CBD065A0A}"/>
              </a:ext>
            </a:extLst>
          </p:cNvPr>
          <p:cNvSpPr txBox="1"/>
          <p:nvPr/>
        </p:nvSpPr>
        <p:spPr>
          <a:xfrm>
            <a:off x="3966072" y="2236424"/>
            <a:ext cx="184731" cy="369332"/>
          </a:xfrm>
          <a:prstGeom prst="rect">
            <a:avLst/>
          </a:prstGeom>
          <a:noFill/>
        </p:spPr>
        <p:txBody>
          <a:bodyPr wrap="none" rtlCol="0">
            <a:spAutoFit/>
          </a:bodyPr>
          <a:lstStyle/>
          <a:p>
            <a:endParaRPr lang="en-US" dirty="0"/>
          </a:p>
        </p:txBody>
      </p:sp>
      <p:sp>
        <p:nvSpPr>
          <p:cNvPr id="7" name="文字方塊 6">
            <a:extLst>
              <a:ext uri="{FF2B5EF4-FFF2-40B4-BE49-F238E27FC236}">
                <a16:creationId xmlns:a16="http://schemas.microsoft.com/office/drawing/2014/main" id="{601334FF-1850-C32C-4C9F-EF3BF158BD73}"/>
              </a:ext>
            </a:extLst>
          </p:cNvPr>
          <p:cNvSpPr txBox="1"/>
          <p:nvPr/>
        </p:nvSpPr>
        <p:spPr>
          <a:xfrm>
            <a:off x="695400" y="1737613"/>
            <a:ext cx="5976664" cy="4801314"/>
          </a:xfrm>
          <a:prstGeom prst="rect">
            <a:avLst/>
          </a:prstGeom>
          <a:noFill/>
        </p:spPr>
        <p:txBody>
          <a:bodyPr wrap="square" rtlCol="0">
            <a:spAutoFit/>
          </a:bodyPr>
          <a:lstStyle/>
          <a:p>
            <a:r>
              <a:rPr lang="en-US" altLang="zh-TW" dirty="0">
                <a:effectLst/>
                <a:latin typeface="Times"/>
              </a:rPr>
              <a:t>The structure includes </a:t>
            </a:r>
          </a:p>
          <a:p>
            <a:pPr marL="285750" indent="-285750">
              <a:buFont typeface="Arial" panose="020B0604020202020204" pitchFamily="34" charset="0"/>
              <a:buChar char="•"/>
            </a:pPr>
            <a:r>
              <a:rPr lang="en-US" altLang="zh-TW" dirty="0">
                <a:effectLst/>
                <a:latin typeface="Times"/>
              </a:rPr>
              <a:t>One </a:t>
            </a:r>
            <a:r>
              <a:rPr lang="en-US" altLang="zh-TW" dirty="0">
                <a:solidFill>
                  <a:schemeClr val="accent1"/>
                </a:solidFill>
                <a:effectLst/>
                <a:latin typeface="Times"/>
              </a:rPr>
              <a:t>input layer </a:t>
            </a:r>
            <a:r>
              <a:rPr lang="en-US" altLang="zh-TW" dirty="0">
                <a:effectLst/>
                <a:latin typeface="Times"/>
              </a:rPr>
              <a:t>with 12 nodes (i.e., one for each input feature),</a:t>
            </a:r>
          </a:p>
          <a:p>
            <a:pPr marL="285750" indent="-285750">
              <a:buFont typeface="Arial" panose="020B0604020202020204" pitchFamily="34" charset="0"/>
              <a:buChar char="•"/>
            </a:pPr>
            <a:r>
              <a:rPr lang="en-US" altLang="zh-TW" dirty="0">
                <a:effectLst/>
                <a:latin typeface="Times"/>
              </a:rPr>
              <a:t>three </a:t>
            </a:r>
            <a:r>
              <a:rPr lang="en-US" altLang="zh-TW" dirty="0">
                <a:solidFill>
                  <a:schemeClr val="accent2"/>
                </a:solidFill>
                <a:effectLst/>
                <a:latin typeface="Times"/>
              </a:rPr>
              <a:t>hidden layers </a:t>
            </a:r>
            <a:r>
              <a:rPr lang="en-US" altLang="zh-TW" dirty="0">
                <a:effectLst/>
                <a:latin typeface="Times"/>
              </a:rPr>
              <a:t>with 12, 24, and 12 nodes, respectively, and </a:t>
            </a:r>
          </a:p>
          <a:p>
            <a:pPr marL="285750" indent="-285750">
              <a:buFont typeface="Arial" panose="020B0604020202020204" pitchFamily="34" charset="0"/>
              <a:buChar char="•"/>
            </a:pPr>
            <a:r>
              <a:rPr lang="en-US" altLang="zh-TW" dirty="0">
                <a:effectLst/>
                <a:latin typeface="Times"/>
              </a:rPr>
              <a:t>an </a:t>
            </a:r>
            <a:r>
              <a:rPr lang="en-US" altLang="zh-TW" dirty="0">
                <a:solidFill>
                  <a:schemeClr val="accent3">
                    <a:lumMod val="75000"/>
                  </a:schemeClr>
                </a:solidFill>
                <a:effectLst/>
                <a:latin typeface="Times"/>
              </a:rPr>
              <a:t>output layer </a:t>
            </a:r>
            <a:r>
              <a:rPr lang="en-US" altLang="zh-TW" dirty="0">
                <a:effectLst/>
                <a:latin typeface="Times"/>
              </a:rPr>
              <a:t>with 10 nodes for the MLP classifier (i.e., one for each output class) and </a:t>
            </a:r>
          </a:p>
          <a:p>
            <a:pPr marL="285750" indent="-285750">
              <a:buFont typeface="Arial" panose="020B0604020202020204" pitchFamily="34" charset="0"/>
              <a:buChar char="•"/>
            </a:pPr>
            <a:r>
              <a:rPr lang="en-US" altLang="zh-TW" dirty="0">
                <a:effectLst/>
                <a:latin typeface="Times"/>
              </a:rPr>
              <a:t>1 node for MLP regressor. </a:t>
            </a:r>
          </a:p>
          <a:p>
            <a:pPr marL="285750" indent="-285750">
              <a:buFont typeface="Arial" panose="020B0604020202020204" pitchFamily="34" charset="0"/>
              <a:buChar char="•"/>
            </a:pPr>
            <a:r>
              <a:rPr lang="en-US" altLang="zh-TW" dirty="0">
                <a:effectLst/>
                <a:latin typeface="Times"/>
              </a:rPr>
              <a:t>The regularization parameter used is 0.01, </a:t>
            </a:r>
          </a:p>
          <a:p>
            <a:pPr marL="285750" indent="-285750">
              <a:buFont typeface="Arial" panose="020B0604020202020204" pitchFamily="34" charset="0"/>
              <a:buChar char="•"/>
            </a:pPr>
            <a:r>
              <a:rPr lang="en-US" altLang="zh-TW" dirty="0">
                <a:effectLst/>
                <a:latin typeface="Times"/>
              </a:rPr>
              <a:t>The optimizer is based on a stochastic gradient approach with a constant learning rate of 0.001, </a:t>
            </a:r>
          </a:p>
          <a:p>
            <a:pPr marL="285750" indent="-285750">
              <a:buFont typeface="Arial" panose="020B0604020202020204" pitchFamily="34" charset="0"/>
              <a:buChar char="•"/>
            </a:pPr>
            <a:r>
              <a:rPr lang="en-US" altLang="zh-TW" dirty="0">
                <a:effectLst/>
                <a:latin typeface="Times"/>
              </a:rPr>
              <a:t>The batch size is fixed to 100, and </a:t>
            </a:r>
          </a:p>
          <a:p>
            <a:pPr marL="285750" indent="-285750">
              <a:buFont typeface="Arial" panose="020B0604020202020204" pitchFamily="34" charset="0"/>
              <a:buChar char="•"/>
            </a:pPr>
            <a:r>
              <a:rPr lang="en-US" altLang="zh-TW" dirty="0">
                <a:effectLst/>
                <a:latin typeface="Times"/>
              </a:rPr>
              <a:t>the number of epochs equals 300. </a:t>
            </a:r>
          </a:p>
          <a:p>
            <a:pPr marL="285750" indent="-285750">
              <a:buFont typeface="Arial" panose="020B0604020202020204" pitchFamily="34" charset="0"/>
              <a:buChar char="•"/>
            </a:pPr>
            <a:endParaRPr lang="en-US" altLang="zh-TW" dirty="0">
              <a:latin typeface="Times"/>
            </a:endParaRPr>
          </a:p>
          <a:p>
            <a:r>
              <a:rPr lang="en-US" altLang="zh-TW" dirty="0">
                <a:effectLst/>
                <a:latin typeface="Times"/>
              </a:rPr>
              <a:t>We use a rule-of-thumb decomposition conforming to</a:t>
            </a:r>
            <a:r>
              <a:rPr lang="zh-TW" altLang="en-US" dirty="0">
                <a:effectLst/>
                <a:latin typeface="Times"/>
              </a:rPr>
              <a:t> </a:t>
            </a:r>
            <a:r>
              <a:rPr lang="en-US" altLang="zh-TW" dirty="0">
                <a:solidFill>
                  <a:srgbClr val="FF0000"/>
                </a:solidFill>
                <a:effectLst/>
                <a:latin typeface="Times"/>
              </a:rPr>
              <a:t>60%/20%/20% </a:t>
            </a:r>
            <a:r>
              <a:rPr lang="en-US" altLang="zh-TW" dirty="0">
                <a:effectLst/>
                <a:latin typeface="Times"/>
              </a:rPr>
              <a:t>between the training, validation and test datasets,</a:t>
            </a:r>
            <a:r>
              <a:rPr lang="zh-TW" altLang="en-US" dirty="0">
                <a:effectLst/>
                <a:latin typeface="Times"/>
              </a:rPr>
              <a:t> </a:t>
            </a:r>
            <a:r>
              <a:rPr lang="en-US" altLang="zh-TW" dirty="0">
                <a:effectLst/>
                <a:latin typeface="Times"/>
              </a:rPr>
              <a:t>respectively.</a:t>
            </a:r>
          </a:p>
        </p:txBody>
      </p:sp>
    </p:spTree>
    <p:extLst>
      <p:ext uri="{BB962C8B-B14F-4D97-AF65-F5344CB8AC3E}">
        <p14:creationId xmlns:p14="http://schemas.microsoft.com/office/powerpoint/2010/main" val="2312650775"/>
      </p:ext>
    </p:extLst>
  </p:cSld>
  <p:clrMapOvr>
    <a:masterClrMapping/>
  </p:clrMapOvr>
</p:sld>
</file>

<file path=ppt/theme/theme1.xml><?xml version="1.0" encoding="utf-8"?>
<a:theme xmlns:a="http://schemas.openxmlformats.org/drawingml/2006/main" name="MAIN.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簡報2" id="{1917BDEA-C75A-4EA4-BDB3-445E6710D1E1}" vid="{073329B1-C1D9-492E-8DF5-B99879CDEC78}"/>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MAIN</Template>
  <TotalTime>984</TotalTime>
  <Words>3510</Words>
  <Application>Microsoft Macintosh PowerPoint</Application>
  <PresentationFormat>寬螢幕</PresentationFormat>
  <Paragraphs>316</Paragraphs>
  <Slides>27</Slides>
  <Notes>19</Notes>
  <HiddenSlides>0</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27</vt:i4>
      </vt:variant>
    </vt:vector>
  </HeadingPairs>
  <TitlesOfParts>
    <vt:vector size="39" baseType="lpstr">
      <vt:lpstr>微軟正黑體</vt:lpstr>
      <vt:lpstr>微軟正黑體</vt:lpstr>
      <vt:lpstr>Segoe UI Web (West European)</vt:lpstr>
      <vt:lpstr>Söhne</vt:lpstr>
      <vt:lpstr>Times</vt:lpstr>
      <vt:lpstr>Arial</vt:lpstr>
      <vt:lpstr>Calibri</vt:lpstr>
      <vt:lpstr>Cambria Math</vt:lpstr>
      <vt:lpstr>Helvetica</vt:lpstr>
      <vt:lpstr>Times New Roman</vt:lpstr>
      <vt:lpstr>Wingdings</vt:lpstr>
      <vt:lpstr>MAIN.template</vt:lpstr>
      <vt:lpstr>Machine learning-driven service function chain placement and scaling in MEC-enabled 5G networks </vt:lpstr>
      <vt:lpstr>Introduction</vt:lpstr>
      <vt:lpstr>Outline</vt:lpstr>
      <vt:lpstr>MLP Auto-scaling</vt:lpstr>
      <vt:lpstr>Input X</vt:lpstr>
      <vt:lpstr>Output Y</vt:lpstr>
      <vt:lpstr>Output Y</vt:lpstr>
      <vt:lpstr>MLP Models</vt:lpstr>
      <vt:lpstr>MLP Models</vt:lpstr>
      <vt:lpstr>MLP Auto-scaling</vt:lpstr>
      <vt:lpstr>MLP Auto-scaling</vt:lpstr>
      <vt:lpstr>MLP Models</vt:lpstr>
      <vt:lpstr>MLP Models</vt:lpstr>
      <vt:lpstr>MLP Auto-scaling</vt:lpstr>
      <vt:lpstr>Outline</vt:lpstr>
      <vt:lpstr>Latency-optimal SFC placement problem</vt:lpstr>
      <vt:lpstr>Delay Model</vt:lpstr>
      <vt:lpstr>Problem formulation</vt:lpstr>
      <vt:lpstr>Problem formulation</vt:lpstr>
      <vt:lpstr>Problem formulation</vt:lpstr>
      <vt:lpstr>Heuristic algorism</vt:lpstr>
      <vt:lpstr>Heuristic algorism</vt:lpstr>
      <vt:lpstr>Evaluation</vt:lpstr>
      <vt:lpstr>Evaluation</vt:lpstr>
      <vt:lpstr>Evaluation</vt:lpstr>
      <vt:lpstr>Outline</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奎量 彭</dc:creator>
  <cp:lastModifiedBy>奎量 彭</cp:lastModifiedBy>
  <cp:revision>51</cp:revision>
  <dcterms:created xsi:type="dcterms:W3CDTF">2023-08-22T08:07:02Z</dcterms:created>
  <dcterms:modified xsi:type="dcterms:W3CDTF">2023-09-27T05:56:31Z</dcterms:modified>
</cp:coreProperties>
</file>