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653" r:id="rId2"/>
    <p:sldId id="651" r:id="rId3"/>
    <p:sldId id="777" r:id="rId4"/>
    <p:sldId id="747" r:id="rId5"/>
    <p:sldId id="665" r:id="rId6"/>
    <p:sldId id="748" r:id="rId7"/>
    <p:sldId id="749" r:id="rId8"/>
    <p:sldId id="750" r:id="rId9"/>
    <p:sldId id="652" r:id="rId10"/>
    <p:sldId id="751" r:id="rId11"/>
    <p:sldId id="650" r:id="rId12"/>
    <p:sldId id="666" r:id="rId13"/>
    <p:sldId id="663" r:id="rId14"/>
    <p:sldId id="752" r:id="rId15"/>
    <p:sldId id="753" r:id="rId16"/>
    <p:sldId id="754" r:id="rId17"/>
    <p:sldId id="667" r:id="rId18"/>
    <p:sldId id="654" r:id="rId19"/>
    <p:sldId id="755" r:id="rId20"/>
    <p:sldId id="756" r:id="rId21"/>
    <p:sldId id="757" r:id="rId22"/>
    <p:sldId id="758" r:id="rId23"/>
    <p:sldId id="759" r:id="rId24"/>
    <p:sldId id="760" r:id="rId25"/>
    <p:sldId id="761" r:id="rId26"/>
    <p:sldId id="762" r:id="rId27"/>
    <p:sldId id="763" r:id="rId28"/>
    <p:sldId id="764" r:id="rId29"/>
    <p:sldId id="765" r:id="rId30"/>
    <p:sldId id="766" r:id="rId31"/>
    <p:sldId id="767" r:id="rId32"/>
    <p:sldId id="768" r:id="rId33"/>
    <p:sldId id="770" r:id="rId34"/>
    <p:sldId id="771" r:id="rId35"/>
    <p:sldId id="772" r:id="rId36"/>
    <p:sldId id="773" r:id="rId37"/>
    <p:sldId id="774" r:id="rId38"/>
    <p:sldId id="775" r:id="rId39"/>
    <p:sldId id="776" r:id="rId40"/>
  </p:sldIdLst>
  <p:sldSz cx="12192000" cy="6858000"/>
  <p:notesSz cx="6797675" cy="9928225"/>
  <p:custDataLst>
    <p:tags r:id="rId43"/>
  </p:custDataLst>
  <p:defaultTextStyle>
    <a:defPPr>
      <a:defRPr lang="en-US"/>
    </a:defPPr>
    <a:lvl1pPr algn="l" rtl="0" eaLnBrk="0" fontAlgn="base" hangingPunct="0">
      <a:spcBef>
        <a:spcPct val="0"/>
      </a:spcBef>
      <a:spcAft>
        <a:spcPct val="0"/>
      </a:spcAft>
      <a:defRPr kumimoji="1" kern="1200">
        <a:solidFill>
          <a:schemeClr val="tx1"/>
        </a:solidFill>
        <a:latin typeface="Arial" charset="0"/>
        <a:ea typeface="新細明體" charset="-120"/>
        <a:cs typeface="+mn-cs"/>
      </a:defRPr>
    </a:lvl1pPr>
    <a:lvl2pPr marL="4556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2pPr>
    <a:lvl3pPr marL="9128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3pPr>
    <a:lvl4pPr marL="13700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4pPr>
    <a:lvl5pPr marL="18272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nlab-user" initials="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FFF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609" autoAdjust="0"/>
  </p:normalViewPr>
  <p:slideViewPr>
    <p:cSldViewPr>
      <p:cViewPr varScale="1">
        <p:scale>
          <a:sx n="81" d="100"/>
          <a:sy n="81" d="100"/>
        </p:scale>
        <p:origin x="1692" y="78"/>
      </p:cViewPr>
      <p:guideLst>
        <p:guide orient="horz" pos="2160"/>
        <p:guide pos="3840"/>
      </p:guideLst>
    </p:cSldViewPr>
  </p:slideViewPr>
  <p:outlineViewPr>
    <p:cViewPr>
      <p:scale>
        <a:sx n="33" d="100"/>
        <a:sy n="33" d="100"/>
      </p:scale>
      <p:origin x="0" y="1098"/>
    </p:cViewPr>
  </p:outlineViewPr>
  <p:notesTextViewPr>
    <p:cViewPr>
      <p:scale>
        <a:sx n="3" d="2"/>
        <a:sy n="3" d="2"/>
      </p:scale>
      <p:origin x="0" y="0"/>
    </p:cViewPr>
  </p:notesTextViewPr>
  <p:sorterViewPr>
    <p:cViewPr>
      <p:scale>
        <a:sx n="66" d="100"/>
        <a:sy n="66" d="100"/>
      </p:scale>
      <p:origin x="0" y="-4128"/>
    </p:cViewPr>
  </p:sorterViewPr>
  <p:notesViewPr>
    <p:cSldViewPr>
      <p:cViewPr varScale="1">
        <p:scale>
          <a:sx n="77" d="100"/>
          <a:sy n="77" d="100"/>
        </p:scale>
        <p:origin x="1452" y="11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4916C-C158-4E7A-BB36-F5EE6EED107A}" type="doc">
      <dgm:prSet loTypeId="urn:microsoft.com/office/officeart/2005/8/layout/hProcess10" loCatId="process" qsTypeId="urn:microsoft.com/office/officeart/2005/8/quickstyle/simple1" qsCatId="simple" csTypeId="urn:microsoft.com/office/officeart/2005/8/colors/accent1_2" csCatId="accent1" phldr="1"/>
      <dgm:spPr/>
    </dgm:pt>
    <dgm:pt modelId="{DCADC084-72FE-4164-B9B2-5C4E3828279C}">
      <dgm:prSet phldrT="[文字]"/>
      <dgm:spPr/>
      <dgm:t>
        <a:bodyPr/>
        <a:lstStyle/>
        <a:p>
          <a:r>
            <a:rPr lang="en-US" altLang="zh-TW" dirty="0">
              <a:latin typeface="+mn-lt"/>
            </a:rPr>
            <a:t>The proposed walking stick contains two main functional units, that is, the hybridized unit and the rotational unit. The hybridized unit consists of a top press TENG (P-TENG), a middle EMG, and a bottom rotational TENG (R-TENG), while the rotational unit only consists of the EMG </a:t>
          </a:r>
          <a:r>
            <a:rPr lang="en-US" altLang="zh-TW" dirty="0" err="1">
              <a:latin typeface="+mn-lt"/>
            </a:rPr>
            <a:t>part.With</a:t>
          </a:r>
          <a:r>
            <a:rPr lang="en-US" altLang="zh-TW" dirty="0">
              <a:latin typeface="+mn-lt"/>
            </a:rPr>
            <a:t> DL with the 1D CNN structure to analyze the output from P-TENG, the walking stick is able to distinguish five different movements (stand up, sit down, walk, upstairs, and downstairs), evaluate three different statuses, and identify ten different users. </a:t>
          </a:r>
          <a:endParaRPr lang="zh-TW" altLang="en-US" dirty="0"/>
        </a:p>
      </dgm:t>
    </dgm:pt>
    <dgm:pt modelId="{12863055-6CD3-4571-864A-51DAA899BC1F}" type="parTrans" cxnId="{BE63C94B-C995-4BF5-B44A-C5682737B5F0}">
      <dgm:prSet/>
      <dgm:spPr/>
      <dgm:t>
        <a:bodyPr/>
        <a:lstStyle/>
        <a:p>
          <a:endParaRPr lang="zh-TW" altLang="en-US"/>
        </a:p>
      </dgm:t>
    </dgm:pt>
    <dgm:pt modelId="{6CFA780C-0DF4-4E04-AF6D-3E829047948E}" type="sibTrans" cxnId="{BE63C94B-C995-4BF5-B44A-C5682737B5F0}">
      <dgm:prSet/>
      <dgm:spPr/>
      <dgm:t>
        <a:bodyPr/>
        <a:lstStyle/>
        <a:p>
          <a:endParaRPr lang="zh-TW" altLang="en-US"/>
        </a:p>
      </dgm:t>
    </dgm:pt>
    <dgm:pt modelId="{2F07B843-7111-4255-B2B4-B288B12ADD1D}" type="pres">
      <dgm:prSet presAssocID="{BFE4916C-C158-4E7A-BB36-F5EE6EED107A}" presName="Name0" presStyleCnt="0">
        <dgm:presLayoutVars>
          <dgm:dir/>
          <dgm:resizeHandles val="exact"/>
        </dgm:presLayoutVars>
      </dgm:prSet>
      <dgm:spPr/>
    </dgm:pt>
    <dgm:pt modelId="{C7B72808-B027-4736-AAA2-74303B3B62E1}" type="pres">
      <dgm:prSet presAssocID="{DCADC084-72FE-4164-B9B2-5C4E3828279C}" presName="composite" presStyleCnt="0"/>
      <dgm:spPr/>
    </dgm:pt>
    <dgm:pt modelId="{6EB412B1-7546-47FD-A739-2D4D7F965B84}" type="pres">
      <dgm:prSet presAssocID="{DCADC084-72FE-4164-B9B2-5C4E3828279C}" presName="imagSh" presStyleLbl="bgImgPlace1" presStyleIdx="0" presStyleCnt="1" custLinFactNeighborX="-45600" custLinFactNeighborY="-13311"/>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343641ED-309D-47E8-97DA-33CEA60BE505}" type="pres">
      <dgm:prSet presAssocID="{DCADC084-72FE-4164-B9B2-5C4E3828279C}" presName="txNode" presStyleLbl="node1" presStyleIdx="0" presStyleCnt="1">
        <dgm:presLayoutVars>
          <dgm:bulletEnabled val="1"/>
        </dgm:presLayoutVars>
      </dgm:prSet>
      <dgm:spPr/>
    </dgm:pt>
  </dgm:ptLst>
  <dgm:cxnLst>
    <dgm:cxn modelId="{ABFECA11-E3CB-4D8B-9CD1-8774EA8F0BD3}" type="presOf" srcId="{DCADC084-72FE-4164-B9B2-5C4E3828279C}" destId="{343641ED-309D-47E8-97DA-33CEA60BE505}" srcOrd="0" destOrd="0" presId="urn:microsoft.com/office/officeart/2005/8/layout/hProcess10"/>
    <dgm:cxn modelId="{BE63C94B-C995-4BF5-B44A-C5682737B5F0}" srcId="{BFE4916C-C158-4E7A-BB36-F5EE6EED107A}" destId="{DCADC084-72FE-4164-B9B2-5C4E3828279C}" srcOrd="0" destOrd="0" parTransId="{12863055-6CD3-4571-864A-51DAA899BC1F}" sibTransId="{6CFA780C-0DF4-4E04-AF6D-3E829047948E}"/>
    <dgm:cxn modelId="{48DED895-89E2-4D44-BEC5-A11BF54D403E}" type="presOf" srcId="{BFE4916C-C158-4E7A-BB36-F5EE6EED107A}" destId="{2F07B843-7111-4255-B2B4-B288B12ADD1D}" srcOrd="0" destOrd="0" presId="urn:microsoft.com/office/officeart/2005/8/layout/hProcess10"/>
    <dgm:cxn modelId="{72B9A6DF-2AAC-4FC7-9062-072AA5053249}" type="presParOf" srcId="{2F07B843-7111-4255-B2B4-B288B12ADD1D}" destId="{C7B72808-B027-4736-AAA2-74303B3B62E1}" srcOrd="0" destOrd="0" presId="urn:microsoft.com/office/officeart/2005/8/layout/hProcess10"/>
    <dgm:cxn modelId="{6DD0D24E-1943-40EB-8E3D-DD8A3AD12939}" type="presParOf" srcId="{C7B72808-B027-4736-AAA2-74303B3B62E1}" destId="{6EB412B1-7546-47FD-A739-2D4D7F965B84}" srcOrd="0" destOrd="0" presId="urn:microsoft.com/office/officeart/2005/8/layout/hProcess10"/>
    <dgm:cxn modelId="{B60062D0-77EA-43B9-A693-FFF618A9A300}" type="presParOf" srcId="{C7B72808-B027-4736-AAA2-74303B3B62E1}" destId="{343641ED-309D-47E8-97DA-33CEA60BE505}"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412B1-7546-47FD-A739-2D4D7F965B84}">
      <dsp:nvSpPr>
        <dsp:cNvPr id="0" name=""/>
        <dsp:cNvSpPr/>
      </dsp:nvSpPr>
      <dsp:spPr>
        <a:xfrm>
          <a:off x="0" y="0"/>
          <a:ext cx="7790692" cy="304815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3641ED-309D-47E8-97DA-33CEA60BE505}">
      <dsp:nvSpPr>
        <dsp:cNvPr id="0" name=""/>
        <dsp:cNvSpPr/>
      </dsp:nvSpPr>
      <dsp:spPr>
        <a:xfrm>
          <a:off x="1272679" y="1828896"/>
          <a:ext cx="7790692" cy="3048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zh-TW" sz="2200" kern="1200" dirty="0">
              <a:latin typeface="+mn-lt"/>
            </a:rPr>
            <a:t>The proposed walking stick contains two main functional units, that is, the hybridized unit and the rotational unit. The hybridized unit consists of a top press TENG (P-TENG), a middle EMG, and a bottom rotational TENG (R-TENG), while the rotational unit only consists of the EMG </a:t>
          </a:r>
          <a:r>
            <a:rPr lang="en-US" altLang="zh-TW" sz="2200" kern="1200" dirty="0" err="1">
              <a:latin typeface="+mn-lt"/>
            </a:rPr>
            <a:t>part.With</a:t>
          </a:r>
          <a:r>
            <a:rPr lang="en-US" altLang="zh-TW" sz="2200" kern="1200" dirty="0">
              <a:latin typeface="+mn-lt"/>
            </a:rPr>
            <a:t> DL with the 1D CNN structure to analyze the output from P-TENG, the walking stick is able to distinguish five different movements (stand up, sit down, walk, upstairs, and downstairs), evaluate three different statuses, and identify ten different users. </a:t>
          </a:r>
          <a:endParaRPr lang="zh-TW" altLang="en-US" sz="2200" kern="1200" dirty="0"/>
        </a:p>
      </dsp:txBody>
      <dsp:txXfrm>
        <a:off x="1361957" y="1918174"/>
        <a:ext cx="7612136" cy="28696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6674" cy="496179"/>
          </a:xfrm>
          <a:prstGeom prst="rect">
            <a:avLst/>
          </a:prstGeom>
        </p:spPr>
        <p:txBody>
          <a:bodyPr vert="horz" lIns="92446" tIns="46223" rIns="92446" bIns="46223" rtlCol="0"/>
          <a:lstStyle>
            <a:lvl1pPr algn="l" eaLnBrk="1" hangingPunct="1">
              <a:defRPr kumimoji="0" sz="1200">
                <a:latin typeface="Arial" charset="0"/>
                <a:ea typeface="+mn-ea"/>
                <a:cs typeface="Arial" charset="0"/>
              </a:defRPr>
            </a:lvl1pPr>
          </a:lstStyle>
          <a:p>
            <a:pPr>
              <a:defRPr/>
            </a:pPr>
            <a:endParaRPr lang="zh-TW" altLang="en-US">
              <a:latin typeface="Times New Roman" panose="02020603050405020304" pitchFamily="18" charset="0"/>
              <a:cs typeface="Times New Roman" panose="02020603050405020304" pitchFamily="18" charset="0"/>
            </a:endParaRPr>
          </a:p>
        </p:txBody>
      </p:sp>
      <p:sp>
        <p:nvSpPr>
          <p:cNvPr id="3" name="日期版面配置區 2"/>
          <p:cNvSpPr>
            <a:spLocks noGrp="1"/>
          </p:cNvSpPr>
          <p:nvPr>
            <p:ph type="dt" sz="quarter" idx="1"/>
          </p:nvPr>
        </p:nvSpPr>
        <p:spPr>
          <a:xfrm>
            <a:off x="3849915" y="2"/>
            <a:ext cx="2946674" cy="496179"/>
          </a:xfrm>
          <a:prstGeom prst="rect">
            <a:avLst/>
          </a:prstGeom>
        </p:spPr>
        <p:txBody>
          <a:bodyPr vert="horz" lIns="92446" tIns="46223" rIns="92446" bIns="46223" rtlCol="0"/>
          <a:lstStyle>
            <a:lvl1pPr algn="r" eaLnBrk="1" hangingPunct="1">
              <a:defRPr kumimoji="0" sz="1200">
                <a:latin typeface="Arial" charset="0"/>
                <a:ea typeface="+mn-ea"/>
                <a:cs typeface="Arial" charset="0"/>
              </a:defRPr>
            </a:lvl1pPr>
          </a:lstStyle>
          <a:p>
            <a:pPr>
              <a:defRPr/>
            </a:pPr>
            <a:fld id="{5D68CE3B-6993-4CF0-BA64-FC0571BD932F}" type="datetimeFigureOut">
              <a:rPr lang="zh-TW" altLang="en-US">
                <a:latin typeface="Times New Roman" panose="02020603050405020304" pitchFamily="18" charset="0"/>
                <a:cs typeface="Times New Roman" panose="02020603050405020304" pitchFamily="18" charset="0"/>
              </a:rPr>
              <a:pPr>
                <a:defRPr/>
              </a:pPr>
              <a:t>2024/3/26</a:t>
            </a:fld>
            <a:endParaRPr lang="zh-TW" altLang="en-US">
              <a:latin typeface="Times New Roman" panose="02020603050405020304" pitchFamily="18" charset="0"/>
              <a:cs typeface="Times New Roman" panose="02020603050405020304" pitchFamily="18" charset="0"/>
            </a:endParaRPr>
          </a:p>
        </p:txBody>
      </p:sp>
      <p:sp>
        <p:nvSpPr>
          <p:cNvPr id="4" name="頁尾版面配置區 3"/>
          <p:cNvSpPr>
            <a:spLocks noGrp="1"/>
          </p:cNvSpPr>
          <p:nvPr>
            <p:ph type="ftr" sz="quarter" idx="2"/>
          </p:nvPr>
        </p:nvSpPr>
        <p:spPr>
          <a:xfrm>
            <a:off x="0" y="9429730"/>
            <a:ext cx="2946674" cy="496179"/>
          </a:xfrm>
          <a:prstGeom prst="rect">
            <a:avLst/>
          </a:prstGeom>
        </p:spPr>
        <p:txBody>
          <a:bodyPr vert="horz" lIns="92446" tIns="46223" rIns="92446" bIns="46223" rtlCol="0" anchor="b"/>
          <a:lstStyle>
            <a:lvl1pPr algn="l" eaLnBrk="1" hangingPunct="1">
              <a:defRPr kumimoji="0" sz="1200">
                <a:latin typeface="Arial" charset="0"/>
                <a:ea typeface="+mn-ea"/>
                <a:cs typeface="Arial" charset="0"/>
              </a:defRPr>
            </a:lvl1pPr>
          </a:lstStyle>
          <a:p>
            <a:pPr>
              <a:defRPr/>
            </a:pPr>
            <a:endParaRPr lang="zh-TW" altLang="en-US">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3"/>
          </p:nvPr>
        </p:nvSpPr>
        <p:spPr>
          <a:xfrm>
            <a:off x="3849915" y="9429730"/>
            <a:ext cx="2946674" cy="496179"/>
          </a:xfrm>
          <a:prstGeom prst="rect">
            <a:avLst/>
          </a:prstGeom>
        </p:spPr>
        <p:txBody>
          <a:bodyPr vert="horz" wrap="square" lIns="92446" tIns="46223" rIns="92446" bIns="46223" numCol="1" anchor="b" anchorCtr="0" compatLnSpc="1">
            <a:prstTxWarp prst="textNoShape">
              <a:avLst/>
            </a:prstTxWarp>
          </a:bodyPr>
          <a:lstStyle>
            <a:lvl1pPr algn="r" eaLnBrk="1" hangingPunct="1">
              <a:defRPr kumimoji="0" sz="1200"/>
            </a:lvl1pPr>
          </a:lstStyle>
          <a:p>
            <a:fld id="{432C92A8-C434-47E9-9C27-677AEA8A8EBC}" type="slidenum">
              <a:rPr lang="zh-TW" altLang="en-US">
                <a:latin typeface="Times New Roman" panose="02020603050405020304" pitchFamily="18" charset="0"/>
              </a:rPr>
              <a:pPr/>
              <a:t>‹#›</a:t>
            </a:fld>
            <a:endParaRPr lang="zh-TW" altLang="en-US">
              <a:latin typeface="Times New Roman" panose="02020603050405020304" pitchFamily="18" charset="0"/>
            </a:endParaRPr>
          </a:p>
        </p:txBody>
      </p:sp>
    </p:spTree>
    <p:extLst>
      <p:ext uri="{BB962C8B-B14F-4D97-AF65-F5344CB8AC3E}">
        <p14:creationId xmlns:p14="http://schemas.microsoft.com/office/powerpoint/2010/main" val="558785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6674" cy="496179"/>
          </a:xfrm>
          <a:prstGeom prst="rect">
            <a:avLst/>
          </a:prstGeom>
        </p:spPr>
        <p:txBody>
          <a:bodyPr vert="horz" lIns="92446" tIns="46223" rIns="92446" bIns="46223" rtlCol="0"/>
          <a:lstStyle>
            <a:lvl1pPr algn="l" eaLnBrk="1" hangingPunct="1">
              <a:defRPr kumimoji="0" sz="1200">
                <a:latin typeface="Times New Roman" panose="02020603050405020304" pitchFamily="18" charset="0"/>
                <a:ea typeface="+mn-ea"/>
                <a:cs typeface="Times New Roman" panose="02020603050405020304" pitchFamily="18" charset="0"/>
              </a:defRPr>
            </a:lvl1pPr>
          </a:lstStyle>
          <a:p>
            <a:pPr>
              <a:defRPr/>
            </a:pPr>
            <a:endParaRPr lang="zh-TW" altLang="en-US"/>
          </a:p>
        </p:txBody>
      </p:sp>
      <p:sp>
        <p:nvSpPr>
          <p:cNvPr id="3" name="日期版面配置區 2"/>
          <p:cNvSpPr>
            <a:spLocks noGrp="1"/>
          </p:cNvSpPr>
          <p:nvPr>
            <p:ph type="dt" idx="1"/>
          </p:nvPr>
        </p:nvSpPr>
        <p:spPr>
          <a:xfrm>
            <a:off x="3849915" y="2"/>
            <a:ext cx="2946674" cy="496179"/>
          </a:xfrm>
          <a:prstGeom prst="rect">
            <a:avLst/>
          </a:prstGeom>
        </p:spPr>
        <p:txBody>
          <a:bodyPr vert="horz" lIns="92446" tIns="46223" rIns="92446" bIns="46223" rtlCol="0"/>
          <a:lstStyle>
            <a:lvl1pPr algn="r" eaLnBrk="1" hangingPunct="1">
              <a:defRPr kumimoji="0" sz="1200">
                <a:latin typeface="Times New Roman" panose="02020603050405020304" pitchFamily="18" charset="0"/>
                <a:ea typeface="+mn-ea"/>
                <a:cs typeface="Times New Roman" panose="02020603050405020304" pitchFamily="18" charset="0"/>
              </a:defRPr>
            </a:lvl1pPr>
          </a:lstStyle>
          <a:p>
            <a:pPr>
              <a:defRPr/>
            </a:pPr>
            <a:fld id="{1C9893F2-E477-4E81-BD53-64701E1EC461}" type="datetimeFigureOut">
              <a:rPr lang="zh-TW" altLang="en-US" smtClean="0"/>
              <a:pPr>
                <a:defRPr/>
              </a:pPr>
              <a:t>2024/3/26</a:t>
            </a:fld>
            <a:endParaRPr lang="zh-TW" altLang="en-US"/>
          </a:p>
        </p:txBody>
      </p:sp>
      <p:sp>
        <p:nvSpPr>
          <p:cNvPr id="4" name="投影片圖像版面配置區 3"/>
          <p:cNvSpPr>
            <a:spLocks noGrp="1" noRot="1" noChangeAspect="1"/>
          </p:cNvSpPr>
          <p:nvPr>
            <p:ph type="sldImg" idx="2"/>
          </p:nvPr>
        </p:nvSpPr>
        <p:spPr>
          <a:xfrm>
            <a:off x="92075" y="744538"/>
            <a:ext cx="6615113" cy="3722687"/>
          </a:xfrm>
          <a:prstGeom prst="rect">
            <a:avLst/>
          </a:prstGeom>
          <a:noFill/>
          <a:ln w="12700">
            <a:solidFill>
              <a:prstClr val="black"/>
            </a:solidFill>
          </a:ln>
        </p:spPr>
        <p:txBody>
          <a:bodyPr vert="horz" lIns="92446" tIns="46223" rIns="92446" bIns="46223" rtlCol="0" anchor="ctr"/>
          <a:lstStyle/>
          <a:p>
            <a:pPr lvl="0"/>
            <a:endParaRPr lang="zh-TW" altLang="en-US" noProof="0"/>
          </a:p>
        </p:txBody>
      </p:sp>
      <p:sp>
        <p:nvSpPr>
          <p:cNvPr id="5" name="備忘稿版面配置區 4"/>
          <p:cNvSpPr>
            <a:spLocks noGrp="1"/>
          </p:cNvSpPr>
          <p:nvPr>
            <p:ph type="body" sz="quarter" idx="3"/>
          </p:nvPr>
        </p:nvSpPr>
        <p:spPr>
          <a:xfrm>
            <a:off x="681507" y="4716023"/>
            <a:ext cx="5436836" cy="4467934"/>
          </a:xfrm>
          <a:prstGeom prst="rect">
            <a:avLst/>
          </a:prstGeom>
        </p:spPr>
        <p:txBody>
          <a:bodyPr vert="horz" lIns="92446" tIns="46223" rIns="92446" bIns="46223"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9730"/>
            <a:ext cx="2946674" cy="496179"/>
          </a:xfrm>
          <a:prstGeom prst="rect">
            <a:avLst/>
          </a:prstGeom>
        </p:spPr>
        <p:txBody>
          <a:bodyPr vert="horz" lIns="92446" tIns="46223" rIns="92446" bIns="46223" rtlCol="0" anchor="b"/>
          <a:lstStyle>
            <a:lvl1pPr algn="l" eaLnBrk="1" hangingPunct="1">
              <a:defRPr kumimoji="0" sz="1200">
                <a:latin typeface="Times New Roman" panose="02020603050405020304" pitchFamily="18" charset="0"/>
                <a:ea typeface="+mn-ea"/>
                <a:cs typeface="Times New Roman" panose="02020603050405020304" pitchFamily="18" charset="0"/>
              </a:defRPr>
            </a:lvl1pPr>
          </a:lstStyle>
          <a:p>
            <a:pPr>
              <a:defRPr/>
            </a:pPr>
            <a:endParaRPr lang="zh-TW" altLang="en-US"/>
          </a:p>
        </p:txBody>
      </p:sp>
      <p:sp>
        <p:nvSpPr>
          <p:cNvPr id="7" name="投影片編號版面配置區 6"/>
          <p:cNvSpPr>
            <a:spLocks noGrp="1"/>
          </p:cNvSpPr>
          <p:nvPr>
            <p:ph type="sldNum" sz="quarter" idx="5"/>
          </p:nvPr>
        </p:nvSpPr>
        <p:spPr>
          <a:xfrm>
            <a:off x="3849915" y="9429730"/>
            <a:ext cx="2946674" cy="496179"/>
          </a:xfrm>
          <a:prstGeom prst="rect">
            <a:avLst/>
          </a:prstGeom>
        </p:spPr>
        <p:txBody>
          <a:bodyPr vert="horz" wrap="square" lIns="92446" tIns="46223" rIns="92446" bIns="46223" numCol="1" anchor="b" anchorCtr="0" compatLnSpc="1">
            <a:prstTxWarp prst="textNoShape">
              <a:avLst/>
            </a:prstTxWarp>
          </a:bodyPr>
          <a:lstStyle>
            <a:lvl1pPr algn="r" eaLnBrk="1" hangingPunct="1">
              <a:defRPr kumimoji="0" sz="1200">
                <a:latin typeface="Times New Roman" panose="02020603050405020304" pitchFamily="18" charset="0"/>
              </a:defRPr>
            </a:lvl1pPr>
          </a:lstStyle>
          <a:p>
            <a:fld id="{89B894D2-DDB3-426A-9283-4F11FB56BDAE}" type="slidenum">
              <a:rPr lang="zh-TW" altLang="en-US" smtClean="0"/>
              <a:pPr/>
              <a:t>‹#›</a:t>
            </a:fld>
            <a:endParaRPr lang="zh-TW" altLang="en-US"/>
          </a:p>
        </p:txBody>
      </p:sp>
    </p:spTree>
    <p:extLst>
      <p:ext uri="{BB962C8B-B14F-4D97-AF65-F5344CB8AC3E}">
        <p14:creationId xmlns:p14="http://schemas.microsoft.com/office/powerpoint/2010/main" val="2729821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p:cNvSpPr>
            <a:spLocks noGrp="1" noRot="1" noChangeAspect="1" noTextEdit="1"/>
          </p:cNvSpPr>
          <p:nvPr>
            <p:ph type="sldImg"/>
          </p:nvPr>
        </p:nvSpPr>
        <p:spPr bwMode="auto">
          <a:xfrm>
            <a:off x="92075" y="744538"/>
            <a:ext cx="6615113" cy="3722687"/>
          </a:xfrm>
          <a:noFill/>
          <a:ln>
            <a:solidFill>
              <a:srgbClr val="000000"/>
            </a:solidFill>
            <a:miter lim="800000"/>
            <a:headEnd/>
            <a:tailEnd/>
          </a:ln>
        </p:spPr>
      </p:sp>
      <p:sp>
        <p:nvSpPr>
          <p:cNvPr id="12291"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en-US" dirty="0"/>
              <a:t>人工智慧支援的感測技術</a:t>
            </a:r>
            <a:r>
              <a:rPr lang="en-US" altLang="zh-TW" dirty="0"/>
              <a:t>5G/</a:t>
            </a:r>
            <a:r>
              <a:rPr lang="zh-TW" altLang="en-US" dirty="0"/>
              <a:t>物聯網時代：從虛擬實境</a:t>
            </a:r>
            <a:r>
              <a:rPr lang="en-US" altLang="zh-TW" dirty="0"/>
              <a:t>/</a:t>
            </a:r>
            <a:r>
              <a:rPr lang="zh-TW" altLang="en-US" dirty="0"/>
              <a:t>數位孿生的擴增實境</a:t>
            </a:r>
            <a:endParaRPr lang="en-US" altLang="zh-TW" dirty="0"/>
          </a:p>
          <a:p>
            <a:endParaRPr lang="en-US" altLang="zh-TW" dirty="0"/>
          </a:p>
          <a:p>
            <a:r>
              <a:rPr lang="en-US" altLang="zh-TW" dirty="0"/>
              <a:t>National University of Singapore </a:t>
            </a:r>
            <a:r>
              <a:rPr lang="zh-TW" altLang="en-US" dirty="0"/>
              <a:t>新加坡國立大學</a:t>
            </a:r>
            <a:endParaRPr lang="en-US" altLang="zh-TW" dirty="0"/>
          </a:p>
          <a:p>
            <a:endParaRPr lang="zh-TW" altLang="en-US" dirty="0"/>
          </a:p>
        </p:txBody>
      </p:sp>
      <p:sp>
        <p:nvSpPr>
          <p:cNvPr id="12292" name="投影片編號版面配置區 3"/>
          <p:cNvSpPr>
            <a:spLocks noGrp="1"/>
          </p:cNvSpPr>
          <p:nvPr>
            <p:ph type="sldNum" sz="quarter" idx="5"/>
          </p:nvPr>
        </p:nvSpPr>
        <p:spPr bwMode="auto">
          <a:noFill/>
          <a:ln>
            <a:miter lim="800000"/>
            <a:headEnd/>
            <a:tailEnd/>
          </a:ln>
        </p:spPr>
        <p:txBody>
          <a:bodyPr/>
          <a:lstStyle/>
          <a:p>
            <a:fld id="{C602FFDB-2002-4E68-ACAB-900E6B754F08}" type="slidenum">
              <a:rPr lang="zh-TW" altLang="en-US">
                <a:cs typeface="Times New Roman" panose="02020603050405020304" pitchFamily="18" charset="0"/>
              </a:rPr>
              <a:pPr/>
              <a:t>1</a:t>
            </a:fld>
            <a:endParaRPr lang="zh-TW" altLang="en-US">
              <a:cs typeface="Times New Roman" panose="02020603050405020304" pitchFamily="18" charset="0"/>
            </a:endParaRPr>
          </a:p>
        </p:txBody>
      </p:sp>
    </p:spTree>
    <p:extLst>
      <p:ext uri="{BB962C8B-B14F-4D97-AF65-F5344CB8AC3E}">
        <p14:creationId xmlns:p14="http://schemas.microsoft.com/office/powerpoint/2010/main" val="3970351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dirty="0"/>
              <a:t>這邊開始提起人工智能的部分，當組合各種感測器時借助人工智慧技術，由此產生的智慧系統可以執行對收集的資料集進行更複雜和完整的分析優於傳統方法</a:t>
            </a:r>
            <a:endParaRPr lang="en-US" altLang="zh-TW"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dirty="0"/>
              <a:t>從根本上說，基於數位孿生的智能系統有潛力徹底改變我們的感知方式並與增強身份等多樣化的應用程式進行交互識別、個人化醫療保健監測、復健、</a:t>
            </a:r>
            <a:r>
              <a:rPr lang="en-US" altLang="zh-TW" sz="1200" dirty="0"/>
              <a:t>VR </a:t>
            </a:r>
            <a:r>
              <a:rPr lang="zh-TW" altLang="en-US" sz="1200" dirty="0"/>
              <a:t>中的機器人控制、智慧建築與加密交互和</a:t>
            </a:r>
            <a:r>
              <a:rPr lang="en-US" altLang="zh-TW" sz="1200" dirty="0"/>
              <a:t>AR</a:t>
            </a:r>
            <a:r>
              <a:rPr lang="zh-TW" altLang="en-US" sz="1200" dirty="0"/>
              <a:t>空間。</a:t>
            </a:r>
            <a:endParaRPr lang="en-US" altLang="zh-TW" sz="1200" dirty="0"/>
          </a:p>
          <a:p>
            <a:endParaRPr lang="zh-TW" altLang="en-US" dirty="0"/>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11</a:t>
            </a:fld>
            <a:endParaRPr lang="zh-TW" altLang="en-US"/>
          </a:p>
        </p:txBody>
      </p:sp>
    </p:spTree>
    <p:extLst>
      <p:ext uri="{BB962C8B-B14F-4D97-AF65-F5344CB8AC3E}">
        <p14:creationId xmlns:p14="http://schemas.microsoft.com/office/powerpoint/2010/main" val="953048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sz="1200" dirty="0"/>
              <a:t>在本篇論文中，我們首先介紹</a:t>
            </a:r>
            <a:r>
              <a:rPr lang="en-US" altLang="zh-TW" sz="1200" dirty="0"/>
              <a:t>1.</a:t>
            </a:r>
            <a:r>
              <a:rPr lang="zh-TW" altLang="en-US" sz="1200" dirty="0"/>
              <a:t>數位孿生系統建構及數位孿生應用</a:t>
            </a:r>
            <a:r>
              <a:rPr lang="en-US" altLang="zh-TW" sz="1200" dirty="0"/>
              <a:t>.</a:t>
            </a:r>
            <a:r>
              <a:rPr lang="zh-TW" altLang="en-US" sz="1200" dirty="0"/>
              <a:t>然後，</a:t>
            </a:r>
            <a:r>
              <a:rPr lang="en-US" altLang="zh-TW" sz="1200" dirty="0"/>
              <a:t>2.</a:t>
            </a:r>
            <a:r>
              <a:rPr lang="zh-TW" altLang="en-US" sz="1200" dirty="0"/>
              <a:t>將重點介紹基於人工智慧的系統的最新技術。然後，</a:t>
            </a:r>
            <a:r>
              <a:rPr lang="en-US" altLang="zh-TW" sz="1200" dirty="0"/>
              <a:t>3.</a:t>
            </a:r>
            <a:r>
              <a:rPr lang="zh-TW" altLang="en-US" sz="1200" dirty="0"/>
              <a:t>我們系統地介紹了觸覺感測器和電子皮膚。</a:t>
            </a:r>
            <a:r>
              <a:rPr lang="en-US" altLang="zh-TW" sz="1200" dirty="0"/>
              <a:t>4.</a:t>
            </a:r>
            <a:r>
              <a:rPr lang="zh-TW" altLang="en-US" sz="1200" dirty="0"/>
              <a:t>接下來我們總結一下最新的基於</a:t>
            </a:r>
            <a:r>
              <a:rPr lang="en-US" altLang="zh-TW" sz="1200" dirty="0"/>
              <a:t>TENG</a:t>
            </a:r>
            <a:r>
              <a:rPr lang="zh-TW" altLang="en-US" sz="1200" dirty="0"/>
              <a:t>的智慧系統不同的應用，即可穿戴電子產品、機器人機械手、智慧家庭和自我永續的 </a:t>
            </a:r>
            <a:r>
              <a:rPr lang="en-US" altLang="zh-TW" sz="1200" dirty="0" err="1"/>
              <a:t>AIoT</a:t>
            </a:r>
            <a:r>
              <a:rPr lang="en-US" altLang="zh-TW" sz="1200" dirty="0"/>
              <a:t> </a:t>
            </a:r>
            <a:r>
              <a:rPr lang="zh-TW" altLang="en-US" sz="1200" dirty="0"/>
              <a:t>系統。</a:t>
            </a:r>
            <a:r>
              <a:rPr lang="en-US" altLang="zh-TW" sz="1200" dirty="0"/>
              <a:t>5.</a:t>
            </a:r>
            <a:r>
              <a:rPr lang="zh-TW" altLang="en-US" sz="1200" dirty="0"/>
              <a:t>最後給出如何利用</a:t>
            </a:r>
            <a:r>
              <a:rPr lang="en-US" altLang="zh-TW" sz="1200" dirty="0"/>
              <a:t>AI</a:t>
            </a:r>
            <a:r>
              <a:rPr lang="zh-TW" altLang="en-US" sz="1200" dirty="0"/>
              <a:t>演算法分析來自各種感測器的資料，</a:t>
            </a:r>
            <a:endParaRPr lang="zh-TW" altLang="en-US" dirty="0"/>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12</a:t>
            </a:fld>
            <a:endParaRPr lang="zh-TW" altLang="en-US"/>
          </a:p>
        </p:txBody>
      </p:sp>
    </p:spTree>
    <p:extLst>
      <p:ext uri="{BB962C8B-B14F-4D97-AF65-F5344CB8AC3E}">
        <p14:creationId xmlns:p14="http://schemas.microsoft.com/office/powerpoint/2010/main" val="1646835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sz="1200" dirty="0"/>
              <a:t>從現有實體場景 創建功能齊全的數位孿生的三個步驟。</a:t>
            </a:r>
            <a:endParaRPr lang="en-US" altLang="zh-TW"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zh-TW" sz="1200" dirty="0"/>
          </a:p>
          <a:p>
            <a:pPr marL="171450" indent="-171450">
              <a:buFont typeface="Arial" panose="020B0604020202020204" pitchFamily="34" charset="0"/>
              <a:buChar char="•"/>
            </a:pPr>
            <a:endParaRPr lang="zh-TW" altLang="en-US" dirty="0"/>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13</a:t>
            </a:fld>
            <a:endParaRPr lang="zh-TW" altLang="en-US"/>
          </a:p>
        </p:txBody>
      </p:sp>
    </p:spTree>
    <p:extLst>
      <p:ext uri="{BB962C8B-B14F-4D97-AF65-F5344CB8AC3E}">
        <p14:creationId xmlns:p14="http://schemas.microsoft.com/office/powerpoint/2010/main" val="1224546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zh-TW" altLang="en-US" dirty="0"/>
              <a:t>第一步是建立實體產品的虛擬表示，以滿足數位孿生需求。 因此，迫切需要電腦輔助</a:t>
            </a:r>
            <a:r>
              <a:rPr lang="en-US" altLang="zh-TW" dirty="0"/>
              <a:t>3D</a:t>
            </a:r>
            <a:r>
              <a:rPr lang="zh-TW" altLang="en-US" dirty="0"/>
              <a:t>建模技術來實現更全面、更真實的真實空間建構。</a:t>
            </a: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14</a:t>
            </a:fld>
            <a:endParaRPr lang="zh-TW" altLang="en-US"/>
          </a:p>
        </p:txBody>
      </p:sp>
    </p:spTree>
    <p:extLst>
      <p:ext uri="{BB962C8B-B14F-4D97-AF65-F5344CB8AC3E}">
        <p14:creationId xmlns:p14="http://schemas.microsoft.com/office/powerpoint/2010/main" val="505409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zh-TW" altLang="en-US" dirty="0"/>
              <a:t>其次，從不同感測器收集的數據需要在虛擬空間中進行分析、整合和視覺化。 因此，先進的數據分析對於處理豐富的傳感器數據具有重要意義，這些數據將轉換為更具體的資訊以供決策。</a:t>
            </a: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15</a:t>
            </a:fld>
            <a:endParaRPr lang="zh-TW" altLang="en-US"/>
          </a:p>
        </p:txBody>
      </p:sp>
    </p:spTree>
    <p:extLst>
      <p:ext uri="{BB962C8B-B14F-4D97-AF65-F5344CB8AC3E}">
        <p14:creationId xmlns:p14="http://schemas.microsoft.com/office/powerpoint/2010/main" val="1833555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zh-TW" altLang="en-US" dirty="0"/>
              <a:t>第三步是</a:t>
            </a:r>
            <a:r>
              <a:rPr lang="en-US" altLang="zh-TW" dirty="0"/>
              <a:t>VR</a:t>
            </a:r>
            <a:r>
              <a:rPr lang="zh-TW" altLang="en-US" dirty="0"/>
              <a:t>技術的應用，其作用是讓用戶體驗更身臨其境的虛擬產品交互在模擬的虛擬環境中。</a:t>
            </a: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16</a:t>
            </a:fld>
            <a:endParaRPr lang="zh-TW" altLang="en-US"/>
          </a:p>
        </p:txBody>
      </p:sp>
    </p:spTree>
    <p:extLst>
      <p:ext uri="{BB962C8B-B14F-4D97-AF65-F5344CB8AC3E}">
        <p14:creationId xmlns:p14="http://schemas.microsoft.com/office/powerpoint/2010/main" val="351523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sz="1200" dirty="0"/>
              <a:t>人工智慧可以處理來自數位孿生的大量感測器訊息</a:t>
            </a:r>
            <a:endParaRPr lang="en-US" altLang="zh-TW"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sz="1200" dirty="0"/>
              <a:t>基於深度學習的數據分析方法取得了巨大的進步在影像辨識和語音辨識方面取得了一定的成就。</a:t>
            </a:r>
            <a:endParaRPr lang="en-US" altLang="zh-TW"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sz="1200" dirty="0"/>
              <a:t>受惠於</a:t>
            </a:r>
            <a:r>
              <a:rPr lang="en-US" altLang="zh-TW" sz="1200" dirty="0"/>
              <a:t>DL</a:t>
            </a:r>
            <a:r>
              <a:rPr lang="zh-TW" altLang="en-US" sz="1200" dirty="0"/>
              <a:t>技術的幫助，基於人工智慧的系統中最受歡迎的研究主要包括影像資訊、觸覺資訊和語音分析資訊。</a:t>
            </a:r>
            <a:r>
              <a:rPr lang="en-US" altLang="zh-TW" sz="1200" dirty="0"/>
              <a:t> </a:t>
            </a:r>
            <a:r>
              <a:rPr lang="zh-TW" altLang="en-US" sz="1200" dirty="0"/>
              <a:t>人工智慧演算法如何使用的幾個關鍵範例優化和增強智慧感測器的性能並對智慧系統進行了討論。</a:t>
            </a:r>
            <a:endParaRPr lang="en-US" altLang="zh-TW"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zh-TW"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以下針對視覺、觸覺、聽覺系統分別討論</a:t>
            </a:r>
          </a:p>
          <a:p>
            <a:endParaRPr lang="zh-TW" altLang="en-US" dirty="0"/>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17</a:t>
            </a:fld>
            <a:endParaRPr lang="zh-TW" altLang="en-US"/>
          </a:p>
        </p:txBody>
      </p:sp>
    </p:spTree>
    <p:extLst>
      <p:ext uri="{BB962C8B-B14F-4D97-AF65-F5344CB8AC3E}">
        <p14:creationId xmlns:p14="http://schemas.microsoft.com/office/powerpoint/2010/main" val="2052416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sz="1200" dirty="0"/>
              <a:t>提供即時指示。 </a:t>
            </a:r>
            <a:r>
              <a:rPr lang="en-US" altLang="zh-TW" sz="1200" dirty="0"/>
              <a:t>YOLO </a:t>
            </a:r>
            <a:r>
              <a:rPr lang="zh-TW" altLang="en-US" sz="1200" dirty="0"/>
              <a:t>之所以如此受歡迎，是因為其物體檢測的高速性和準確性。</a:t>
            </a:r>
            <a:r>
              <a:rPr lang="en-US" altLang="zh-TW" sz="1200" dirty="0"/>
              <a:t>[115] YOLO </a:t>
            </a:r>
            <a:r>
              <a:rPr lang="zh-TW" altLang="en-US" sz="1200" dirty="0"/>
              <a:t>和其更新版本已成功用於各種應用中，以檢測交通號誌、人員、停車計時器和動物。 此外，基於目標檢測的演算法還可用於幫助軟體機器人辨識抓取物體。</a:t>
            </a:r>
            <a:endParaRPr lang="en-US" altLang="zh-TW"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薩克塞納等。 提出一種可以建構 </a:t>
            </a:r>
            <a:r>
              <a:rPr lang="en-US" altLang="zh-TW" dirty="0"/>
              <a:t>3D </a:t>
            </a:r>
            <a:r>
              <a:rPr lang="zh-TW" altLang="en-US" dirty="0"/>
              <a:t>模型的學習演算法從抓取物體的過程中得到物體的模型。</a:t>
            </a:r>
            <a:endParaRPr lang="en-US" altLang="zh-TW"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sz="1200" b="0" i="0" kern="1200" dirty="0">
                <a:solidFill>
                  <a:schemeClr val="tx1"/>
                </a:solidFill>
                <a:effectLst/>
                <a:latin typeface="+mn-lt"/>
                <a:ea typeface="+mn-ea"/>
                <a:cs typeface="+mn-cs"/>
              </a:rPr>
              <a:t>是一種基於視覺的機器人抓取新物體的技術或方法。這項技術旨在使機器人能夠使用視覺感知來識別和抓取以前未見過的物體，而不僅僅是預先訓練好的物體類別。</a:t>
            </a:r>
            <a:endParaRPr lang="en-US" altLang="zh-TW" sz="1200" b="0" i="0" kern="120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sz="1200" b="0" i="0" kern="1200" dirty="0">
                <a:solidFill>
                  <a:schemeClr val="tx1"/>
                </a:solidFill>
                <a:effectLst/>
                <a:latin typeface="+mn-lt"/>
                <a:ea typeface="+mn-ea"/>
                <a:cs typeface="+mn-cs"/>
              </a:rPr>
              <a:t>生成對抗網路（</a:t>
            </a:r>
            <a:r>
              <a:rPr lang="en-US" altLang="zh-TW" sz="1200" b="0" i="0" kern="1200" dirty="0">
                <a:solidFill>
                  <a:schemeClr val="tx1"/>
                </a:solidFill>
                <a:effectLst/>
                <a:latin typeface="+mn-lt"/>
                <a:ea typeface="+mn-ea"/>
                <a:cs typeface="+mn-cs"/>
              </a:rPr>
              <a:t>GAN</a:t>
            </a:r>
            <a:r>
              <a:rPr lang="zh-TW" altLang="en-US" sz="1200" b="0" i="0" kern="1200" dirty="0">
                <a:solidFill>
                  <a:schemeClr val="tx1"/>
                </a:solidFill>
                <a:effectLst/>
                <a:latin typeface="+mn-lt"/>
                <a:ea typeface="+mn-ea"/>
                <a:cs typeface="+mn-cs"/>
              </a:rPr>
              <a:t>）是一種深度學習架構，由兩個神經網絡組成：生成器和判別器。這兩個網絡相互競爭，以訓練生成器生成與訓練數據相似的新數據，同時判別器試圖區分真實數據和生成器生成的假數據。</a:t>
            </a:r>
            <a:endParaRPr lang="en-US" altLang="zh-TW" b="1" dirty="0"/>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18</a:t>
            </a:fld>
            <a:endParaRPr lang="zh-TW" altLang="en-US"/>
          </a:p>
        </p:txBody>
      </p:sp>
    </p:spTree>
    <p:extLst>
      <p:ext uri="{BB962C8B-B14F-4D97-AF65-F5344CB8AC3E}">
        <p14:creationId xmlns:p14="http://schemas.microsoft.com/office/powerpoint/2010/main" val="913684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郭等人提出了一種自供電的摩擦電感聽覺感測器（</a:t>
            </a:r>
            <a:r>
              <a:rPr lang="en-US" altLang="zh-TW" sz="1200" b="0" i="0" kern="1200" dirty="0">
                <a:solidFill>
                  <a:schemeClr val="tx1"/>
                </a:solidFill>
                <a:effectLst/>
                <a:latin typeface="+mn-lt"/>
                <a:ea typeface="+mn-ea"/>
                <a:cs typeface="+mn-cs"/>
              </a:rPr>
              <a:t>TAS</a:t>
            </a:r>
            <a:r>
              <a:rPr lang="zh-TW" altLang="en-US" sz="1200" b="0" i="0" kern="1200" dirty="0">
                <a:solidFill>
                  <a:schemeClr val="tx1"/>
                </a:solidFill>
                <a:effectLst/>
                <a:latin typeface="+mn-lt"/>
                <a:ea typeface="+mn-ea"/>
                <a:cs typeface="+mn-cs"/>
              </a:rPr>
              <a:t>），用於電子聽覺系統，特別是智能機器人應用。 </a:t>
            </a:r>
            <a:r>
              <a:rPr lang="en-US" altLang="zh-TW" sz="1200" b="0" i="0" kern="1200" dirty="0">
                <a:solidFill>
                  <a:schemeClr val="tx1"/>
                </a:solidFill>
                <a:effectLst/>
                <a:latin typeface="+mn-lt"/>
                <a:ea typeface="+mn-ea"/>
                <a:cs typeface="+mn-cs"/>
              </a:rPr>
              <a:t>TAS</a:t>
            </a:r>
            <a:r>
              <a:rPr lang="zh-TW" altLang="en-US" sz="1200" b="0" i="0" kern="1200" dirty="0">
                <a:solidFill>
                  <a:schemeClr val="tx1"/>
                </a:solidFill>
                <a:effectLst/>
                <a:latin typeface="+mn-lt"/>
                <a:ea typeface="+mn-ea"/>
                <a:cs typeface="+mn-cs"/>
              </a:rPr>
              <a:t>提供了廣泛的頻率響應和高性能的音樂錄製和語音識別。</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韓等人開發了一種具有高靈敏度的多共振頻率帶的柔性壓電聲學感測器（</a:t>
            </a:r>
            <a:r>
              <a:rPr lang="en-US" altLang="zh-TW" sz="1200" b="0" i="0" kern="1200" dirty="0">
                <a:solidFill>
                  <a:schemeClr val="tx1"/>
                </a:solidFill>
                <a:effectLst/>
                <a:latin typeface="+mn-lt"/>
                <a:ea typeface="+mn-ea"/>
                <a:cs typeface="+mn-cs"/>
              </a:rPr>
              <a:t>f-PAS</a:t>
            </a:r>
            <a:r>
              <a:rPr lang="zh-TW" altLang="en-US" sz="1200" b="0" i="0" kern="1200" dirty="0">
                <a:solidFill>
                  <a:schemeClr val="tx1"/>
                </a:solidFill>
                <a:effectLst/>
                <a:latin typeface="+mn-lt"/>
                <a:ea typeface="+mn-ea"/>
                <a:cs typeface="+mn-cs"/>
              </a:rPr>
              <a:t>）。該感測器記錄語音波形，並採用了高斯混合模型（</a:t>
            </a:r>
            <a:r>
              <a:rPr lang="en-US" altLang="zh-TW" sz="1200" b="0" i="0" kern="1200" dirty="0">
                <a:solidFill>
                  <a:schemeClr val="tx1"/>
                </a:solidFill>
                <a:effectLst/>
                <a:latin typeface="+mn-lt"/>
                <a:ea typeface="+mn-ea"/>
                <a:cs typeface="+mn-cs"/>
              </a:rPr>
              <a:t>GMM</a:t>
            </a:r>
            <a:r>
              <a:rPr lang="zh-TW" altLang="en-US" sz="1200" b="0" i="0" kern="1200" dirty="0">
                <a:solidFill>
                  <a:schemeClr val="tx1"/>
                </a:solidFill>
                <a:effectLst/>
                <a:latin typeface="+mn-lt"/>
                <a:ea typeface="+mn-ea"/>
                <a:cs typeface="+mn-cs"/>
              </a:rPr>
              <a:t>）、快速傅立葉變換（</a:t>
            </a:r>
            <a:r>
              <a:rPr lang="en-US" altLang="zh-TW" sz="1200" b="0" i="0" kern="1200" dirty="0">
                <a:solidFill>
                  <a:schemeClr val="tx1"/>
                </a:solidFill>
                <a:effectLst/>
                <a:latin typeface="+mn-lt"/>
                <a:ea typeface="+mn-ea"/>
                <a:cs typeface="+mn-cs"/>
              </a:rPr>
              <a:t>FFT</a:t>
            </a:r>
            <a:r>
              <a:rPr lang="zh-TW" altLang="en-US" sz="1200" b="0" i="0" kern="1200" dirty="0">
                <a:solidFill>
                  <a:schemeClr val="tx1"/>
                </a:solidFill>
                <a:effectLst/>
                <a:latin typeface="+mn-lt"/>
                <a:ea typeface="+mn-ea"/>
                <a:cs typeface="+mn-cs"/>
              </a:rPr>
              <a:t>）和短時傅立葉變換（</a:t>
            </a:r>
            <a:r>
              <a:rPr lang="en-US" altLang="zh-TW" sz="1200" b="0" i="0" kern="1200" dirty="0">
                <a:solidFill>
                  <a:schemeClr val="tx1"/>
                </a:solidFill>
                <a:effectLst/>
                <a:latin typeface="+mn-lt"/>
                <a:ea typeface="+mn-ea"/>
                <a:cs typeface="+mn-cs"/>
              </a:rPr>
              <a:t>STFT</a:t>
            </a:r>
            <a:r>
              <a:rPr lang="zh-TW" altLang="en-US" sz="1200" b="0" i="0" kern="1200" dirty="0">
                <a:solidFill>
                  <a:schemeClr val="tx1"/>
                </a:solidFill>
                <a:effectLst/>
                <a:latin typeface="+mn-lt"/>
                <a:ea typeface="+mn-ea"/>
                <a:cs typeface="+mn-cs"/>
              </a:rPr>
              <a:t>）等技術進行語音數據處理。基於</a:t>
            </a:r>
            <a:r>
              <a:rPr lang="en-US" altLang="zh-TW" sz="1200" b="0" i="0" kern="1200" dirty="0">
                <a:solidFill>
                  <a:schemeClr val="tx1"/>
                </a:solidFill>
                <a:effectLst/>
                <a:latin typeface="+mn-lt"/>
                <a:ea typeface="+mn-ea"/>
                <a:cs typeface="+mn-cs"/>
              </a:rPr>
              <a:t>f-PAS</a:t>
            </a:r>
            <a:r>
              <a:rPr lang="zh-TW" altLang="en-US" sz="1200" b="0" i="0" kern="1200" dirty="0">
                <a:solidFill>
                  <a:schemeClr val="tx1"/>
                </a:solidFill>
                <a:effectLst/>
                <a:latin typeface="+mn-lt"/>
                <a:ea typeface="+mn-ea"/>
                <a:cs typeface="+mn-cs"/>
              </a:rPr>
              <a:t>的語音識別系統與</a:t>
            </a:r>
            <a:r>
              <a:rPr lang="en-US" altLang="zh-TW" sz="1200" b="0" i="0" kern="1200" dirty="0">
                <a:solidFill>
                  <a:schemeClr val="tx1"/>
                </a:solidFill>
                <a:effectLst/>
                <a:latin typeface="+mn-lt"/>
                <a:ea typeface="+mn-ea"/>
                <a:cs typeface="+mn-cs"/>
              </a:rPr>
              <a:t>MEMS</a:t>
            </a:r>
            <a:r>
              <a:rPr lang="zh-TW" altLang="en-US" sz="1200" b="0" i="0" kern="1200" dirty="0">
                <a:solidFill>
                  <a:schemeClr val="tx1"/>
                </a:solidFill>
                <a:effectLst/>
                <a:latin typeface="+mn-lt"/>
                <a:ea typeface="+mn-ea"/>
                <a:cs typeface="+mn-cs"/>
              </a:rPr>
              <a:t>麥克風相比實現了較高的準確率。</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這些系統依賴於語音分類模型，包括基於深度學習（</a:t>
            </a:r>
            <a:r>
              <a:rPr lang="en-US" altLang="zh-TW" sz="1200" b="0" i="0" kern="1200" dirty="0">
                <a:solidFill>
                  <a:schemeClr val="tx1"/>
                </a:solidFill>
                <a:effectLst/>
                <a:latin typeface="+mn-lt"/>
                <a:ea typeface="+mn-ea"/>
                <a:cs typeface="+mn-cs"/>
              </a:rPr>
              <a:t>DL</a:t>
            </a:r>
            <a:r>
              <a:rPr lang="zh-TW" altLang="en-US" sz="1200" b="0" i="0" kern="1200" dirty="0">
                <a:solidFill>
                  <a:schemeClr val="tx1"/>
                </a:solidFill>
                <a:effectLst/>
                <a:latin typeface="+mn-lt"/>
                <a:ea typeface="+mn-ea"/>
                <a:cs typeface="+mn-cs"/>
              </a:rPr>
              <a:t>）模型的自動語音識別（</a:t>
            </a:r>
            <a:r>
              <a:rPr lang="en-US" altLang="zh-TW" sz="1200" b="0" i="0" kern="1200" dirty="0">
                <a:solidFill>
                  <a:schemeClr val="tx1"/>
                </a:solidFill>
                <a:effectLst/>
                <a:latin typeface="+mn-lt"/>
                <a:ea typeface="+mn-ea"/>
                <a:cs typeface="+mn-cs"/>
              </a:rPr>
              <a:t>ASR</a:t>
            </a:r>
            <a:r>
              <a:rPr lang="zh-TW" altLang="en-US" sz="1200" b="0" i="0" kern="1200" dirty="0">
                <a:solidFill>
                  <a:schemeClr val="tx1"/>
                </a:solidFill>
                <a:effectLst/>
                <a:latin typeface="+mn-lt"/>
                <a:ea typeface="+mn-ea"/>
                <a:cs typeface="+mn-cs"/>
              </a:rPr>
              <a:t>）和語音生成。</a:t>
            </a: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19</a:t>
            </a:fld>
            <a:endParaRPr lang="zh-TW" altLang="en-US"/>
          </a:p>
        </p:txBody>
      </p:sp>
    </p:spTree>
    <p:extLst>
      <p:ext uri="{BB962C8B-B14F-4D97-AF65-F5344CB8AC3E}">
        <p14:creationId xmlns:p14="http://schemas.microsoft.com/office/powerpoint/2010/main" val="2864014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r>
              <a:rPr lang="en-US" altLang="zh-TW" sz="1200" b="1" i="0" kern="1200" dirty="0">
                <a:solidFill>
                  <a:schemeClr val="tx1"/>
                </a:solidFill>
                <a:effectLst/>
                <a:latin typeface="+mn-lt"/>
                <a:ea typeface="+mn-ea"/>
                <a:cs typeface="+mn-cs"/>
              </a:rPr>
              <a:t>3D </a:t>
            </a:r>
            <a:r>
              <a:rPr lang="zh-TW" altLang="en-US" sz="1200" b="1" i="0" kern="1200" dirty="0">
                <a:solidFill>
                  <a:schemeClr val="tx1"/>
                </a:solidFill>
                <a:effectLst/>
                <a:latin typeface="+mn-lt"/>
                <a:ea typeface="+mn-ea"/>
                <a:cs typeface="+mn-cs"/>
              </a:rPr>
              <a:t>設計觸覺感測器</a:t>
            </a:r>
            <a:r>
              <a:rPr lang="zh-TW" altLang="en-US" sz="1200" b="0" i="0" kern="1200" dirty="0">
                <a:solidFill>
                  <a:schemeClr val="tx1"/>
                </a:solidFill>
                <a:effectLst/>
                <a:latin typeface="+mn-lt"/>
                <a:ea typeface="+mn-ea"/>
                <a:cs typeface="+mn-cs"/>
              </a:rPr>
              <a:t>：這是一種感測器，能夠感知物體的觸覺、壓力或形狀。通常，這種感測器能夠以三維空間的方式感知觸覺，並提供有關物體形狀和質地的信        </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息。它們在機器人技術、虛擬現實和人機交互等領域中具有潛在的應用。</a:t>
            </a:r>
          </a:p>
          <a:p>
            <a:pPr lvl="1"/>
            <a:r>
              <a:rPr lang="zh-TW" altLang="en-US" sz="1200" b="0" i="0" kern="1200" dirty="0">
                <a:solidFill>
                  <a:schemeClr val="tx1"/>
                </a:solidFill>
                <a:effectLst/>
                <a:latin typeface="+mn-lt"/>
                <a:ea typeface="+mn-ea"/>
                <a:cs typeface="+mn-cs"/>
              </a:rPr>
              <a:t>優點：軟性、無需電池、無線系統、內置溫度感測器，可在皮膚與假肢接口處進行非侵入式操作。</a:t>
            </a:r>
          </a:p>
          <a:p>
            <a:pPr lvl="1"/>
            <a:r>
              <a:rPr lang="zh-TW" altLang="en-US" sz="1200" b="0" i="0" kern="1200" dirty="0">
                <a:solidFill>
                  <a:schemeClr val="tx1"/>
                </a:solidFill>
                <a:effectLst/>
                <a:latin typeface="+mn-lt"/>
                <a:ea typeface="+mn-ea"/>
                <a:cs typeface="+mn-cs"/>
              </a:rPr>
              <a:t>缺點：尚無具體提及。</a:t>
            </a:r>
          </a:p>
          <a:p>
            <a:r>
              <a:rPr lang="en-US" altLang="zh-TW" sz="1200" b="1" i="0" kern="1200" dirty="0">
                <a:solidFill>
                  <a:schemeClr val="tx1"/>
                </a:solidFill>
                <a:effectLst/>
                <a:latin typeface="+mn-lt"/>
                <a:ea typeface="+mn-ea"/>
                <a:cs typeface="+mn-cs"/>
              </a:rPr>
              <a:t>T-TENG (Tactile Triboelectric Nanogenerator)</a:t>
            </a:r>
            <a:r>
              <a:rPr lang="zh-TW" altLang="en-US" sz="1200" b="0" i="0" kern="1200" dirty="0">
                <a:solidFill>
                  <a:schemeClr val="tx1"/>
                </a:solidFill>
                <a:effectLst/>
                <a:latin typeface="+mn-lt"/>
                <a:ea typeface="+mn-ea"/>
                <a:cs typeface="+mn-cs"/>
              </a:rPr>
              <a:t>：這是一種利用觸摸和摩擦產生電能的納米發電機。當物體接觸或移動時，</a:t>
            </a:r>
            <a:r>
              <a:rPr lang="en-US" altLang="zh-TW" sz="1200" b="0" i="0" kern="1200" dirty="0">
                <a:solidFill>
                  <a:schemeClr val="tx1"/>
                </a:solidFill>
                <a:effectLst/>
                <a:latin typeface="+mn-lt"/>
                <a:ea typeface="+mn-ea"/>
                <a:cs typeface="+mn-cs"/>
              </a:rPr>
              <a:t>T-TENG</a:t>
            </a:r>
            <a:r>
              <a:rPr lang="zh-TW" altLang="en-US" sz="1200" b="0" i="0" kern="1200" dirty="0">
                <a:solidFill>
                  <a:schemeClr val="tx1"/>
                </a:solidFill>
                <a:effectLst/>
                <a:latin typeface="+mn-lt"/>
                <a:ea typeface="+mn-ea"/>
                <a:cs typeface="+mn-cs"/>
              </a:rPr>
              <a:t>會利用摩擦產生靜電，進而</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轉化為電能。這種技術可以應用於自動化系統中，例如裝配機器人、智能感測器等。</a:t>
            </a:r>
          </a:p>
          <a:p>
            <a:pPr lvl="1"/>
            <a:r>
              <a:rPr lang="zh-TW" altLang="en-US" sz="1200" b="0" i="0" kern="1200" dirty="0">
                <a:solidFill>
                  <a:schemeClr val="tx1"/>
                </a:solidFill>
                <a:effectLst/>
                <a:latin typeface="+mn-lt"/>
                <a:ea typeface="+mn-ea"/>
                <a:cs typeface="+mn-cs"/>
              </a:rPr>
              <a:t>優點：利用摩擦電發電技術，應用於軟性機器人手臂，可識別多種不同形狀的物體。</a:t>
            </a:r>
          </a:p>
          <a:p>
            <a:pPr lvl="1"/>
            <a:r>
              <a:rPr lang="zh-TW" altLang="en-US" sz="1200" b="0" i="0" kern="1200" dirty="0">
                <a:solidFill>
                  <a:schemeClr val="tx1"/>
                </a:solidFill>
                <a:effectLst/>
                <a:latin typeface="+mn-lt"/>
                <a:ea typeface="+mn-ea"/>
                <a:cs typeface="+mn-cs"/>
              </a:rPr>
              <a:t>缺點：尚無具體提及。</a:t>
            </a:r>
          </a:p>
          <a:p>
            <a:r>
              <a:rPr lang="en-US" altLang="zh-TW" sz="1200" b="1" i="0" kern="1200" dirty="0">
                <a:solidFill>
                  <a:schemeClr val="tx1"/>
                </a:solidFill>
                <a:effectLst/>
                <a:latin typeface="+mn-lt"/>
                <a:ea typeface="+mn-ea"/>
                <a:cs typeface="+mn-cs"/>
              </a:rPr>
              <a:t>UFS (Ultrathin and Flexible Sensor)</a:t>
            </a:r>
            <a:r>
              <a:rPr lang="zh-TW" altLang="en-US" sz="1200" b="0" i="0" kern="1200" dirty="0">
                <a:solidFill>
                  <a:schemeClr val="tx1"/>
                </a:solidFill>
                <a:effectLst/>
                <a:latin typeface="+mn-lt"/>
                <a:ea typeface="+mn-ea"/>
                <a:cs typeface="+mn-cs"/>
              </a:rPr>
              <a:t>：這是一種極薄且柔軟的感測器，可以應用於各種場合，例如穿戴式設備、醫療器械、電子皮膚等。</a:t>
            </a:r>
            <a:r>
              <a:rPr lang="en-US" altLang="zh-TW" sz="1200" b="0" i="0" kern="1200" dirty="0">
                <a:solidFill>
                  <a:schemeClr val="tx1"/>
                </a:solidFill>
                <a:effectLst/>
                <a:latin typeface="+mn-lt"/>
                <a:ea typeface="+mn-ea"/>
                <a:cs typeface="+mn-cs"/>
              </a:rPr>
              <a:t>UPS</a:t>
            </a:r>
            <a:r>
              <a:rPr lang="zh-TW" altLang="en-US" sz="1200" b="0" i="0" kern="1200" dirty="0">
                <a:solidFill>
                  <a:schemeClr val="tx1"/>
                </a:solidFill>
                <a:effectLst/>
                <a:latin typeface="+mn-lt"/>
                <a:ea typeface="+mn-ea"/>
                <a:cs typeface="+mn-cs"/>
              </a:rPr>
              <a:t>通常能夠感知壓力</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、溫度、濕度等物理量，並將這些信息轉換為電信號進行處理或傳輸。</a:t>
            </a:r>
          </a:p>
          <a:p>
            <a:pPr lvl="1"/>
            <a:r>
              <a:rPr lang="zh-TW" altLang="en-US" sz="1200" b="0" i="0" kern="1200" dirty="0">
                <a:solidFill>
                  <a:schemeClr val="tx1"/>
                </a:solidFill>
                <a:effectLst/>
                <a:latin typeface="+mn-lt"/>
                <a:ea typeface="+mn-ea"/>
                <a:cs typeface="+mn-cs"/>
              </a:rPr>
              <a:t>優點：超薄、柔性，具有高靈活性、形狀適應性和廣泛的壓力敏感性。可應用於監測指尖脈波並顯示在柔性屏幕上。</a:t>
            </a:r>
          </a:p>
          <a:p>
            <a:pPr lvl="1"/>
            <a:r>
              <a:rPr lang="zh-TW" altLang="en-US" sz="1200" b="0" i="0" kern="1200" dirty="0">
                <a:solidFill>
                  <a:schemeClr val="tx1"/>
                </a:solidFill>
                <a:effectLst/>
                <a:latin typeface="+mn-lt"/>
                <a:ea typeface="+mn-ea"/>
                <a:cs typeface="+mn-cs"/>
              </a:rPr>
              <a:t>缺點：尚無具體提及。</a:t>
            </a: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20</a:t>
            </a:fld>
            <a:endParaRPr lang="zh-TW" altLang="en-US"/>
          </a:p>
        </p:txBody>
      </p:sp>
    </p:spTree>
    <p:extLst>
      <p:ext uri="{BB962C8B-B14F-4D97-AF65-F5344CB8AC3E}">
        <p14:creationId xmlns:p14="http://schemas.microsoft.com/office/powerpoint/2010/main" val="108879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zh-TW" sz="1200" dirty="0"/>
              <a:t>5G </a:t>
            </a:r>
            <a:r>
              <a:rPr lang="zh-TW" altLang="en-US" sz="1200" dirty="0"/>
              <a:t>和物聯網技術的最新進展為各種設備之間的無線網路連接提供經濟有效的方法工業領域的感測器和處理器和商業發展。</a:t>
            </a:r>
            <a:endParaRPr lang="en-US" altLang="zh-TW"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zh-TW"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sz="1200" dirty="0"/>
              <a:t>無線和可攜帶式電子產品是正在經歷爆發式的發展</a:t>
            </a:r>
            <a:endParaRPr lang="en-US" altLang="zh-TW" sz="1200" dirty="0"/>
          </a:p>
          <a:p>
            <a:endParaRPr lang="zh-TW" altLang="en-US" dirty="0"/>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2</a:t>
            </a:fld>
            <a:endParaRPr lang="zh-TW" altLang="en-US"/>
          </a:p>
        </p:txBody>
      </p:sp>
    </p:spTree>
    <p:extLst>
      <p:ext uri="{BB962C8B-B14F-4D97-AF65-F5344CB8AC3E}">
        <p14:creationId xmlns:p14="http://schemas.microsoft.com/office/powerpoint/2010/main" val="3784028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用途：</a:t>
            </a:r>
          </a:p>
          <a:p>
            <a:r>
              <a:rPr lang="zh-TW" altLang="en-US" sz="1200" b="1" i="0" kern="1200" dirty="0">
                <a:solidFill>
                  <a:schemeClr val="tx1"/>
                </a:solidFill>
                <a:effectLst/>
                <a:latin typeface="+mn-lt"/>
                <a:ea typeface="+mn-ea"/>
                <a:cs typeface="+mn-cs"/>
              </a:rPr>
              <a:t>人機交互</a:t>
            </a:r>
            <a:r>
              <a:rPr lang="zh-TW" altLang="en-US" sz="1200" b="0" i="0" kern="1200" dirty="0">
                <a:solidFill>
                  <a:schemeClr val="tx1"/>
                </a:solidFill>
                <a:effectLst/>
                <a:latin typeface="+mn-lt"/>
                <a:ea typeface="+mn-ea"/>
                <a:cs typeface="+mn-cs"/>
              </a:rPr>
              <a:t>：電子皮膚可用於開發人機界面（</a:t>
            </a:r>
            <a:r>
              <a:rPr lang="en-US" altLang="zh-TW" sz="1200" b="0" i="0" kern="1200" dirty="0">
                <a:solidFill>
                  <a:schemeClr val="tx1"/>
                </a:solidFill>
                <a:effectLst/>
                <a:latin typeface="+mn-lt"/>
                <a:ea typeface="+mn-ea"/>
                <a:cs typeface="+mn-cs"/>
              </a:rPr>
              <a:t>HMI</a:t>
            </a:r>
            <a:r>
              <a:rPr lang="zh-TW" altLang="en-US" sz="1200" b="0" i="0" kern="1200" dirty="0">
                <a:solidFill>
                  <a:schemeClr val="tx1"/>
                </a:solidFill>
                <a:effectLst/>
                <a:latin typeface="+mn-lt"/>
                <a:ea typeface="+mn-ea"/>
                <a:cs typeface="+mn-cs"/>
              </a:rPr>
              <a:t>），使人類與智能系統之間的交互更加自然和直觀。通過電子皮膚，使用者可以使用觸覺感知與機器進行溝通，例如手勢識別、觸摸操作等。</a:t>
            </a:r>
          </a:p>
          <a:p>
            <a:r>
              <a:rPr lang="zh-TW" altLang="en-US" sz="1200" b="1" i="0" kern="1200" dirty="0">
                <a:solidFill>
                  <a:schemeClr val="tx1"/>
                </a:solidFill>
                <a:effectLst/>
                <a:latin typeface="+mn-lt"/>
                <a:ea typeface="+mn-ea"/>
                <a:cs typeface="+mn-cs"/>
              </a:rPr>
              <a:t>機器人技術</a:t>
            </a:r>
            <a:r>
              <a:rPr lang="zh-TW" altLang="en-US" sz="1200" b="0" i="0" kern="1200" dirty="0">
                <a:solidFill>
                  <a:schemeClr val="tx1"/>
                </a:solidFill>
                <a:effectLst/>
                <a:latin typeface="+mn-lt"/>
                <a:ea typeface="+mn-ea"/>
                <a:cs typeface="+mn-cs"/>
              </a:rPr>
              <a:t>：電子皮膚可以被應用於機器人技術中，增強機器人對外界環境的感知能力。這使得機器人能夠更有效地與人類互動，或者在特定任務中執行更準確的動作。</a:t>
            </a:r>
          </a:p>
          <a:p>
            <a:r>
              <a:rPr lang="zh-TW" altLang="en-US" sz="1200" b="0" i="0" kern="1200" dirty="0">
                <a:solidFill>
                  <a:schemeClr val="tx1"/>
                </a:solidFill>
                <a:effectLst/>
                <a:latin typeface="+mn-lt"/>
                <a:ea typeface="+mn-ea"/>
                <a:cs typeface="+mn-cs"/>
              </a:rPr>
              <a:t>優缺點：</a:t>
            </a:r>
          </a:p>
          <a:p>
            <a:r>
              <a:rPr lang="zh-TW" altLang="en-US" sz="1200" b="1" i="0" kern="1200" dirty="0">
                <a:solidFill>
                  <a:schemeClr val="tx1"/>
                </a:solidFill>
                <a:effectLst/>
                <a:latin typeface="+mn-lt"/>
                <a:ea typeface="+mn-ea"/>
                <a:cs typeface="+mn-cs"/>
              </a:rPr>
              <a:t>優點</a:t>
            </a:r>
            <a:r>
              <a:rPr lang="zh-TW" altLang="en-US" sz="1200" b="0" i="0" kern="1200" dirty="0">
                <a:solidFill>
                  <a:schemeClr val="tx1"/>
                </a:solidFill>
                <a:effectLst/>
                <a:latin typeface="+mn-lt"/>
                <a:ea typeface="+mn-ea"/>
                <a:cs typeface="+mn-cs"/>
              </a:rPr>
              <a:t>：</a:t>
            </a:r>
          </a:p>
          <a:p>
            <a:pPr lvl="1"/>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模擬人類皮膚的感知能力，使得與人類的交互更加自然。</a:t>
            </a:r>
          </a:p>
          <a:p>
            <a:pPr lvl="1"/>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可用於許多領域，如醫療</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讓假肢有感覺</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、機器人技術</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機器人皮膚</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、虛擬實境等。</a:t>
            </a:r>
          </a:p>
          <a:p>
            <a:pPr lvl="1"/>
            <a:r>
              <a:rPr lang="en-US" altLang="zh-TW" sz="1200" b="0" i="0" kern="1200" dirty="0">
                <a:solidFill>
                  <a:schemeClr val="tx1"/>
                </a:solidFill>
                <a:effectLst/>
                <a:latin typeface="+mn-lt"/>
                <a:ea typeface="+mn-ea"/>
                <a:cs typeface="+mn-cs"/>
              </a:rPr>
              <a:t>3.</a:t>
            </a:r>
            <a:r>
              <a:rPr lang="zh-TW" altLang="en-US" sz="1200" b="0" i="0" kern="1200" dirty="0">
                <a:solidFill>
                  <a:schemeClr val="tx1"/>
                </a:solidFill>
                <a:effectLst/>
                <a:latin typeface="+mn-lt"/>
                <a:ea typeface="+mn-ea"/>
                <a:cs typeface="+mn-cs"/>
              </a:rPr>
              <a:t>提高了智能系統的感知能力和反應速度。</a:t>
            </a:r>
            <a:endParaRPr lang="en-US" altLang="zh-TW" sz="1200" b="0" i="0" kern="1200" dirty="0">
              <a:solidFill>
                <a:schemeClr val="tx1"/>
              </a:solidFill>
              <a:effectLst/>
              <a:latin typeface="+mn-lt"/>
              <a:ea typeface="+mn-ea"/>
              <a:cs typeface="+mn-cs"/>
            </a:endParaRPr>
          </a:p>
          <a:p>
            <a:pPr lvl="1"/>
            <a:r>
              <a:rPr lang="en-US" altLang="zh-TW" sz="1200" b="0" i="0" kern="1200" dirty="0">
                <a:solidFill>
                  <a:schemeClr val="tx1"/>
                </a:solidFill>
                <a:effectLst/>
                <a:latin typeface="+mn-lt"/>
                <a:ea typeface="+mn-ea"/>
                <a:cs typeface="+mn-cs"/>
              </a:rPr>
              <a:t>4.</a:t>
            </a:r>
            <a:r>
              <a:rPr lang="zh-TW" altLang="en-US" sz="1200" b="0" i="0" kern="1200" dirty="0">
                <a:solidFill>
                  <a:schemeClr val="tx1"/>
                </a:solidFill>
                <a:effectLst/>
                <a:latin typeface="+mn-lt"/>
                <a:ea typeface="+mn-ea"/>
                <a:cs typeface="+mn-cs"/>
              </a:rPr>
              <a:t>利用摩擦、按壓等能量來產生電能，達到自供電的特性</a:t>
            </a:r>
          </a:p>
          <a:p>
            <a:r>
              <a:rPr lang="zh-TW" altLang="en-US" sz="1200" b="1" i="0" kern="1200" dirty="0">
                <a:solidFill>
                  <a:schemeClr val="tx1"/>
                </a:solidFill>
                <a:effectLst/>
                <a:latin typeface="+mn-lt"/>
                <a:ea typeface="+mn-ea"/>
                <a:cs typeface="+mn-cs"/>
              </a:rPr>
              <a:t>缺點</a:t>
            </a:r>
            <a:r>
              <a:rPr lang="zh-TW" altLang="en-US" sz="1200" b="0" i="0" kern="1200" dirty="0">
                <a:solidFill>
                  <a:schemeClr val="tx1"/>
                </a:solidFill>
                <a:effectLst/>
                <a:latin typeface="+mn-lt"/>
                <a:ea typeface="+mn-ea"/>
                <a:cs typeface="+mn-cs"/>
              </a:rPr>
              <a:t>：</a:t>
            </a:r>
          </a:p>
          <a:p>
            <a:pPr lvl="1"/>
            <a:r>
              <a:rPr lang="zh-TW" altLang="en-US" sz="1200" b="0" i="0" kern="1200" dirty="0">
                <a:solidFill>
                  <a:schemeClr val="tx1"/>
                </a:solidFill>
                <a:effectLst/>
                <a:latin typeface="+mn-lt"/>
                <a:ea typeface="+mn-ea"/>
                <a:cs typeface="+mn-cs"/>
              </a:rPr>
              <a:t>成本較高：由於其複雜的技術和製造過程，電子皮膚的成本較高。</a:t>
            </a:r>
          </a:p>
          <a:p>
            <a:pPr lvl="1"/>
            <a:r>
              <a:rPr lang="zh-TW" altLang="en-US" sz="1200" b="0" i="0" kern="1200" dirty="0">
                <a:solidFill>
                  <a:schemeClr val="tx1"/>
                </a:solidFill>
                <a:effectLst/>
                <a:latin typeface="+mn-lt"/>
                <a:ea typeface="+mn-ea"/>
                <a:cs typeface="+mn-cs"/>
              </a:rPr>
              <a:t>技術限制：目前的電子皮膚技術可能存在一些限制，如感知能力的局限性或使用壽命的問題。</a:t>
            </a:r>
          </a:p>
          <a:p>
            <a:pPr lvl="1"/>
            <a:r>
              <a:rPr lang="zh-TW" altLang="en-US" sz="1200" b="0" i="0" kern="1200" dirty="0">
                <a:solidFill>
                  <a:schemeClr val="tx1"/>
                </a:solidFill>
                <a:effectLst/>
                <a:latin typeface="+mn-lt"/>
                <a:ea typeface="+mn-ea"/>
                <a:cs typeface="+mn-cs"/>
              </a:rPr>
              <a:t>敏感度問題：某些電子皮膚可能對環境中的溫度、濕度等變化較為敏感，可能會影響其正常運作。</a:t>
            </a: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21</a:t>
            </a:fld>
            <a:endParaRPr lang="zh-TW" altLang="en-US"/>
          </a:p>
        </p:txBody>
      </p:sp>
    </p:spTree>
    <p:extLst>
      <p:ext uri="{BB962C8B-B14F-4D97-AF65-F5344CB8AC3E}">
        <p14:creationId xmlns:p14="http://schemas.microsoft.com/office/powerpoint/2010/main" val="1319692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Zhu</a:t>
            </a:r>
            <a:r>
              <a:rPr lang="zh-TW" altLang="en-US" sz="1200" b="0" i="0" kern="1200" dirty="0">
                <a:solidFill>
                  <a:schemeClr val="tx1"/>
                </a:solidFill>
                <a:effectLst/>
                <a:latin typeface="+mn-lt"/>
                <a:ea typeface="+mn-ea"/>
                <a:cs typeface="+mn-cs"/>
              </a:rPr>
              <a:t>等人開發了一種低成本的</a:t>
            </a:r>
            <a:r>
              <a:rPr lang="en-US" altLang="zh-TW" sz="1200" b="0" i="0" kern="1200" dirty="0">
                <a:solidFill>
                  <a:schemeClr val="tx1"/>
                </a:solidFill>
                <a:effectLst/>
                <a:latin typeface="+mn-lt"/>
                <a:ea typeface="+mn-ea"/>
                <a:cs typeface="+mn-cs"/>
              </a:rPr>
              <a:t>3D</a:t>
            </a:r>
            <a:r>
              <a:rPr lang="zh-TW" altLang="en-US" sz="1200" b="0" i="0" kern="1200" dirty="0">
                <a:solidFill>
                  <a:schemeClr val="tx1"/>
                </a:solidFill>
                <a:effectLst/>
                <a:latin typeface="+mn-lt"/>
                <a:ea typeface="+mn-ea"/>
                <a:cs typeface="+mn-cs"/>
              </a:rPr>
              <a:t>打印手套</a:t>
            </a:r>
            <a:r>
              <a:rPr lang="en-US" altLang="zh-TW" sz="1200" b="0" i="0" kern="1200" dirty="0">
                <a:solidFill>
                  <a:schemeClr val="tx1"/>
                </a:solidFill>
                <a:effectLst/>
                <a:latin typeface="+mn-lt"/>
                <a:ea typeface="+mn-ea"/>
                <a:cs typeface="+mn-cs"/>
              </a:rPr>
              <a:t>HMI</a:t>
            </a:r>
            <a:r>
              <a:rPr lang="zh-TW" altLang="en-US" sz="1200" b="0" i="0" kern="1200" dirty="0">
                <a:solidFill>
                  <a:schemeClr val="tx1"/>
                </a:solidFill>
                <a:effectLst/>
                <a:latin typeface="+mn-lt"/>
                <a:ea typeface="+mn-ea"/>
                <a:cs typeface="+mn-cs"/>
              </a:rPr>
              <a:t>系統，基於傳感器以及用於反饋的壓電刺激器。這種手套可以將手部動作投影到虛擬空間，實現虛擬實境</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擴增實境控制和人機協作。通過進一步與人工智能整合，他們提出的基於手套的系統實現了高級物體識別。</a:t>
            </a:r>
            <a:br>
              <a:rPr lang="en-US" altLang="zh-TW" sz="1200" b="0" i="0" kern="1200" dirty="0">
                <a:solidFill>
                  <a:schemeClr val="tx1"/>
                </a:solidFill>
                <a:effectLst/>
                <a:latin typeface="+mn-lt"/>
                <a:ea typeface="+mn-ea"/>
                <a:cs typeface="+mn-cs"/>
              </a:rPr>
            </a:br>
            <a:br>
              <a:rPr lang="en-US" altLang="zh-TW" sz="1200" b="0" i="0" kern="1200" dirty="0">
                <a:solidFill>
                  <a:schemeClr val="tx1"/>
                </a:solidFill>
                <a:effectLst/>
                <a:latin typeface="+mn-lt"/>
                <a:ea typeface="+mn-ea"/>
                <a:cs typeface="+mn-cs"/>
              </a:rPr>
            </a:br>
            <a:r>
              <a:rPr lang="zh-TW" altLang="en-US" sz="1200" b="1" i="0" kern="1200" dirty="0">
                <a:solidFill>
                  <a:schemeClr val="tx1"/>
                </a:solidFill>
                <a:effectLst/>
                <a:latin typeface="+mn-lt"/>
                <a:ea typeface="+mn-ea"/>
                <a:cs typeface="+mn-cs"/>
              </a:rPr>
              <a:t>手套</a:t>
            </a:r>
            <a:r>
              <a:rPr lang="en-US" altLang="zh-TW" sz="1200" b="1" i="0" kern="1200" dirty="0">
                <a:solidFill>
                  <a:schemeClr val="tx1"/>
                </a:solidFill>
                <a:effectLst/>
                <a:latin typeface="+mn-lt"/>
                <a:ea typeface="+mn-ea"/>
                <a:cs typeface="+mn-cs"/>
              </a:rPr>
              <a:t>HMI</a:t>
            </a:r>
            <a:r>
              <a:rPr lang="zh-TW" altLang="en-US" sz="1200" b="1" i="0" kern="1200" dirty="0">
                <a:solidFill>
                  <a:schemeClr val="tx1"/>
                </a:solidFill>
                <a:effectLst/>
                <a:latin typeface="+mn-lt"/>
                <a:ea typeface="+mn-ea"/>
                <a:cs typeface="+mn-cs"/>
              </a:rPr>
              <a:t>包含三個主要組件，實現多功能操作。他們首先展示了在虛擬空間中基本鼠標控制，依賴於多指彎曲傳感器，這些傳感器由半球形</a:t>
            </a:r>
            <a:r>
              <a:rPr lang="en-US" altLang="zh-TW" sz="1200" b="1" i="0" kern="1200" dirty="0" err="1">
                <a:solidFill>
                  <a:schemeClr val="tx1"/>
                </a:solidFill>
                <a:effectLst/>
                <a:latin typeface="+mn-lt"/>
                <a:ea typeface="+mn-ea"/>
                <a:cs typeface="+mn-cs"/>
              </a:rPr>
              <a:t>Ecoflex</a:t>
            </a:r>
            <a:r>
              <a:rPr lang="zh-TW" altLang="en-US" sz="1200" b="1" i="0" kern="1200" dirty="0">
                <a:solidFill>
                  <a:schemeClr val="tx1"/>
                </a:solidFill>
                <a:effectLst/>
                <a:latin typeface="+mn-lt"/>
                <a:ea typeface="+mn-ea"/>
                <a:cs typeface="+mn-cs"/>
              </a:rPr>
              <a:t>組裝而成。當人類皮膚與</a:t>
            </a:r>
            <a:r>
              <a:rPr lang="en-US" altLang="zh-TW" sz="1200" b="1" i="0" kern="1200" dirty="0" err="1">
                <a:solidFill>
                  <a:schemeClr val="tx1"/>
                </a:solidFill>
                <a:effectLst/>
                <a:latin typeface="+mn-lt"/>
                <a:ea typeface="+mn-ea"/>
                <a:cs typeface="+mn-cs"/>
              </a:rPr>
              <a:t>Ecoflex</a:t>
            </a:r>
            <a:r>
              <a:rPr lang="zh-TW" altLang="en-US" sz="1200" b="1" i="0" kern="1200" dirty="0">
                <a:solidFill>
                  <a:schemeClr val="tx1"/>
                </a:solidFill>
                <a:effectLst/>
                <a:latin typeface="+mn-lt"/>
                <a:ea typeface="+mn-ea"/>
                <a:cs typeface="+mn-cs"/>
              </a:rPr>
              <a:t>接觸或分離時，會產生摩擦電信號。不同的手勢信號被定義為控制購物虛擬鼠標的相應命令。同樣地，手掌傳感器位於四個圓形電極的中心。不同的滑動方向會在四個電極之間產生輸出差異。此外，當觸摸虛擬物體時，壓電刺激器可通過調節施加的電壓來提供反饋。</a:t>
            </a:r>
            <a:endParaRPr lang="en-US" altLang="zh-TW" sz="1200" b="1"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通過機器學習，手套還實現了對六種物體的識別，精度達到</a:t>
            </a:r>
            <a:r>
              <a:rPr lang="en-US" altLang="zh-TW" sz="1200" b="0" i="0" kern="1200" dirty="0">
                <a:solidFill>
                  <a:schemeClr val="tx1"/>
                </a:solidFill>
                <a:effectLst/>
                <a:latin typeface="+mn-lt"/>
                <a:ea typeface="+mn-ea"/>
                <a:cs typeface="+mn-cs"/>
              </a:rPr>
              <a:t>96.88%</a:t>
            </a:r>
            <a:r>
              <a:rPr lang="zh-TW" altLang="en-US" sz="1200" b="0" i="0" kern="1200" dirty="0">
                <a:solidFill>
                  <a:schemeClr val="tx1"/>
                </a:solidFill>
                <a:effectLst/>
                <a:latin typeface="+mn-lt"/>
                <a:ea typeface="+mn-ea"/>
                <a:cs typeface="+mn-cs"/>
              </a:rPr>
              <a:t>。為了展示此識別在醫療領域中的益處和實用性，作者展示了基於物體識別的虛擬現實手術培訓。此外，文中還展示了</a:t>
            </a:r>
            <a:r>
              <a:rPr lang="en-US" altLang="zh-TW" sz="1200" b="0" i="0" kern="1200" dirty="0">
                <a:solidFill>
                  <a:schemeClr val="tx1"/>
                </a:solidFill>
                <a:effectLst/>
                <a:latin typeface="+mn-lt"/>
                <a:ea typeface="+mn-ea"/>
                <a:cs typeface="+mn-cs"/>
              </a:rPr>
              <a:t>AR</a:t>
            </a:r>
            <a:r>
              <a:rPr lang="zh-TW" altLang="en-US" sz="1200" b="0" i="0" kern="1200" dirty="0">
                <a:solidFill>
                  <a:schemeClr val="tx1"/>
                </a:solidFill>
                <a:effectLst/>
                <a:latin typeface="+mn-lt"/>
                <a:ea typeface="+mn-ea"/>
                <a:cs typeface="+mn-cs"/>
              </a:rPr>
              <a:t>空間中的人類</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機器人交互。</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儘管手套上只有少量的傳感器，但智能手套仍然驗證了在高級多用途操作方面的潛在應用，以更簡單直觀的方式實現。</a:t>
            </a: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22</a:t>
            </a:fld>
            <a:endParaRPr lang="zh-TW" altLang="en-US"/>
          </a:p>
        </p:txBody>
      </p:sp>
    </p:spTree>
    <p:extLst>
      <p:ext uri="{BB962C8B-B14F-4D97-AF65-F5344CB8AC3E}">
        <p14:creationId xmlns:p14="http://schemas.microsoft.com/office/powerpoint/2010/main" val="4052714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作為軟體機器人感知外部世界的媒介，近年來開發了具有高柔性和可拉伸性的感測器，可以跟隨軟體機器人的多度變形，即時監測彎曲角度或觸覺刺激，例如柔性電阻應變</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觸覺感測器，霍爾效應彎曲感測器，和光纖應變感測器。然而，這些感測器在</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功耗、</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環境影響、</a:t>
            </a:r>
            <a:r>
              <a:rPr lang="en-US" altLang="zh-TW" sz="1200" b="0" i="0" kern="1200" dirty="0">
                <a:solidFill>
                  <a:schemeClr val="tx1"/>
                </a:solidFill>
                <a:effectLst/>
                <a:latin typeface="+mn-lt"/>
                <a:ea typeface="+mn-ea"/>
                <a:cs typeface="+mn-cs"/>
              </a:rPr>
              <a:t>3.</a:t>
            </a:r>
            <a:r>
              <a:rPr lang="zh-TW" altLang="en-US" sz="1200" b="0" i="0" kern="1200" dirty="0">
                <a:solidFill>
                  <a:schemeClr val="tx1"/>
                </a:solidFill>
                <a:effectLst/>
                <a:latin typeface="+mn-lt"/>
                <a:ea typeface="+mn-ea"/>
                <a:cs typeface="+mn-cs"/>
              </a:rPr>
              <a:t>感測範圍等方面仍然存在缺陷。</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由於</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傳感器具有材料選擇廣泛和自給自足的特性，因此基於</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的新興感測技術被廣泛研究作為低功耗穿戴式情境傳感系統，</a:t>
            </a: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23</a:t>
            </a:fld>
            <a:endParaRPr lang="zh-TW" altLang="en-US"/>
          </a:p>
        </p:txBody>
      </p:sp>
    </p:spTree>
    <p:extLst>
      <p:ext uri="{BB962C8B-B14F-4D97-AF65-F5344CB8AC3E}">
        <p14:creationId xmlns:p14="http://schemas.microsoft.com/office/powerpoint/2010/main" val="1801674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有篇研究指出</a:t>
            </a:r>
            <a:r>
              <a:rPr lang="en-US" altLang="zh-TW" sz="1200" b="0" i="0" kern="1200" dirty="0" err="1">
                <a:solidFill>
                  <a:schemeClr val="tx1"/>
                </a:solidFill>
                <a:effectLst/>
                <a:latin typeface="+mn-lt"/>
                <a:ea typeface="+mn-ea"/>
                <a:cs typeface="+mn-cs"/>
              </a:rPr>
              <a:t>Triboskin</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摩擦皮膚</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還可以嵌入到爬行機器人</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像是蛇、毛毛蟲、蜥蜴等</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上，以實現即時肌肉運動和步態感知，從而實現自我維持的探索機器人。 除了開發用於軟機器人收集觸覺相關感官資訊的電子皮膚外，</a:t>
            </a:r>
            <a:r>
              <a:rPr lang="en-US" altLang="zh-TW" sz="1200" b="0" i="0" kern="1200" dirty="0">
                <a:solidFill>
                  <a:schemeClr val="tx1"/>
                </a:solidFill>
                <a:effectLst/>
                <a:latin typeface="+mn-lt"/>
                <a:ea typeface="+mn-ea"/>
                <a:cs typeface="+mn-cs"/>
              </a:rPr>
              <a:t>Chen </a:t>
            </a:r>
            <a:r>
              <a:rPr lang="zh-TW" altLang="en-US" sz="1200" b="0" i="0" kern="1200" dirty="0">
                <a:solidFill>
                  <a:schemeClr val="tx1"/>
                </a:solidFill>
                <a:effectLst/>
                <a:latin typeface="+mn-lt"/>
                <a:ea typeface="+mn-ea"/>
                <a:cs typeface="+mn-cs"/>
              </a:rPr>
              <a:t>等人將 </a:t>
            </a:r>
            <a:r>
              <a:rPr lang="en-US" altLang="zh-TW" sz="1200" b="0" i="0" kern="1200" dirty="0">
                <a:solidFill>
                  <a:schemeClr val="tx1"/>
                </a:solidFill>
                <a:effectLst/>
                <a:latin typeface="+mn-lt"/>
                <a:ea typeface="+mn-ea"/>
                <a:cs typeface="+mn-cs"/>
              </a:rPr>
              <a:t>TENG </a:t>
            </a:r>
            <a:r>
              <a:rPr lang="zh-TW" altLang="en-US" sz="1200" b="0" i="0" kern="1200" dirty="0">
                <a:solidFill>
                  <a:schemeClr val="tx1"/>
                </a:solidFill>
                <a:effectLst/>
                <a:latin typeface="+mn-lt"/>
                <a:ea typeface="+mn-ea"/>
                <a:cs typeface="+mn-cs"/>
              </a:rPr>
              <a:t>感測器整合到該爬行動器的室內，以實現自供電配置以及應用在感測上</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下一章我們開始講到自供電智能穿戴式裝備的應用</a:t>
            </a: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24</a:t>
            </a:fld>
            <a:endParaRPr lang="zh-TW" altLang="en-US"/>
          </a:p>
        </p:txBody>
      </p:sp>
    </p:spTree>
    <p:extLst>
      <p:ext uri="{BB962C8B-B14F-4D97-AF65-F5344CB8AC3E}">
        <p14:creationId xmlns:p14="http://schemas.microsoft.com/office/powerpoint/2010/main" val="2849404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步行是人类日常生活的基本活动之一，对于个人健康和社会参与至关重要。正常的步行步态能够维持身体的稳定，同时也为人们提供了高效的行走模式，使其能够舒适地长时间行走。</a:t>
            </a:r>
            <a:endParaRPr lang="en-US" altLang="zh-CN"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因此，監測步行步態模式具有重要意義，因為這可以提供醫療保健和個人識別的有用資訊。同時，腳步活動是主要的動能來源之一來自人體的運動； 因此，有許多關於足部感測器和能量採集器的研究</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目前，許多研究投入了大量資金開發具有能量功能的鞋墊採集和步態感測，但就靈活性和穿著舒適度而言，襪子是步態分析的最佳選擇。另外，襪子在室內場景的應用比鞋墊，例如在家穿襪子比穿鞋合適得多。</a:t>
            </a: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25</a:t>
            </a:fld>
            <a:endParaRPr lang="zh-TW" altLang="en-US"/>
          </a:p>
        </p:txBody>
      </p:sp>
    </p:spTree>
    <p:extLst>
      <p:ext uri="{BB962C8B-B14F-4D97-AF65-F5344CB8AC3E}">
        <p14:creationId xmlns:p14="http://schemas.microsoft.com/office/powerpoint/2010/main" val="2819974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[86] </a:t>
            </a:r>
            <a:r>
              <a:rPr lang="en-US" altLang="zh-TW" sz="1200" dirty="0">
                <a:latin typeface="+mn-lt"/>
              </a:rPr>
              <a:t>low-cost triboelectric intelligent socks (</a:t>
            </a:r>
            <a:r>
              <a:rPr lang="en-US" altLang="zh-TW" sz="1200" b="0" i="0" kern="1200" dirty="0">
                <a:solidFill>
                  <a:schemeClr val="tx1"/>
                </a:solidFill>
                <a:effectLst/>
                <a:latin typeface="+mn-lt"/>
                <a:ea typeface="+mn-ea"/>
                <a:cs typeface="+mn-cs"/>
              </a:rPr>
              <a:t>LTIS)</a:t>
            </a:r>
            <a:r>
              <a:rPr lang="zh-TW" altLang="en-US" sz="1200" b="0" i="0" kern="1200" dirty="0">
                <a:solidFill>
                  <a:schemeClr val="tx1"/>
                </a:solidFill>
                <a:effectLst/>
                <a:latin typeface="+mn-lt"/>
                <a:ea typeface="+mn-ea"/>
                <a:cs typeface="+mn-cs"/>
              </a:rPr>
              <a:t>還可以無線傳輸感測器訊號利用從身體收集的廢能。 整個系統配備自供電功能，可傳遞使用者的身分、健康狀況、和活動。</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LTIS</a:t>
            </a:r>
            <a:r>
              <a:rPr lang="zh-CN" altLang="en-US" sz="1200" b="0" i="0" kern="1200" dirty="0">
                <a:solidFill>
                  <a:schemeClr val="tx1"/>
                </a:solidFill>
                <a:effectLst/>
                <a:latin typeface="+mn-lt"/>
                <a:ea typeface="+mn-ea"/>
                <a:cs typeface="+mn-cs"/>
              </a:rPr>
              <a:t>采集的步行信号经过人工智能的处理，通过训练</a:t>
            </a:r>
            <a:r>
              <a:rPr lang="en-US" altLang="zh-CN" sz="1200" b="0" i="0" kern="1200" dirty="0">
                <a:solidFill>
                  <a:schemeClr val="tx1"/>
                </a:solidFill>
                <a:effectLst/>
                <a:latin typeface="+mn-lt"/>
                <a:ea typeface="+mn-ea"/>
                <a:cs typeface="+mn-cs"/>
              </a:rPr>
              <a:t>1D CNN</a:t>
            </a:r>
            <a:r>
              <a:rPr lang="en-US" altLang="zh-TW" sz="1200" b="0" i="0" kern="1200" dirty="0">
                <a:solidFill>
                  <a:schemeClr val="tx1"/>
                </a:solidFill>
                <a:effectLst/>
                <a:latin typeface="+mn-lt"/>
                <a:ea typeface="+mn-ea"/>
                <a:cs typeface="+mn-cs"/>
              </a:rPr>
              <a:t>(</a:t>
            </a:r>
            <a:r>
              <a:rPr lang="en-US" altLang="zh-CN" sz="1200" b="1" i="0" kern="1200" dirty="0">
                <a:solidFill>
                  <a:srgbClr val="FF0000"/>
                </a:solidFill>
                <a:effectLst/>
                <a:highlight>
                  <a:srgbClr val="FFFF00"/>
                </a:highlight>
                <a:latin typeface="+mn-lt"/>
                <a:ea typeface="+mn-ea"/>
                <a:cs typeface="+mn-cs"/>
              </a:rPr>
              <a:t>1D CNN </a:t>
            </a:r>
            <a:r>
              <a:rPr lang="zh-CN" altLang="en-US" sz="1200" b="1" i="0" kern="1200" dirty="0">
                <a:solidFill>
                  <a:srgbClr val="FF0000"/>
                </a:solidFill>
                <a:effectLst/>
                <a:highlight>
                  <a:srgbClr val="FFFF00"/>
                </a:highlight>
                <a:latin typeface="+mn-lt"/>
                <a:ea typeface="+mn-ea"/>
                <a:cs typeface="+mn-cs"/>
              </a:rPr>
              <a:t>是一维卷积神经网络（</a:t>
            </a:r>
            <a:r>
              <a:rPr lang="en-US" altLang="zh-CN" sz="1200" b="1" i="0" kern="1200" dirty="0">
                <a:solidFill>
                  <a:srgbClr val="FF0000"/>
                </a:solidFill>
                <a:effectLst/>
                <a:highlight>
                  <a:srgbClr val="FFFF00"/>
                </a:highlight>
                <a:latin typeface="+mn-lt"/>
                <a:ea typeface="+mn-ea"/>
                <a:cs typeface="+mn-cs"/>
              </a:rPr>
              <a:t>Convolutional Neural Network</a:t>
            </a:r>
            <a:r>
              <a:rPr lang="zh-CN" altLang="en-US" sz="1200" b="1" i="0" kern="1200" dirty="0">
                <a:solidFill>
                  <a:srgbClr val="FF0000"/>
                </a:solidFill>
                <a:effectLst/>
                <a:highlight>
                  <a:srgbClr val="FFFF00"/>
                </a:highlight>
                <a:latin typeface="+mn-lt"/>
                <a:ea typeface="+mn-ea"/>
                <a:cs typeface="+mn-cs"/>
              </a:rPr>
              <a:t>）的简称。与传统的神经网络相比，卷积神经网络在处理具有结构化数据（如图像、音频、时间序列等）时表现更出色。</a:t>
            </a:r>
            <a:r>
              <a:rPr lang="en-US" altLang="zh-CN" sz="1200" b="1" i="0" kern="1200" dirty="0">
                <a:solidFill>
                  <a:srgbClr val="FF0000"/>
                </a:solidFill>
                <a:effectLst/>
                <a:highlight>
                  <a:srgbClr val="FFFF00"/>
                </a:highlight>
                <a:latin typeface="+mn-lt"/>
                <a:ea typeface="+mn-ea"/>
                <a:cs typeface="+mn-cs"/>
              </a:rPr>
              <a:t>1D CNN </a:t>
            </a:r>
            <a:r>
              <a:rPr lang="zh-CN" altLang="en-US" sz="1200" b="1" i="0" kern="1200" dirty="0">
                <a:solidFill>
                  <a:srgbClr val="FF0000"/>
                </a:solidFill>
                <a:effectLst/>
                <a:highlight>
                  <a:srgbClr val="FFFF00"/>
                </a:highlight>
                <a:latin typeface="+mn-lt"/>
                <a:ea typeface="+mn-ea"/>
                <a:cs typeface="+mn-cs"/>
              </a:rPr>
              <a:t>特别适用于处理一维数据序列，如文本、时间序列数据等</a:t>
            </a:r>
            <a:r>
              <a:rPr lang="zh-CN" altLang="en-US" sz="1200" b="1" i="0" kern="1200" dirty="0">
                <a:solidFill>
                  <a:srgbClr val="FF0000"/>
                </a:solidFill>
                <a:effectLst/>
                <a:latin typeface="+mn-lt"/>
                <a:ea typeface="+mn-ea"/>
                <a:cs typeface="+mn-cs"/>
              </a:rPr>
              <a:t>。</a:t>
            </a:r>
            <a:r>
              <a:rPr lang="en-US" altLang="zh-TW" sz="1200" b="1" i="0" kern="1200" dirty="0">
                <a:solidFill>
                  <a:srgbClr val="FF0000"/>
                </a:solidFill>
                <a:effectLst/>
                <a:latin typeface="+mn-lt"/>
                <a:ea typeface="+mn-ea"/>
                <a:cs typeface="+mn-cs"/>
              </a:rPr>
              <a:t>)</a:t>
            </a:r>
            <a:r>
              <a:rPr lang="zh-CN" altLang="en-US" sz="1200" b="0" i="0" kern="1200" dirty="0">
                <a:solidFill>
                  <a:schemeClr val="tx1"/>
                </a:solidFill>
                <a:effectLst/>
                <a:latin typeface="+mn-lt"/>
                <a:ea typeface="+mn-ea"/>
                <a:cs typeface="+mn-cs"/>
              </a:rPr>
              <a:t>模型进行识别，可以实现对参与者的身份识别。测试表明，</a:t>
            </a:r>
            <a:r>
              <a:rPr lang="en-US" altLang="zh-CN" sz="1200" b="0" i="0" kern="1200" dirty="0">
                <a:solidFill>
                  <a:schemeClr val="tx1"/>
                </a:solidFill>
                <a:effectLst/>
                <a:latin typeface="+mn-lt"/>
                <a:ea typeface="+mn-ea"/>
                <a:cs typeface="+mn-cs"/>
              </a:rPr>
              <a:t>1D CNN</a:t>
            </a:r>
            <a:r>
              <a:rPr lang="zh-CN" altLang="en-US" sz="1200" b="0" i="0" kern="1200" dirty="0">
                <a:solidFill>
                  <a:schemeClr val="tx1"/>
                </a:solidFill>
                <a:effectLst/>
                <a:latin typeface="+mn-lt"/>
                <a:ea typeface="+mn-ea"/>
                <a:cs typeface="+mn-cs"/>
              </a:rPr>
              <a:t>方法可以使</a:t>
            </a:r>
            <a:r>
              <a:rPr lang="en-US" altLang="zh-CN" sz="1200" b="0" i="0" kern="1200" dirty="0">
                <a:solidFill>
                  <a:schemeClr val="tx1"/>
                </a:solidFill>
                <a:effectLst/>
                <a:latin typeface="+mn-lt"/>
                <a:ea typeface="+mn-ea"/>
                <a:cs typeface="+mn-cs"/>
              </a:rPr>
              <a:t>LTIS</a:t>
            </a:r>
            <a:r>
              <a:rPr lang="zh-CN" altLang="en-US" sz="1200" b="0" i="0" kern="1200" dirty="0">
                <a:solidFill>
                  <a:schemeClr val="tx1"/>
                </a:solidFill>
                <a:effectLst/>
                <a:latin typeface="+mn-lt"/>
                <a:ea typeface="+mn-ea"/>
                <a:cs typeface="+mn-cs"/>
              </a:rPr>
              <a:t>实现高达</a:t>
            </a:r>
            <a:r>
              <a:rPr lang="en-US" altLang="zh-CN" sz="1200" b="0" i="0" kern="1200" dirty="0">
                <a:solidFill>
                  <a:schemeClr val="tx1"/>
                </a:solidFill>
                <a:effectLst/>
                <a:latin typeface="+mn-lt"/>
                <a:ea typeface="+mn-ea"/>
                <a:cs typeface="+mn-cs"/>
              </a:rPr>
              <a:t>96%</a:t>
            </a:r>
            <a:r>
              <a:rPr lang="zh-CN" altLang="en-US" sz="1200" b="0" i="0" kern="1200" dirty="0">
                <a:solidFill>
                  <a:schemeClr val="tx1"/>
                </a:solidFill>
                <a:effectLst/>
                <a:latin typeface="+mn-lt"/>
                <a:ea typeface="+mn-ea"/>
                <a:cs typeface="+mn-cs"/>
              </a:rPr>
              <a:t>的身份分类准确率。</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智慧家庭和智慧教室。 基於</a:t>
            </a:r>
            <a:r>
              <a:rPr lang="en-US" altLang="zh-TW" sz="1200" b="0" i="0" kern="1200" dirty="0">
                <a:solidFill>
                  <a:schemeClr val="tx1"/>
                </a:solidFill>
                <a:effectLst/>
                <a:latin typeface="+mn-lt"/>
                <a:ea typeface="+mn-ea"/>
                <a:cs typeface="+mn-cs"/>
              </a:rPr>
              <a:t>LTIS</a:t>
            </a:r>
            <a:r>
              <a:rPr lang="zh-TW" altLang="en-US" sz="1200" b="0" i="0" kern="1200" dirty="0">
                <a:solidFill>
                  <a:schemeClr val="tx1"/>
                </a:solidFill>
                <a:effectLst/>
                <a:latin typeface="+mn-lt"/>
                <a:ea typeface="+mn-ea"/>
                <a:cs typeface="+mn-cs"/>
              </a:rPr>
              <a:t>的智慧樓宇系統實現家庭的自動區分成員和陌生人，室內即時監控家庭成員在沒有相機的環境下的活動將現實空間的辨識結果投射到虛擬空間空間。</a:t>
            </a: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26</a:t>
            </a:fld>
            <a:endParaRPr lang="zh-TW" altLang="en-US"/>
          </a:p>
        </p:txBody>
      </p:sp>
    </p:spTree>
    <p:extLst>
      <p:ext uri="{BB962C8B-B14F-4D97-AF65-F5344CB8AC3E}">
        <p14:creationId xmlns:p14="http://schemas.microsoft.com/office/powerpoint/2010/main" val="4235120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我們這邊可以看到智能襪子有運用到前面提過的</a:t>
            </a:r>
            <a:r>
              <a:rPr lang="en-US" altLang="zh-TW" sz="1200" b="0" i="0" kern="1200" dirty="0" err="1">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技術，並且經過實驗，對不同人的辨認準確率高達</a:t>
            </a:r>
            <a:r>
              <a:rPr lang="en-US" altLang="zh-TW" sz="1200" b="0" i="0" kern="1200" dirty="0">
                <a:solidFill>
                  <a:schemeClr val="tx1"/>
                </a:solidFill>
                <a:effectLst/>
                <a:latin typeface="+mn-lt"/>
                <a:ea typeface="+mn-ea"/>
                <a:cs typeface="+mn-cs"/>
              </a:rPr>
              <a:t>96%</a:t>
            </a:r>
            <a:endParaRPr lang="zh-TW" alt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27</a:t>
            </a:fld>
            <a:endParaRPr lang="zh-TW" altLang="en-US"/>
          </a:p>
        </p:txBody>
      </p:sp>
    </p:spTree>
    <p:extLst>
      <p:ext uri="{BB962C8B-B14F-4D97-AF65-F5344CB8AC3E}">
        <p14:creationId xmlns:p14="http://schemas.microsoft.com/office/powerpoint/2010/main" val="2370788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除了利用智慧襪子來實現步態分析之外，另一個常見的方法是使用基於地墊的感測器。</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地板感測器可以從人類走過的過程中獲得豐富的感官訊息嵌入式感測器，包括判斷使用者的室內位置，活動狀態、使用者身分、進出房間，甚至跌倒偵測、位置偵測、家庭照明自動化</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基於壓電和摩擦電的地墊表現出卓越的自供電優勢，這將降低系統級功耗和潛在地實現自我永續發展。</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沒有使用</a:t>
            </a:r>
            <a:r>
              <a:rPr lang="en-US" altLang="zh-TW" sz="1200" b="0" i="0" kern="1200" dirty="0">
                <a:solidFill>
                  <a:schemeClr val="tx1"/>
                </a:solidFill>
                <a:effectLst/>
                <a:latin typeface="+mn-lt"/>
                <a:ea typeface="+mn-ea"/>
                <a:cs typeface="+mn-cs"/>
              </a:rPr>
              <a:t>AI</a:t>
            </a:r>
            <a:r>
              <a:rPr lang="zh-TW" altLang="en-US" sz="1200" b="0" i="0" kern="1200" dirty="0">
                <a:solidFill>
                  <a:schemeClr val="tx1"/>
                </a:solidFill>
                <a:effectLst/>
                <a:latin typeface="+mn-lt"/>
                <a:ea typeface="+mn-ea"/>
                <a:cs typeface="+mn-cs"/>
              </a:rPr>
              <a:t>演算法來實現數據分析的軟體部分，他們的演示似乎很難實現大面積的地板感測。</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石等人。 提出與深度學習分析整合的支援深度學習的智慧墊 </a:t>
            </a:r>
            <a:r>
              <a:rPr lang="en-US" altLang="zh-TW" sz="1200" b="0" i="0" kern="1200" dirty="0">
                <a:solidFill>
                  <a:schemeClr val="tx1"/>
                </a:solidFill>
                <a:effectLst/>
                <a:latin typeface="+mn-lt"/>
                <a:ea typeface="+mn-ea"/>
                <a:cs typeface="+mn-cs"/>
              </a:rPr>
              <a:t>(DLES-mat) </a:t>
            </a:r>
            <a:r>
              <a:rPr lang="zh-TW" altLang="en-US" sz="1200" b="0" i="0" kern="1200" dirty="0">
                <a:solidFill>
                  <a:schemeClr val="tx1"/>
                </a:solidFill>
                <a:effectLst/>
                <a:latin typeface="+mn-lt"/>
                <a:ea typeface="+mn-ea"/>
                <a:cs typeface="+mn-cs"/>
              </a:rPr>
              <a:t>陣列實現圖</a:t>
            </a:r>
            <a:r>
              <a:rPr lang="en-US" altLang="zh-TW" sz="1200" b="0" i="0" kern="1200" dirty="0">
                <a:solidFill>
                  <a:schemeClr val="tx1"/>
                </a:solidFill>
                <a:effectLst/>
                <a:latin typeface="+mn-lt"/>
                <a:ea typeface="+mn-ea"/>
                <a:cs typeface="+mn-cs"/>
              </a:rPr>
              <a:t>7a</a:t>
            </a:r>
            <a:r>
              <a:rPr lang="zh-TW" altLang="en-US" sz="1200" b="0" i="0" kern="1200" dirty="0">
                <a:solidFill>
                  <a:schemeClr val="tx1"/>
                </a:solidFill>
                <a:effectLst/>
                <a:latin typeface="+mn-lt"/>
                <a:ea typeface="+mn-ea"/>
                <a:cs typeface="+mn-cs"/>
              </a:rPr>
              <a:t>中的智慧家庭。結果，基於</a:t>
            </a:r>
            <a:r>
              <a:rPr lang="en-US" altLang="zh-TW" sz="1200" b="0" i="0" kern="1200" dirty="0">
                <a:solidFill>
                  <a:schemeClr val="tx1"/>
                </a:solidFill>
                <a:effectLst/>
                <a:latin typeface="+mn-lt"/>
                <a:ea typeface="+mn-ea"/>
                <a:cs typeface="+mn-cs"/>
              </a:rPr>
              <a:t>CNN</a:t>
            </a:r>
            <a:r>
              <a:rPr lang="zh-TW" altLang="en-US" sz="1200" b="0" i="0" kern="1200" dirty="0">
                <a:solidFill>
                  <a:schemeClr val="tx1"/>
                </a:solidFill>
                <a:effectLst/>
                <a:latin typeface="+mn-lt"/>
                <a:ea typeface="+mn-ea"/>
                <a:cs typeface="+mn-cs"/>
              </a:rPr>
              <a:t>的深度學習模型提供了很高的辨識性能，準確率達到</a:t>
            </a:r>
            <a:r>
              <a:rPr lang="en-US" altLang="zh-TW" sz="1200" b="0" i="0" kern="1200" dirty="0">
                <a:solidFill>
                  <a:schemeClr val="tx1"/>
                </a:solidFill>
                <a:effectLst/>
                <a:latin typeface="+mn-lt"/>
                <a:ea typeface="+mn-ea"/>
                <a:cs typeface="+mn-cs"/>
              </a:rPr>
              <a:t>96.0%</a:t>
            </a: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用於監視和識別的傳統方法通常是基於辦公室和家庭區域的攝像頭，但這方法可能會導致嚴重的隱私問題。</a:t>
            </a: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28</a:t>
            </a:fld>
            <a:endParaRPr lang="zh-TW" altLang="en-US"/>
          </a:p>
        </p:txBody>
      </p:sp>
    </p:spTree>
    <p:extLst>
      <p:ext uri="{BB962C8B-B14F-4D97-AF65-F5344CB8AC3E}">
        <p14:creationId xmlns:p14="http://schemas.microsoft.com/office/powerpoint/2010/main" val="2882870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張等人。 開發一種針對 </a:t>
            </a:r>
            <a:r>
              <a:rPr lang="en-US" altLang="zh-TW" sz="1200" b="0" i="0" kern="1200" dirty="0" err="1">
                <a:solidFill>
                  <a:schemeClr val="tx1"/>
                </a:solidFill>
                <a:effectLst/>
                <a:latin typeface="+mn-lt"/>
                <a:ea typeface="+mn-ea"/>
                <a:cs typeface="+mn-cs"/>
              </a:rPr>
              <a:t>AIToilet</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的低成本 </a:t>
            </a:r>
            <a:r>
              <a:rPr lang="en-US" altLang="zh-TW" sz="1200" b="0" i="0" kern="1200" dirty="0">
                <a:solidFill>
                  <a:schemeClr val="tx1"/>
                </a:solidFill>
                <a:effectLst/>
                <a:latin typeface="+mn-lt"/>
                <a:ea typeface="+mn-ea"/>
                <a:cs typeface="+mn-cs"/>
              </a:rPr>
              <a:t>TENG (T-TENG) </a:t>
            </a:r>
            <a:r>
              <a:rPr lang="zh-TW" altLang="en-US" sz="1200" b="0" i="0" kern="1200" dirty="0">
                <a:solidFill>
                  <a:schemeClr val="tx1"/>
                </a:solidFill>
                <a:effectLst/>
                <a:latin typeface="+mn-lt"/>
                <a:ea typeface="+mn-ea"/>
                <a:cs typeface="+mn-cs"/>
              </a:rPr>
              <a:t>智能馬桶，如圖所示。該智能馬桶能辨識使用者的坐姿，以及大便的顏色形狀等等，來識別使用者的健康狀態</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這是比較具有隱私的方法</a:t>
            </a: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29</a:t>
            </a:fld>
            <a:endParaRPr lang="zh-TW" altLang="en-US"/>
          </a:p>
        </p:txBody>
      </p:sp>
    </p:spTree>
    <p:extLst>
      <p:ext uri="{BB962C8B-B14F-4D97-AF65-F5344CB8AC3E}">
        <p14:creationId xmlns:p14="http://schemas.microsoft.com/office/powerpoint/2010/main" val="332014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有一篇研究表示，將十個</a:t>
            </a:r>
            <a:r>
              <a:rPr lang="en-US" altLang="zh-TW" sz="1200" b="0" i="0" kern="1200" dirty="0">
                <a:solidFill>
                  <a:schemeClr val="tx1"/>
                </a:solidFill>
                <a:effectLst/>
                <a:latin typeface="+mn-lt"/>
                <a:ea typeface="+mn-ea"/>
                <a:cs typeface="+mn-cs"/>
              </a:rPr>
              <a:t>T-TENG</a:t>
            </a:r>
            <a:r>
              <a:rPr lang="zh-TW" altLang="en-US" sz="1200" b="0" i="0" kern="1200" dirty="0">
                <a:solidFill>
                  <a:schemeClr val="tx1"/>
                </a:solidFill>
                <a:effectLst/>
                <a:latin typeface="+mn-lt"/>
                <a:ea typeface="+mn-ea"/>
                <a:cs typeface="+mn-cs"/>
              </a:rPr>
              <a:t>放置在凳子上，可以全面記錄使用者坐在凳子上和從凳子上站起來時的詳細壓力分佈和特徵。 然而，傳統的數據分析方法只能從採集到的訊號中獲取淺層信息，如頻率、保持時間、峰值間隙等，不足以實現複雜的識別和先進的監測功能。 透過引入人工智慧技術來分析數據，這樣的感測陣列能夠區分十個不同的用戶，同時透過人工智慧分析糞便狀態影像來獲取他們的健康狀況。</a:t>
            </a: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30</a:t>
            </a:fld>
            <a:endParaRPr lang="zh-TW" altLang="en-US"/>
          </a:p>
        </p:txBody>
      </p:sp>
    </p:spTree>
    <p:extLst>
      <p:ext uri="{BB962C8B-B14F-4D97-AF65-F5344CB8AC3E}">
        <p14:creationId xmlns:p14="http://schemas.microsoft.com/office/powerpoint/2010/main" val="3453376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625EFE46-B946-4B36-8B77-D6E2FFC91866}"/>
              </a:ext>
            </a:extLst>
          </p:cNvPr>
          <p:cNvSpPr>
            <a:spLocks noGrp="1"/>
          </p:cNvSpPr>
          <p:nvPr>
            <p:ph type="body" idx="1"/>
          </p:nvPr>
        </p:nvSpPr>
        <p:spPr/>
        <p:txBody>
          <a:bodyPr/>
          <a:lstStyle/>
          <a:p>
            <a:r>
              <a:rPr lang="en-US" altLang="zh-TW" dirty="0"/>
              <a:t>5G </a:t>
            </a:r>
            <a:r>
              <a:rPr lang="zh-TW" altLang="en-US" dirty="0"/>
              <a:t>和物聯網技術的最新進展為工業和商業開發中各種感測器和處理器之間的無線網路連接提供了經濟高效的方法。</a:t>
            </a:r>
            <a:endParaRPr lang="en-US" altLang="zh-TW" dirty="0"/>
          </a:p>
          <a:p>
            <a:r>
              <a:rPr lang="zh-TW" altLang="en-US" dirty="0"/>
              <a:t>無線和便攜式電子產品正在經歷爆炸性的發展，這被認為是一項有前途的技術。</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上圖顯示了透過非接觸式 </a:t>
            </a:r>
            <a:r>
              <a:rPr lang="en-US" altLang="zh-TW" sz="1200" b="0" i="0" kern="1200" dirty="0">
                <a:solidFill>
                  <a:schemeClr val="tx1"/>
                </a:solidFill>
                <a:effectLst/>
                <a:latin typeface="+mn-lt"/>
                <a:ea typeface="+mn-ea"/>
                <a:cs typeface="+mn-cs"/>
              </a:rPr>
              <a:t>TENG </a:t>
            </a:r>
            <a:r>
              <a:rPr lang="zh-TW" altLang="en-US" sz="1200" b="0" i="0" kern="1200" dirty="0">
                <a:solidFill>
                  <a:schemeClr val="tx1"/>
                </a:solidFill>
                <a:effectLst/>
                <a:latin typeface="+mn-lt"/>
                <a:ea typeface="+mn-ea"/>
                <a:cs typeface="+mn-cs"/>
              </a:rPr>
              <a:t>感測器實現的對家中老年人和視障人士運動的非接觸式追蹤。</a:t>
            </a:r>
            <a:r>
              <a:rPr lang="en-US" altLang="zh-TW" sz="1200" b="0" i="0" kern="1200" dirty="0">
                <a:solidFill>
                  <a:schemeClr val="tx1"/>
                </a:solidFill>
                <a:effectLst/>
                <a:latin typeface="+mn-lt"/>
                <a:ea typeface="+mn-ea"/>
                <a:cs typeface="+mn-cs"/>
              </a:rPr>
              <a:t>[236] </a:t>
            </a:r>
            <a:r>
              <a:rPr lang="zh-TW" altLang="en-US" sz="1200" b="0" i="0" kern="1200" dirty="0">
                <a:solidFill>
                  <a:schemeClr val="tx1"/>
                </a:solidFill>
                <a:effectLst/>
                <a:latin typeface="+mn-lt"/>
                <a:ea typeface="+mn-ea"/>
                <a:cs typeface="+mn-cs"/>
              </a:rPr>
              <a:t>這種感測器由帶負電的</a:t>
            </a:r>
            <a:r>
              <a:rPr lang="en-US" altLang="zh-TW" sz="1200" b="0" i="0" kern="1200" dirty="0">
                <a:solidFill>
                  <a:schemeClr val="tx1"/>
                </a:solidFill>
                <a:effectLst/>
                <a:latin typeface="+mn-lt"/>
                <a:ea typeface="+mn-ea"/>
                <a:cs typeface="+mn-cs"/>
              </a:rPr>
              <a:t>PDMS</a:t>
            </a:r>
            <a:r>
              <a:rPr lang="zh-TW" altLang="en-US" sz="1200" b="0" i="0" kern="1200" dirty="0">
                <a:solidFill>
                  <a:schemeClr val="tx1"/>
                </a:solidFill>
                <a:effectLst/>
                <a:latin typeface="+mn-lt"/>
                <a:ea typeface="+mn-ea"/>
                <a:cs typeface="+mn-cs"/>
              </a:rPr>
              <a:t>薄膜和柔性鋁片組成，當帶正電的物體接近它時，可以產生電子流。 因此，這種非接觸式摩擦電感測器可以透過不同的輸出特性來判斷房間內人員的運動，同時可以用作盲人和視力障礙者的防碰撞系統、跌倒偵測器和室內定位平台。</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進一步與人工智慧技術結合，此類感測器可為多種</a:t>
            </a:r>
            <a:r>
              <a:rPr lang="en-US" altLang="zh-TW" sz="1200" b="0" i="0" kern="1200" dirty="0" err="1">
                <a:solidFill>
                  <a:schemeClr val="tx1"/>
                </a:solidFill>
                <a:effectLst/>
                <a:latin typeface="+mn-lt"/>
                <a:ea typeface="+mn-ea"/>
                <a:cs typeface="+mn-cs"/>
              </a:rPr>
              <a:t>AIoT</a:t>
            </a:r>
            <a:r>
              <a:rPr lang="zh-TW" altLang="en-US" sz="1200" b="0" i="0" kern="1200" dirty="0">
                <a:solidFill>
                  <a:schemeClr val="tx1"/>
                </a:solidFill>
                <a:effectLst/>
                <a:latin typeface="+mn-lt"/>
                <a:ea typeface="+mn-ea"/>
                <a:cs typeface="+mn-cs"/>
              </a:rPr>
              <a:t>智慧家庭應用帶來更高的便利性，充當用戶健康監護的看護人。</a:t>
            </a: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31</a:t>
            </a:fld>
            <a:endParaRPr lang="zh-TW" altLang="en-US"/>
          </a:p>
        </p:txBody>
      </p:sp>
    </p:spTree>
    <p:extLst>
      <p:ext uri="{BB962C8B-B14F-4D97-AF65-F5344CB8AC3E}">
        <p14:creationId xmlns:p14="http://schemas.microsoft.com/office/powerpoint/2010/main" val="3037917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全球已超過</a:t>
            </a:r>
            <a:r>
              <a:rPr lang="en-US" altLang="zh-TW" sz="1200" b="0" i="0" kern="1200" dirty="0">
                <a:solidFill>
                  <a:schemeClr val="tx1"/>
                </a:solidFill>
                <a:effectLst/>
                <a:latin typeface="+mn-lt"/>
                <a:ea typeface="+mn-ea"/>
                <a:cs typeface="+mn-cs"/>
              </a:rPr>
              <a:t>10</a:t>
            </a:r>
            <a:r>
              <a:rPr lang="zh-TW" altLang="en-US" sz="1200" b="0" i="0" kern="1200" dirty="0">
                <a:solidFill>
                  <a:schemeClr val="tx1"/>
                </a:solidFill>
                <a:effectLst/>
                <a:latin typeface="+mn-lt"/>
                <a:ea typeface="+mn-ea"/>
                <a:cs typeface="+mn-cs"/>
              </a:rPr>
              <a:t>億的老人，且仍在增加，多功能手杖也被提出，</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所提出的手杖包含兩個主要功能單元，即混合單元和旋轉單元。 混合單元由頂部壓力 </a:t>
            </a:r>
            <a:r>
              <a:rPr lang="en-US" altLang="zh-TW" sz="1200" b="0" i="0" kern="1200" dirty="0">
                <a:solidFill>
                  <a:schemeClr val="tx1"/>
                </a:solidFill>
                <a:effectLst/>
                <a:latin typeface="+mn-lt"/>
                <a:ea typeface="+mn-ea"/>
                <a:cs typeface="+mn-cs"/>
              </a:rPr>
              <a:t>TENG (P-TENG)</a:t>
            </a:r>
            <a:r>
              <a:rPr lang="zh-TW" altLang="en-US" sz="1200" b="0" i="0" kern="1200" dirty="0">
                <a:solidFill>
                  <a:schemeClr val="tx1"/>
                </a:solidFill>
                <a:effectLst/>
                <a:latin typeface="+mn-lt"/>
                <a:ea typeface="+mn-ea"/>
                <a:cs typeface="+mn-cs"/>
              </a:rPr>
              <a:t>、中間 </a:t>
            </a:r>
            <a:r>
              <a:rPr lang="en-US" altLang="zh-TW" sz="1200" b="0" i="0" kern="1200" dirty="0">
                <a:solidFill>
                  <a:schemeClr val="tx1"/>
                </a:solidFill>
                <a:effectLst/>
                <a:latin typeface="+mn-lt"/>
                <a:ea typeface="+mn-ea"/>
                <a:cs typeface="+mn-cs"/>
              </a:rPr>
              <a:t>EMG </a:t>
            </a:r>
            <a:r>
              <a:rPr lang="zh-TW" altLang="en-US" sz="1200" b="0" i="0" kern="1200" dirty="0">
                <a:solidFill>
                  <a:schemeClr val="tx1"/>
                </a:solidFill>
                <a:effectLst/>
                <a:latin typeface="+mn-lt"/>
                <a:ea typeface="+mn-ea"/>
                <a:cs typeface="+mn-cs"/>
              </a:rPr>
              <a:t>和底部旋轉 </a:t>
            </a:r>
            <a:r>
              <a:rPr lang="en-US" altLang="zh-TW" sz="1200" b="0" i="0" kern="1200" dirty="0">
                <a:solidFill>
                  <a:schemeClr val="tx1"/>
                </a:solidFill>
                <a:effectLst/>
                <a:latin typeface="+mn-lt"/>
                <a:ea typeface="+mn-ea"/>
                <a:cs typeface="+mn-cs"/>
              </a:rPr>
              <a:t>TENG (R-TENG) </a:t>
            </a:r>
            <a:r>
              <a:rPr lang="zh-TW" altLang="en-US" sz="1200" b="0" i="0" kern="1200" dirty="0">
                <a:solidFill>
                  <a:schemeClr val="tx1"/>
                </a:solidFill>
                <a:effectLst/>
                <a:latin typeface="+mn-lt"/>
                <a:ea typeface="+mn-ea"/>
                <a:cs typeface="+mn-cs"/>
              </a:rPr>
              <a:t>組成，而旋轉單元僅由 </a:t>
            </a:r>
            <a:r>
              <a:rPr lang="en-US" altLang="zh-TW" sz="1200" b="0" i="0" kern="1200" dirty="0">
                <a:solidFill>
                  <a:schemeClr val="tx1"/>
                </a:solidFill>
                <a:effectLst/>
                <a:latin typeface="+mn-lt"/>
                <a:ea typeface="+mn-ea"/>
                <a:cs typeface="+mn-cs"/>
              </a:rPr>
              <a:t>EMG </a:t>
            </a:r>
            <a:r>
              <a:rPr lang="zh-TW" altLang="en-US" sz="1200" b="0" i="0" kern="1200" dirty="0">
                <a:solidFill>
                  <a:schemeClr val="tx1"/>
                </a:solidFill>
                <a:effectLst/>
                <a:latin typeface="+mn-lt"/>
                <a:ea typeface="+mn-ea"/>
                <a:cs typeface="+mn-cs"/>
              </a:rPr>
              <a:t>部分組成。</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透過具有</a:t>
            </a:r>
            <a:r>
              <a:rPr lang="en-US" altLang="zh-TW" sz="1200" b="0" i="0" kern="1200" dirty="0">
                <a:solidFill>
                  <a:schemeClr val="tx1"/>
                </a:solidFill>
                <a:effectLst/>
                <a:latin typeface="+mn-lt"/>
                <a:ea typeface="+mn-ea"/>
                <a:cs typeface="+mn-cs"/>
              </a:rPr>
              <a:t>1D CNN </a:t>
            </a:r>
            <a:r>
              <a:rPr lang="zh-TW" altLang="en-US" sz="1200" b="0" i="0" kern="1200" dirty="0">
                <a:solidFill>
                  <a:schemeClr val="tx1"/>
                </a:solidFill>
                <a:effectLst/>
                <a:latin typeface="+mn-lt"/>
                <a:ea typeface="+mn-ea"/>
                <a:cs typeface="+mn-cs"/>
              </a:rPr>
              <a:t>結構的</a:t>
            </a:r>
            <a:r>
              <a:rPr lang="en-US" altLang="zh-TW" sz="1200" b="0" i="0" kern="1200" dirty="0">
                <a:solidFill>
                  <a:schemeClr val="tx1"/>
                </a:solidFill>
                <a:effectLst/>
                <a:latin typeface="+mn-lt"/>
                <a:ea typeface="+mn-ea"/>
                <a:cs typeface="+mn-cs"/>
              </a:rPr>
              <a:t>DL </a:t>
            </a:r>
            <a:r>
              <a:rPr lang="zh-TW" altLang="en-US" sz="1200" b="0" i="0" kern="1200" dirty="0">
                <a:solidFill>
                  <a:schemeClr val="tx1"/>
                </a:solidFill>
                <a:effectLst/>
                <a:latin typeface="+mn-lt"/>
                <a:ea typeface="+mn-ea"/>
                <a:cs typeface="+mn-cs"/>
              </a:rPr>
              <a:t>來分析</a:t>
            </a:r>
            <a:r>
              <a:rPr lang="en-US" altLang="zh-TW" sz="1200" b="0" i="0" kern="1200" dirty="0">
                <a:solidFill>
                  <a:schemeClr val="tx1"/>
                </a:solidFill>
                <a:effectLst/>
                <a:latin typeface="+mn-lt"/>
                <a:ea typeface="+mn-ea"/>
                <a:cs typeface="+mn-cs"/>
              </a:rPr>
              <a:t>P-TENG </a:t>
            </a:r>
            <a:r>
              <a:rPr lang="zh-TW" altLang="en-US" sz="1200" b="0" i="0" kern="1200" dirty="0">
                <a:solidFill>
                  <a:schemeClr val="tx1"/>
                </a:solidFill>
                <a:effectLst/>
                <a:latin typeface="+mn-lt"/>
                <a:ea typeface="+mn-ea"/>
                <a:cs typeface="+mn-cs"/>
              </a:rPr>
              <a:t>的輸出，手杖能夠區分</a:t>
            </a:r>
            <a:r>
              <a:rPr lang="en-US" altLang="zh-TW" sz="1200" b="0" i="0" kern="1200" dirty="0">
                <a:solidFill>
                  <a:schemeClr val="tx1"/>
                </a:solidFill>
                <a:effectLst/>
                <a:latin typeface="+mn-lt"/>
                <a:ea typeface="+mn-ea"/>
                <a:cs typeface="+mn-cs"/>
              </a:rPr>
              <a:t>5 </a:t>
            </a:r>
            <a:r>
              <a:rPr lang="zh-TW" altLang="en-US" sz="1200" b="0" i="0" kern="1200" dirty="0">
                <a:solidFill>
                  <a:schemeClr val="tx1"/>
                </a:solidFill>
                <a:effectLst/>
                <a:latin typeface="+mn-lt"/>
                <a:ea typeface="+mn-ea"/>
                <a:cs typeface="+mn-cs"/>
              </a:rPr>
              <a:t>種不同的動作（站起來、坐下、行走、上樓和下樓），評估三種不同的狀態，並識別出</a:t>
            </a:r>
            <a:r>
              <a:rPr lang="en-US" altLang="zh-TW" sz="1200" b="0" i="0" kern="1200" dirty="0">
                <a:solidFill>
                  <a:schemeClr val="tx1"/>
                </a:solidFill>
                <a:effectLst/>
                <a:latin typeface="+mn-lt"/>
                <a:ea typeface="+mn-ea"/>
                <a:cs typeface="+mn-cs"/>
              </a:rPr>
              <a:t>10</a:t>
            </a:r>
            <a:r>
              <a:rPr lang="zh-TW" altLang="en-US" sz="1200" b="0" i="0" kern="1200" dirty="0">
                <a:solidFill>
                  <a:schemeClr val="tx1"/>
                </a:solidFill>
                <a:effectLst/>
                <a:latin typeface="+mn-lt"/>
                <a:ea typeface="+mn-ea"/>
                <a:cs typeface="+mn-cs"/>
              </a:rPr>
              <a:t>種不同的狀態以及不同的使用者。</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該款護理手杖僅監測使用者的運動狀態，作為重要的健康指標，以避免傳統基於攝影機的室內醫療保健監測帶來的隱私問題。</a:t>
            </a: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32</a:t>
            </a:fld>
            <a:endParaRPr lang="zh-TW" altLang="en-US"/>
          </a:p>
        </p:txBody>
      </p:sp>
    </p:spTree>
    <p:extLst>
      <p:ext uri="{BB962C8B-B14F-4D97-AF65-F5344CB8AC3E}">
        <p14:creationId xmlns:p14="http://schemas.microsoft.com/office/powerpoint/2010/main" val="4149256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pPr rtl="0"/>
            <a:r>
              <a:rPr lang="zh-TW" altLang="en-US" sz="1200" kern="1200" dirty="0">
                <a:solidFill>
                  <a:schemeClr val="tx1"/>
                </a:solidFill>
                <a:effectLst/>
                <a:latin typeface="+mn-lt"/>
                <a:ea typeface="+mn-ea"/>
                <a:cs typeface="+mn-cs"/>
              </a:rPr>
              <a:t>此外，張和同事基於步態模式和腰部運動訊號的分析，提出了一種基於 </a:t>
            </a:r>
            <a:r>
              <a:rPr lang="en-US" altLang="zh-TW" sz="1200" kern="1200" dirty="0">
                <a:solidFill>
                  <a:schemeClr val="tx1"/>
                </a:solidFill>
                <a:effectLst/>
                <a:latin typeface="+mn-lt"/>
                <a:ea typeface="+mn-ea"/>
                <a:cs typeface="+mn-cs"/>
              </a:rPr>
              <a:t>TENG </a:t>
            </a:r>
            <a:r>
              <a:rPr lang="zh-TW" altLang="en-US" sz="1200" kern="1200" dirty="0">
                <a:solidFill>
                  <a:schemeClr val="tx1"/>
                </a:solidFill>
                <a:effectLst/>
                <a:latin typeface="+mn-lt"/>
                <a:ea typeface="+mn-ea"/>
                <a:cs typeface="+mn-cs"/>
              </a:rPr>
              <a:t>的可穿戴感測器，用於下肢和腰部康復，如圖 </a:t>
            </a:r>
            <a:r>
              <a:rPr lang="en-US" altLang="zh-TW" sz="1200" kern="1200" dirty="0">
                <a:solidFill>
                  <a:schemeClr val="tx1"/>
                </a:solidFill>
                <a:effectLst/>
                <a:latin typeface="+mn-lt"/>
                <a:ea typeface="+mn-ea"/>
                <a:cs typeface="+mn-cs"/>
              </a:rPr>
              <a:t>8d </a:t>
            </a:r>
            <a:r>
              <a:rPr lang="zh-TW" altLang="en-US" sz="1200" kern="1200" dirty="0">
                <a:solidFill>
                  <a:schemeClr val="tx1"/>
                </a:solidFill>
                <a:effectLst/>
                <a:latin typeface="+mn-lt"/>
                <a:ea typeface="+mn-ea"/>
                <a:cs typeface="+mn-cs"/>
              </a:rPr>
              <a:t>所示。</a:t>
            </a:r>
            <a:r>
              <a:rPr lang="en-US" altLang="zh-TW" sz="1200" kern="1200" dirty="0">
                <a:solidFill>
                  <a:schemeClr val="tx1"/>
                </a:solidFill>
                <a:effectLst/>
                <a:latin typeface="+mn-lt"/>
                <a:ea typeface="+mn-ea"/>
                <a:cs typeface="+mn-cs"/>
              </a:rPr>
              <a:t>[230] </a:t>
            </a:r>
            <a:r>
              <a:rPr lang="zh-TW" altLang="en-US" sz="1200" kern="1200" dirty="0">
                <a:solidFill>
                  <a:schemeClr val="tx1"/>
                </a:solidFill>
                <a:effectLst/>
                <a:latin typeface="+mn-lt"/>
                <a:ea typeface="+mn-ea"/>
                <a:cs typeface="+mn-cs"/>
              </a:rPr>
              <a:t>在步態分析方面，他們使用基於 </a:t>
            </a:r>
            <a:r>
              <a:rPr lang="en-US" altLang="zh-TW" sz="1200" kern="1200" dirty="0">
                <a:solidFill>
                  <a:schemeClr val="tx1"/>
                </a:solidFill>
                <a:effectLst/>
                <a:latin typeface="+mn-lt"/>
                <a:ea typeface="+mn-ea"/>
                <a:cs typeface="+mn-cs"/>
              </a:rPr>
              <a:t>TENG </a:t>
            </a:r>
            <a:r>
              <a:rPr lang="zh-TW" altLang="en-US" sz="1200" kern="1200" dirty="0">
                <a:solidFill>
                  <a:schemeClr val="tx1"/>
                </a:solidFill>
                <a:effectLst/>
                <a:latin typeface="+mn-lt"/>
                <a:ea typeface="+mn-ea"/>
                <a:cs typeface="+mn-cs"/>
              </a:rPr>
              <a:t>的鞋墊，配備兩個摩擦電感測器來偵測步行模式，利用機器學習技術，可以為 </a:t>
            </a:r>
            <a:r>
              <a:rPr lang="en-US" altLang="zh-TW" sz="1200" kern="1200" dirty="0">
                <a:solidFill>
                  <a:schemeClr val="tx1"/>
                </a:solidFill>
                <a:effectLst/>
                <a:latin typeface="+mn-lt"/>
                <a:ea typeface="+mn-ea"/>
                <a:cs typeface="+mn-cs"/>
              </a:rPr>
              <a:t>5 </a:t>
            </a:r>
            <a:r>
              <a:rPr lang="zh-TW" altLang="en-US" sz="1200" kern="1200" dirty="0">
                <a:solidFill>
                  <a:schemeClr val="tx1"/>
                </a:solidFill>
                <a:effectLst/>
                <a:latin typeface="+mn-lt"/>
                <a:ea typeface="+mn-ea"/>
                <a:cs typeface="+mn-cs"/>
              </a:rPr>
              <a:t>種不同的人獲得 </a:t>
            </a:r>
            <a:r>
              <a:rPr lang="en-US" altLang="zh-TW" sz="1200" kern="1200" dirty="0">
                <a:solidFill>
                  <a:schemeClr val="tx1"/>
                </a:solidFill>
                <a:effectLst/>
                <a:latin typeface="+mn-lt"/>
                <a:ea typeface="+mn-ea"/>
                <a:cs typeface="+mn-cs"/>
              </a:rPr>
              <a:t>98.4% </a:t>
            </a:r>
            <a:r>
              <a:rPr lang="zh-TW" altLang="en-US" sz="1200" kern="1200" dirty="0">
                <a:solidFill>
                  <a:schemeClr val="tx1"/>
                </a:solidFill>
                <a:effectLst/>
                <a:latin typeface="+mn-lt"/>
                <a:ea typeface="+mn-ea"/>
                <a:cs typeface="+mn-cs"/>
              </a:rPr>
              <a:t>的高精度。 對於腰部康復，他們使用等距縫製有四個摩擦電感測器的腰帶，透過識別腰部運動來實現即時機器人操縱和沈浸式增強虛擬遊戲。 透過以上兩個功能，實現了使用者識別和運動監測的下肢復健機器人。 下肢感覺系統在機器人和基於遊戲的復健應用中表現良好，在基於物聯網的醫療保健應用中顯示出良好的潛力。</a:t>
            </a: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33</a:t>
            </a:fld>
            <a:endParaRPr lang="zh-TW" altLang="en-US"/>
          </a:p>
        </p:txBody>
      </p:sp>
    </p:spTree>
    <p:extLst>
      <p:ext uri="{BB962C8B-B14F-4D97-AF65-F5344CB8AC3E}">
        <p14:creationId xmlns:p14="http://schemas.microsoft.com/office/powerpoint/2010/main" val="2155236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pPr rtl="0"/>
            <a:r>
              <a:rPr lang="zh-TW" altLang="en-US" sz="1200" kern="1200" dirty="0">
                <a:solidFill>
                  <a:schemeClr val="tx1"/>
                </a:solidFill>
                <a:effectLst/>
                <a:latin typeface="+mn-lt"/>
                <a:ea typeface="+mn-ea"/>
                <a:cs typeface="+mn-cs"/>
              </a:rPr>
              <a:t>接著我們將介紹一些主要的</a:t>
            </a:r>
            <a:r>
              <a:rPr lang="en-US" altLang="zh-TW" sz="1200" kern="1200" dirty="0">
                <a:solidFill>
                  <a:schemeClr val="tx1"/>
                </a:solidFill>
                <a:effectLst/>
                <a:latin typeface="+mn-lt"/>
                <a:ea typeface="+mn-ea"/>
                <a:cs typeface="+mn-cs"/>
              </a:rPr>
              <a:t>ML/DL </a:t>
            </a:r>
            <a:r>
              <a:rPr lang="zh-TW" altLang="en-US" sz="1200" kern="1200" dirty="0">
                <a:solidFill>
                  <a:schemeClr val="tx1"/>
                </a:solidFill>
                <a:effectLst/>
                <a:latin typeface="+mn-lt"/>
                <a:ea typeface="+mn-ea"/>
                <a:cs typeface="+mn-cs"/>
              </a:rPr>
              <a:t>分析的應用。首先，作為常見的機器學習演算法之一，降維用於壓縮輸入資料集來自各種感測器的高多維資料轉換為低維資料集。 降維也被用作感測器資料的預處理，以降低計算功耗。</a:t>
            </a:r>
            <a:endParaRPr lang="en-US" altLang="zh-TW" sz="1200" kern="1200" dirty="0">
              <a:solidFill>
                <a:schemeClr val="tx1"/>
              </a:solidFill>
              <a:effectLst/>
              <a:latin typeface="+mn-lt"/>
              <a:ea typeface="+mn-ea"/>
              <a:cs typeface="+mn-cs"/>
            </a:endParaRPr>
          </a:p>
          <a:p>
            <a:pPr rtl="0"/>
            <a:r>
              <a:rPr lang="zh-TW" altLang="en-US" sz="1200" kern="1200" dirty="0">
                <a:solidFill>
                  <a:schemeClr val="tx1"/>
                </a:solidFill>
                <a:effectLst/>
                <a:latin typeface="+mn-lt"/>
                <a:ea typeface="+mn-ea"/>
                <a:cs typeface="+mn-cs"/>
              </a:rPr>
              <a:t>實際運用方面有</a:t>
            </a:r>
            <a:r>
              <a:rPr lang="en-US" altLang="zh-TW" sz="1200" kern="1200" dirty="0">
                <a:solidFill>
                  <a:schemeClr val="tx1"/>
                </a:solidFill>
                <a:effectLst/>
                <a:latin typeface="+mn-lt"/>
                <a:ea typeface="+mn-ea"/>
                <a:cs typeface="+mn-cs"/>
              </a:rPr>
              <a:t>1.</a:t>
            </a:r>
            <a:r>
              <a:rPr lang="zh-TW" altLang="en-US" sz="1200" kern="1200" dirty="0">
                <a:solidFill>
                  <a:schemeClr val="tx1"/>
                </a:solidFill>
                <a:effectLst/>
                <a:latin typeface="+mn-lt"/>
                <a:ea typeface="+mn-ea"/>
                <a:cs typeface="+mn-cs"/>
              </a:rPr>
              <a:t>醫學影像壓縮和特徵提取</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將醫學影像（如</a:t>
            </a:r>
            <a:r>
              <a:rPr lang="en-US" altLang="zh-TW" sz="1200" kern="1200" dirty="0">
                <a:solidFill>
                  <a:schemeClr val="tx1"/>
                </a:solidFill>
                <a:effectLst/>
                <a:latin typeface="+mn-lt"/>
                <a:ea typeface="+mn-ea"/>
                <a:cs typeface="+mn-cs"/>
              </a:rPr>
              <a:t>MRI</a:t>
            </a:r>
            <a:r>
              <a:rPr lang="zh-TW" altLang="en-US"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CT</a:t>
            </a:r>
            <a:r>
              <a:rPr lang="zh-TW" altLang="en-US"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X</a:t>
            </a:r>
            <a:r>
              <a:rPr lang="zh-TW" altLang="en-US" sz="1200" kern="1200" dirty="0">
                <a:solidFill>
                  <a:schemeClr val="tx1"/>
                </a:solidFill>
                <a:effectLst/>
                <a:latin typeface="+mn-lt"/>
                <a:ea typeface="+mn-ea"/>
                <a:cs typeface="+mn-cs"/>
              </a:rPr>
              <a:t>光等）降維，以減少存儲空間並提取最重要的特徵，有助於醫生更好地理解和診斷疾病</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2.</a:t>
            </a:r>
            <a:r>
              <a:rPr lang="zh-TW" altLang="en-US" sz="1200" kern="1200" dirty="0">
                <a:solidFill>
                  <a:schemeClr val="tx1"/>
                </a:solidFill>
                <a:effectLst/>
                <a:latin typeface="+mn-lt"/>
                <a:ea typeface="+mn-ea"/>
                <a:cs typeface="+mn-cs"/>
              </a:rPr>
              <a:t>機器人感知</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使用降維技術處理來自機器人感測器的數據，提取重要特徵用於導航、環境理解等。</a:t>
            </a:r>
            <a:r>
              <a:rPr lang="en-US" altLang="zh-TW" sz="1200" kern="1200" dirty="0">
                <a:solidFill>
                  <a:schemeClr val="tx1"/>
                </a:solidFill>
                <a:effectLst/>
                <a:latin typeface="+mn-lt"/>
                <a:ea typeface="+mn-ea"/>
                <a:cs typeface="+mn-cs"/>
              </a:rPr>
              <a:t>)</a:t>
            </a:r>
            <a:endParaRPr lang="zh-TW" alt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34</a:t>
            </a:fld>
            <a:endParaRPr lang="zh-TW" altLang="en-US"/>
          </a:p>
        </p:txBody>
      </p:sp>
    </p:spTree>
    <p:extLst>
      <p:ext uri="{BB962C8B-B14F-4D97-AF65-F5344CB8AC3E}">
        <p14:creationId xmlns:p14="http://schemas.microsoft.com/office/powerpoint/2010/main" val="4180651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pPr rtl="0"/>
            <a:r>
              <a:rPr lang="zh-TW" altLang="en-US" sz="1200" kern="1200" dirty="0">
                <a:solidFill>
                  <a:schemeClr val="tx1"/>
                </a:solidFill>
                <a:effectLst/>
                <a:latin typeface="+mn-lt"/>
                <a:ea typeface="+mn-ea"/>
                <a:cs typeface="+mn-cs"/>
              </a:rPr>
              <a:t>其次，聚類是將總體或資料點劃分為多個組的任務，使得同一組中的資料點與同一組中的其他資料點比其他組中的資料點更相似。 由於訓練資料沒有被標記，聚類結果可以更好地表達資料本身的特徵。</a:t>
            </a:r>
            <a:endParaRPr lang="en-US" altLang="zh-TW" sz="1200" kern="1200" dirty="0">
              <a:solidFill>
                <a:schemeClr val="tx1"/>
              </a:solidFill>
              <a:effectLst/>
              <a:latin typeface="+mn-lt"/>
              <a:ea typeface="+mn-ea"/>
              <a:cs typeface="+mn-cs"/>
            </a:endParaRPr>
          </a:p>
          <a:p>
            <a:pPr rtl="0"/>
            <a:r>
              <a:rPr lang="zh-TW" altLang="en-US" sz="1200" kern="1200" dirty="0">
                <a:solidFill>
                  <a:schemeClr val="tx1"/>
                </a:solidFill>
                <a:effectLst/>
                <a:latin typeface="+mn-lt"/>
                <a:ea typeface="+mn-ea"/>
                <a:cs typeface="+mn-cs"/>
              </a:rPr>
              <a:t>可對第一次遇見的東西進行分類</a:t>
            </a:r>
            <a:endParaRPr lang="en-US" altLang="zh-TW" sz="1200" kern="1200" dirty="0">
              <a:solidFill>
                <a:schemeClr val="tx1"/>
              </a:solidFill>
              <a:effectLst/>
              <a:latin typeface="+mn-lt"/>
              <a:ea typeface="+mn-ea"/>
              <a:cs typeface="+mn-cs"/>
            </a:endParaRPr>
          </a:p>
          <a:p>
            <a:pPr rtl="0"/>
            <a:r>
              <a:rPr lang="zh-TW" altLang="en-US" sz="1200" kern="1200" dirty="0">
                <a:solidFill>
                  <a:schemeClr val="tx1"/>
                </a:solidFill>
                <a:effectLst/>
                <a:latin typeface="+mn-lt"/>
                <a:ea typeface="+mn-ea"/>
                <a:cs typeface="+mn-cs"/>
              </a:rPr>
              <a:t>實際應用有</a:t>
            </a:r>
            <a:r>
              <a:rPr lang="en-US" altLang="zh-TW" sz="1200" kern="1200" dirty="0">
                <a:solidFill>
                  <a:schemeClr val="tx1"/>
                </a:solidFill>
                <a:effectLst/>
                <a:latin typeface="+mn-lt"/>
                <a:ea typeface="+mn-ea"/>
                <a:cs typeface="+mn-cs"/>
              </a:rPr>
              <a:t>1.</a:t>
            </a:r>
            <a:r>
              <a:rPr lang="zh-TW" altLang="en-US" sz="1200" kern="1200" dirty="0">
                <a:solidFill>
                  <a:schemeClr val="tx1"/>
                </a:solidFill>
                <a:effectLst/>
                <a:latin typeface="+mn-lt"/>
                <a:ea typeface="+mn-ea"/>
                <a:cs typeface="+mn-cs"/>
              </a:rPr>
              <a:t>疾病分類、</a:t>
            </a:r>
            <a:r>
              <a:rPr lang="en-US" altLang="zh-TW" sz="1200" kern="1200" dirty="0">
                <a:solidFill>
                  <a:schemeClr val="tx1"/>
                </a:solidFill>
                <a:effectLst/>
                <a:latin typeface="+mn-lt"/>
                <a:ea typeface="+mn-ea"/>
                <a:cs typeface="+mn-cs"/>
              </a:rPr>
              <a:t>2.</a:t>
            </a:r>
            <a:r>
              <a:rPr lang="zh-TW" altLang="en-US" sz="1200" kern="1200" dirty="0">
                <a:solidFill>
                  <a:schemeClr val="tx1"/>
                </a:solidFill>
                <a:effectLst/>
                <a:latin typeface="+mn-lt"/>
                <a:ea typeface="+mn-ea"/>
                <a:cs typeface="+mn-cs"/>
              </a:rPr>
              <a:t>利用走路頻率辨別不同人</a:t>
            </a: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35</a:t>
            </a:fld>
            <a:endParaRPr lang="zh-TW" altLang="en-US"/>
          </a:p>
        </p:txBody>
      </p:sp>
    </p:spTree>
    <p:extLst>
      <p:ext uri="{BB962C8B-B14F-4D97-AF65-F5344CB8AC3E}">
        <p14:creationId xmlns:p14="http://schemas.microsoft.com/office/powerpoint/2010/main" val="503602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pPr rtl="0"/>
            <a:r>
              <a:rPr lang="zh-TW" altLang="en-US" sz="1200" kern="1200" dirty="0">
                <a:solidFill>
                  <a:schemeClr val="tx1"/>
                </a:solidFill>
                <a:effectLst/>
                <a:latin typeface="+mn-lt"/>
                <a:ea typeface="+mn-ea"/>
                <a:cs typeface="+mn-cs"/>
              </a:rPr>
              <a:t>迴歸是一組可以根據系統輸入的資料的輸入特徵來預測輸出值的演算法。 首選方法是根據訓練資料的特徵建立模型並使用該模型來預測新資料的價值的演算法。</a:t>
            </a:r>
            <a:endParaRPr lang="en-US" altLang="zh-TW" sz="1200" kern="1200" dirty="0">
              <a:solidFill>
                <a:schemeClr val="tx1"/>
              </a:solidFill>
              <a:effectLst/>
              <a:latin typeface="+mn-lt"/>
              <a:ea typeface="+mn-ea"/>
              <a:cs typeface="+mn-cs"/>
            </a:endParaRPr>
          </a:p>
          <a:p>
            <a:pPr rtl="0"/>
            <a:endParaRPr lang="en-US" altLang="zh-TW" sz="1200" kern="1200" dirty="0">
              <a:solidFill>
                <a:schemeClr val="tx1"/>
              </a:solidFill>
              <a:effectLst/>
              <a:latin typeface="+mn-lt"/>
              <a:ea typeface="+mn-ea"/>
              <a:cs typeface="+mn-cs"/>
            </a:endParaRPr>
          </a:p>
          <a:p>
            <a:pPr rtl="0"/>
            <a:r>
              <a:rPr lang="zh-TW" altLang="en-US" sz="1200" kern="1200" dirty="0">
                <a:solidFill>
                  <a:schemeClr val="tx1"/>
                </a:solidFill>
                <a:effectLst/>
                <a:latin typeface="+mn-lt"/>
                <a:ea typeface="+mn-ea"/>
                <a:cs typeface="+mn-cs"/>
              </a:rPr>
              <a:t>通常用於預測東西，像是</a:t>
            </a:r>
            <a:r>
              <a:rPr lang="en-US" altLang="zh-TW" sz="120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分析患者的醫療數據，預測患某種疾病的風險概率，</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利用客戶資料來預測其行為</a:t>
            </a:r>
            <a:endParaRPr lang="zh-TW" alt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36</a:t>
            </a:fld>
            <a:endParaRPr lang="zh-TW" altLang="en-US"/>
          </a:p>
        </p:txBody>
      </p:sp>
    </p:spTree>
    <p:extLst>
      <p:ext uri="{BB962C8B-B14F-4D97-AF65-F5344CB8AC3E}">
        <p14:creationId xmlns:p14="http://schemas.microsoft.com/office/powerpoint/2010/main" val="2985911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pPr rtl="0"/>
            <a:r>
              <a:rPr lang="zh-TW" altLang="en-US" sz="1200" kern="1200" dirty="0">
                <a:solidFill>
                  <a:schemeClr val="tx1"/>
                </a:solidFill>
                <a:effectLst/>
                <a:latin typeface="+mn-lt"/>
                <a:ea typeface="+mn-ea"/>
                <a:cs typeface="+mn-cs"/>
              </a:rPr>
              <a:t>由於近年來運算能力、人工智慧技術和軟體架構的突破，智慧系統正在快速發展。 這使得可以更好地建立實體產品和虛擬產品之間的聯繫，也將更有利於數位孿生在工業和製造業的各種活動中的應用。 各種感測器在數位孿生應用中發揮越來越重要的作用。 基於</a:t>
            </a:r>
            <a:r>
              <a:rPr lang="en-US" altLang="zh-TW" sz="1200" kern="1200" dirty="0">
                <a:solidFill>
                  <a:schemeClr val="tx1"/>
                </a:solidFill>
                <a:effectLst/>
                <a:latin typeface="+mn-lt"/>
                <a:ea typeface="+mn-ea"/>
                <a:cs typeface="+mn-cs"/>
              </a:rPr>
              <a:t>TENG</a:t>
            </a:r>
            <a:r>
              <a:rPr lang="zh-TW" altLang="en-US" sz="1200" kern="1200" dirty="0">
                <a:solidFill>
                  <a:schemeClr val="tx1"/>
                </a:solidFill>
                <a:effectLst/>
                <a:latin typeface="+mn-lt"/>
                <a:ea typeface="+mn-ea"/>
                <a:cs typeface="+mn-cs"/>
              </a:rPr>
              <a:t>的智慧型系統為實現低功耗</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自可持續系統提供了新的可能性，將更好地應用在數位孿生上。 此外，智慧型系統的特徵方向依賴於感測器與多模態資料的融合。</a:t>
            </a: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37</a:t>
            </a:fld>
            <a:endParaRPr lang="zh-TW" altLang="en-US"/>
          </a:p>
        </p:txBody>
      </p:sp>
    </p:spTree>
    <p:extLst>
      <p:ext uri="{BB962C8B-B14F-4D97-AF65-F5344CB8AC3E}">
        <p14:creationId xmlns:p14="http://schemas.microsoft.com/office/powerpoint/2010/main" val="3952800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pPr rtl="0"/>
            <a:r>
              <a:rPr lang="zh-TW" altLang="en-US" sz="1200" kern="1200" dirty="0">
                <a:solidFill>
                  <a:schemeClr val="tx1"/>
                </a:solidFill>
                <a:effectLst/>
                <a:latin typeface="+mn-lt"/>
                <a:ea typeface="+mn-ea"/>
                <a:cs typeface="+mn-cs"/>
              </a:rPr>
              <a:t>隨著人工智慧技術的不斷發展，更先進的感測器可以實現智慧系統，從手套、襪子、觸控板、外骨骼、電子皮膚等穿戴式感測器，到醫療保健、機器人感知、智慧家庭等綜合應用。智能系統在多樣化的場合中發揮著不可或缺的作用。 人工智慧的應用將把製程自動化和製程優化提升到一個新的水平，因為它能夠對感測器資料進行相對準確的特徵分類和預測，有效處理輔助和維度資料集，以及多模態生理訊號分析。 智慧系統還可以預測高度複雜的生產系統的行為。</a:t>
            </a: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38</a:t>
            </a:fld>
            <a:endParaRPr lang="zh-TW" altLang="en-US"/>
          </a:p>
        </p:txBody>
      </p:sp>
    </p:spTree>
    <p:extLst>
      <p:ext uri="{BB962C8B-B14F-4D97-AF65-F5344CB8AC3E}">
        <p14:creationId xmlns:p14="http://schemas.microsoft.com/office/powerpoint/2010/main" val="3978764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pPr rtl="0"/>
            <a:r>
              <a:rPr lang="zh-TW" altLang="en-US" sz="1200" kern="1200" dirty="0">
                <a:solidFill>
                  <a:schemeClr val="tx1"/>
                </a:solidFill>
                <a:effectLst/>
                <a:latin typeface="+mn-lt"/>
                <a:ea typeface="+mn-ea"/>
                <a:cs typeface="+mn-cs"/>
              </a:rPr>
              <a:t>另一方面，基於數位孿生的智慧系統將推動並著迷智慧未來。 數位孿生的內在屬性使之成為元宇宙的基本建構模組之一。</a:t>
            </a:r>
            <a:r>
              <a:rPr lang="en-US" altLang="zh-TW" sz="1200" kern="1200" dirty="0">
                <a:solidFill>
                  <a:schemeClr val="tx1"/>
                </a:solidFill>
                <a:effectLst/>
                <a:latin typeface="+mn-lt"/>
                <a:ea typeface="+mn-ea"/>
                <a:cs typeface="+mn-cs"/>
              </a:rPr>
              <a:t>[263,264]</a:t>
            </a:r>
            <a:r>
              <a:rPr lang="zh-TW" altLang="en-US" sz="1200" kern="1200" dirty="0">
                <a:solidFill>
                  <a:schemeClr val="tx1"/>
                </a:solidFill>
                <a:effectLst/>
                <a:latin typeface="+mn-lt"/>
                <a:ea typeface="+mn-ea"/>
                <a:cs typeface="+mn-cs"/>
              </a:rPr>
              <a:t>因此，元宇宙或許能夠為我們帶來超乎想像的虛擬世界和體驗。 在專業環境中，如果參與者可以與資訊系統的精確副本進行交互，元宇宙中的會議將會更有效率。 未來，數位孿生可以在虛擬世界中重新創建一個完整的智慧家庭和工廠，其中充滿了需要維修的數位機器、所有必要的工具，並有可能連接或映射到真實的家庭和工廠，以便進行任何類型的維護可以遠端進行。 此外，整個工廠的數位孿生可以自動設計，幾乎不需要人工幹預，這將大大增加人力資源，從而降低成本、減少資源消耗、創造新的應用。 未來，基於數位孿生的智慧系統在大規模實際應用中仍將面臨演算法或設備或兩者增強的挑戰。</a:t>
            </a:r>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39</a:t>
            </a:fld>
            <a:endParaRPr lang="zh-TW" altLang="en-US"/>
          </a:p>
        </p:txBody>
      </p:sp>
    </p:spTree>
    <p:extLst>
      <p:ext uri="{BB962C8B-B14F-4D97-AF65-F5344CB8AC3E}">
        <p14:creationId xmlns:p14="http://schemas.microsoft.com/office/powerpoint/2010/main" val="4208840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sz="1200" dirty="0"/>
              <a:t>許多研究都專注在虛擬實境（</a:t>
            </a:r>
            <a:r>
              <a:rPr lang="en-US" altLang="zh-TW" sz="1200" dirty="0"/>
              <a:t>VR</a:t>
            </a:r>
            <a:r>
              <a:rPr lang="zh-TW" altLang="en-US" sz="1200" dirty="0"/>
              <a:t>）和物理現實的相互運作</a:t>
            </a:r>
            <a:endParaRPr lang="en-US" altLang="zh-TW"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zh-TW"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在現實世界中，使用者的表現、行為、與其他用戶的互動將被感測器捕獲，系統中的執行器將實現回饋給用戶</a:t>
            </a:r>
            <a:endParaRPr lang="en-US" altLang="zh-TW"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zh-TW"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但在傳統上，虛擬和實體物件的建構、分析等等彼此割裂，缺乏統一的綜合分析。因此，需要一個新的框架，可以有效實現各種感測器數據的融合與整合，從而促使虛擬物件和實體物件之間更好的互動</a:t>
            </a:r>
            <a:endParaRPr lang="en-US" altLang="zh-TW" dirty="0"/>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5</a:t>
            </a:fld>
            <a:endParaRPr lang="zh-TW" altLang="en-US"/>
          </a:p>
        </p:txBody>
      </p:sp>
    </p:spTree>
    <p:extLst>
      <p:ext uri="{BB962C8B-B14F-4D97-AF65-F5344CB8AC3E}">
        <p14:creationId xmlns:p14="http://schemas.microsoft.com/office/powerpoint/2010/main" val="2432128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對此，數位孿生作為</a:t>
            </a:r>
            <a:r>
              <a:rPr lang="en-US" altLang="zh-TW" dirty="0"/>
              <a:t>VR</a:t>
            </a:r>
            <a:r>
              <a:rPr lang="zh-TW" altLang="en-US" dirty="0"/>
              <a:t>和</a:t>
            </a:r>
            <a:r>
              <a:rPr lang="en-US" altLang="zh-TW" dirty="0"/>
              <a:t>AR</a:t>
            </a:r>
            <a:r>
              <a:rPr lang="zh-TW" altLang="en-US" dirty="0"/>
              <a:t>技術的進一步實現，於</a:t>
            </a:r>
            <a:r>
              <a:rPr lang="en-US" altLang="zh-TW" dirty="0"/>
              <a:t>2020</a:t>
            </a:r>
            <a:r>
              <a:rPr lang="zh-TW" altLang="en-US" dirty="0"/>
              <a:t>年首次被</a:t>
            </a:r>
            <a:r>
              <a:rPr lang="en-US" altLang="zh-TW" dirty="0"/>
              <a:t>NASA</a:t>
            </a:r>
            <a:r>
              <a:rPr lang="zh-TW" altLang="en-US" dirty="0"/>
              <a:t>實際用於改進建造航天器的實體模型模擬。</a:t>
            </a:r>
            <a:endParaRPr lang="en-US" altLang="zh-TW" dirty="0"/>
          </a:p>
          <a:p>
            <a:endParaRPr lang="en-US" altLang="zh-TW" dirty="0"/>
          </a:p>
          <a:p>
            <a:r>
              <a:rPr lang="zh-TW" altLang="en-US" dirty="0"/>
              <a:t>數位孿生是指多物理、多尺度、以及一些複雜產品的機率模擬映射在現實世界和虛擬空間中，其功能是反映其對應對象的使用狀態。</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6</a:t>
            </a:fld>
            <a:endParaRPr lang="zh-TW" altLang="en-US"/>
          </a:p>
        </p:txBody>
      </p:sp>
    </p:spTree>
    <p:extLst>
      <p:ext uri="{BB962C8B-B14F-4D97-AF65-F5344CB8AC3E}">
        <p14:creationId xmlns:p14="http://schemas.microsoft.com/office/powerpoint/2010/main" val="283442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7500" lnSpcReduction="20000"/>
          </a:bodyPr>
          <a:lstStyle/>
          <a:p>
            <a:r>
              <a:rPr lang="zh-TW" altLang="en-US" sz="1200" b="0" i="0" kern="1200" dirty="0">
                <a:solidFill>
                  <a:schemeClr val="tx1"/>
                </a:solidFill>
                <a:effectLst/>
                <a:latin typeface="+mn-lt"/>
                <a:ea typeface="+mn-ea"/>
                <a:cs typeface="+mn-cs"/>
              </a:rPr>
              <a:t>數位孿生（</a:t>
            </a:r>
            <a:r>
              <a:rPr lang="en-US" altLang="zh-TW" sz="1200" b="0" i="0" kern="1200" dirty="0">
                <a:solidFill>
                  <a:schemeClr val="tx1"/>
                </a:solidFill>
                <a:effectLst/>
                <a:latin typeface="+mn-lt"/>
                <a:ea typeface="+mn-ea"/>
                <a:cs typeface="+mn-cs"/>
              </a:rPr>
              <a:t>Digital Twin</a:t>
            </a:r>
            <a:r>
              <a:rPr lang="zh-TW" altLang="en-US" sz="1200" b="0" i="0" kern="1200" dirty="0">
                <a:solidFill>
                  <a:schemeClr val="tx1"/>
                </a:solidFill>
                <a:effectLst/>
                <a:latin typeface="+mn-lt"/>
                <a:ea typeface="+mn-ea"/>
                <a:cs typeface="+mn-cs"/>
              </a:rPr>
              <a:t>）是一個虛擬模型或者實體物件的數位副本，它與現實世界中的對應物件保持同步更新。數位孿生通常由物理對象的感測數據、物理特性以及運行狀態等信息構成，可以模擬對象在不同條件下的行為、反應和性能。</a:t>
            </a:r>
          </a:p>
          <a:p>
            <a:r>
              <a:rPr lang="zh-TW" altLang="en-US" sz="1200" b="0" i="0" kern="1200" dirty="0">
                <a:solidFill>
                  <a:schemeClr val="tx1"/>
                </a:solidFill>
                <a:effectLst/>
                <a:latin typeface="+mn-lt"/>
                <a:ea typeface="+mn-ea"/>
                <a:cs typeface="+mn-cs"/>
              </a:rPr>
              <a:t>用途：</a:t>
            </a:r>
          </a:p>
          <a:p>
            <a:r>
              <a:rPr lang="zh-TW" altLang="en-US" sz="1200" b="0" i="0" kern="1200" dirty="0">
                <a:solidFill>
                  <a:schemeClr val="tx1"/>
                </a:solidFill>
                <a:effectLst/>
                <a:latin typeface="+mn-lt"/>
                <a:ea typeface="+mn-ea"/>
                <a:cs typeface="+mn-cs"/>
              </a:rPr>
              <a:t>預測和模擬：通過模擬現實對象的行為和性能，數位孿生可以預測對象在不同情況下的運行情況，並且幫助優化設計和運營策略。</a:t>
            </a:r>
          </a:p>
          <a:p>
            <a:r>
              <a:rPr lang="zh-TW" altLang="en-US" sz="1200" b="0" i="0" kern="1200" dirty="0">
                <a:solidFill>
                  <a:schemeClr val="tx1"/>
                </a:solidFill>
                <a:effectLst/>
                <a:latin typeface="+mn-lt"/>
                <a:ea typeface="+mn-ea"/>
                <a:cs typeface="+mn-cs"/>
              </a:rPr>
              <a:t>監控和維護：數位孿生可以實時監控現實對象的狀態和運行情況，提供及時的故障檢測和維護建議。</a:t>
            </a:r>
          </a:p>
          <a:p>
            <a:r>
              <a:rPr lang="zh-TW" altLang="en-US" sz="1200" b="0" i="0" kern="1200" dirty="0">
                <a:solidFill>
                  <a:schemeClr val="tx1"/>
                </a:solidFill>
                <a:effectLst/>
                <a:latin typeface="+mn-lt"/>
                <a:ea typeface="+mn-ea"/>
                <a:cs typeface="+mn-cs"/>
              </a:rPr>
              <a:t>優化設計：通過與現實對象同步更新的數位孿生，可以對設計方案進行實時優化和調整，提高產品性能和效率。</a:t>
            </a:r>
          </a:p>
          <a:p>
            <a:r>
              <a:rPr lang="zh-TW" altLang="en-US" sz="1200" b="0" i="0" kern="1200" dirty="0">
                <a:solidFill>
                  <a:schemeClr val="tx1"/>
                </a:solidFill>
                <a:effectLst/>
                <a:latin typeface="+mn-lt"/>
                <a:ea typeface="+mn-ea"/>
                <a:cs typeface="+mn-cs"/>
              </a:rPr>
              <a:t>優缺點： 優點：</a:t>
            </a:r>
          </a:p>
          <a:p>
            <a:r>
              <a:rPr lang="zh-TW" altLang="en-US" sz="1200" b="0" i="0" kern="1200" dirty="0">
                <a:solidFill>
                  <a:schemeClr val="tx1"/>
                </a:solidFill>
                <a:effectLst/>
                <a:latin typeface="+mn-lt"/>
                <a:ea typeface="+mn-ea"/>
                <a:cs typeface="+mn-cs"/>
              </a:rPr>
              <a:t>預測性能：數位孿生可以幫助預測對象在不同條件下的性能和行為，提前發現潛在問題。</a:t>
            </a:r>
          </a:p>
          <a:p>
            <a:r>
              <a:rPr lang="zh-TW" altLang="en-US" sz="1200" b="0" i="0" kern="1200" dirty="0">
                <a:solidFill>
                  <a:schemeClr val="tx1"/>
                </a:solidFill>
                <a:effectLst/>
                <a:latin typeface="+mn-lt"/>
                <a:ea typeface="+mn-ea"/>
                <a:cs typeface="+mn-cs"/>
              </a:rPr>
              <a:t>節省成本：通過模擬和優化設計，在產品開發的早期階段發現問題，可以節省後期修復的成本。</a:t>
            </a:r>
          </a:p>
          <a:p>
            <a:r>
              <a:rPr lang="zh-TW" altLang="en-US" sz="1200" b="0" i="0" kern="1200" dirty="0">
                <a:solidFill>
                  <a:schemeClr val="tx1"/>
                </a:solidFill>
                <a:effectLst/>
                <a:latin typeface="+mn-lt"/>
                <a:ea typeface="+mn-ea"/>
                <a:cs typeface="+mn-cs"/>
              </a:rPr>
              <a:t>提高效率：數位孿生可以實時監控和調整對象的運行狀態，提高生產效率和運營效率。</a:t>
            </a:r>
          </a:p>
          <a:p>
            <a:r>
              <a:rPr lang="zh-TW" altLang="en-US" sz="1200" b="0" i="0" kern="1200" dirty="0">
                <a:solidFill>
                  <a:schemeClr val="tx1"/>
                </a:solidFill>
                <a:effectLst/>
                <a:latin typeface="+mn-lt"/>
                <a:ea typeface="+mn-ea"/>
                <a:cs typeface="+mn-cs"/>
              </a:rPr>
              <a:t>缺點：</a:t>
            </a:r>
          </a:p>
          <a:p>
            <a:r>
              <a:rPr lang="zh-TW" altLang="en-US" sz="1200" b="0" i="0" kern="1200" dirty="0">
                <a:solidFill>
                  <a:schemeClr val="tx1"/>
                </a:solidFill>
                <a:effectLst/>
                <a:latin typeface="+mn-lt"/>
                <a:ea typeface="+mn-ea"/>
                <a:cs typeface="+mn-cs"/>
              </a:rPr>
              <a:t>數據依賴：數位孿生的準確性和可靠性取決於感測數據的質量和實時性。</a:t>
            </a:r>
          </a:p>
          <a:p>
            <a:r>
              <a:rPr lang="zh-TW" altLang="en-US" sz="1200" b="0" i="0" kern="1200" dirty="0">
                <a:solidFill>
                  <a:schemeClr val="tx1"/>
                </a:solidFill>
                <a:effectLst/>
                <a:latin typeface="+mn-lt"/>
                <a:ea typeface="+mn-ea"/>
                <a:cs typeface="+mn-cs"/>
              </a:rPr>
              <a:t>複雜性：構建和維護數位孿生需要大量的數據和技術支持，並且需要不斷更新和調整以保持準確性。</a:t>
            </a:r>
          </a:p>
          <a:p>
            <a:r>
              <a:rPr lang="zh-TW" altLang="en-US" sz="1200" b="0" i="0" kern="1200" dirty="0">
                <a:solidFill>
                  <a:schemeClr val="tx1"/>
                </a:solidFill>
                <a:effectLst/>
                <a:latin typeface="+mn-lt"/>
                <a:ea typeface="+mn-ea"/>
                <a:cs typeface="+mn-cs"/>
              </a:rPr>
              <a:t>隱私問題：數位孿生需要收集和分析大量的數據，可能涉及用戶隱私問題，需要嚴格的數據保護措施。</a:t>
            </a:r>
          </a:p>
          <a:p>
            <a:r>
              <a:rPr lang="zh-TW" altLang="en-US" sz="1200" b="0" i="0" kern="1200" dirty="0">
                <a:solidFill>
                  <a:schemeClr val="tx1"/>
                </a:solidFill>
                <a:effectLst/>
                <a:latin typeface="+mn-lt"/>
                <a:ea typeface="+mn-ea"/>
                <a:cs typeface="+mn-cs"/>
              </a:rPr>
              <a:t>相關應用：</a:t>
            </a:r>
          </a:p>
          <a:p>
            <a:r>
              <a:rPr lang="zh-TW" altLang="en-US" sz="1200" b="0" i="0" kern="1200" dirty="0">
                <a:solidFill>
                  <a:schemeClr val="tx1"/>
                </a:solidFill>
                <a:effectLst/>
                <a:latin typeface="+mn-lt"/>
                <a:ea typeface="+mn-ea"/>
                <a:cs typeface="+mn-cs"/>
              </a:rPr>
              <a:t>工業製造：在製造業中，數位孿生可以幫助優化設備運行和生產流程，提高生產效率和產品質量。</a:t>
            </a:r>
          </a:p>
          <a:p>
            <a:r>
              <a:rPr lang="zh-TW" altLang="en-US" sz="1200" b="0" i="0" kern="1200" dirty="0">
                <a:solidFill>
                  <a:schemeClr val="tx1"/>
                </a:solidFill>
                <a:effectLst/>
                <a:latin typeface="+mn-lt"/>
                <a:ea typeface="+mn-ea"/>
                <a:cs typeface="+mn-cs"/>
              </a:rPr>
              <a:t>建築和城市規劃：數位孿生可以模擬建築物和城市的運行情況，優化設計方案和城市規劃策略。</a:t>
            </a:r>
          </a:p>
          <a:p>
            <a:r>
              <a:rPr lang="zh-TW" altLang="en-US" sz="1200" b="0" i="0" kern="1200" dirty="0">
                <a:solidFill>
                  <a:schemeClr val="tx1"/>
                </a:solidFill>
                <a:effectLst/>
                <a:latin typeface="+mn-lt"/>
                <a:ea typeface="+mn-ea"/>
                <a:cs typeface="+mn-cs"/>
              </a:rPr>
              <a:t>醫療保健：在醫療保健領域，數位孿生可以幫助模擬人體器官和生理運行情況，進行疾病診斷和治療規劃。</a:t>
            </a:r>
          </a:p>
          <a:p>
            <a:r>
              <a:rPr lang="zh-TW" altLang="en-US" sz="1200" b="0" i="0" kern="1200" dirty="0">
                <a:solidFill>
                  <a:schemeClr val="tx1"/>
                </a:solidFill>
                <a:effectLst/>
                <a:latin typeface="+mn-lt"/>
                <a:ea typeface="+mn-ea"/>
                <a:cs typeface="+mn-cs"/>
              </a:rPr>
              <a:t>物流和運輸：在物流和運輸行業中，數位孿生可以幫助優化物流路線和運輸計劃，提高運輸效率和節能減排。</a:t>
            </a:r>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7</a:t>
            </a:fld>
            <a:endParaRPr lang="zh-TW" altLang="en-US"/>
          </a:p>
        </p:txBody>
      </p:sp>
    </p:spTree>
    <p:extLst>
      <p:ext uri="{BB962C8B-B14F-4D97-AF65-F5344CB8AC3E}">
        <p14:creationId xmlns:p14="http://schemas.microsoft.com/office/powerpoint/2010/main" val="973015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微機電系統（</a:t>
            </a:r>
            <a:r>
              <a:rPr lang="en-US" altLang="zh-TW" dirty="0"/>
              <a:t>MEMS</a:t>
            </a:r>
            <a:r>
              <a:rPr lang="zh-TW" altLang="en-US" dirty="0"/>
              <a:t>）</a:t>
            </a:r>
            <a:r>
              <a:rPr lang="en-US" altLang="zh-TW" dirty="0"/>
              <a:t>/</a:t>
            </a:r>
            <a:r>
              <a:rPr lang="zh-TW" altLang="en-US" dirty="0"/>
              <a:t>奈米機電系統（</a:t>
            </a:r>
            <a:r>
              <a:rPr lang="en-US" altLang="zh-TW" dirty="0"/>
              <a:t>NEMS</a:t>
            </a:r>
            <a:r>
              <a:rPr lang="zh-TW" altLang="en-US" dirty="0"/>
              <a:t>）作為最常用的微感測器件，可以將各種物理量轉換為濕度、亮度、溫度、壓力、運動、聲學等變化轉化為電訊號的變化。因此，基於 </a:t>
            </a:r>
            <a:r>
              <a:rPr lang="en-US" altLang="zh-TW" dirty="0"/>
              <a:t>MEMS/NEMS </a:t>
            </a:r>
            <a:r>
              <a:rPr lang="zh-TW" altLang="en-US" dirty="0"/>
              <a:t>的感測器一直是無線感測器網路的重要組成部分</a:t>
            </a:r>
            <a:endParaRPr lang="en-US" altLang="zh-TW" dirty="0"/>
          </a:p>
          <a:p>
            <a:endParaRPr lang="en-US" altLang="zh-TW" dirty="0"/>
          </a:p>
          <a:p>
            <a:r>
              <a:rPr lang="zh-TW" altLang="en-US" dirty="0"/>
              <a:t>值得注意的是，無線感測器網路需要大量電池來為這些大規模分散式感測器供電。 因此，透過開發基於特定場景的能量採集器和自供電感測器來建立可持續的無線物聯網感測系統非常重要</a:t>
            </a:r>
            <a:endParaRPr lang="en-US" altLang="zh-TW" dirty="0"/>
          </a:p>
          <a:p>
            <a:endParaRPr lang="en-US" altLang="zh-TW" dirty="0"/>
          </a:p>
          <a:p>
            <a:r>
              <a:rPr lang="zh-TW" altLang="en-US" dirty="0"/>
              <a:t>王忠林提出了第一個將機械能轉換為電能的</a:t>
            </a:r>
            <a:r>
              <a:rPr lang="en-US" altLang="zh-TW" dirty="0"/>
              <a:t>TENG</a:t>
            </a:r>
            <a:r>
              <a:rPr lang="zh-TW" altLang="en-US" dirty="0"/>
              <a:t>。</a:t>
            </a:r>
            <a:r>
              <a:rPr lang="en-US" altLang="zh-TW" dirty="0"/>
              <a:t>[41] </a:t>
            </a:r>
            <a:r>
              <a:rPr lang="zh-TW" altLang="en-US" dirty="0"/>
              <a:t>同時，基於接觸起電（摩擦起電）的耦合效應和靜電感應，</a:t>
            </a:r>
            <a:r>
              <a:rPr lang="en-US" altLang="zh-TW" dirty="0"/>
              <a:t>TENGs </a:t>
            </a:r>
            <a:r>
              <a:rPr lang="zh-TW" altLang="en-US" dirty="0"/>
              <a:t>具有高的優點電壓輸出性能好，多種工作模式，寬材料可用性、可穿戴</a:t>
            </a:r>
            <a:r>
              <a:rPr lang="en-US" altLang="zh-TW" dirty="0"/>
              <a:t>/</a:t>
            </a:r>
            <a:r>
              <a:rPr lang="zh-TW" altLang="en-US" dirty="0"/>
              <a:t>植入相容性、簡單製造工藝，成本低。</a:t>
            </a:r>
            <a:r>
              <a:rPr lang="en-US" altLang="zh-TW" dirty="0"/>
              <a:t>[42-44]</a:t>
            </a:r>
            <a:r>
              <a:rPr lang="zh-TW" altLang="en-US" dirty="0"/>
              <a:t>因此，</a:t>
            </a:r>
            <a:r>
              <a:rPr lang="en-US" altLang="zh-TW" dirty="0"/>
              <a:t>TENGs</a:t>
            </a:r>
            <a:r>
              <a:rPr lang="zh-TW" altLang="en-US" dirty="0"/>
              <a:t>被廣泛開發為機械能量收集器來收集多餘的環境能源，包括自然風能量，</a:t>
            </a:r>
            <a:r>
              <a:rPr lang="en-US" altLang="zh-TW" dirty="0"/>
              <a:t>[45,46]</a:t>
            </a:r>
            <a:r>
              <a:rPr lang="zh-TW" altLang="en-US" dirty="0"/>
              <a:t>藍色能量，</a:t>
            </a:r>
            <a:r>
              <a:rPr lang="en-US" altLang="zh-TW" dirty="0"/>
              <a:t>[47,48]</a:t>
            </a:r>
            <a:r>
              <a:rPr lang="zh-TW" altLang="en-US" dirty="0"/>
              <a:t>和生物力學能量人體的。</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8</a:t>
            </a:fld>
            <a:endParaRPr lang="zh-TW" altLang="en-US"/>
          </a:p>
        </p:txBody>
      </p:sp>
    </p:spTree>
    <p:extLst>
      <p:ext uri="{BB962C8B-B14F-4D97-AF65-F5344CB8AC3E}">
        <p14:creationId xmlns:p14="http://schemas.microsoft.com/office/powerpoint/2010/main" val="3330692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buFont typeface="Arial" panose="020B0604020202020204" pitchFamily="34" charset="0"/>
              <a:buChar char="•"/>
            </a:pPr>
            <a:r>
              <a:rPr lang="zh-TW" altLang="en-US" sz="1200" dirty="0"/>
              <a:t>摩擦奈米發電機（</a:t>
            </a:r>
            <a:r>
              <a:rPr lang="en-US" altLang="zh-TW" sz="1200" dirty="0"/>
              <a:t>TENG</a:t>
            </a:r>
            <a:r>
              <a:rPr lang="zh-TW" altLang="en-US" sz="1200" dirty="0"/>
              <a:t>）</a:t>
            </a:r>
            <a:endParaRPr lang="en-US" altLang="zh-TW" sz="1200" dirty="0"/>
          </a:p>
          <a:p>
            <a:pPr marL="171450" indent="-171450">
              <a:buFont typeface="Arial" panose="020B0604020202020204" pitchFamily="34" charset="0"/>
              <a:buChar char="•"/>
            </a:pPr>
            <a:r>
              <a:rPr lang="zh-TW" altLang="en-US" sz="1200" dirty="0"/>
              <a:t>雖然 </a:t>
            </a:r>
            <a:r>
              <a:rPr lang="en-US" altLang="zh-TW" sz="1200" dirty="0"/>
              <a:t>TENG </a:t>
            </a:r>
            <a:r>
              <a:rPr lang="zh-TW" altLang="en-US" sz="1200" dirty="0"/>
              <a:t>與同樣支援自供電感測的壓電感測器相當，但它具有多種材料和簡便的製造工藝，在提供比壓電感測器更簡單的設計和客製化方面脫穎而出。</a:t>
            </a:r>
            <a:endParaRPr lang="en-US" altLang="zh-TW" sz="1200" dirty="0"/>
          </a:p>
          <a:p>
            <a:pPr marL="171450" indent="-171450">
              <a:buFont typeface="Arial" panose="020B0604020202020204" pitchFamily="34" charset="0"/>
              <a:buChar char="•"/>
            </a:pPr>
            <a:endParaRPr lang="en-US" altLang="zh-TW" sz="1200" dirty="0"/>
          </a:p>
          <a:p>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摩擦電納米發電機（</a:t>
            </a:r>
            <a:r>
              <a:rPr lang="en-US" altLang="zh-TW" sz="1200" b="0" i="0" kern="1200" dirty="0">
                <a:solidFill>
                  <a:schemeClr val="tx1"/>
                </a:solidFill>
                <a:effectLst/>
                <a:latin typeface="+mn-lt"/>
                <a:ea typeface="+mn-ea"/>
                <a:cs typeface="+mn-cs"/>
              </a:rPr>
              <a:t>Triboelectric Nanogenerators</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TENGs</a:t>
            </a:r>
            <a:r>
              <a:rPr lang="zh-TW" altLang="en-US" sz="1200" b="0" i="0" kern="1200" dirty="0">
                <a:solidFill>
                  <a:schemeClr val="tx1"/>
                </a:solidFill>
                <a:effectLst/>
                <a:latin typeface="+mn-lt"/>
                <a:ea typeface="+mn-ea"/>
                <a:cs typeface="+mn-cs"/>
              </a:rPr>
              <a:t>）是一種能夠將機械能轉換為電能的新型能量轉換器。它們的工作原理基於摩擦電荷的產生和靜電感應效應，通常由至少兩個材料的接觸和分離運動而產生。以下是</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的主要特性和優缺點：</a:t>
            </a:r>
          </a:p>
          <a:p>
            <a:r>
              <a:rPr lang="zh-TW" altLang="en-US" sz="1200" b="0" i="0" kern="1200" dirty="0">
                <a:solidFill>
                  <a:schemeClr val="tx1"/>
                </a:solidFill>
                <a:effectLst/>
                <a:latin typeface="+mn-lt"/>
                <a:ea typeface="+mn-ea"/>
                <a:cs typeface="+mn-cs"/>
              </a:rPr>
              <a:t>特性：</a:t>
            </a:r>
          </a:p>
          <a:p>
            <a:r>
              <a:rPr lang="zh-TW" altLang="en-US" sz="1200" b="0" i="0" kern="1200" dirty="0">
                <a:solidFill>
                  <a:schemeClr val="tx1"/>
                </a:solidFill>
                <a:effectLst/>
                <a:latin typeface="+mn-lt"/>
                <a:ea typeface="+mn-ea"/>
                <a:cs typeface="+mn-cs"/>
              </a:rPr>
              <a:t>高電壓輸出：</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能夠產生高電壓輸出，這使得它們在許多應用中具有優勢，例如自給自足的能源收集和儲存系統。</a:t>
            </a:r>
          </a:p>
          <a:p>
            <a:r>
              <a:rPr lang="zh-TW" altLang="en-US" sz="1200" b="0" i="0" kern="1200" dirty="0">
                <a:solidFill>
                  <a:schemeClr val="tx1"/>
                </a:solidFill>
                <a:effectLst/>
                <a:latin typeface="+mn-lt"/>
                <a:ea typeface="+mn-ea"/>
                <a:cs typeface="+mn-cs"/>
              </a:rPr>
              <a:t>多種操作模式：</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具有多種操作模式，例如接觸分離模式、橫向滑動模式、單電極模式和自由懸掛的摩擦電層模式，這使得它們可以根據不同的應用進行靈活設計。</a:t>
            </a:r>
          </a:p>
          <a:p>
            <a:r>
              <a:rPr lang="zh-TW" altLang="en-US" sz="1200" b="0" i="0" kern="1200" dirty="0">
                <a:solidFill>
                  <a:schemeClr val="tx1"/>
                </a:solidFill>
                <a:effectLst/>
                <a:latin typeface="+mn-lt"/>
                <a:ea typeface="+mn-ea"/>
                <a:cs typeface="+mn-cs"/>
              </a:rPr>
              <a:t>廣泛的材料適用性：</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可以使用各種材料製造，包括布料、矽橡膠、薄塑料膜等，這使得它們易於製造和定製。</a:t>
            </a:r>
          </a:p>
          <a:p>
            <a:r>
              <a:rPr lang="zh-TW" altLang="en-US" sz="1200" b="0" i="0" kern="1200" dirty="0">
                <a:solidFill>
                  <a:schemeClr val="tx1"/>
                </a:solidFill>
                <a:effectLst/>
                <a:latin typeface="+mn-lt"/>
                <a:ea typeface="+mn-ea"/>
                <a:cs typeface="+mn-cs"/>
              </a:rPr>
              <a:t>易於製造：</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的製造過程相對簡單，且成本較低，因此可以大規模生產，使其在多個領域都有應用潛力。</a:t>
            </a:r>
          </a:p>
          <a:p>
            <a:r>
              <a:rPr lang="zh-TW" altLang="en-US" sz="1200" b="0" i="0" kern="1200" dirty="0">
                <a:solidFill>
                  <a:schemeClr val="tx1"/>
                </a:solidFill>
                <a:effectLst/>
                <a:latin typeface="+mn-lt"/>
                <a:ea typeface="+mn-ea"/>
                <a:cs typeface="+mn-cs"/>
              </a:rPr>
              <a:t>優缺點：</a:t>
            </a:r>
          </a:p>
          <a:p>
            <a:r>
              <a:rPr lang="zh-TW" altLang="en-US" sz="1200" b="0" i="0" kern="1200" dirty="0">
                <a:solidFill>
                  <a:schemeClr val="tx1"/>
                </a:solidFill>
                <a:effectLst/>
                <a:latin typeface="+mn-lt"/>
                <a:ea typeface="+mn-ea"/>
                <a:cs typeface="+mn-cs"/>
              </a:rPr>
              <a:t>優點：</a:t>
            </a:r>
          </a:p>
          <a:p>
            <a:r>
              <a:rPr lang="zh-TW" altLang="en-US" sz="1200" b="0" i="0" kern="1200" dirty="0">
                <a:solidFill>
                  <a:schemeClr val="tx1"/>
                </a:solidFill>
                <a:effectLst/>
                <a:latin typeface="+mn-lt"/>
                <a:ea typeface="+mn-ea"/>
                <a:cs typeface="+mn-cs"/>
              </a:rPr>
              <a:t>無需外部能源：</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能夠收集自然環境中的機械能，無需外部能源供應，因此可以實現自給自足的能源收集。</a:t>
            </a:r>
          </a:p>
          <a:p>
            <a:r>
              <a:rPr lang="zh-TW" altLang="en-US" sz="1200" b="0" i="0" kern="1200" dirty="0">
                <a:solidFill>
                  <a:schemeClr val="tx1"/>
                </a:solidFill>
                <a:effectLst/>
                <a:latin typeface="+mn-lt"/>
                <a:ea typeface="+mn-ea"/>
                <a:cs typeface="+mn-cs"/>
              </a:rPr>
              <a:t>靈活性：由於</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具有多種操作模式和廣泛的材料適用性，因此可以靈活應用於不同的應用場景中。</a:t>
            </a:r>
          </a:p>
          <a:p>
            <a:r>
              <a:rPr lang="zh-TW" altLang="en-US" sz="1200" b="0" i="0" kern="1200" dirty="0">
                <a:solidFill>
                  <a:schemeClr val="tx1"/>
                </a:solidFill>
                <a:effectLst/>
                <a:latin typeface="+mn-lt"/>
                <a:ea typeface="+mn-ea"/>
                <a:cs typeface="+mn-cs"/>
              </a:rPr>
              <a:t>無污染：</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的工作過程不會產生污染物，因為它們只是將機械能轉換為電能，而不涉及化學反應。</a:t>
            </a:r>
          </a:p>
          <a:p>
            <a:r>
              <a:rPr lang="zh-TW" altLang="en-US" sz="1200" b="0" i="0" kern="1200" dirty="0">
                <a:solidFill>
                  <a:schemeClr val="tx1"/>
                </a:solidFill>
                <a:effectLst/>
                <a:latin typeface="+mn-lt"/>
                <a:ea typeface="+mn-ea"/>
                <a:cs typeface="+mn-cs"/>
              </a:rPr>
              <a:t>缺點：</a:t>
            </a:r>
          </a:p>
          <a:p>
            <a:r>
              <a:rPr lang="zh-TW" altLang="en-US" sz="1200" b="0" i="0" kern="1200" dirty="0">
                <a:solidFill>
                  <a:schemeClr val="tx1"/>
                </a:solidFill>
                <a:effectLst/>
                <a:latin typeface="+mn-lt"/>
                <a:ea typeface="+mn-ea"/>
                <a:cs typeface="+mn-cs"/>
              </a:rPr>
              <a:t>較低的功率密度：相比某些其他能量轉換技術，</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的功率密度較低，這限制了其在某些高功率需求應用中的應用。</a:t>
            </a:r>
          </a:p>
          <a:p>
            <a:r>
              <a:rPr lang="zh-TW" altLang="en-US" sz="1200" b="0" i="0" kern="1200" dirty="0">
                <a:solidFill>
                  <a:schemeClr val="tx1"/>
                </a:solidFill>
                <a:effectLst/>
                <a:latin typeface="+mn-lt"/>
                <a:ea typeface="+mn-ea"/>
                <a:cs typeface="+mn-cs"/>
              </a:rPr>
              <a:t>受到環境因素影響：</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的性能可能會受到環境因素（如濕度、溫度等）的影響，這可能會導致其在某些情況下表現不佳。</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總的來說，</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作為一種新興的能量轉換技術，具有許多優點，包括無需外部能源、靈活性和無污染等，但它也存在一些缺點，例如較低的功率密度和受環境因素影響等。</a:t>
            </a:r>
          </a:p>
          <a:p>
            <a:pPr marL="171450" indent="-171450">
              <a:buFont typeface="Arial" panose="020B0604020202020204" pitchFamily="34" charset="0"/>
              <a:buChar char="•"/>
            </a:pPr>
            <a:endParaRPr lang="en-US" altLang="zh-TW" sz="1200" dirty="0"/>
          </a:p>
        </p:txBody>
      </p:sp>
      <p:sp>
        <p:nvSpPr>
          <p:cNvPr id="4" name="Slide Number Placeholder 3"/>
          <p:cNvSpPr>
            <a:spLocks noGrp="1"/>
          </p:cNvSpPr>
          <p:nvPr>
            <p:ph type="sldNum" sz="quarter" idx="5"/>
          </p:nvPr>
        </p:nvSpPr>
        <p:spPr/>
        <p:txBody>
          <a:bodyPr/>
          <a:lstStyle/>
          <a:p>
            <a:fld id="{89B894D2-DDB3-426A-9283-4F11FB56BDAE}" type="slidenum">
              <a:rPr lang="zh-TW" altLang="en-US" smtClean="0"/>
              <a:pPr/>
              <a:t>9</a:t>
            </a:fld>
            <a:endParaRPr lang="zh-TW" altLang="en-US"/>
          </a:p>
        </p:txBody>
      </p:sp>
    </p:spTree>
    <p:extLst>
      <p:ext uri="{BB962C8B-B14F-4D97-AF65-F5344CB8AC3E}">
        <p14:creationId xmlns:p14="http://schemas.microsoft.com/office/powerpoint/2010/main" val="2331447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7500" lnSpcReduction="20000"/>
          </a:bodyPr>
          <a:lstStyle/>
          <a:p>
            <a:pPr marL="171450" indent="-171450">
              <a:buFont typeface="Arial" panose="020B0604020202020204" pitchFamily="34" charset="0"/>
              <a:buChar char="•"/>
            </a:pPr>
            <a:r>
              <a:rPr lang="zh-TW" altLang="en-US" sz="1200" dirty="0"/>
              <a:t>摩擦奈米發電機（</a:t>
            </a:r>
            <a:r>
              <a:rPr lang="en-US" altLang="zh-TW" sz="1200" dirty="0"/>
              <a:t>TENG</a:t>
            </a:r>
            <a:r>
              <a:rPr lang="zh-TW" altLang="en-US" sz="1200" dirty="0"/>
              <a:t>）</a:t>
            </a:r>
            <a:endParaRPr lang="en-US" altLang="zh-TW" sz="1200" dirty="0"/>
          </a:p>
          <a:p>
            <a:pPr marL="171450" indent="-171450">
              <a:buFont typeface="Arial" panose="020B0604020202020204" pitchFamily="34" charset="0"/>
              <a:buChar char="•"/>
            </a:pPr>
            <a:r>
              <a:rPr lang="zh-TW" altLang="en-US" sz="1200" dirty="0"/>
              <a:t>雖然 </a:t>
            </a:r>
            <a:r>
              <a:rPr lang="en-US" altLang="zh-TW" sz="1200" dirty="0"/>
              <a:t>TENG </a:t>
            </a:r>
            <a:r>
              <a:rPr lang="zh-TW" altLang="en-US" sz="1200" dirty="0"/>
              <a:t>與同樣支援自供電感測的壓電感測器相當，但它具有多種材料和簡便的製造工藝，在提供比壓電感測器更簡單的設計和客製化方面脫穎而出。</a:t>
            </a:r>
            <a:endParaRPr lang="en-US" altLang="zh-TW" sz="1200" dirty="0"/>
          </a:p>
          <a:p>
            <a:pPr marL="171450" indent="-171450">
              <a:buFont typeface="Arial" panose="020B0604020202020204" pitchFamily="34" charset="0"/>
              <a:buChar char="•"/>
            </a:pPr>
            <a:endParaRPr lang="en-US" altLang="zh-TW" sz="1200" dirty="0"/>
          </a:p>
          <a:p>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摩擦電納米發電機（</a:t>
            </a:r>
            <a:r>
              <a:rPr lang="en-US" altLang="zh-TW" sz="1200" b="0" i="0" kern="1200" dirty="0">
                <a:solidFill>
                  <a:schemeClr val="tx1"/>
                </a:solidFill>
                <a:effectLst/>
                <a:latin typeface="+mn-lt"/>
                <a:ea typeface="+mn-ea"/>
                <a:cs typeface="+mn-cs"/>
              </a:rPr>
              <a:t>Triboelectric Nanogenerators</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TENGs</a:t>
            </a:r>
            <a:r>
              <a:rPr lang="zh-TW" altLang="en-US" sz="1200" b="0" i="0" kern="1200" dirty="0">
                <a:solidFill>
                  <a:schemeClr val="tx1"/>
                </a:solidFill>
                <a:effectLst/>
                <a:latin typeface="+mn-lt"/>
                <a:ea typeface="+mn-ea"/>
                <a:cs typeface="+mn-cs"/>
              </a:rPr>
              <a:t>）是一種能夠將機械能轉換為電能的新型能量轉換器。它們的工作原理基於摩擦電荷的產生和靜電感應效應，通常由至少兩個材料的接觸和分離運動而產生。以下是</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的主要特性和優缺點：</a:t>
            </a:r>
          </a:p>
          <a:p>
            <a:r>
              <a:rPr lang="zh-TW" altLang="en-US" sz="1200" b="0" i="0" kern="1200" dirty="0">
                <a:solidFill>
                  <a:schemeClr val="tx1"/>
                </a:solidFill>
                <a:effectLst/>
                <a:latin typeface="+mn-lt"/>
                <a:ea typeface="+mn-ea"/>
                <a:cs typeface="+mn-cs"/>
              </a:rPr>
              <a:t>特性：</a:t>
            </a:r>
          </a:p>
          <a:p>
            <a:r>
              <a:rPr lang="zh-TW" altLang="en-US" sz="1200" b="0" i="0" kern="1200" dirty="0">
                <a:solidFill>
                  <a:schemeClr val="tx1"/>
                </a:solidFill>
                <a:effectLst/>
                <a:latin typeface="+mn-lt"/>
                <a:ea typeface="+mn-ea"/>
                <a:cs typeface="+mn-cs"/>
              </a:rPr>
              <a:t>高電壓輸出：</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能夠產生高電壓輸出，這使得它們在許多應用中具有優勢，例如自給自足的能源收集和儲存系統。</a:t>
            </a:r>
          </a:p>
          <a:p>
            <a:r>
              <a:rPr lang="zh-TW" altLang="en-US" sz="1200" b="0" i="0" kern="1200" dirty="0">
                <a:solidFill>
                  <a:schemeClr val="tx1"/>
                </a:solidFill>
                <a:effectLst/>
                <a:latin typeface="+mn-lt"/>
                <a:ea typeface="+mn-ea"/>
                <a:cs typeface="+mn-cs"/>
              </a:rPr>
              <a:t>多種操作模式：</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具有多種操作模式，例如接觸分離模式、橫向滑動模式、單電極模式和自由懸掛的摩擦電層模式，這使得它們可以根據不同的應用進行靈活設計。</a:t>
            </a:r>
          </a:p>
          <a:p>
            <a:r>
              <a:rPr lang="zh-TW" altLang="en-US" sz="1200" b="0" i="0" kern="1200" dirty="0">
                <a:solidFill>
                  <a:schemeClr val="tx1"/>
                </a:solidFill>
                <a:effectLst/>
                <a:latin typeface="+mn-lt"/>
                <a:ea typeface="+mn-ea"/>
                <a:cs typeface="+mn-cs"/>
              </a:rPr>
              <a:t>廣泛的材料適用性：</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可以使用各種材料製造，包括布料、矽橡膠、薄塑料膜等，這使得它們易於製造和定製。</a:t>
            </a:r>
          </a:p>
          <a:p>
            <a:r>
              <a:rPr lang="zh-TW" altLang="en-US" sz="1200" b="0" i="0" kern="1200" dirty="0">
                <a:solidFill>
                  <a:schemeClr val="tx1"/>
                </a:solidFill>
                <a:effectLst/>
                <a:latin typeface="+mn-lt"/>
                <a:ea typeface="+mn-ea"/>
                <a:cs typeface="+mn-cs"/>
              </a:rPr>
              <a:t>易於製造：</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的製造過程相對簡單，且成本較低，因此可以大規模生產，使其在多個領域都有應用潛力。</a:t>
            </a:r>
          </a:p>
          <a:p>
            <a:r>
              <a:rPr lang="zh-TW" altLang="en-US" sz="1200" b="0" i="0" kern="1200" dirty="0">
                <a:solidFill>
                  <a:schemeClr val="tx1"/>
                </a:solidFill>
                <a:effectLst/>
                <a:latin typeface="+mn-lt"/>
                <a:ea typeface="+mn-ea"/>
                <a:cs typeface="+mn-cs"/>
              </a:rPr>
              <a:t>優缺點：</a:t>
            </a:r>
          </a:p>
          <a:p>
            <a:r>
              <a:rPr lang="zh-TW" altLang="en-US" sz="1200" b="0" i="0" kern="1200" dirty="0">
                <a:solidFill>
                  <a:schemeClr val="tx1"/>
                </a:solidFill>
                <a:effectLst/>
                <a:latin typeface="+mn-lt"/>
                <a:ea typeface="+mn-ea"/>
                <a:cs typeface="+mn-cs"/>
              </a:rPr>
              <a:t>優點：</a:t>
            </a:r>
          </a:p>
          <a:p>
            <a:r>
              <a:rPr lang="zh-TW" altLang="en-US" sz="1200" b="0" i="0" kern="1200" dirty="0">
                <a:solidFill>
                  <a:schemeClr val="tx1"/>
                </a:solidFill>
                <a:effectLst/>
                <a:latin typeface="+mn-lt"/>
                <a:ea typeface="+mn-ea"/>
                <a:cs typeface="+mn-cs"/>
              </a:rPr>
              <a:t>無需外部能源：</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能夠收集自然環境中的機械能，無需外部能源供應，因此可以實現自給自足的能源收集。</a:t>
            </a:r>
          </a:p>
          <a:p>
            <a:r>
              <a:rPr lang="zh-TW" altLang="en-US" sz="1200" b="0" i="0" kern="1200" dirty="0">
                <a:solidFill>
                  <a:schemeClr val="tx1"/>
                </a:solidFill>
                <a:effectLst/>
                <a:latin typeface="+mn-lt"/>
                <a:ea typeface="+mn-ea"/>
                <a:cs typeface="+mn-cs"/>
              </a:rPr>
              <a:t>靈活性：由於</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具有多種操作模式和廣泛的材料適用性，因此可以靈活應用於不同的應用場景中。</a:t>
            </a:r>
          </a:p>
          <a:p>
            <a:r>
              <a:rPr lang="zh-TW" altLang="en-US" sz="1200" b="0" i="0" kern="1200" dirty="0">
                <a:solidFill>
                  <a:schemeClr val="tx1"/>
                </a:solidFill>
                <a:effectLst/>
                <a:latin typeface="+mn-lt"/>
                <a:ea typeface="+mn-ea"/>
                <a:cs typeface="+mn-cs"/>
              </a:rPr>
              <a:t>無污染：</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的工作過程不會產生污染物，因為它們只是將機械能轉換為電能，而不涉及化學反應。</a:t>
            </a:r>
          </a:p>
          <a:p>
            <a:r>
              <a:rPr lang="zh-TW" altLang="en-US" sz="1200" b="0" i="0" kern="1200" dirty="0">
                <a:solidFill>
                  <a:schemeClr val="tx1"/>
                </a:solidFill>
                <a:effectLst/>
                <a:latin typeface="+mn-lt"/>
                <a:ea typeface="+mn-ea"/>
                <a:cs typeface="+mn-cs"/>
              </a:rPr>
              <a:t>缺點：</a:t>
            </a:r>
          </a:p>
          <a:p>
            <a:r>
              <a:rPr lang="zh-TW" altLang="en-US" sz="1200" b="0" i="0" kern="1200" dirty="0">
                <a:solidFill>
                  <a:schemeClr val="tx1"/>
                </a:solidFill>
                <a:effectLst/>
                <a:latin typeface="+mn-lt"/>
                <a:ea typeface="+mn-ea"/>
                <a:cs typeface="+mn-cs"/>
              </a:rPr>
              <a:t>較低的功率密度：相比某些其他能量轉換技術，</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的功率密度較低，這限制了其在某些高功率需求應用中的應用。</a:t>
            </a:r>
          </a:p>
          <a:p>
            <a:r>
              <a:rPr lang="zh-TW" altLang="en-US" sz="1200" b="0" i="0" kern="1200" dirty="0">
                <a:solidFill>
                  <a:schemeClr val="tx1"/>
                </a:solidFill>
                <a:effectLst/>
                <a:latin typeface="+mn-lt"/>
                <a:ea typeface="+mn-ea"/>
                <a:cs typeface="+mn-cs"/>
              </a:rPr>
              <a:t>受到環境因素影響：</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的性能可能會受到環境因素（如濕度、溫度等）的影響，這可能會導致其在某些情況下表現不佳。</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總的來說，</a:t>
            </a:r>
            <a:r>
              <a:rPr lang="en-US" altLang="zh-TW" sz="1200" b="0" i="0" kern="1200" dirty="0">
                <a:solidFill>
                  <a:schemeClr val="tx1"/>
                </a:solidFill>
                <a:effectLst/>
                <a:latin typeface="+mn-lt"/>
                <a:ea typeface="+mn-ea"/>
                <a:cs typeface="+mn-cs"/>
              </a:rPr>
              <a:t>TENG</a:t>
            </a:r>
            <a:r>
              <a:rPr lang="zh-TW" altLang="en-US" sz="1200" b="0" i="0" kern="1200" dirty="0">
                <a:solidFill>
                  <a:schemeClr val="tx1"/>
                </a:solidFill>
                <a:effectLst/>
                <a:latin typeface="+mn-lt"/>
                <a:ea typeface="+mn-ea"/>
                <a:cs typeface="+mn-cs"/>
              </a:rPr>
              <a:t>作為一種新興的能量轉換技術，具有許多優點，包括無需外部能源、靈活性和無污染等，但它也存在一些缺點，例如較低的功率密度和受環境因素影響等。</a:t>
            </a:r>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10</a:t>
            </a:fld>
            <a:endParaRPr lang="zh-TW" altLang="en-US"/>
          </a:p>
        </p:txBody>
      </p:sp>
    </p:spTree>
    <p:extLst>
      <p:ext uri="{BB962C8B-B14F-4D97-AF65-F5344CB8AC3E}">
        <p14:creationId xmlns:p14="http://schemas.microsoft.com/office/powerpoint/2010/main" val="2268004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algn="r" eaLnBrk="1" hangingPunct="1"/>
                <a:r>
                  <a:rPr kumimoji="0" lang="en-US" altLang="zh-TW" sz="1000" dirty="0">
                    <a:solidFill>
                      <a:srgbClr val="969696"/>
                    </a:solidFill>
                    <a:latin typeface="Calibri" pitchFamily="34" charset="0"/>
                  </a:rPr>
                  <a:t>National Chung Cheng University</a:t>
                </a:r>
              </a:p>
              <a:p>
                <a:pPr algn="r" eaLnBrk="1" hangingPunct="1"/>
                <a:r>
                  <a:rPr kumimoji="0" lang="en-US" altLang="zh-TW" sz="1000" dirty="0">
                    <a:solidFill>
                      <a:srgbClr val="969696"/>
                    </a:solidFill>
                    <a:latin typeface="Calibri" pitchFamily="34" charset="0"/>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eaLnBrk="1" hangingPunct="1"/>
              <a:r>
                <a:rPr kumimoji="0" lang="en-US" altLang="zh-TW" sz="1600" b="1" dirty="0">
                  <a:latin typeface="Calibri" pitchFamily="34" charset="0"/>
                </a:rPr>
                <a:t>2019 Mobile All-IP Networking Laboratory</a:t>
              </a:r>
            </a:p>
          </p:txBody>
        </p:sp>
      </p:grpSp>
      <p:sp>
        <p:nvSpPr>
          <p:cNvPr id="2" name="標題 1"/>
          <p:cNvSpPr>
            <a:spLocks noGrp="1"/>
          </p:cNvSpPr>
          <p:nvPr>
            <p:ph type="ctrTitle"/>
          </p:nvPr>
        </p:nvSpPr>
        <p:spPr>
          <a:xfrm>
            <a:off x="914400" y="1676405"/>
            <a:ext cx="10363200" cy="1470025"/>
          </a:xfrm>
        </p:spPr>
        <p:txBody>
          <a:bodyPr/>
          <a:lstStyle>
            <a:lvl1pPr>
              <a:defRPr>
                <a:latin typeface="Microsoft JhengHei UI" panose="020B0604030504040204" pitchFamily="34" charset="-120"/>
                <a:ea typeface="Microsoft JhengHei UI" panose="020B0604030504040204" pitchFamily="34" charset="-120"/>
              </a:defRPr>
            </a:lvl1pPr>
          </a:lstStyle>
          <a:p>
            <a:r>
              <a:rPr lang="zh-TW" altLang="en-US" dirty="0"/>
              <a:t>按一下以編輯母片標題樣式</a:t>
            </a:r>
            <a:endParaRPr lang="en-US" dirty="0"/>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Microsoft JhengHei UI" panose="020B0604030504040204" pitchFamily="34" charset="-120"/>
                <a:ea typeface="Microsoft JhengHei UI"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endParaRPr lang="en-US" dirty="0"/>
          </a:p>
        </p:txBody>
      </p:sp>
      <p:sp>
        <p:nvSpPr>
          <p:cNvPr id="13" name="日期版面配置區 3"/>
          <p:cNvSpPr>
            <a:spLocks noGrp="1"/>
          </p:cNvSpPr>
          <p:nvPr>
            <p:ph type="dt" sz="half" idx="10"/>
          </p:nvPr>
        </p:nvSpPr>
        <p:spPr>
          <a:xfrm>
            <a:off x="672800" y="5775139"/>
            <a:ext cx="2844800" cy="365125"/>
          </a:xfrm>
        </p:spPr>
        <p:txBody>
          <a:bodyPr/>
          <a:lstStyle>
            <a:lvl1pPr>
              <a:defRPr>
                <a:latin typeface="Microsoft JhengHei UI" panose="020B0604030504040204" pitchFamily="34" charset="-120"/>
                <a:ea typeface="Microsoft JhengHei UI" panose="020B0604030504040204" pitchFamily="34" charset="-120"/>
              </a:defRPr>
            </a:lvl1pPr>
          </a:lstStyle>
          <a:p>
            <a:pPr>
              <a:defRPr/>
            </a:pPr>
            <a:endParaRPr lang="en-US" altLang="zh-TW" dirty="0"/>
          </a:p>
        </p:txBody>
      </p:sp>
      <p:sp>
        <p:nvSpPr>
          <p:cNvPr id="14" name="頁尾版面配置區 4"/>
          <p:cNvSpPr>
            <a:spLocks noGrp="1"/>
          </p:cNvSpPr>
          <p:nvPr>
            <p:ph type="ftr" sz="quarter" idx="11"/>
          </p:nvPr>
        </p:nvSpPr>
        <p:spPr/>
        <p:txBody>
          <a:bodyPr/>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dirty="0"/>
              <a:t>/all</a:t>
            </a:r>
          </a:p>
        </p:txBody>
      </p:sp>
      <p:sp>
        <p:nvSpPr>
          <p:cNvPr id="15" name="投影片編號版面配置區 5"/>
          <p:cNvSpPr>
            <a:spLocks noGrp="1"/>
          </p:cNvSpPr>
          <p:nvPr>
            <p:ph type="sldNum" sz="quarter" idx="12"/>
          </p:nvPr>
        </p:nvSpPr>
        <p:spPr/>
        <p:txBody>
          <a:bodyPr/>
          <a:lstStyle>
            <a:lvl1pPr>
              <a:defRPr>
                <a:latin typeface="Microsoft JhengHei UI" panose="020B0604030504040204" pitchFamily="34" charset="-120"/>
                <a:ea typeface="Microsoft JhengHei UI" panose="020B0604030504040204" pitchFamily="34" charset="-120"/>
              </a:defRPr>
            </a:lvl1pPr>
          </a:lstStyle>
          <a:p>
            <a:fld id="{A699FADD-8D0F-4F79-B0D0-4667CE7E4FC0}" type="slidenum">
              <a:rPr lang="en-US" altLang="zh-TW" smtClean="0"/>
              <a:pPr/>
              <a:t>‹#›</a:t>
            </a:fld>
            <a:endParaRPr lang="en-US"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4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a:defRPr/>
            </a:pPr>
            <a:fld id="{3F8799C4-9A21-4D9B-BAD9-483784F5284E}" type="datetime1">
              <a:rPr lang="en-US" altLang="zh-TW" smtClean="0"/>
              <a:pPr>
                <a:defRPr/>
              </a:pPr>
              <a:t>3/26/2024</a:t>
            </a:fld>
            <a:endParaRPr lang="en-US" altLang="zh-TW" dirty="0"/>
          </a:p>
        </p:txBody>
      </p:sp>
      <p:sp>
        <p:nvSpPr>
          <p:cNvPr id="6" name="頁尾版面配置區 4"/>
          <p:cNvSpPr>
            <a:spLocks noGrp="1"/>
          </p:cNvSpPr>
          <p:nvPr>
            <p:ph type="ftr" sz="quarter" idx="11"/>
          </p:nvPr>
        </p:nvSpPr>
        <p:spPr/>
        <p:txBody>
          <a:bodyPr/>
          <a:lstStyle>
            <a:lvl1pPr>
              <a:defRPr/>
            </a:lvl1pPr>
          </a:lstStyle>
          <a:p>
            <a:pPr>
              <a:defRPr/>
            </a:pPr>
            <a:r>
              <a:rPr lang="en-US" altLang="zh-TW" dirty="0"/>
              <a:t>/all</a:t>
            </a:r>
          </a:p>
        </p:txBody>
      </p:sp>
      <p:sp>
        <p:nvSpPr>
          <p:cNvPr id="7" name="投影片編號版面配置區 5"/>
          <p:cNvSpPr>
            <a:spLocks noGrp="1"/>
          </p:cNvSpPr>
          <p:nvPr>
            <p:ph type="sldNum" sz="quarter" idx="12"/>
          </p:nvPr>
        </p:nvSpPr>
        <p:spPr/>
        <p:txBody>
          <a:bodyPr/>
          <a:lstStyle>
            <a:lvl1pPr>
              <a:defRPr/>
            </a:lvl1pPr>
          </a:lstStyle>
          <a:p>
            <a:fld id="{B722050B-B23A-4C93-A413-630D7056BB59}" type="slidenum">
              <a:rPr lang="en-US" altLang="zh-TW"/>
              <a:pPr/>
              <a:t>‹#›</a:t>
            </a:fld>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6"/>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43"/>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43"/>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a:defRPr/>
            </a:pPr>
            <a:fld id="{8609A18C-BB0C-4957-AEEA-DF23DB2324A8}" type="datetime1">
              <a:rPr lang="en-US" altLang="zh-TW" smtClean="0"/>
              <a:pPr>
                <a:defRPr/>
              </a:pPr>
              <a:t>3/26/2024</a:t>
            </a:fld>
            <a:endParaRPr lang="en-US" altLang="zh-TW" dirty="0"/>
          </a:p>
        </p:txBody>
      </p:sp>
      <p:sp>
        <p:nvSpPr>
          <p:cNvPr id="6" name="頁尾版面配置區 4"/>
          <p:cNvSpPr>
            <a:spLocks noGrp="1"/>
          </p:cNvSpPr>
          <p:nvPr>
            <p:ph type="ftr" sz="quarter" idx="11"/>
          </p:nvPr>
        </p:nvSpPr>
        <p:spPr/>
        <p:txBody>
          <a:bodyPr/>
          <a:lstStyle>
            <a:lvl1pPr>
              <a:defRPr/>
            </a:lvl1pPr>
          </a:lstStyle>
          <a:p>
            <a:pPr>
              <a:defRPr/>
            </a:pPr>
            <a:r>
              <a:rPr lang="en-US" altLang="zh-TW" dirty="0"/>
              <a:t>/all</a:t>
            </a:r>
          </a:p>
        </p:txBody>
      </p:sp>
      <p:sp>
        <p:nvSpPr>
          <p:cNvPr id="7" name="投影片編號版面配置區 5"/>
          <p:cNvSpPr>
            <a:spLocks noGrp="1"/>
          </p:cNvSpPr>
          <p:nvPr>
            <p:ph type="sldNum" sz="quarter" idx="12"/>
          </p:nvPr>
        </p:nvSpPr>
        <p:spPr/>
        <p:txBody>
          <a:bodyPr/>
          <a:lstStyle>
            <a:lvl1pPr>
              <a:defRPr/>
            </a:lvl1pPr>
          </a:lstStyle>
          <a:p>
            <a:fld id="{8D10E5F8-9EE4-47A5-9539-1A2F6D5ACD5B}" type="slidenum">
              <a:rPr lang="en-US" altLang="zh-TW"/>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4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a:defRPr/>
            </a:pPr>
            <a:fld id="{39B0FFE8-7AA5-421C-94E6-73A8D66128B8}" type="datetime1">
              <a:rPr lang="en-US" altLang="zh-TW" smtClean="0"/>
              <a:pPr>
                <a:defRPr/>
              </a:pPr>
              <a:t>3/26/2024</a:t>
            </a:fld>
            <a:endParaRPr lang="en-US" altLang="zh-TW" dirty="0"/>
          </a:p>
        </p:txBody>
      </p:sp>
      <p:sp>
        <p:nvSpPr>
          <p:cNvPr id="6" name="頁尾版面配置區 4"/>
          <p:cNvSpPr>
            <a:spLocks noGrp="1"/>
          </p:cNvSpPr>
          <p:nvPr>
            <p:ph type="ftr" sz="quarter" idx="11"/>
          </p:nvPr>
        </p:nvSpPr>
        <p:spPr/>
        <p:txBody>
          <a:bodyPr/>
          <a:lstStyle>
            <a:lvl1pPr>
              <a:defRPr/>
            </a:lvl1pPr>
          </a:lstStyle>
          <a:p>
            <a:pPr>
              <a:defRPr/>
            </a:pPr>
            <a:r>
              <a:rPr lang="en-US" altLang="zh-TW" dirty="0"/>
              <a:t>/all</a:t>
            </a:r>
          </a:p>
        </p:txBody>
      </p:sp>
      <p:sp>
        <p:nvSpPr>
          <p:cNvPr id="7" name="投影片編號版面配置區 5"/>
          <p:cNvSpPr>
            <a:spLocks noGrp="1"/>
          </p:cNvSpPr>
          <p:nvPr>
            <p:ph type="sldNum" sz="quarter" idx="12"/>
          </p:nvPr>
        </p:nvSpPr>
        <p:spPr/>
        <p:txBody>
          <a:bodyPr/>
          <a:lstStyle>
            <a:lvl1pPr>
              <a:defRPr/>
            </a:lvl1pPr>
          </a:lstStyle>
          <a:p>
            <a:fld id="{52E38B42-96A3-412A-9CD3-7D6C2689CFF8}" type="slidenum">
              <a:rPr lang="en-US" altLang="zh-TW"/>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5"/>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67C2BEE0-04A8-4F2A-BB7B-CBA0EFEBB555}" type="datetime1">
              <a:rPr lang="en-US" altLang="zh-TW" smtClean="0"/>
              <a:pPr>
                <a:defRPr/>
              </a:pPr>
              <a:t>3/26/2024</a:t>
            </a:fld>
            <a:endParaRPr lang="en-US" altLang="zh-TW" dirty="0"/>
          </a:p>
        </p:txBody>
      </p:sp>
      <p:sp>
        <p:nvSpPr>
          <p:cNvPr id="5" name="頁尾版面配置區 4"/>
          <p:cNvSpPr>
            <a:spLocks noGrp="1"/>
          </p:cNvSpPr>
          <p:nvPr>
            <p:ph type="ftr" sz="quarter" idx="11"/>
          </p:nvPr>
        </p:nvSpPr>
        <p:spPr/>
        <p:txBody>
          <a:bodyPr/>
          <a:lstStyle>
            <a:lvl1pPr>
              <a:defRPr/>
            </a:lvl1pPr>
          </a:lstStyle>
          <a:p>
            <a:pPr>
              <a:defRPr/>
            </a:pPr>
            <a:r>
              <a:rPr lang="en-US" altLang="zh-TW" dirty="0"/>
              <a:t>/all</a:t>
            </a:r>
          </a:p>
        </p:txBody>
      </p:sp>
      <p:sp>
        <p:nvSpPr>
          <p:cNvPr id="6" name="投影片編號版面配置區 5"/>
          <p:cNvSpPr>
            <a:spLocks noGrp="1"/>
          </p:cNvSpPr>
          <p:nvPr>
            <p:ph type="sldNum" sz="quarter" idx="12"/>
          </p:nvPr>
        </p:nvSpPr>
        <p:spPr/>
        <p:txBody>
          <a:bodyPr/>
          <a:lstStyle>
            <a:lvl1pPr>
              <a:defRPr/>
            </a:lvl1pPr>
          </a:lstStyle>
          <a:p>
            <a:fld id="{4DDA86F8-06F8-4595-BEF8-329ED42EABEE}" type="slidenum">
              <a:rPr lang="en-US" altLang="zh-TW"/>
              <a:pPr/>
              <a:t>‹#›</a:t>
            </a:fld>
            <a:endParaRPr lang="en-US" altLang="zh-T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4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a:defRPr/>
            </a:pPr>
            <a:fld id="{BD18BB28-362D-47CC-A2AA-59E1861A5735}" type="datetime1">
              <a:rPr lang="en-US" altLang="zh-TW" smtClean="0"/>
              <a:pPr>
                <a:defRPr/>
              </a:pPr>
              <a:t>3/26/2024</a:t>
            </a:fld>
            <a:endParaRPr lang="en-US" altLang="zh-TW" dirty="0"/>
          </a:p>
        </p:txBody>
      </p:sp>
      <p:sp>
        <p:nvSpPr>
          <p:cNvPr id="7" name="頁尾版面配置區 4"/>
          <p:cNvSpPr>
            <a:spLocks noGrp="1"/>
          </p:cNvSpPr>
          <p:nvPr>
            <p:ph type="ftr" sz="quarter" idx="11"/>
          </p:nvPr>
        </p:nvSpPr>
        <p:spPr/>
        <p:txBody>
          <a:bodyPr/>
          <a:lstStyle>
            <a:lvl1pPr>
              <a:defRPr/>
            </a:lvl1pPr>
          </a:lstStyle>
          <a:p>
            <a:pPr>
              <a:defRPr/>
            </a:pPr>
            <a:r>
              <a:rPr lang="en-US" altLang="zh-TW" dirty="0"/>
              <a:t>/all</a:t>
            </a:r>
          </a:p>
        </p:txBody>
      </p:sp>
      <p:sp>
        <p:nvSpPr>
          <p:cNvPr id="8" name="投影片編號版面配置區 5"/>
          <p:cNvSpPr>
            <a:spLocks noGrp="1"/>
          </p:cNvSpPr>
          <p:nvPr>
            <p:ph type="sldNum" sz="quarter" idx="12"/>
          </p:nvPr>
        </p:nvSpPr>
        <p:spPr/>
        <p:txBody>
          <a:bodyPr/>
          <a:lstStyle>
            <a:lvl1pPr>
              <a:defRPr/>
            </a:lvl1pPr>
          </a:lstStyle>
          <a:p>
            <a:fld id="{466F15CA-265F-460F-8164-04222FC236C2}" type="slidenum">
              <a:rPr lang="en-US" altLang="zh-TW"/>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4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a:defRPr/>
            </a:pPr>
            <a:fld id="{3E86B26E-71A0-4CCB-B06F-16847B2A597F}" type="datetime1">
              <a:rPr lang="en-US" altLang="zh-TW" smtClean="0"/>
              <a:pPr>
                <a:defRPr/>
              </a:pPr>
              <a:t>3/26/2024</a:t>
            </a:fld>
            <a:endParaRPr lang="en-US" altLang="zh-TW" dirty="0"/>
          </a:p>
        </p:txBody>
      </p:sp>
      <p:sp>
        <p:nvSpPr>
          <p:cNvPr id="9" name="頁尾版面配置區 4"/>
          <p:cNvSpPr>
            <a:spLocks noGrp="1"/>
          </p:cNvSpPr>
          <p:nvPr>
            <p:ph type="ftr" sz="quarter" idx="11"/>
          </p:nvPr>
        </p:nvSpPr>
        <p:spPr/>
        <p:txBody>
          <a:bodyPr/>
          <a:lstStyle>
            <a:lvl1pPr>
              <a:defRPr/>
            </a:lvl1pPr>
          </a:lstStyle>
          <a:p>
            <a:pPr>
              <a:defRPr/>
            </a:pPr>
            <a:r>
              <a:rPr lang="en-US" altLang="zh-TW" dirty="0"/>
              <a:t>/all</a:t>
            </a:r>
          </a:p>
        </p:txBody>
      </p:sp>
      <p:sp>
        <p:nvSpPr>
          <p:cNvPr id="10" name="投影片編號版面配置區 5"/>
          <p:cNvSpPr>
            <a:spLocks noGrp="1"/>
          </p:cNvSpPr>
          <p:nvPr>
            <p:ph type="sldNum" sz="quarter" idx="12"/>
          </p:nvPr>
        </p:nvSpPr>
        <p:spPr/>
        <p:txBody>
          <a:bodyPr/>
          <a:lstStyle>
            <a:lvl1pPr>
              <a:defRPr/>
            </a:lvl1pPr>
          </a:lstStyle>
          <a:p>
            <a:fld id="{A268107B-43F3-4111-AF69-94C31870B708}" type="slidenum">
              <a:rPr lang="en-US" altLang="zh-TW"/>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4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a:defRPr/>
            </a:pPr>
            <a:fld id="{BB9C2BFE-84CE-47AA-BBDA-47046B7E25C2}" type="datetime1">
              <a:rPr lang="en-US" altLang="zh-TW" smtClean="0"/>
              <a:pPr>
                <a:defRPr/>
              </a:pPr>
              <a:t>3/26/2024</a:t>
            </a:fld>
            <a:endParaRPr lang="en-US" altLang="zh-TW" dirty="0"/>
          </a:p>
        </p:txBody>
      </p:sp>
      <p:sp>
        <p:nvSpPr>
          <p:cNvPr id="5" name="頁尾版面配置區 4"/>
          <p:cNvSpPr>
            <a:spLocks noGrp="1"/>
          </p:cNvSpPr>
          <p:nvPr>
            <p:ph type="ftr" sz="quarter" idx="11"/>
          </p:nvPr>
        </p:nvSpPr>
        <p:spPr/>
        <p:txBody>
          <a:bodyPr/>
          <a:lstStyle>
            <a:lvl1pPr>
              <a:defRPr/>
            </a:lvl1pPr>
          </a:lstStyle>
          <a:p>
            <a:pPr>
              <a:defRPr/>
            </a:pPr>
            <a:r>
              <a:rPr lang="en-US" altLang="zh-TW" dirty="0"/>
              <a:t>/all</a:t>
            </a:r>
          </a:p>
        </p:txBody>
      </p:sp>
      <p:sp>
        <p:nvSpPr>
          <p:cNvPr id="6" name="投影片編號版面配置區 5"/>
          <p:cNvSpPr>
            <a:spLocks noGrp="1"/>
          </p:cNvSpPr>
          <p:nvPr>
            <p:ph type="sldNum" sz="quarter" idx="12"/>
          </p:nvPr>
        </p:nvSpPr>
        <p:spPr/>
        <p:txBody>
          <a:bodyPr/>
          <a:lstStyle>
            <a:lvl1pPr>
              <a:defRPr/>
            </a:lvl1pPr>
          </a:lstStyle>
          <a:p>
            <a:fld id="{D69CB921-88B9-4AF7-A7A8-F9126E05892B}" type="slidenum">
              <a:rPr lang="en-US" altLang="zh-TW"/>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94A7D57D-9186-4541-B346-101C744CEA39}" type="datetime1">
              <a:rPr lang="en-US" altLang="zh-TW" smtClean="0"/>
              <a:pPr>
                <a:defRPr/>
              </a:pPr>
              <a:t>3/26/2024</a:t>
            </a:fld>
            <a:endParaRPr lang="en-US" altLang="zh-TW" dirty="0"/>
          </a:p>
        </p:txBody>
      </p:sp>
      <p:sp>
        <p:nvSpPr>
          <p:cNvPr id="3" name="頁尾版面配置區 4"/>
          <p:cNvSpPr>
            <a:spLocks noGrp="1"/>
          </p:cNvSpPr>
          <p:nvPr>
            <p:ph type="ftr" sz="quarter" idx="11"/>
          </p:nvPr>
        </p:nvSpPr>
        <p:spPr/>
        <p:txBody>
          <a:bodyPr/>
          <a:lstStyle>
            <a:lvl1pPr>
              <a:defRPr/>
            </a:lvl1pPr>
          </a:lstStyle>
          <a:p>
            <a:pPr>
              <a:defRPr/>
            </a:pPr>
            <a:r>
              <a:rPr lang="en-US" altLang="zh-TW" dirty="0"/>
              <a:t>/all</a:t>
            </a:r>
          </a:p>
        </p:txBody>
      </p:sp>
      <p:sp>
        <p:nvSpPr>
          <p:cNvPr id="4" name="投影片編號版面配置區 5"/>
          <p:cNvSpPr>
            <a:spLocks noGrp="1"/>
          </p:cNvSpPr>
          <p:nvPr>
            <p:ph type="sldNum" sz="quarter" idx="12"/>
          </p:nvPr>
        </p:nvSpPr>
        <p:spPr/>
        <p:txBody>
          <a:bodyPr/>
          <a:lstStyle>
            <a:lvl1pPr>
              <a:defRPr/>
            </a:lvl1pPr>
          </a:lstStyle>
          <a:p>
            <a:fld id="{985B3E77-56A1-41B9-B254-39D22574D8FF}" type="slidenum">
              <a:rPr lang="en-US" altLang="zh-TW"/>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3"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DEC88726-AF44-4AB7-8F37-DE0136FF32EB}" type="datetime1">
              <a:rPr lang="en-US" altLang="zh-TW" smtClean="0"/>
              <a:pPr>
                <a:defRPr/>
              </a:pPr>
              <a:t>3/26/2024</a:t>
            </a:fld>
            <a:endParaRPr lang="en-US" altLang="zh-TW" dirty="0"/>
          </a:p>
        </p:txBody>
      </p:sp>
      <p:sp>
        <p:nvSpPr>
          <p:cNvPr id="6" name="頁尾版面配置區 4"/>
          <p:cNvSpPr>
            <a:spLocks noGrp="1"/>
          </p:cNvSpPr>
          <p:nvPr>
            <p:ph type="ftr" sz="quarter" idx="11"/>
          </p:nvPr>
        </p:nvSpPr>
        <p:spPr/>
        <p:txBody>
          <a:bodyPr/>
          <a:lstStyle>
            <a:lvl1pPr>
              <a:defRPr/>
            </a:lvl1pPr>
          </a:lstStyle>
          <a:p>
            <a:pPr>
              <a:defRPr/>
            </a:pPr>
            <a:r>
              <a:rPr lang="en-US" altLang="zh-TW" dirty="0"/>
              <a:t>/all</a:t>
            </a:r>
          </a:p>
        </p:txBody>
      </p:sp>
      <p:sp>
        <p:nvSpPr>
          <p:cNvPr id="7" name="投影片編號版面配置區 5"/>
          <p:cNvSpPr>
            <a:spLocks noGrp="1"/>
          </p:cNvSpPr>
          <p:nvPr>
            <p:ph type="sldNum" sz="quarter" idx="12"/>
          </p:nvPr>
        </p:nvSpPr>
        <p:spPr/>
        <p:txBody>
          <a:bodyPr/>
          <a:lstStyle>
            <a:lvl1pPr>
              <a:defRPr/>
            </a:lvl1pPr>
          </a:lstStyle>
          <a:p>
            <a:fld id="{E2E534D2-4E1C-482F-B068-E85935B1CC4D}" type="slidenum">
              <a:rPr lang="en-US" altLang="zh-TW"/>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F738F54-6E02-45A9-8676-D145CCEEB1A6}" type="datetime1">
              <a:rPr lang="en-US" altLang="zh-TW" smtClean="0"/>
              <a:pPr>
                <a:defRPr/>
              </a:pPr>
              <a:t>3/26/2024</a:t>
            </a:fld>
            <a:endParaRPr lang="en-US" altLang="zh-TW" dirty="0"/>
          </a:p>
        </p:txBody>
      </p:sp>
      <p:sp>
        <p:nvSpPr>
          <p:cNvPr id="6" name="頁尾版面配置區 4"/>
          <p:cNvSpPr>
            <a:spLocks noGrp="1"/>
          </p:cNvSpPr>
          <p:nvPr>
            <p:ph type="ftr" sz="quarter" idx="11"/>
          </p:nvPr>
        </p:nvSpPr>
        <p:spPr/>
        <p:txBody>
          <a:bodyPr/>
          <a:lstStyle>
            <a:lvl1pPr>
              <a:defRPr/>
            </a:lvl1pPr>
          </a:lstStyle>
          <a:p>
            <a:pPr>
              <a:defRPr/>
            </a:pPr>
            <a:r>
              <a:rPr lang="en-US" altLang="zh-TW" dirty="0"/>
              <a:t>/all</a:t>
            </a:r>
          </a:p>
        </p:txBody>
      </p:sp>
      <p:sp>
        <p:nvSpPr>
          <p:cNvPr id="7" name="投影片編號版面配置區 5"/>
          <p:cNvSpPr>
            <a:spLocks noGrp="1"/>
          </p:cNvSpPr>
          <p:nvPr>
            <p:ph type="sldNum" sz="quarter" idx="12"/>
          </p:nvPr>
        </p:nvSpPr>
        <p:spPr/>
        <p:txBody>
          <a:bodyPr/>
          <a:lstStyle>
            <a:lvl1pPr>
              <a:defRPr/>
            </a:lvl1pPr>
          </a:lstStyle>
          <a:p>
            <a:fld id="{485149DE-D629-479E-AF7A-35B2B3EA0D11}" type="slidenum">
              <a:rPr lang="en-US" altLang="zh-TW"/>
              <a:pPr/>
              <a:t>‹#›</a:t>
            </a:fld>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3"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21" y="60325"/>
            <a:ext cx="4150783" cy="396875"/>
          </a:xfrm>
          <a:prstGeom prst="rect">
            <a:avLst/>
          </a:prstGeom>
          <a:noFill/>
          <a:ln w="9525">
            <a:noFill/>
            <a:miter lim="800000"/>
            <a:headEnd/>
            <a:tailEnd/>
          </a:ln>
        </p:spPr>
        <p:txBody>
          <a:bodyPr>
            <a:spAutoFit/>
          </a:bodyPr>
          <a:lstStyle/>
          <a:p>
            <a:pPr eaLnBrk="1" hangingPunct="1"/>
            <a:r>
              <a:rPr kumimoji="0" lang="en-US" altLang="zh-TW" sz="1000" dirty="0">
                <a:solidFill>
                  <a:srgbClr val="969696"/>
                </a:solidFill>
                <a:latin typeface="Calibri" pitchFamily="34" charset="0"/>
              </a:rPr>
              <a:t>National Chung Cheng University</a:t>
            </a:r>
          </a:p>
          <a:p>
            <a:pPr eaLnBrk="1" hangingPunct="1"/>
            <a:r>
              <a:rPr kumimoji="0" lang="en-US" altLang="zh-TW" sz="1000" dirty="0">
                <a:solidFill>
                  <a:srgbClr val="969696"/>
                </a:solidFill>
                <a:latin typeface="Calibri" pitchFamily="34" charset="0"/>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30" name="文字版面配置區 2"/>
          <p:cNvSpPr>
            <a:spLocks noGrp="1"/>
          </p:cNvSpPr>
          <p:nvPr>
            <p:ph type="body" idx="1"/>
          </p:nvPr>
        </p:nvSpPr>
        <p:spPr bwMode="auto">
          <a:xfrm>
            <a:off x="609600" y="1600205"/>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609600" y="6356355"/>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Times New Roman" panose="02020603050405020304" pitchFamily="18" charset="0"/>
              </a:defRPr>
            </a:lvl1pPr>
          </a:lstStyle>
          <a:p>
            <a:pPr>
              <a:defRPr/>
            </a:pPr>
            <a:fld id="{24018B5A-7016-43D8-B46C-6D0A2E960058}" type="datetime1">
              <a:rPr lang="en-US" altLang="zh-TW" smtClean="0"/>
              <a:pPr>
                <a:defRPr/>
              </a:pPr>
              <a:t>3/26/2024</a:t>
            </a:fld>
            <a:endParaRPr lang="en-US" altLang="zh-TW" dirty="0"/>
          </a:p>
        </p:txBody>
      </p:sp>
      <p:sp>
        <p:nvSpPr>
          <p:cNvPr id="5" name="頁尾版面配置區 4"/>
          <p:cNvSpPr>
            <a:spLocks noGrp="1"/>
          </p:cNvSpPr>
          <p:nvPr>
            <p:ph type="ftr" sz="quarter" idx="3"/>
          </p:nvPr>
        </p:nvSpPr>
        <p:spPr>
          <a:xfrm>
            <a:off x="7924800" y="6356355"/>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Times New Roman" panose="02020603050405020304" pitchFamily="18" charset="0"/>
              </a:defRPr>
            </a:lvl1pPr>
          </a:lstStyle>
          <a:p>
            <a:pPr>
              <a:defRPr/>
            </a:pPr>
            <a:r>
              <a:rPr lang="en-US" altLang="zh-TW" dirty="0"/>
              <a:t>/all</a:t>
            </a:r>
          </a:p>
        </p:txBody>
      </p:sp>
      <p:sp>
        <p:nvSpPr>
          <p:cNvPr id="6" name="投影片編號版面配置區 5"/>
          <p:cNvSpPr>
            <a:spLocks noGrp="1"/>
          </p:cNvSpPr>
          <p:nvPr>
            <p:ph type="sldNum" sz="quarter" idx="4"/>
          </p:nvPr>
        </p:nvSpPr>
        <p:spPr>
          <a:xfrm>
            <a:off x="4572000" y="6356355"/>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fld id="{B7BA71A6-A38A-4DFE-B861-A8B87A917377}" type="slidenum">
              <a:rPr lang="en-US" altLang="zh-TW"/>
              <a:pPr/>
              <a:t>‹#›</a:t>
            </a:fld>
            <a:endParaRPr lang="en-US" altLang="zh-TW" dirty="0"/>
          </a:p>
        </p:txBody>
      </p:sp>
    </p:spTree>
  </p:cSld>
  <p:clrMap bg1="lt1" tx1="dk1" bg2="lt2" tx2="dk2" accent1="accent1" accent2="accent2" accent3="accent3" accent4="accent4" accent5="accent5" accent6="accent6" hlink="hlink" folHlink="folHlink"/>
  <p:sldLayoutIdLst>
    <p:sldLayoutId id="2147488472" r:id="rId1"/>
    <p:sldLayoutId id="2147488473" r:id="rId2"/>
    <p:sldLayoutId id="2147488468" r:id="rId3"/>
    <p:sldLayoutId id="2147488474" r:id="rId4"/>
    <p:sldLayoutId id="2147488475" r:id="rId5"/>
    <p:sldLayoutId id="2147488476" r:id="rId6"/>
    <p:sldLayoutId id="2147488469" r:id="rId7"/>
    <p:sldLayoutId id="2147488470" r:id="rId8"/>
    <p:sldLayoutId id="2147488471" r:id="rId9"/>
    <p:sldLayoutId id="2147488477" r:id="rId10"/>
    <p:sldLayoutId id="2147488478" r:id="rId11"/>
  </p:sldLayoutIdLst>
  <p:hf hdr="0" ftr="0" dt="0"/>
  <p:txStyles>
    <p:titleStyle>
      <a:lvl1pPr algn="ctr" rtl="0" eaLnBrk="0" fontAlgn="base" hangingPunct="0">
        <a:spcBef>
          <a:spcPct val="0"/>
        </a:spcBef>
        <a:spcAft>
          <a:spcPct val="0"/>
        </a:spcAft>
        <a:defRPr sz="4400" b="1" kern="1200">
          <a:solidFill>
            <a:schemeClr val="tx1"/>
          </a:solidFill>
          <a:latin typeface="Microsoft JhengHei UI" panose="020B0604030504040204" pitchFamily="34" charset="-120"/>
          <a:ea typeface="Microsoft JhengHei UI" panose="020B0604030504040204" pitchFamily="34" charset="-120"/>
          <a:cs typeface="+mj-cs"/>
        </a:defRPr>
      </a:lvl1pPr>
      <a:lvl2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icrosoft JhengHei UI" panose="020B0604030504040204" pitchFamily="34" charset="-120"/>
          <a:ea typeface="Microsoft JhengHei UI" panose="020B0604030504040204" pitchFamily="34" charset="-120"/>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icrosoft JhengHei UI" panose="020B0604030504040204" pitchFamily="34" charset="-120"/>
          <a:ea typeface="Microsoft JhengHei UI" panose="020B0604030504040204" pitchFamily="34" charset="-120"/>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3pPr>
      <a:lvl4pPr marL="1598613" indent="-227013" algn="l" rtl="0" eaLnBrk="0" fontAlgn="base" hangingPunct="0">
        <a:spcBef>
          <a:spcPct val="20000"/>
        </a:spcBef>
        <a:spcAft>
          <a:spcPct val="0"/>
        </a:spcAft>
        <a:buFont typeface="Arial"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4pPr>
      <a:lvl5pPr marL="2055813" indent="-227013" algn="l" rtl="0" eaLnBrk="0" fontAlgn="base" hangingPunct="0">
        <a:spcBef>
          <a:spcPct val="20000"/>
        </a:spcBef>
        <a:spcAft>
          <a:spcPct val="0"/>
        </a:spcAft>
        <a:buFont typeface="Arial"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2209800" y="1752600"/>
            <a:ext cx="7772400" cy="1470025"/>
          </a:xfrm>
        </p:spPr>
        <p:txBody>
          <a:bodyPr/>
          <a:lstStyle/>
          <a:p>
            <a:r>
              <a:rPr lang="en-US" altLang="zh-TW" sz="3200" b="0" dirty="0"/>
              <a:t>Artificial Intelligence-Enabled Sensing Technologies in the 5G/Internet of Things Era: From Virtual Reality/ Augmented Reality to the Digital Twin</a:t>
            </a:r>
            <a:endParaRPr lang="zh-TW" altLang="en-US" sz="3200" b="0" dirty="0"/>
          </a:p>
        </p:txBody>
      </p:sp>
      <p:sp>
        <p:nvSpPr>
          <p:cNvPr id="4" name="副標題 3"/>
          <p:cNvSpPr>
            <a:spLocks noGrp="1"/>
          </p:cNvSpPr>
          <p:nvPr>
            <p:ph type="subTitle" idx="1"/>
          </p:nvPr>
        </p:nvSpPr>
        <p:spPr>
          <a:xfrm>
            <a:off x="1828800" y="3797300"/>
            <a:ext cx="8534400" cy="911225"/>
          </a:xfrm>
        </p:spPr>
        <p:txBody>
          <a:bodyPr/>
          <a:lstStyle/>
          <a:p>
            <a:r>
              <a:rPr lang="en-US" altLang="zh-TW" sz="2800" dirty="0" err="1">
                <a:solidFill>
                  <a:schemeClr val="tx1"/>
                </a:solidFill>
                <a:latin typeface="新細明體" panose="02020500000000000000" pitchFamily="18" charset="-120"/>
                <a:ea typeface="新細明體" panose="02020500000000000000" pitchFamily="18" charset="-120"/>
              </a:rPr>
              <a:t>Zixuan</a:t>
            </a:r>
            <a:r>
              <a:rPr lang="en-US" altLang="zh-TW" sz="2800" dirty="0">
                <a:solidFill>
                  <a:schemeClr val="tx1"/>
                </a:solidFill>
                <a:latin typeface="新細明體" panose="02020500000000000000" pitchFamily="18" charset="-120"/>
                <a:ea typeface="新細明體" panose="02020500000000000000" pitchFamily="18" charset="-120"/>
              </a:rPr>
              <a:t> Zhang, Feng Wen, </a:t>
            </a:r>
            <a:r>
              <a:rPr lang="en-US" altLang="zh-TW" sz="2800" dirty="0" err="1">
                <a:solidFill>
                  <a:schemeClr val="tx1"/>
                </a:solidFill>
                <a:latin typeface="新細明體" panose="02020500000000000000" pitchFamily="18" charset="-120"/>
                <a:ea typeface="新細明體" panose="02020500000000000000" pitchFamily="18" charset="-120"/>
              </a:rPr>
              <a:t>Zhongda</a:t>
            </a:r>
            <a:r>
              <a:rPr lang="en-US" altLang="zh-TW" sz="2800" dirty="0">
                <a:solidFill>
                  <a:schemeClr val="tx1"/>
                </a:solidFill>
                <a:latin typeface="新細明體" panose="02020500000000000000" pitchFamily="18" charset="-120"/>
                <a:ea typeface="新細明體" panose="02020500000000000000" pitchFamily="18" charset="-120"/>
              </a:rPr>
              <a:t> Sun, </a:t>
            </a:r>
            <a:r>
              <a:rPr lang="en-US" altLang="zh-TW" sz="2800" dirty="0" err="1">
                <a:solidFill>
                  <a:schemeClr val="tx1"/>
                </a:solidFill>
                <a:latin typeface="新細明體" panose="02020500000000000000" pitchFamily="18" charset="-120"/>
                <a:ea typeface="新細明體" panose="02020500000000000000" pitchFamily="18" charset="-120"/>
              </a:rPr>
              <a:t>Xinge</a:t>
            </a:r>
            <a:r>
              <a:rPr lang="en-US" altLang="zh-TW" sz="2800" dirty="0">
                <a:solidFill>
                  <a:schemeClr val="tx1"/>
                </a:solidFill>
                <a:latin typeface="新細明體" panose="02020500000000000000" pitchFamily="18" charset="-120"/>
                <a:ea typeface="新細明體" panose="02020500000000000000" pitchFamily="18" charset="-120"/>
              </a:rPr>
              <a:t> Guo, </a:t>
            </a:r>
            <a:r>
              <a:rPr lang="en-US" altLang="zh-TW" sz="2800" dirty="0" err="1">
                <a:solidFill>
                  <a:schemeClr val="tx1"/>
                </a:solidFill>
                <a:latin typeface="新細明體" panose="02020500000000000000" pitchFamily="18" charset="-120"/>
                <a:ea typeface="新細明體" panose="02020500000000000000" pitchFamily="18" charset="-120"/>
              </a:rPr>
              <a:t>Tianyiyi</a:t>
            </a:r>
            <a:r>
              <a:rPr lang="en-US" altLang="zh-TW" sz="2800" dirty="0">
                <a:solidFill>
                  <a:schemeClr val="tx1"/>
                </a:solidFill>
                <a:latin typeface="新細明體" panose="02020500000000000000" pitchFamily="18" charset="-120"/>
                <a:ea typeface="新細明體" panose="02020500000000000000" pitchFamily="18" charset="-120"/>
              </a:rPr>
              <a:t> He, and </a:t>
            </a:r>
            <a:r>
              <a:rPr lang="en-US" altLang="zh-TW" sz="2800" dirty="0" err="1">
                <a:solidFill>
                  <a:schemeClr val="tx1"/>
                </a:solidFill>
                <a:latin typeface="新細明體" panose="02020500000000000000" pitchFamily="18" charset="-120"/>
                <a:ea typeface="新細明體" panose="02020500000000000000" pitchFamily="18" charset="-120"/>
              </a:rPr>
              <a:t>Chengkuo</a:t>
            </a:r>
            <a:r>
              <a:rPr lang="en-US" altLang="zh-TW" sz="2800" dirty="0">
                <a:solidFill>
                  <a:schemeClr val="tx1"/>
                </a:solidFill>
                <a:latin typeface="新細明體" panose="02020500000000000000" pitchFamily="18" charset="-120"/>
                <a:ea typeface="新細明體" panose="02020500000000000000" pitchFamily="18" charset="-120"/>
              </a:rPr>
              <a:t> Lee</a:t>
            </a:r>
            <a:endParaRPr lang="zh-TW" altLang="en-US" sz="2800" dirty="0">
              <a:solidFill>
                <a:schemeClr val="tx1"/>
              </a:solidFill>
              <a:latin typeface="新細明體" panose="02020500000000000000" pitchFamily="18" charset="-120"/>
              <a:ea typeface="新細明體" panose="02020500000000000000" pitchFamily="18" charset="-120"/>
            </a:endParaRPr>
          </a:p>
        </p:txBody>
      </p:sp>
      <p:sp>
        <p:nvSpPr>
          <p:cNvPr id="3" name="投影片編號版面配置區 2"/>
          <p:cNvSpPr>
            <a:spLocks noGrp="1"/>
          </p:cNvSpPr>
          <p:nvPr>
            <p:ph type="sldNum" sz="quarter" idx="12"/>
          </p:nvPr>
        </p:nvSpPr>
        <p:spPr/>
        <p:txBody>
          <a:bodyPr/>
          <a:lstStyle/>
          <a:p>
            <a:fld id="{A699FADD-8D0F-4F79-B0D0-4667CE7E4FC0}" type="slidenum">
              <a:rPr lang="en-US" altLang="zh-TW" smtClean="0"/>
              <a:pPr/>
              <a:t>1</a:t>
            </a:fld>
            <a:endParaRPr lang="en-US" altLang="zh-TW" dirty="0"/>
          </a:p>
        </p:txBody>
      </p:sp>
    </p:spTree>
    <p:extLst>
      <p:ext uri="{BB962C8B-B14F-4D97-AF65-F5344CB8AC3E}">
        <p14:creationId xmlns:p14="http://schemas.microsoft.com/office/powerpoint/2010/main" val="3974010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FF83FA-9977-4AB6-B992-1C44E0038EC1}"/>
              </a:ext>
            </a:extLst>
          </p:cNvPr>
          <p:cNvSpPr>
            <a:spLocks noGrp="1"/>
          </p:cNvSpPr>
          <p:nvPr>
            <p:ph type="title"/>
          </p:nvPr>
        </p:nvSpPr>
        <p:spPr/>
        <p:txBody>
          <a:bodyPr/>
          <a:lstStyle/>
          <a:p>
            <a:r>
              <a:rPr lang="en-US" altLang="zh-TW" dirty="0"/>
              <a:t>Introduction</a:t>
            </a:r>
            <a:endParaRPr lang="zh-TW" altLang="en-US" dirty="0"/>
          </a:p>
        </p:txBody>
      </p:sp>
      <p:pic>
        <p:nvPicPr>
          <p:cNvPr id="8" name="內容版面配置區 7">
            <a:extLst>
              <a:ext uri="{FF2B5EF4-FFF2-40B4-BE49-F238E27FC236}">
                <a16:creationId xmlns:a16="http://schemas.microsoft.com/office/drawing/2014/main" id="{6BCFCEFB-3430-453A-8E5D-1B746A8A5D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2057400"/>
            <a:ext cx="10048268" cy="3467361"/>
          </a:xfrm>
        </p:spPr>
      </p:pic>
      <p:sp>
        <p:nvSpPr>
          <p:cNvPr id="4" name="投影片編號版面配置區 3">
            <a:extLst>
              <a:ext uri="{FF2B5EF4-FFF2-40B4-BE49-F238E27FC236}">
                <a16:creationId xmlns:a16="http://schemas.microsoft.com/office/drawing/2014/main" id="{92903099-0660-48E7-9587-796509E6C0E9}"/>
              </a:ext>
            </a:extLst>
          </p:cNvPr>
          <p:cNvSpPr>
            <a:spLocks noGrp="1"/>
          </p:cNvSpPr>
          <p:nvPr>
            <p:ph type="sldNum" sz="quarter" idx="12"/>
          </p:nvPr>
        </p:nvSpPr>
        <p:spPr/>
        <p:txBody>
          <a:bodyPr/>
          <a:lstStyle/>
          <a:p>
            <a:fld id="{52E38B42-96A3-412A-9CD3-7D6C2689CFF8}" type="slidenum">
              <a:rPr lang="en-US" altLang="zh-TW" smtClean="0"/>
              <a:pPr/>
              <a:t>10</a:t>
            </a:fld>
            <a:endParaRPr lang="en-US" altLang="zh-TW" dirty="0"/>
          </a:p>
        </p:txBody>
      </p:sp>
    </p:spTree>
    <p:extLst>
      <p:ext uri="{BB962C8B-B14F-4D97-AF65-F5344CB8AC3E}">
        <p14:creationId xmlns:p14="http://schemas.microsoft.com/office/powerpoint/2010/main" val="103169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101A5-90A0-446D-BA6C-92F3FBF14CA7}"/>
              </a:ext>
            </a:extLst>
          </p:cNvPr>
          <p:cNvSpPr>
            <a:spLocks noGrp="1"/>
          </p:cNvSpPr>
          <p:nvPr>
            <p:ph type="title"/>
          </p:nvPr>
        </p:nvSpPr>
        <p:spPr/>
        <p:txBody>
          <a:bodyPr/>
          <a:lstStyle/>
          <a:p>
            <a:r>
              <a:rPr lang="en-US" altLang="zh-TW" dirty="0"/>
              <a:t>Introduction</a:t>
            </a:r>
            <a:endParaRPr lang="zh-TW" altLang="en-US" dirty="0"/>
          </a:p>
        </p:txBody>
      </p:sp>
      <p:sp>
        <p:nvSpPr>
          <p:cNvPr id="3" name="Content Placeholder 2">
            <a:extLst>
              <a:ext uri="{FF2B5EF4-FFF2-40B4-BE49-F238E27FC236}">
                <a16:creationId xmlns:a16="http://schemas.microsoft.com/office/drawing/2014/main" id="{3FAF0A90-8024-4F9F-A87C-D2FD5E034696}"/>
              </a:ext>
            </a:extLst>
          </p:cNvPr>
          <p:cNvSpPr>
            <a:spLocks noGrp="1"/>
          </p:cNvSpPr>
          <p:nvPr>
            <p:ph idx="1"/>
          </p:nvPr>
        </p:nvSpPr>
        <p:spPr/>
        <p:txBody>
          <a:bodyPr/>
          <a:lstStyle/>
          <a:p>
            <a:r>
              <a:rPr lang="en-US" altLang="zh-TW" sz="2800" dirty="0">
                <a:latin typeface="+mn-lt"/>
              </a:rPr>
              <a:t>When various sensors are combined with AI technology, the resulting intelligent systems can perform more complex and complete analysis on the gathered data sets than traditional methodologies.</a:t>
            </a:r>
          </a:p>
          <a:p>
            <a:endParaRPr lang="en-US" altLang="zh-TW" sz="2800" dirty="0">
              <a:latin typeface="+mn-lt"/>
            </a:endParaRPr>
          </a:p>
          <a:p>
            <a:r>
              <a:rPr lang="en-US" altLang="zh-TW" sz="2400" dirty="0"/>
              <a:t>Fundamentally, digital-twin based intelligent systems have the potential to revolutionize the way we sense and interact, with applications as diverse as enhanced identity recognition, personalized healthcare monitoring, rehabilitation, robotic control, smart building, and encrypted interactions in VR and AR space.</a:t>
            </a:r>
          </a:p>
        </p:txBody>
      </p:sp>
      <p:sp>
        <p:nvSpPr>
          <p:cNvPr id="4" name="Slide Number Placeholder 3">
            <a:extLst>
              <a:ext uri="{FF2B5EF4-FFF2-40B4-BE49-F238E27FC236}">
                <a16:creationId xmlns:a16="http://schemas.microsoft.com/office/drawing/2014/main" id="{92BA15B0-284D-4831-8FDB-76D04B4560CC}"/>
              </a:ext>
            </a:extLst>
          </p:cNvPr>
          <p:cNvSpPr>
            <a:spLocks noGrp="1"/>
          </p:cNvSpPr>
          <p:nvPr>
            <p:ph type="sldNum" sz="quarter" idx="12"/>
          </p:nvPr>
        </p:nvSpPr>
        <p:spPr/>
        <p:txBody>
          <a:bodyPr/>
          <a:lstStyle/>
          <a:p>
            <a:fld id="{52E38B42-96A3-412A-9CD3-7D6C2689CFF8}" type="slidenum">
              <a:rPr lang="en-US" altLang="zh-TW" smtClean="0"/>
              <a:pPr/>
              <a:t>11</a:t>
            </a:fld>
            <a:endParaRPr lang="en-US" altLang="zh-TW"/>
          </a:p>
        </p:txBody>
      </p:sp>
    </p:spTree>
    <p:extLst>
      <p:ext uri="{BB962C8B-B14F-4D97-AF65-F5344CB8AC3E}">
        <p14:creationId xmlns:p14="http://schemas.microsoft.com/office/powerpoint/2010/main" val="3584550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1B9D3-447D-4458-9048-B6CC5C56D896}"/>
              </a:ext>
            </a:extLst>
          </p:cNvPr>
          <p:cNvSpPr>
            <a:spLocks noGrp="1"/>
          </p:cNvSpPr>
          <p:nvPr>
            <p:ph type="title"/>
          </p:nvPr>
        </p:nvSpPr>
        <p:spPr/>
        <p:txBody>
          <a:bodyPr/>
          <a:lstStyle/>
          <a:p>
            <a:r>
              <a:rPr lang="en-US" altLang="zh-TW" dirty="0"/>
              <a:t>Introduction</a:t>
            </a:r>
            <a:endParaRPr lang="zh-TW" altLang="en-US" dirty="0"/>
          </a:p>
        </p:txBody>
      </p:sp>
      <p:sp>
        <p:nvSpPr>
          <p:cNvPr id="3" name="Content Placeholder 2">
            <a:extLst>
              <a:ext uri="{FF2B5EF4-FFF2-40B4-BE49-F238E27FC236}">
                <a16:creationId xmlns:a16="http://schemas.microsoft.com/office/drawing/2014/main" id="{80F90ECA-BA5B-49BF-8E97-2C650355FA5E}"/>
              </a:ext>
            </a:extLst>
          </p:cNvPr>
          <p:cNvSpPr>
            <a:spLocks noGrp="1"/>
          </p:cNvSpPr>
          <p:nvPr>
            <p:ph idx="1"/>
          </p:nvPr>
        </p:nvSpPr>
        <p:spPr/>
        <p:txBody>
          <a:bodyPr/>
          <a:lstStyle/>
          <a:p>
            <a:r>
              <a:rPr lang="en-US" altLang="zh-TW" sz="2800" dirty="0">
                <a:latin typeface="+mn-lt"/>
              </a:rPr>
              <a:t>In this review, we first introduce the approaches for building a digital twin system and the application of digital twin. Then, the state of the art of AI-based systems will be highlighted. Then, we systematically introduce the tactile sensor and e-skin. Next, we summarize the latest TENG-based intelligent system in the different applications, that is, wearable electronics, robotic manipulators, smart homes, and self-sustainable </a:t>
            </a:r>
            <a:r>
              <a:rPr lang="en-US" altLang="zh-TW" sz="2800" dirty="0" err="1">
                <a:latin typeface="+mn-lt"/>
              </a:rPr>
              <a:t>AIoT</a:t>
            </a:r>
            <a:r>
              <a:rPr lang="en-US" altLang="zh-TW" sz="2800" dirty="0">
                <a:latin typeface="+mn-lt"/>
              </a:rPr>
              <a:t> systems.</a:t>
            </a:r>
          </a:p>
          <a:p>
            <a:endParaRPr lang="en-US" altLang="zh-TW" sz="2800" dirty="0"/>
          </a:p>
          <a:p>
            <a:endParaRPr lang="zh-TW" altLang="en-US" dirty="0"/>
          </a:p>
        </p:txBody>
      </p:sp>
      <p:sp>
        <p:nvSpPr>
          <p:cNvPr id="4" name="Slide Number Placeholder 3">
            <a:extLst>
              <a:ext uri="{FF2B5EF4-FFF2-40B4-BE49-F238E27FC236}">
                <a16:creationId xmlns:a16="http://schemas.microsoft.com/office/drawing/2014/main" id="{03ED8A20-5866-4583-964D-227E00277D49}"/>
              </a:ext>
            </a:extLst>
          </p:cNvPr>
          <p:cNvSpPr>
            <a:spLocks noGrp="1"/>
          </p:cNvSpPr>
          <p:nvPr>
            <p:ph type="sldNum" sz="quarter" idx="12"/>
          </p:nvPr>
        </p:nvSpPr>
        <p:spPr/>
        <p:txBody>
          <a:bodyPr/>
          <a:lstStyle/>
          <a:p>
            <a:fld id="{52E38B42-96A3-412A-9CD3-7D6C2689CFF8}" type="slidenum">
              <a:rPr lang="en-US" altLang="zh-TW" smtClean="0"/>
              <a:pPr/>
              <a:t>12</a:t>
            </a:fld>
            <a:endParaRPr lang="en-US" altLang="zh-TW"/>
          </a:p>
        </p:txBody>
      </p:sp>
    </p:spTree>
    <p:extLst>
      <p:ext uri="{BB962C8B-B14F-4D97-AF65-F5344CB8AC3E}">
        <p14:creationId xmlns:p14="http://schemas.microsoft.com/office/powerpoint/2010/main" val="124182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19E2-BEC1-4D73-9EBD-9609EAEF8080}"/>
              </a:ext>
            </a:extLst>
          </p:cNvPr>
          <p:cNvSpPr>
            <a:spLocks noGrp="1"/>
          </p:cNvSpPr>
          <p:nvPr>
            <p:ph type="title"/>
          </p:nvPr>
        </p:nvSpPr>
        <p:spPr/>
        <p:txBody>
          <a:bodyPr/>
          <a:lstStyle/>
          <a:p>
            <a:r>
              <a:rPr lang="en-US" altLang="zh-TW" dirty="0"/>
              <a:t>Digital Twin and Its Application</a:t>
            </a:r>
            <a:endParaRPr lang="zh-TW" altLang="en-US" dirty="0"/>
          </a:p>
        </p:txBody>
      </p:sp>
      <p:sp>
        <p:nvSpPr>
          <p:cNvPr id="3" name="Content Placeholder 2">
            <a:extLst>
              <a:ext uri="{FF2B5EF4-FFF2-40B4-BE49-F238E27FC236}">
                <a16:creationId xmlns:a16="http://schemas.microsoft.com/office/drawing/2014/main" id="{85727F30-BA2D-4E3D-9204-8CB95B349941}"/>
              </a:ext>
            </a:extLst>
          </p:cNvPr>
          <p:cNvSpPr>
            <a:spLocks noGrp="1"/>
          </p:cNvSpPr>
          <p:nvPr>
            <p:ph idx="1"/>
          </p:nvPr>
        </p:nvSpPr>
        <p:spPr/>
        <p:txBody>
          <a:bodyPr/>
          <a:lstStyle/>
          <a:p>
            <a:r>
              <a:rPr lang="en-US" altLang="zh-TW" sz="2800" dirty="0">
                <a:latin typeface="+mn-lt"/>
              </a:rPr>
              <a:t>the three steps for creating</a:t>
            </a:r>
            <a:r>
              <a:rPr lang="zh-TW" altLang="en-US" sz="2800" dirty="0">
                <a:latin typeface="+mn-lt"/>
              </a:rPr>
              <a:t> </a:t>
            </a:r>
            <a:r>
              <a:rPr lang="en-US" altLang="zh-TW" sz="2800" dirty="0">
                <a:latin typeface="+mn-lt"/>
              </a:rPr>
              <a:t>a fully functional digital twin from an existing physical scenario.</a:t>
            </a:r>
          </a:p>
        </p:txBody>
      </p:sp>
      <p:sp>
        <p:nvSpPr>
          <p:cNvPr id="4" name="Slide Number Placeholder 3">
            <a:extLst>
              <a:ext uri="{FF2B5EF4-FFF2-40B4-BE49-F238E27FC236}">
                <a16:creationId xmlns:a16="http://schemas.microsoft.com/office/drawing/2014/main" id="{3C722DD0-AD28-4458-A26A-293ACDE94BF3}"/>
              </a:ext>
            </a:extLst>
          </p:cNvPr>
          <p:cNvSpPr>
            <a:spLocks noGrp="1"/>
          </p:cNvSpPr>
          <p:nvPr>
            <p:ph type="sldNum" sz="quarter" idx="12"/>
          </p:nvPr>
        </p:nvSpPr>
        <p:spPr/>
        <p:txBody>
          <a:bodyPr/>
          <a:lstStyle/>
          <a:p>
            <a:fld id="{52E38B42-96A3-412A-9CD3-7D6C2689CFF8}" type="slidenum">
              <a:rPr lang="en-US" altLang="zh-TW" smtClean="0"/>
              <a:pPr/>
              <a:t>13</a:t>
            </a:fld>
            <a:endParaRPr lang="en-US" altLang="zh-TW"/>
          </a:p>
        </p:txBody>
      </p:sp>
    </p:spTree>
    <p:extLst>
      <p:ext uri="{BB962C8B-B14F-4D97-AF65-F5344CB8AC3E}">
        <p14:creationId xmlns:p14="http://schemas.microsoft.com/office/powerpoint/2010/main" val="926545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19E2-BEC1-4D73-9EBD-9609EAEF8080}"/>
              </a:ext>
            </a:extLst>
          </p:cNvPr>
          <p:cNvSpPr>
            <a:spLocks noGrp="1"/>
          </p:cNvSpPr>
          <p:nvPr>
            <p:ph type="title"/>
          </p:nvPr>
        </p:nvSpPr>
        <p:spPr/>
        <p:txBody>
          <a:bodyPr/>
          <a:lstStyle/>
          <a:p>
            <a:r>
              <a:rPr lang="en-US" altLang="zh-TW" dirty="0"/>
              <a:t>Digital Twin and Its Application</a:t>
            </a:r>
            <a:endParaRPr lang="zh-TW" altLang="en-US" dirty="0"/>
          </a:p>
        </p:txBody>
      </p:sp>
      <p:sp>
        <p:nvSpPr>
          <p:cNvPr id="3" name="Content Placeholder 2">
            <a:extLst>
              <a:ext uri="{FF2B5EF4-FFF2-40B4-BE49-F238E27FC236}">
                <a16:creationId xmlns:a16="http://schemas.microsoft.com/office/drawing/2014/main" id="{85727F30-BA2D-4E3D-9204-8CB95B349941}"/>
              </a:ext>
            </a:extLst>
          </p:cNvPr>
          <p:cNvSpPr>
            <a:spLocks noGrp="1"/>
          </p:cNvSpPr>
          <p:nvPr>
            <p:ph idx="1"/>
          </p:nvPr>
        </p:nvSpPr>
        <p:spPr/>
        <p:txBody>
          <a:bodyPr/>
          <a:lstStyle/>
          <a:p>
            <a:r>
              <a:rPr lang="en-US" altLang="zh-TW" sz="2800" dirty="0">
                <a:latin typeface="+mn-lt"/>
              </a:rPr>
              <a:t>The first step is to build a virtual representation of the physical product for digital twin needs. </a:t>
            </a:r>
          </a:p>
        </p:txBody>
      </p:sp>
      <p:sp>
        <p:nvSpPr>
          <p:cNvPr id="4" name="Slide Number Placeholder 3">
            <a:extLst>
              <a:ext uri="{FF2B5EF4-FFF2-40B4-BE49-F238E27FC236}">
                <a16:creationId xmlns:a16="http://schemas.microsoft.com/office/drawing/2014/main" id="{3C722DD0-AD28-4458-A26A-293ACDE94BF3}"/>
              </a:ext>
            </a:extLst>
          </p:cNvPr>
          <p:cNvSpPr>
            <a:spLocks noGrp="1"/>
          </p:cNvSpPr>
          <p:nvPr>
            <p:ph type="sldNum" sz="quarter" idx="12"/>
          </p:nvPr>
        </p:nvSpPr>
        <p:spPr/>
        <p:txBody>
          <a:bodyPr/>
          <a:lstStyle/>
          <a:p>
            <a:fld id="{52E38B42-96A3-412A-9CD3-7D6C2689CFF8}" type="slidenum">
              <a:rPr lang="en-US" altLang="zh-TW" smtClean="0"/>
              <a:pPr/>
              <a:t>14</a:t>
            </a:fld>
            <a:endParaRPr lang="en-US" altLang="zh-TW"/>
          </a:p>
        </p:txBody>
      </p:sp>
      <p:pic>
        <p:nvPicPr>
          <p:cNvPr id="6" name="圖片 5">
            <a:extLst>
              <a:ext uri="{FF2B5EF4-FFF2-40B4-BE49-F238E27FC236}">
                <a16:creationId xmlns:a16="http://schemas.microsoft.com/office/drawing/2014/main" id="{93FDB295-82A6-4915-B8AC-ED60748BC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2682880"/>
            <a:ext cx="7179733" cy="4038600"/>
          </a:xfrm>
          <a:prstGeom prst="rect">
            <a:avLst/>
          </a:prstGeom>
        </p:spPr>
      </p:pic>
    </p:spTree>
    <p:extLst>
      <p:ext uri="{BB962C8B-B14F-4D97-AF65-F5344CB8AC3E}">
        <p14:creationId xmlns:p14="http://schemas.microsoft.com/office/powerpoint/2010/main" val="565795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19E2-BEC1-4D73-9EBD-9609EAEF8080}"/>
              </a:ext>
            </a:extLst>
          </p:cNvPr>
          <p:cNvSpPr>
            <a:spLocks noGrp="1"/>
          </p:cNvSpPr>
          <p:nvPr>
            <p:ph type="title"/>
          </p:nvPr>
        </p:nvSpPr>
        <p:spPr/>
        <p:txBody>
          <a:bodyPr/>
          <a:lstStyle/>
          <a:p>
            <a:r>
              <a:rPr lang="en-US" altLang="zh-TW" dirty="0"/>
              <a:t>Digital Twin and Its Application</a:t>
            </a:r>
            <a:endParaRPr lang="zh-TW" altLang="en-US" dirty="0"/>
          </a:p>
        </p:txBody>
      </p:sp>
      <p:sp>
        <p:nvSpPr>
          <p:cNvPr id="3" name="Content Placeholder 2">
            <a:extLst>
              <a:ext uri="{FF2B5EF4-FFF2-40B4-BE49-F238E27FC236}">
                <a16:creationId xmlns:a16="http://schemas.microsoft.com/office/drawing/2014/main" id="{85727F30-BA2D-4E3D-9204-8CB95B349941}"/>
              </a:ext>
            </a:extLst>
          </p:cNvPr>
          <p:cNvSpPr>
            <a:spLocks noGrp="1"/>
          </p:cNvSpPr>
          <p:nvPr>
            <p:ph idx="1"/>
          </p:nvPr>
        </p:nvSpPr>
        <p:spPr/>
        <p:txBody>
          <a:bodyPr/>
          <a:lstStyle/>
          <a:p>
            <a:r>
              <a:rPr lang="en-US" altLang="zh-TW" sz="2800" dirty="0">
                <a:latin typeface="+mn-lt"/>
              </a:rPr>
              <a:t>Second, data collected from different sensors need to be analyzed, integrated, and visualized in virtual space.</a:t>
            </a:r>
          </a:p>
        </p:txBody>
      </p:sp>
      <p:sp>
        <p:nvSpPr>
          <p:cNvPr id="4" name="Slide Number Placeholder 3">
            <a:extLst>
              <a:ext uri="{FF2B5EF4-FFF2-40B4-BE49-F238E27FC236}">
                <a16:creationId xmlns:a16="http://schemas.microsoft.com/office/drawing/2014/main" id="{3C722DD0-AD28-4458-A26A-293ACDE94BF3}"/>
              </a:ext>
            </a:extLst>
          </p:cNvPr>
          <p:cNvSpPr>
            <a:spLocks noGrp="1"/>
          </p:cNvSpPr>
          <p:nvPr>
            <p:ph type="sldNum" sz="quarter" idx="12"/>
          </p:nvPr>
        </p:nvSpPr>
        <p:spPr/>
        <p:txBody>
          <a:bodyPr/>
          <a:lstStyle/>
          <a:p>
            <a:fld id="{52E38B42-96A3-412A-9CD3-7D6C2689CFF8}" type="slidenum">
              <a:rPr lang="en-US" altLang="zh-TW" smtClean="0"/>
              <a:pPr/>
              <a:t>15</a:t>
            </a:fld>
            <a:endParaRPr lang="en-US" altLang="zh-TW"/>
          </a:p>
        </p:txBody>
      </p:sp>
      <p:pic>
        <p:nvPicPr>
          <p:cNvPr id="8" name="圖片 7">
            <a:extLst>
              <a:ext uri="{FF2B5EF4-FFF2-40B4-BE49-F238E27FC236}">
                <a16:creationId xmlns:a16="http://schemas.microsoft.com/office/drawing/2014/main" id="{E605DD3D-619F-4969-9FA5-CC60D81E8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048000"/>
            <a:ext cx="7010400" cy="2541660"/>
          </a:xfrm>
          <a:prstGeom prst="rect">
            <a:avLst/>
          </a:prstGeom>
        </p:spPr>
      </p:pic>
    </p:spTree>
    <p:extLst>
      <p:ext uri="{BB962C8B-B14F-4D97-AF65-F5344CB8AC3E}">
        <p14:creationId xmlns:p14="http://schemas.microsoft.com/office/powerpoint/2010/main" val="1723467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19E2-BEC1-4D73-9EBD-9609EAEF8080}"/>
              </a:ext>
            </a:extLst>
          </p:cNvPr>
          <p:cNvSpPr>
            <a:spLocks noGrp="1"/>
          </p:cNvSpPr>
          <p:nvPr>
            <p:ph type="title"/>
          </p:nvPr>
        </p:nvSpPr>
        <p:spPr/>
        <p:txBody>
          <a:bodyPr/>
          <a:lstStyle/>
          <a:p>
            <a:r>
              <a:rPr lang="en-US" altLang="zh-TW" dirty="0"/>
              <a:t>Digital Twin and Its Application</a:t>
            </a:r>
            <a:endParaRPr lang="zh-TW" altLang="en-US" dirty="0"/>
          </a:p>
        </p:txBody>
      </p:sp>
      <p:sp>
        <p:nvSpPr>
          <p:cNvPr id="3" name="Content Placeholder 2">
            <a:extLst>
              <a:ext uri="{FF2B5EF4-FFF2-40B4-BE49-F238E27FC236}">
                <a16:creationId xmlns:a16="http://schemas.microsoft.com/office/drawing/2014/main" id="{85727F30-BA2D-4E3D-9204-8CB95B349941}"/>
              </a:ext>
            </a:extLst>
          </p:cNvPr>
          <p:cNvSpPr>
            <a:spLocks noGrp="1"/>
          </p:cNvSpPr>
          <p:nvPr>
            <p:ph idx="1"/>
          </p:nvPr>
        </p:nvSpPr>
        <p:spPr/>
        <p:txBody>
          <a:bodyPr/>
          <a:lstStyle/>
          <a:p>
            <a:r>
              <a:rPr lang="en-US" altLang="zh-TW" sz="2800" dirty="0">
                <a:latin typeface="+mn-lt"/>
              </a:rPr>
              <a:t>The third step is</a:t>
            </a:r>
            <a:r>
              <a:rPr lang="zh-TW" altLang="en-US" sz="2800" dirty="0">
                <a:latin typeface="+mn-lt"/>
              </a:rPr>
              <a:t> </a:t>
            </a:r>
            <a:r>
              <a:rPr lang="en-US" altLang="zh-TW" sz="2800" dirty="0">
                <a:latin typeface="+mn-lt"/>
              </a:rPr>
              <a:t>the application of VR technology, whose role is to allow users</a:t>
            </a:r>
            <a:r>
              <a:rPr lang="zh-TW" altLang="en-US" sz="2800" dirty="0">
                <a:latin typeface="+mn-lt"/>
              </a:rPr>
              <a:t> </a:t>
            </a:r>
            <a:r>
              <a:rPr lang="en-US" altLang="zh-TW" sz="2800" dirty="0">
                <a:latin typeface="+mn-lt"/>
              </a:rPr>
              <a:t>to experience a more immersive interaction with virtual products</a:t>
            </a:r>
            <a:r>
              <a:rPr lang="zh-TW" altLang="en-US" sz="2800" dirty="0">
                <a:latin typeface="+mn-lt"/>
              </a:rPr>
              <a:t> </a:t>
            </a:r>
            <a:r>
              <a:rPr lang="en-US" altLang="zh-TW" sz="2800" dirty="0">
                <a:latin typeface="+mn-lt"/>
              </a:rPr>
              <a:t>in a simulated virtual environment</a:t>
            </a:r>
          </a:p>
        </p:txBody>
      </p:sp>
      <p:sp>
        <p:nvSpPr>
          <p:cNvPr id="4" name="Slide Number Placeholder 3">
            <a:extLst>
              <a:ext uri="{FF2B5EF4-FFF2-40B4-BE49-F238E27FC236}">
                <a16:creationId xmlns:a16="http://schemas.microsoft.com/office/drawing/2014/main" id="{3C722DD0-AD28-4458-A26A-293ACDE94BF3}"/>
              </a:ext>
            </a:extLst>
          </p:cNvPr>
          <p:cNvSpPr>
            <a:spLocks noGrp="1"/>
          </p:cNvSpPr>
          <p:nvPr>
            <p:ph type="sldNum" sz="quarter" idx="12"/>
          </p:nvPr>
        </p:nvSpPr>
        <p:spPr/>
        <p:txBody>
          <a:bodyPr/>
          <a:lstStyle/>
          <a:p>
            <a:fld id="{52E38B42-96A3-412A-9CD3-7D6C2689CFF8}" type="slidenum">
              <a:rPr lang="en-US" altLang="zh-TW" smtClean="0"/>
              <a:pPr/>
              <a:t>16</a:t>
            </a:fld>
            <a:endParaRPr lang="en-US" altLang="zh-TW"/>
          </a:p>
        </p:txBody>
      </p:sp>
      <p:pic>
        <p:nvPicPr>
          <p:cNvPr id="6" name="圖片 5">
            <a:extLst>
              <a:ext uri="{FF2B5EF4-FFF2-40B4-BE49-F238E27FC236}">
                <a16:creationId xmlns:a16="http://schemas.microsoft.com/office/drawing/2014/main" id="{1D47336A-7E4B-4E71-9EB6-9AC517B0F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900" y="3004915"/>
            <a:ext cx="5410200" cy="3606800"/>
          </a:xfrm>
          <a:prstGeom prst="rect">
            <a:avLst/>
          </a:prstGeom>
        </p:spPr>
      </p:pic>
    </p:spTree>
    <p:extLst>
      <p:ext uri="{BB962C8B-B14F-4D97-AF65-F5344CB8AC3E}">
        <p14:creationId xmlns:p14="http://schemas.microsoft.com/office/powerpoint/2010/main" val="1600618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519D-8997-4C9F-9D99-A4187295E96C}"/>
              </a:ext>
            </a:extLst>
          </p:cNvPr>
          <p:cNvSpPr>
            <a:spLocks noGrp="1"/>
          </p:cNvSpPr>
          <p:nvPr>
            <p:ph type="title"/>
          </p:nvPr>
        </p:nvSpPr>
        <p:spPr/>
        <p:txBody>
          <a:bodyPr/>
          <a:lstStyle/>
          <a:p>
            <a:r>
              <a:rPr lang="en-US" altLang="zh-TW" dirty="0"/>
              <a:t>AI-Based System </a:t>
            </a:r>
            <a:endParaRPr lang="zh-TW" altLang="en-US" dirty="0"/>
          </a:p>
        </p:txBody>
      </p:sp>
      <p:sp>
        <p:nvSpPr>
          <p:cNvPr id="3" name="Content Placeholder 2">
            <a:extLst>
              <a:ext uri="{FF2B5EF4-FFF2-40B4-BE49-F238E27FC236}">
                <a16:creationId xmlns:a16="http://schemas.microsoft.com/office/drawing/2014/main" id="{0132D782-7BC9-4E39-9FCB-5DD6D57BAEA1}"/>
              </a:ext>
            </a:extLst>
          </p:cNvPr>
          <p:cNvSpPr>
            <a:spLocks noGrp="1"/>
          </p:cNvSpPr>
          <p:nvPr>
            <p:ph idx="1"/>
          </p:nvPr>
        </p:nvSpPr>
        <p:spPr>
          <a:xfrm>
            <a:off x="609600" y="1600205"/>
            <a:ext cx="10972800" cy="4525963"/>
          </a:xfrm>
        </p:spPr>
        <p:txBody>
          <a:bodyPr/>
          <a:lstStyle/>
          <a:p>
            <a:r>
              <a:rPr lang="en-US" altLang="zh-TW" sz="2800" dirty="0">
                <a:latin typeface="+mn-lt"/>
              </a:rPr>
              <a:t> AI can deal with the enormous sensor information from digital twins.</a:t>
            </a:r>
          </a:p>
          <a:p>
            <a:r>
              <a:rPr lang="en-US" altLang="zh-TW" sz="2800" dirty="0">
                <a:latin typeface="+mn-lt"/>
              </a:rPr>
              <a:t>DL-based data analysis approaches have made great achievements in image recognition and speech recognition</a:t>
            </a:r>
          </a:p>
          <a:p>
            <a:r>
              <a:rPr lang="en-US" altLang="zh-TW" sz="2800" dirty="0">
                <a:latin typeface="+mn-lt"/>
              </a:rPr>
              <a:t>Benefiting from the assistance of </a:t>
            </a:r>
            <a:r>
              <a:rPr lang="en-US" altLang="zh-TW" sz="2800" dirty="0" err="1">
                <a:latin typeface="+mn-lt"/>
              </a:rPr>
              <a:t>DL,the</a:t>
            </a:r>
            <a:r>
              <a:rPr lang="en-US" altLang="zh-TW" sz="2800" dirty="0">
                <a:latin typeface="+mn-lt"/>
              </a:rPr>
              <a:t> most popular studies in AI-based systems mainly include the analysis of image information, tactile information, and voice information.</a:t>
            </a:r>
          </a:p>
          <a:p>
            <a:endParaRPr lang="en-US" altLang="zh-TW" sz="2800" dirty="0">
              <a:latin typeface="+mn-lt"/>
            </a:endParaRPr>
          </a:p>
          <a:p>
            <a:endParaRPr lang="zh-TW" altLang="en-US" sz="2800" dirty="0">
              <a:latin typeface="+mn-lt"/>
            </a:endParaRPr>
          </a:p>
        </p:txBody>
      </p:sp>
      <p:sp>
        <p:nvSpPr>
          <p:cNvPr id="4" name="Slide Number Placeholder 3">
            <a:extLst>
              <a:ext uri="{FF2B5EF4-FFF2-40B4-BE49-F238E27FC236}">
                <a16:creationId xmlns:a16="http://schemas.microsoft.com/office/drawing/2014/main" id="{FD874E39-4A36-4D6B-A894-26EEA860FD75}"/>
              </a:ext>
            </a:extLst>
          </p:cNvPr>
          <p:cNvSpPr>
            <a:spLocks noGrp="1"/>
          </p:cNvSpPr>
          <p:nvPr>
            <p:ph type="sldNum" sz="quarter" idx="12"/>
          </p:nvPr>
        </p:nvSpPr>
        <p:spPr/>
        <p:txBody>
          <a:bodyPr/>
          <a:lstStyle/>
          <a:p>
            <a:fld id="{52E38B42-96A3-412A-9CD3-7D6C2689CFF8}" type="slidenum">
              <a:rPr lang="en-US" altLang="zh-TW" smtClean="0"/>
              <a:pPr/>
              <a:t>17</a:t>
            </a:fld>
            <a:endParaRPr lang="en-US" altLang="zh-TW"/>
          </a:p>
        </p:txBody>
      </p:sp>
    </p:spTree>
    <p:extLst>
      <p:ext uri="{BB962C8B-B14F-4D97-AF65-F5344CB8AC3E}">
        <p14:creationId xmlns:p14="http://schemas.microsoft.com/office/powerpoint/2010/main" val="3198307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72-4DD9-4251-BEC6-F60A5D09E57E}"/>
              </a:ext>
            </a:extLst>
          </p:cNvPr>
          <p:cNvSpPr>
            <a:spLocks noGrp="1"/>
          </p:cNvSpPr>
          <p:nvPr>
            <p:ph type="title"/>
          </p:nvPr>
        </p:nvSpPr>
        <p:spPr/>
        <p:txBody>
          <a:bodyPr/>
          <a:lstStyle/>
          <a:p>
            <a:r>
              <a:rPr lang="en-US" altLang="zh-TW" dirty="0"/>
              <a:t>AI-Based System </a:t>
            </a:r>
            <a:endParaRPr lang="zh-TW" altLang="en-US" dirty="0"/>
          </a:p>
        </p:txBody>
      </p:sp>
      <p:sp>
        <p:nvSpPr>
          <p:cNvPr id="4" name="Slide Number Placeholder 3">
            <a:extLst>
              <a:ext uri="{FF2B5EF4-FFF2-40B4-BE49-F238E27FC236}">
                <a16:creationId xmlns:a16="http://schemas.microsoft.com/office/drawing/2014/main" id="{4E6DA61E-807E-401F-B020-FF5D5A7EC01F}"/>
              </a:ext>
            </a:extLst>
          </p:cNvPr>
          <p:cNvSpPr>
            <a:spLocks noGrp="1"/>
          </p:cNvSpPr>
          <p:nvPr>
            <p:ph type="sldNum" sz="quarter" idx="12"/>
          </p:nvPr>
        </p:nvSpPr>
        <p:spPr/>
        <p:txBody>
          <a:bodyPr/>
          <a:lstStyle/>
          <a:p>
            <a:fld id="{52E38B42-96A3-412A-9CD3-7D6C2689CFF8}" type="slidenum">
              <a:rPr lang="en-US" altLang="zh-TW" smtClean="0"/>
              <a:pPr/>
              <a:t>18</a:t>
            </a:fld>
            <a:endParaRPr lang="en-US" altLang="zh-TW"/>
          </a:p>
        </p:txBody>
      </p:sp>
      <p:sp>
        <p:nvSpPr>
          <p:cNvPr id="13" name="Content Placeholder 12">
            <a:extLst>
              <a:ext uri="{FF2B5EF4-FFF2-40B4-BE49-F238E27FC236}">
                <a16:creationId xmlns:a16="http://schemas.microsoft.com/office/drawing/2014/main" id="{EB359E64-432C-4B0E-B18F-E9ED1A1B8F16}"/>
              </a:ext>
            </a:extLst>
          </p:cNvPr>
          <p:cNvSpPr>
            <a:spLocks noGrp="1"/>
          </p:cNvSpPr>
          <p:nvPr>
            <p:ph idx="1"/>
          </p:nvPr>
        </p:nvSpPr>
        <p:spPr/>
        <p:txBody>
          <a:bodyPr/>
          <a:lstStyle/>
          <a:p>
            <a:pPr marL="0" indent="0">
              <a:buNone/>
            </a:pPr>
            <a:r>
              <a:rPr lang="en-US" altLang="zh-TW" dirty="0"/>
              <a:t>Vision Sensor Application</a:t>
            </a:r>
            <a:endParaRPr lang="en-US" altLang="zh-TW" dirty="0">
              <a:latin typeface="+mn-lt"/>
            </a:endParaRPr>
          </a:p>
          <a:p>
            <a:r>
              <a:rPr lang="en-US" altLang="zh-TW" sz="2800" dirty="0">
                <a:latin typeface="+mn-lt"/>
              </a:rPr>
              <a:t>You Only Look Once (YOLO)</a:t>
            </a:r>
          </a:p>
          <a:p>
            <a:r>
              <a:rPr lang="en-US" altLang="zh-TW" sz="2800" dirty="0">
                <a:latin typeface="+mn-lt"/>
              </a:rPr>
              <a:t>Saxena et al.</a:t>
            </a:r>
          </a:p>
          <a:p>
            <a:r>
              <a:rPr lang="en-US" altLang="zh-TW" sz="2800" dirty="0">
                <a:latin typeface="+mn-lt"/>
              </a:rPr>
              <a:t>Robotic Grasping of Novel Objects using Vision</a:t>
            </a:r>
          </a:p>
          <a:p>
            <a:r>
              <a:rPr lang="en-US" altLang="zh-TW" sz="2800" dirty="0">
                <a:latin typeface="+mn-lt"/>
              </a:rPr>
              <a:t>Generative adversarial network (GAN)</a:t>
            </a:r>
          </a:p>
          <a:p>
            <a:pPr lvl="2"/>
            <a:endParaRPr lang="en-US" altLang="zh-TW" sz="1600" dirty="0"/>
          </a:p>
        </p:txBody>
      </p:sp>
    </p:spTree>
    <p:extLst>
      <p:ext uri="{BB962C8B-B14F-4D97-AF65-F5344CB8AC3E}">
        <p14:creationId xmlns:p14="http://schemas.microsoft.com/office/powerpoint/2010/main" val="2004155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72-4DD9-4251-BEC6-F60A5D09E57E}"/>
              </a:ext>
            </a:extLst>
          </p:cNvPr>
          <p:cNvSpPr>
            <a:spLocks noGrp="1"/>
          </p:cNvSpPr>
          <p:nvPr>
            <p:ph type="title"/>
          </p:nvPr>
        </p:nvSpPr>
        <p:spPr/>
        <p:txBody>
          <a:bodyPr/>
          <a:lstStyle/>
          <a:p>
            <a:r>
              <a:rPr lang="en-US" altLang="zh-TW" dirty="0"/>
              <a:t>AI-Based System </a:t>
            </a:r>
            <a:endParaRPr lang="zh-TW" altLang="en-US" dirty="0"/>
          </a:p>
        </p:txBody>
      </p:sp>
      <p:sp>
        <p:nvSpPr>
          <p:cNvPr id="4" name="Slide Number Placeholder 3">
            <a:extLst>
              <a:ext uri="{FF2B5EF4-FFF2-40B4-BE49-F238E27FC236}">
                <a16:creationId xmlns:a16="http://schemas.microsoft.com/office/drawing/2014/main" id="{4E6DA61E-807E-401F-B020-FF5D5A7EC01F}"/>
              </a:ext>
            </a:extLst>
          </p:cNvPr>
          <p:cNvSpPr>
            <a:spLocks noGrp="1"/>
          </p:cNvSpPr>
          <p:nvPr>
            <p:ph type="sldNum" sz="quarter" idx="12"/>
          </p:nvPr>
        </p:nvSpPr>
        <p:spPr/>
        <p:txBody>
          <a:bodyPr/>
          <a:lstStyle/>
          <a:p>
            <a:fld id="{52E38B42-96A3-412A-9CD3-7D6C2689CFF8}" type="slidenum">
              <a:rPr lang="en-US" altLang="zh-TW" smtClean="0"/>
              <a:pPr/>
              <a:t>19</a:t>
            </a:fld>
            <a:endParaRPr lang="en-US" altLang="zh-TW"/>
          </a:p>
        </p:txBody>
      </p:sp>
      <p:sp>
        <p:nvSpPr>
          <p:cNvPr id="13" name="Content Placeholder 12">
            <a:extLst>
              <a:ext uri="{FF2B5EF4-FFF2-40B4-BE49-F238E27FC236}">
                <a16:creationId xmlns:a16="http://schemas.microsoft.com/office/drawing/2014/main" id="{EB359E64-432C-4B0E-B18F-E9ED1A1B8F16}"/>
              </a:ext>
            </a:extLst>
          </p:cNvPr>
          <p:cNvSpPr>
            <a:spLocks noGrp="1"/>
          </p:cNvSpPr>
          <p:nvPr>
            <p:ph idx="1"/>
          </p:nvPr>
        </p:nvSpPr>
        <p:spPr/>
        <p:txBody>
          <a:bodyPr/>
          <a:lstStyle/>
          <a:p>
            <a:pPr marL="0" indent="0">
              <a:buNone/>
            </a:pPr>
            <a:r>
              <a:rPr lang="en-US" altLang="zh-TW" dirty="0"/>
              <a:t>Voice Sensor Application</a:t>
            </a:r>
            <a:endParaRPr lang="en-US" altLang="zh-TW" dirty="0">
              <a:latin typeface="+mn-lt"/>
            </a:endParaRPr>
          </a:p>
          <a:p>
            <a:r>
              <a:rPr lang="en-US" altLang="zh-TW" sz="2800" dirty="0">
                <a:latin typeface="+mn-lt"/>
              </a:rPr>
              <a:t>triboelectric auditory sensor (TAS) </a:t>
            </a:r>
          </a:p>
          <a:p>
            <a:r>
              <a:rPr lang="en-US" altLang="zh-TW" sz="2800" dirty="0">
                <a:latin typeface="+mn-lt"/>
              </a:rPr>
              <a:t>flexible piezoelectric acoustic sensor (f-PAS)</a:t>
            </a:r>
            <a:endParaRPr lang="en-US" altLang="zh-TW" sz="1600" dirty="0"/>
          </a:p>
        </p:txBody>
      </p:sp>
    </p:spTree>
    <p:extLst>
      <p:ext uri="{BB962C8B-B14F-4D97-AF65-F5344CB8AC3E}">
        <p14:creationId xmlns:p14="http://schemas.microsoft.com/office/powerpoint/2010/main" val="95969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7FD7B-91A2-49F0-8386-B8638AF8244E}"/>
              </a:ext>
            </a:extLst>
          </p:cNvPr>
          <p:cNvSpPr>
            <a:spLocks noGrp="1"/>
          </p:cNvSpPr>
          <p:nvPr>
            <p:ph type="title"/>
          </p:nvPr>
        </p:nvSpPr>
        <p:spPr/>
        <p:txBody>
          <a:bodyPr/>
          <a:lstStyle/>
          <a:p>
            <a:r>
              <a:rPr lang="en-US" altLang="zh-TW" dirty="0"/>
              <a:t>Outline</a:t>
            </a:r>
            <a:endParaRPr lang="zh-TW" altLang="en-US" dirty="0"/>
          </a:p>
        </p:txBody>
      </p:sp>
      <p:sp>
        <p:nvSpPr>
          <p:cNvPr id="3" name="Content Placeholder 2">
            <a:extLst>
              <a:ext uri="{FF2B5EF4-FFF2-40B4-BE49-F238E27FC236}">
                <a16:creationId xmlns:a16="http://schemas.microsoft.com/office/drawing/2014/main" id="{C88FD565-2DCD-4A29-BA04-77ECE5BFC4B8}"/>
              </a:ext>
            </a:extLst>
          </p:cNvPr>
          <p:cNvSpPr>
            <a:spLocks noGrp="1"/>
          </p:cNvSpPr>
          <p:nvPr>
            <p:ph idx="1"/>
          </p:nvPr>
        </p:nvSpPr>
        <p:spPr/>
        <p:txBody>
          <a:bodyPr/>
          <a:lstStyle/>
          <a:p>
            <a:pPr>
              <a:buFont typeface="Wingdings" panose="05000000000000000000" pitchFamily="2" charset="2"/>
              <a:buChar char="Ø"/>
            </a:pPr>
            <a:r>
              <a:rPr lang="en-US" altLang="zh-TW" sz="2400" dirty="0">
                <a:latin typeface="+mn-lt"/>
              </a:rPr>
              <a:t>Introduce</a:t>
            </a:r>
          </a:p>
          <a:p>
            <a:pPr>
              <a:buFont typeface="Wingdings" panose="05000000000000000000" pitchFamily="2" charset="2"/>
              <a:buChar char="Ø"/>
            </a:pPr>
            <a:r>
              <a:rPr lang="en-US" altLang="zh-TW" sz="2400" dirty="0">
                <a:latin typeface="+mn-lt"/>
              </a:rPr>
              <a:t>Digital Twin and Its Application</a:t>
            </a:r>
          </a:p>
          <a:p>
            <a:pPr>
              <a:buFont typeface="Wingdings" panose="05000000000000000000" pitchFamily="2" charset="2"/>
              <a:buChar char="Ø"/>
            </a:pPr>
            <a:r>
              <a:rPr lang="en-US" altLang="zh-TW" sz="2400" dirty="0">
                <a:latin typeface="+mn-lt"/>
              </a:rPr>
              <a:t>AI-Based System </a:t>
            </a:r>
          </a:p>
          <a:p>
            <a:pPr>
              <a:buFont typeface="Wingdings" panose="05000000000000000000" pitchFamily="2" charset="2"/>
              <a:buChar char="Ø"/>
            </a:pPr>
            <a:r>
              <a:rPr lang="en-US" altLang="zh-TW" sz="2400" dirty="0">
                <a:latin typeface="+mn-lt"/>
              </a:rPr>
              <a:t>Electronic Skin and Glove Platforms</a:t>
            </a:r>
          </a:p>
          <a:p>
            <a:pPr>
              <a:buFont typeface="Wingdings" panose="05000000000000000000" pitchFamily="2" charset="2"/>
              <a:buChar char="Ø"/>
            </a:pPr>
            <a:r>
              <a:rPr lang="en-US" altLang="zh-TW" sz="2400" dirty="0">
                <a:latin typeface="+mn-lt"/>
              </a:rPr>
              <a:t>Self-Powered Glove HMIs</a:t>
            </a:r>
          </a:p>
          <a:p>
            <a:pPr>
              <a:buFont typeface="Wingdings" panose="05000000000000000000" pitchFamily="2" charset="2"/>
              <a:buChar char="Ø"/>
            </a:pPr>
            <a:r>
              <a:rPr lang="en-US" altLang="zh-TW" sz="2400" dirty="0">
                <a:latin typeface="+mn-lt"/>
              </a:rPr>
              <a:t>Self-Powered Robotic Interfaces</a:t>
            </a:r>
          </a:p>
          <a:p>
            <a:pPr>
              <a:buFont typeface="Wingdings" panose="05000000000000000000" pitchFamily="2" charset="2"/>
              <a:buChar char="Ø"/>
            </a:pPr>
            <a:r>
              <a:rPr lang="en-US" altLang="zh-TW" sz="2400" dirty="0">
                <a:latin typeface="+mn-lt"/>
              </a:rPr>
              <a:t>Self-Powered Socks</a:t>
            </a:r>
          </a:p>
          <a:p>
            <a:pPr>
              <a:buFont typeface="Wingdings" panose="05000000000000000000" pitchFamily="2" charset="2"/>
              <a:buChar char="Ø"/>
            </a:pPr>
            <a:r>
              <a:rPr lang="en-US" altLang="zh-TW" sz="2400" dirty="0">
                <a:latin typeface="+mn-lt"/>
              </a:rPr>
              <a:t>Self-Powered Smart Floor</a:t>
            </a:r>
          </a:p>
          <a:p>
            <a:pPr>
              <a:buFont typeface="Wingdings" panose="05000000000000000000" pitchFamily="2" charset="2"/>
              <a:buChar char="Ø"/>
            </a:pPr>
            <a:r>
              <a:rPr lang="en-US" altLang="zh-TW" sz="2400" dirty="0">
                <a:latin typeface="+mn-lt"/>
              </a:rPr>
              <a:t>Self-Sustainable System</a:t>
            </a:r>
          </a:p>
          <a:p>
            <a:pPr>
              <a:buFont typeface="Wingdings" panose="05000000000000000000" pitchFamily="2" charset="2"/>
              <a:buChar char="Ø"/>
            </a:pPr>
            <a:r>
              <a:rPr lang="en-US" altLang="zh-TW" sz="2400" dirty="0">
                <a:latin typeface="+mn-lt"/>
              </a:rPr>
              <a:t>Prospects of Future Direction </a:t>
            </a:r>
          </a:p>
          <a:p>
            <a:pPr>
              <a:buFont typeface="Wingdings" panose="05000000000000000000" pitchFamily="2" charset="2"/>
              <a:buChar char="Ø"/>
            </a:pPr>
            <a:r>
              <a:rPr lang="en-US" altLang="zh-TW" sz="2400" dirty="0">
                <a:latin typeface="+mn-lt"/>
              </a:rPr>
              <a:t>Concluding</a:t>
            </a:r>
          </a:p>
        </p:txBody>
      </p:sp>
      <p:sp>
        <p:nvSpPr>
          <p:cNvPr id="4" name="Slide Number Placeholder 3">
            <a:extLst>
              <a:ext uri="{FF2B5EF4-FFF2-40B4-BE49-F238E27FC236}">
                <a16:creationId xmlns:a16="http://schemas.microsoft.com/office/drawing/2014/main" id="{DE9F3118-2560-461A-A4F9-29C66B2DA95C}"/>
              </a:ext>
            </a:extLst>
          </p:cNvPr>
          <p:cNvSpPr>
            <a:spLocks noGrp="1"/>
          </p:cNvSpPr>
          <p:nvPr>
            <p:ph type="sldNum" sz="quarter" idx="12"/>
          </p:nvPr>
        </p:nvSpPr>
        <p:spPr/>
        <p:txBody>
          <a:bodyPr/>
          <a:lstStyle/>
          <a:p>
            <a:fld id="{52E38B42-96A3-412A-9CD3-7D6C2689CFF8}" type="slidenum">
              <a:rPr lang="en-US" altLang="zh-TW" smtClean="0"/>
              <a:pPr/>
              <a:t>2</a:t>
            </a:fld>
            <a:endParaRPr lang="en-US" altLang="zh-TW" dirty="0"/>
          </a:p>
        </p:txBody>
      </p:sp>
    </p:spTree>
    <p:extLst>
      <p:ext uri="{BB962C8B-B14F-4D97-AF65-F5344CB8AC3E}">
        <p14:creationId xmlns:p14="http://schemas.microsoft.com/office/powerpoint/2010/main" val="3621440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72-4DD9-4251-BEC6-F60A5D09E57E}"/>
              </a:ext>
            </a:extLst>
          </p:cNvPr>
          <p:cNvSpPr>
            <a:spLocks noGrp="1"/>
          </p:cNvSpPr>
          <p:nvPr>
            <p:ph type="title"/>
          </p:nvPr>
        </p:nvSpPr>
        <p:spPr/>
        <p:txBody>
          <a:bodyPr/>
          <a:lstStyle/>
          <a:p>
            <a:r>
              <a:rPr lang="en-US" altLang="zh-TW" dirty="0"/>
              <a:t>AI-Based System </a:t>
            </a:r>
            <a:endParaRPr lang="zh-TW" altLang="en-US" dirty="0"/>
          </a:p>
        </p:txBody>
      </p:sp>
      <p:sp>
        <p:nvSpPr>
          <p:cNvPr id="4" name="Slide Number Placeholder 3">
            <a:extLst>
              <a:ext uri="{FF2B5EF4-FFF2-40B4-BE49-F238E27FC236}">
                <a16:creationId xmlns:a16="http://schemas.microsoft.com/office/drawing/2014/main" id="{4E6DA61E-807E-401F-B020-FF5D5A7EC01F}"/>
              </a:ext>
            </a:extLst>
          </p:cNvPr>
          <p:cNvSpPr>
            <a:spLocks noGrp="1"/>
          </p:cNvSpPr>
          <p:nvPr>
            <p:ph type="sldNum" sz="quarter" idx="12"/>
          </p:nvPr>
        </p:nvSpPr>
        <p:spPr/>
        <p:txBody>
          <a:bodyPr/>
          <a:lstStyle/>
          <a:p>
            <a:fld id="{52E38B42-96A3-412A-9CD3-7D6C2689CFF8}" type="slidenum">
              <a:rPr lang="en-US" altLang="zh-TW" smtClean="0"/>
              <a:pPr/>
              <a:t>20</a:t>
            </a:fld>
            <a:endParaRPr lang="en-US" altLang="zh-TW"/>
          </a:p>
        </p:txBody>
      </p:sp>
      <p:sp>
        <p:nvSpPr>
          <p:cNvPr id="13" name="Content Placeholder 12">
            <a:extLst>
              <a:ext uri="{FF2B5EF4-FFF2-40B4-BE49-F238E27FC236}">
                <a16:creationId xmlns:a16="http://schemas.microsoft.com/office/drawing/2014/main" id="{EB359E64-432C-4B0E-B18F-E9ED1A1B8F16}"/>
              </a:ext>
            </a:extLst>
          </p:cNvPr>
          <p:cNvSpPr>
            <a:spLocks noGrp="1"/>
          </p:cNvSpPr>
          <p:nvPr>
            <p:ph idx="1"/>
          </p:nvPr>
        </p:nvSpPr>
        <p:spPr/>
        <p:txBody>
          <a:bodyPr/>
          <a:lstStyle/>
          <a:p>
            <a:pPr marL="0" indent="0">
              <a:buNone/>
            </a:pPr>
            <a:r>
              <a:rPr lang="en-US" altLang="zh-TW" dirty="0"/>
              <a:t>Tactile Sensor Application</a:t>
            </a:r>
            <a:endParaRPr lang="en-US" altLang="zh-TW" dirty="0">
              <a:latin typeface="+mn-lt"/>
            </a:endParaRPr>
          </a:p>
          <a:p>
            <a:r>
              <a:rPr lang="en-US" altLang="zh-TW" sz="2800" dirty="0">
                <a:latin typeface="+mn-lt"/>
              </a:rPr>
              <a:t>3D design tactile sensor</a:t>
            </a:r>
          </a:p>
          <a:p>
            <a:r>
              <a:rPr lang="en-US" altLang="zh-TW" sz="2800" dirty="0">
                <a:latin typeface="+mn-lt"/>
              </a:rPr>
              <a:t>Tactile Triboelectric Nanogenerator(T-TENG)</a:t>
            </a:r>
          </a:p>
          <a:p>
            <a:r>
              <a:rPr lang="en-US" altLang="zh-TW" sz="2800" dirty="0">
                <a:latin typeface="+mn-lt"/>
              </a:rPr>
              <a:t>Ultrathin and Flexible Sensor(UPS)</a:t>
            </a:r>
          </a:p>
        </p:txBody>
      </p:sp>
    </p:spTree>
    <p:extLst>
      <p:ext uri="{BB962C8B-B14F-4D97-AF65-F5344CB8AC3E}">
        <p14:creationId xmlns:p14="http://schemas.microsoft.com/office/powerpoint/2010/main" val="1012305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72-4DD9-4251-BEC6-F60A5D09E57E}"/>
              </a:ext>
            </a:extLst>
          </p:cNvPr>
          <p:cNvSpPr>
            <a:spLocks noGrp="1"/>
          </p:cNvSpPr>
          <p:nvPr>
            <p:ph type="title"/>
          </p:nvPr>
        </p:nvSpPr>
        <p:spPr/>
        <p:txBody>
          <a:bodyPr/>
          <a:lstStyle/>
          <a:p>
            <a:r>
              <a:rPr lang="en-US" altLang="zh-TW" dirty="0"/>
              <a:t>Electronic Skin and Glove Platforms</a:t>
            </a:r>
            <a:endParaRPr lang="zh-TW" altLang="en-US" dirty="0"/>
          </a:p>
        </p:txBody>
      </p:sp>
      <p:sp>
        <p:nvSpPr>
          <p:cNvPr id="4" name="Slide Number Placeholder 3">
            <a:extLst>
              <a:ext uri="{FF2B5EF4-FFF2-40B4-BE49-F238E27FC236}">
                <a16:creationId xmlns:a16="http://schemas.microsoft.com/office/drawing/2014/main" id="{4E6DA61E-807E-401F-B020-FF5D5A7EC01F}"/>
              </a:ext>
            </a:extLst>
          </p:cNvPr>
          <p:cNvSpPr>
            <a:spLocks noGrp="1"/>
          </p:cNvSpPr>
          <p:nvPr>
            <p:ph type="sldNum" sz="quarter" idx="12"/>
          </p:nvPr>
        </p:nvSpPr>
        <p:spPr/>
        <p:txBody>
          <a:bodyPr/>
          <a:lstStyle/>
          <a:p>
            <a:fld id="{52E38B42-96A3-412A-9CD3-7D6C2689CFF8}" type="slidenum">
              <a:rPr lang="en-US" altLang="zh-TW" smtClean="0"/>
              <a:pPr/>
              <a:t>21</a:t>
            </a:fld>
            <a:endParaRPr lang="en-US" altLang="zh-TW"/>
          </a:p>
        </p:txBody>
      </p:sp>
      <p:pic>
        <p:nvPicPr>
          <p:cNvPr id="5" name="內容版面配置區 4">
            <a:extLst>
              <a:ext uri="{FF2B5EF4-FFF2-40B4-BE49-F238E27FC236}">
                <a16:creationId xmlns:a16="http://schemas.microsoft.com/office/drawing/2014/main" id="{14868393-29C3-459C-988B-1C5504F093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80019" y="1600200"/>
            <a:ext cx="6231962" cy="4525963"/>
          </a:xfrm>
        </p:spPr>
      </p:pic>
    </p:spTree>
    <p:extLst>
      <p:ext uri="{BB962C8B-B14F-4D97-AF65-F5344CB8AC3E}">
        <p14:creationId xmlns:p14="http://schemas.microsoft.com/office/powerpoint/2010/main" val="1182577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72-4DD9-4251-BEC6-F60A5D09E57E}"/>
              </a:ext>
            </a:extLst>
          </p:cNvPr>
          <p:cNvSpPr>
            <a:spLocks noGrp="1"/>
          </p:cNvSpPr>
          <p:nvPr>
            <p:ph type="title"/>
          </p:nvPr>
        </p:nvSpPr>
        <p:spPr/>
        <p:txBody>
          <a:bodyPr/>
          <a:lstStyle/>
          <a:p>
            <a:r>
              <a:rPr lang="en-US" altLang="zh-TW" dirty="0"/>
              <a:t>Self-Powered Glove HMIs</a:t>
            </a:r>
            <a:endParaRPr lang="zh-TW" altLang="en-US" dirty="0"/>
          </a:p>
        </p:txBody>
      </p:sp>
      <p:sp>
        <p:nvSpPr>
          <p:cNvPr id="6" name="內容版面配置區 5">
            <a:extLst>
              <a:ext uri="{FF2B5EF4-FFF2-40B4-BE49-F238E27FC236}">
                <a16:creationId xmlns:a16="http://schemas.microsoft.com/office/drawing/2014/main" id="{C3FC9DC3-2D7E-448A-AF94-8648548F8782}"/>
              </a:ext>
            </a:extLst>
          </p:cNvPr>
          <p:cNvSpPr>
            <a:spLocks noGrp="1"/>
          </p:cNvSpPr>
          <p:nvPr>
            <p:ph idx="1"/>
          </p:nvPr>
        </p:nvSpPr>
        <p:spPr/>
        <p:txBody>
          <a:bodyPr/>
          <a:lstStyle/>
          <a:p>
            <a:r>
              <a:rPr lang="en-US" altLang="zh-TW" sz="2800" dirty="0">
                <a:latin typeface="+mn-lt"/>
              </a:rPr>
              <a:t>Zhu et al. develop a low-cost</a:t>
            </a:r>
            <a:r>
              <a:rPr lang="zh-TW" altLang="en-US" sz="2800" dirty="0">
                <a:latin typeface="+mn-lt"/>
              </a:rPr>
              <a:t> </a:t>
            </a:r>
            <a:r>
              <a:rPr lang="en-US" altLang="zh-TW" sz="2800" dirty="0">
                <a:latin typeface="+mn-lt"/>
              </a:rPr>
              <a:t>3D-printed glove HMI with triboelectric finger bending sensors,</a:t>
            </a:r>
            <a:r>
              <a:rPr lang="zh-TW" altLang="en-US" sz="2800" dirty="0">
                <a:latin typeface="+mn-lt"/>
              </a:rPr>
              <a:t> </a:t>
            </a:r>
            <a:r>
              <a:rPr lang="en-US" altLang="zh-TW" sz="2800" dirty="0">
                <a:latin typeface="+mn-lt"/>
              </a:rPr>
              <a:t>palm sensors for sliding detection, and piezoelectric stimulators</a:t>
            </a:r>
            <a:r>
              <a:rPr lang="zh-TW" altLang="en-US" sz="2800" dirty="0">
                <a:latin typeface="+mn-lt"/>
              </a:rPr>
              <a:t> </a:t>
            </a:r>
            <a:r>
              <a:rPr lang="en-US" altLang="zh-TW" sz="2800" dirty="0">
                <a:latin typeface="+mn-lt"/>
              </a:rPr>
              <a:t>for feedback.</a:t>
            </a:r>
            <a:endParaRPr lang="zh-TW" altLang="en-US" sz="2800" dirty="0">
              <a:latin typeface="+mn-lt"/>
            </a:endParaRPr>
          </a:p>
        </p:txBody>
      </p:sp>
      <p:sp>
        <p:nvSpPr>
          <p:cNvPr id="4" name="Slide Number Placeholder 3">
            <a:extLst>
              <a:ext uri="{FF2B5EF4-FFF2-40B4-BE49-F238E27FC236}">
                <a16:creationId xmlns:a16="http://schemas.microsoft.com/office/drawing/2014/main" id="{4E6DA61E-807E-401F-B020-FF5D5A7EC01F}"/>
              </a:ext>
            </a:extLst>
          </p:cNvPr>
          <p:cNvSpPr>
            <a:spLocks noGrp="1"/>
          </p:cNvSpPr>
          <p:nvPr>
            <p:ph type="sldNum" sz="quarter" idx="12"/>
          </p:nvPr>
        </p:nvSpPr>
        <p:spPr/>
        <p:txBody>
          <a:bodyPr/>
          <a:lstStyle/>
          <a:p>
            <a:fld id="{52E38B42-96A3-412A-9CD3-7D6C2689CFF8}" type="slidenum">
              <a:rPr lang="en-US" altLang="zh-TW" smtClean="0"/>
              <a:pPr/>
              <a:t>22</a:t>
            </a:fld>
            <a:endParaRPr lang="en-US" altLang="zh-TW"/>
          </a:p>
        </p:txBody>
      </p:sp>
      <p:pic>
        <p:nvPicPr>
          <p:cNvPr id="8" name="圖片 7">
            <a:extLst>
              <a:ext uri="{FF2B5EF4-FFF2-40B4-BE49-F238E27FC236}">
                <a16:creationId xmlns:a16="http://schemas.microsoft.com/office/drawing/2014/main" id="{F9F08A72-62DB-46F2-94FF-15FB84F25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3040575"/>
            <a:ext cx="5486953" cy="3811849"/>
          </a:xfrm>
          <a:prstGeom prst="rect">
            <a:avLst/>
          </a:prstGeom>
        </p:spPr>
      </p:pic>
    </p:spTree>
    <p:extLst>
      <p:ext uri="{BB962C8B-B14F-4D97-AF65-F5344CB8AC3E}">
        <p14:creationId xmlns:p14="http://schemas.microsoft.com/office/powerpoint/2010/main" val="408244026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72-4DD9-4251-BEC6-F60A5D09E57E}"/>
              </a:ext>
            </a:extLst>
          </p:cNvPr>
          <p:cNvSpPr>
            <a:spLocks noGrp="1"/>
          </p:cNvSpPr>
          <p:nvPr>
            <p:ph type="title"/>
          </p:nvPr>
        </p:nvSpPr>
        <p:spPr/>
        <p:txBody>
          <a:bodyPr/>
          <a:lstStyle/>
          <a:p>
            <a:r>
              <a:rPr lang="en-US" altLang="zh-TW" dirty="0"/>
              <a:t>Self-Powered Robotic Interfaces</a:t>
            </a:r>
            <a:endParaRPr lang="zh-TW" altLang="en-US" dirty="0"/>
          </a:p>
        </p:txBody>
      </p:sp>
      <p:sp>
        <p:nvSpPr>
          <p:cNvPr id="6" name="內容版面配置區 5">
            <a:extLst>
              <a:ext uri="{FF2B5EF4-FFF2-40B4-BE49-F238E27FC236}">
                <a16:creationId xmlns:a16="http://schemas.microsoft.com/office/drawing/2014/main" id="{C3FC9DC3-2D7E-448A-AF94-8648548F8782}"/>
              </a:ext>
            </a:extLst>
          </p:cNvPr>
          <p:cNvSpPr>
            <a:spLocks noGrp="1"/>
          </p:cNvSpPr>
          <p:nvPr>
            <p:ph idx="1"/>
          </p:nvPr>
        </p:nvSpPr>
        <p:spPr>
          <a:xfrm>
            <a:off x="609600" y="1600205"/>
            <a:ext cx="10972800" cy="4190995"/>
          </a:xfrm>
        </p:spPr>
        <p:txBody>
          <a:bodyPr/>
          <a:lstStyle/>
          <a:p>
            <a:r>
              <a:rPr lang="en-US" altLang="zh-TW" sz="2800" dirty="0">
                <a:latin typeface="+mn-lt"/>
              </a:rPr>
              <a:t>sensors with high flexibility and </a:t>
            </a:r>
            <a:r>
              <a:rPr lang="en-US" altLang="zh-TW" sz="2800" dirty="0" err="1">
                <a:latin typeface="+mn-lt"/>
              </a:rPr>
              <a:t>stretchability</a:t>
            </a:r>
            <a:r>
              <a:rPr lang="en-US" altLang="zh-TW" sz="2800" dirty="0">
                <a:latin typeface="+mn-lt"/>
              </a:rPr>
              <a:t> that can follow the </a:t>
            </a:r>
            <a:r>
              <a:rPr lang="en-US" altLang="zh-TW" sz="2800" dirty="0" err="1">
                <a:latin typeface="+mn-lt"/>
              </a:rPr>
              <a:t>multidegree</a:t>
            </a:r>
            <a:r>
              <a:rPr lang="en-US" altLang="zh-TW" sz="2800" dirty="0">
                <a:latin typeface="+mn-lt"/>
              </a:rPr>
              <a:t> deformation of soft robots to real time monitor the bending angle or tactile stimuli have been developed recently, such as flexible resistance strain/tactile </a:t>
            </a:r>
            <a:r>
              <a:rPr lang="en-US" altLang="zh-TW" sz="2800" dirty="0" err="1">
                <a:latin typeface="+mn-lt"/>
              </a:rPr>
              <a:t>sensor,Hall</a:t>
            </a:r>
            <a:r>
              <a:rPr lang="en-US" altLang="zh-TW" sz="2800" dirty="0">
                <a:latin typeface="+mn-lt"/>
              </a:rPr>
              <a:t> effect bending </a:t>
            </a:r>
            <a:r>
              <a:rPr lang="en-US" altLang="zh-TW" sz="2800" dirty="0" err="1">
                <a:latin typeface="+mn-lt"/>
              </a:rPr>
              <a:t>sensor,and</a:t>
            </a:r>
            <a:r>
              <a:rPr lang="en-US" altLang="zh-TW" sz="2800" dirty="0">
                <a:latin typeface="+mn-lt"/>
              </a:rPr>
              <a:t> optical fiber strain </a:t>
            </a:r>
            <a:r>
              <a:rPr lang="en-US" altLang="zh-TW" sz="2800" dirty="0" err="1">
                <a:latin typeface="+mn-lt"/>
              </a:rPr>
              <a:t>sensor.However</a:t>
            </a:r>
            <a:r>
              <a:rPr lang="en-US" altLang="zh-TW" sz="2800" dirty="0">
                <a:latin typeface="+mn-lt"/>
              </a:rPr>
              <a:t>, these sensors still reveal drawbacks in terms of power consumption, environmental influences, sensing range, etc. </a:t>
            </a:r>
          </a:p>
          <a:p>
            <a:r>
              <a:rPr lang="en-US" altLang="zh-TW" sz="2800" dirty="0">
                <a:latin typeface="+mn-lt"/>
              </a:rPr>
              <a:t>Thanks to the merits of wide material choices and self-powered property, the emerging sensing technology based on TENG, which has been widely investigated as low-power sensory systems for wearable scenarios, also shows great compatibility to be utilized for soft robots’ deformation/tactile monitoring and provides a new research direction.</a:t>
            </a:r>
            <a:endParaRPr lang="zh-TW" altLang="en-US" sz="2800" dirty="0">
              <a:latin typeface="+mn-lt"/>
            </a:endParaRPr>
          </a:p>
        </p:txBody>
      </p:sp>
      <p:sp>
        <p:nvSpPr>
          <p:cNvPr id="4" name="Slide Number Placeholder 3">
            <a:extLst>
              <a:ext uri="{FF2B5EF4-FFF2-40B4-BE49-F238E27FC236}">
                <a16:creationId xmlns:a16="http://schemas.microsoft.com/office/drawing/2014/main" id="{4E6DA61E-807E-401F-B020-FF5D5A7EC01F}"/>
              </a:ext>
            </a:extLst>
          </p:cNvPr>
          <p:cNvSpPr>
            <a:spLocks noGrp="1"/>
          </p:cNvSpPr>
          <p:nvPr>
            <p:ph type="sldNum" sz="quarter" idx="12"/>
          </p:nvPr>
        </p:nvSpPr>
        <p:spPr/>
        <p:txBody>
          <a:bodyPr/>
          <a:lstStyle/>
          <a:p>
            <a:fld id="{52E38B42-96A3-412A-9CD3-7D6C2689CFF8}" type="slidenum">
              <a:rPr lang="en-US" altLang="zh-TW" smtClean="0"/>
              <a:pPr/>
              <a:t>23</a:t>
            </a:fld>
            <a:endParaRPr lang="en-US" altLang="zh-TW"/>
          </a:p>
        </p:txBody>
      </p:sp>
    </p:spTree>
    <p:extLst>
      <p:ext uri="{BB962C8B-B14F-4D97-AF65-F5344CB8AC3E}">
        <p14:creationId xmlns:p14="http://schemas.microsoft.com/office/powerpoint/2010/main" val="3657504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72-4DD9-4251-BEC6-F60A5D09E57E}"/>
              </a:ext>
            </a:extLst>
          </p:cNvPr>
          <p:cNvSpPr>
            <a:spLocks noGrp="1"/>
          </p:cNvSpPr>
          <p:nvPr>
            <p:ph type="title"/>
          </p:nvPr>
        </p:nvSpPr>
        <p:spPr/>
        <p:txBody>
          <a:bodyPr/>
          <a:lstStyle/>
          <a:p>
            <a:r>
              <a:rPr lang="en-US" altLang="zh-TW" dirty="0"/>
              <a:t>Self-Powered Robotic Interfaces</a:t>
            </a:r>
            <a:endParaRPr lang="zh-TW" altLang="en-US" dirty="0"/>
          </a:p>
        </p:txBody>
      </p:sp>
      <p:sp>
        <p:nvSpPr>
          <p:cNvPr id="6" name="內容版面配置區 5">
            <a:extLst>
              <a:ext uri="{FF2B5EF4-FFF2-40B4-BE49-F238E27FC236}">
                <a16:creationId xmlns:a16="http://schemas.microsoft.com/office/drawing/2014/main" id="{C3FC9DC3-2D7E-448A-AF94-8648548F8782}"/>
              </a:ext>
            </a:extLst>
          </p:cNvPr>
          <p:cNvSpPr>
            <a:spLocks noGrp="1"/>
          </p:cNvSpPr>
          <p:nvPr>
            <p:ph idx="1"/>
          </p:nvPr>
        </p:nvSpPr>
        <p:spPr>
          <a:xfrm>
            <a:off x="609600" y="1600205"/>
            <a:ext cx="10972800" cy="4190995"/>
          </a:xfrm>
        </p:spPr>
        <p:txBody>
          <a:bodyPr/>
          <a:lstStyle/>
          <a:p>
            <a:r>
              <a:rPr lang="en-US" altLang="zh-TW" sz="2800" dirty="0">
                <a:latin typeface="+mn-lt"/>
              </a:rPr>
              <a:t>the </a:t>
            </a:r>
            <a:r>
              <a:rPr lang="en-US" altLang="zh-TW" sz="2800" dirty="0" err="1">
                <a:latin typeface="+mn-lt"/>
              </a:rPr>
              <a:t>triboskin</a:t>
            </a:r>
            <a:r>
              <a:rPr lang="en-US" altLang="zh-TW" sz="2800" dirty="0">
                <a:latin typeface="+mn-lt"/>
              </a:rPr>
              <a:t> can be also embedded onto crawling robots for real-time</a:t>
            </a:r>
            <a:r>
              <a:rPr lang="zh-TW" altLang="en-US" sz="2800" dirty="0">
                <a:latin typeface="+mn-lt"/>
              </a:rPr>
              <a:t> </a:t>
            </a:r>
            <a:r>
              <a:rPr lang="en-US" altLang="zh-TW" sz="2800" dirty="0">
                <a:latin typeface="+mn-lt"/>
              </a:rPr>
              <a:t>muscle motion and gait perception toward self-sustainable exploration robots. In addition to developing e-skin for soft robots’</a:t>
            </a:r>
            <a:r>
              <a:rPr lang="zh-TW" altLang="en-US" sz="2800" dirty="0">
                <a:latin typeface="+mn-lt"/>
              </a:rPr>
              <a:t> </a:t>
            </a:r>
            <a:r>
              <a:rPr lang="en-US" altLang="zh-TW" sz="2800" dirty="0">
                <a:latin typeface="+mn-lt"/>
              </a:rPr>
              <a:t>tactile-related sensory information collection,</a:t>
            </a:r>
            <a:endParaRPr lang="zh-TW" altLang="en-US" sz="2800" dirty="0">
              <a:latin typeface="+mn-lt"/>
            </a:endParaRPr>
          </a:p>
        </p:txBody>
      </p:sp>
      <p:sp>
        <p:nvSpPr>
          <p:cNvPr id="4" name="Slide Number Placeholder 3">
            <a:extLst>
              <a:ext uri="{FF2B5EF4-FFF2-40B4-BE49-F238E27FC236}">
                <a16:creationId xmlns:a16="http://schemas.microsoft.com/office/drawing/2014/main" id="{4E6DA61E-807E-401F-B020-FF5D5A7EC01F}"/>
              </a:ext>
            </a:extLst>
          </p:cNvPr>
          <p:cNvSpPr>
            <a:spLocks noGrp="1"/>
          </p:cNvSpPr>
          <p:nvPr>
            <p:ph type="sldNum" sz="quarter" idx="12"/>
          </p:nvPr>
        </p:nvSpPr>
        <p:spPr/>
        <p:txBody>
          <a:bodyPr/>
          <a:lstStyle/>
          <a:p>
            <a:fld id="{52E38B42-96A3-412A-9CD3-7D6C2689CFF8}" type="slidenum">
              <a:rPr lang="en-US" altLang="zh-TW" smtClean="0"/>
              <a:pPr/>
              <a:t>24</a:t>
            </a:fld>
            <a:endParaRPr lang="en-US" altLang="zh-TW"/>
          </a:p>
        </p:txBody>
      </p:sp>
      <p:pic>
        <p:nvPicPr>
          <p:cNvPr id="5" name="圖片 4">
            <a:extLst>
              <a:ext uri="{FF2B5EF4-FFF2-40B4-BE49-F238E27FC236}">
                <a16:creationId xmlns:a16="http://schemas.microsoft.com/office/drawing/2014/main" id="{F302B7B3-80D7-41B8-AAC0-4FC1F1B1D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2949044"/>
            <a:ext cx="4845538" cy="3001962"/>
          </a:xfrm>
          <a:prstGeom prst="rect">
            <a:avLst/>
          </a:prstGeom>
        </p:spPr>
      </p:pic>
    </p:spTree>
    <p:extLst>
      <p:ext uri="{BB962C8B-B14F-4D97-AF65-F5344CB8AC3E}">
        <p14:creationId xmlns:p14="http://schemas.microsoft.com/office/powerpoint/2010/main" val="306492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72-4DD9-4251-BEC6-F60A5D09E57E}"/>
              </a:ext>
            </a:extLst>
          </p:cNvPr>
          <p:cNvSpPr>
            <a:spLocks noGrp="1"/>
          </p:cNvSpPr>
          <p:nvPr>
            <p:ph type="title"/>
          </p:nvPr>
        </p:nvSpPr>
        <p:spPr/>
        <p:txBody>
          <a:bodyPr/>
          <a:lstStyle/>
          <a:p>
            <a:r>
              <a:rPr lang="en-US" altLang="zh-TW" dirty="0"/>
              <a:t>Self-Powered Socks</a:t>
            </a:r>
            <a:endParaRPr lang="zh-TW" altLang="en-US" dirty="0"/>
          </a:p>
        </p:txBody>
      </p:sp>
      <p:sp>
        <p:nvSpPr>
          <p:cNvPr id="6" name="內容版面配置區 5">
            <a:extLst>
              <a:ext uri="{FF2B5EF4-FFF2-40B4-BE49-F238E27FC236}">
                <a16:creationId xmlns:a16="http://schemas.microsoft.com/office/drawing/2014/main" id="{C3FC9DC3-2D7E-448A-AF94-8648548F8782}"/>
              </a:ext>
            </a:extLst>
          </p:cNvPr>
          <p:cNvSpPr>
            <a:spLocks noGrp="1"/>
          </p:cNvSpPr>
          <p:nvPr>
            <p:ph idx="1"/>
          </p:nvPr>
        </p:nvSpPr>
        <p:spPr>
          <a:xfrm>
            <a:off x="609600" y="1600205"/>
            <a:ext cx="10972800" cy="4190995"/>
          </a:xfrm>
        </p:spPr>
        <p:txBody>
          <a:bodyPr/>
          <a:lstStyle/>
          <a:p>
            <a:r>
              <a:rPr lang="en-US" altLang="zh-TW" sz="2800" dirty="0">
                <a:latin typeface="+mn-lt"/>
              </a:rPr>
              <a:t>it is significant to monitor the pattern of walking gait because of the useful information of healthcare and personal identification.</a:t>
            </a:r>
          </a:p>
          <a:p>
            <a:r>
              <a:rPr lang="en-US" altLang="zh-TW" sz="2800" dirty="0">
                <a:latin typeface="+mn-lt"/>
              </a:rPr>
              <a:t>Meanwhile, the activity of footsteps is one of the major kinetic energy sources from the movement of human body; hence, there are many pieces of research on foot sensors and energy harvesters.</a:t>
            </a:r>
            <a:endParaRPr lang="zh-TW" altLang="en-US" sz="2800" dirty="0">
              <a:latin typeface="+mn-lt"/>
            </a:endParaRPr>
          </a:p>
        </p:txBody>
      </p:sp>
      <p:sp>
        <p:nvSpPr>
          <p:cNvPr id="4" name="Slide Number Placeholder 3">
            <a:extLst>
              <a:ext uri="{FF2B5EF4-FFF2-40B4-BE49-F238E27FC236}">
                <a16:creationId xmlns:a16="http://schemas.microsoft.com/office/drawing/2014/main" id="{4E6DA61E-807E-401F-B020-FF5D5A7EC01F}"/>
              </a:ext>
            </a:extLst>
          </p:cNvPr>
          <p:cNvSpPr>
            <a:spLocks noGrp="1"/>
          </p:cNvSpPr>
          <p:nvPr>
            <p:ph type="sldNum" sz="quarter" idx="12"/>
          </p:nvPr>
        </p:nvSpPr>
        <p:spPr/>
        <p:txBody>
          <a:bodyPr/>
          <a:lstStyle/>
          <a:p>
            <a:fld id="{52E38B42-96A3-412A-9CD3-7D6C2689CFF8}" type="slidenum">
              <a:rPr lang="en-US" altLang="zh-TW" smtClean="0"/>
              <a:pPr/>
              <a:t>25</a:t>
            </a:fld>
            <a:endParaRPr lang="en-US" altLang="zh-TW"/>
          </a:p>
        </p:txBody>
      </p:sp>
      <p:pic>
        <p:nvPicPr>
          <p:cNvPr id="5" name="圖片 4">
            <a:extLst>
              <a:ext uri="{FF2B5EF4-FFF2-40B4-BE49-F238E27FC236}">
                <a16:creationId xmlns:a16="http://schemas.microsoft.com/office/drawing/2014/main" id="{9B55C7B4-D965-4010-BFBC-F8AEDC5F8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962" y="4043357"/>
            <a:ext cx="2428875" cy="2428875"/>
          </a:xfrm>
          <a:prstGeom prst="rect">
            <a:avLst/>
          </a:prstGeom>
        </p:spPr>
      </p:pic>
    </p:spTree>
    <p:extLst>
      <p:ext uri="{BB962C8B-B14F-4D97-AF65-F5344CB8AC3E}">
        <p14:creationId xmlns:p14="http://schemas.microsoft.com/office/powerpoint/2010/main" val="2323679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72-4DD9-4251-BEC6-F60A5D09E57E}"/>
              </a:ext>
            </a:extLst>
          </p:cNvPr>
          <p:cNvSpPr>
            <a:spLocks noGrp="1"/>
          </p:cNvSpPr>
          <p:nvPr>
            <p:ph type="title"/>
          </p:nvPr>
        </p:nvSpPr>
        <p:spPr/>
        <p:txBody>
          <a:bodyPr/>
          <a:lstStyle/>
          <a:p>
            <a:r>
              <a:rPr lang="en-US" altLang="zh-TW" dirty="0"/>
              <a:t>Self-Powered Socks</a:t>
            </a:r>
            <a:endParaRPr lang="zh-TW" altLang="en-US" dirty="0"/>
          </a:p>
        </p:txBody>
      </p:sp>
      <p:sp>
        <p:nvSpPr>
          <p:cNvPr id="6" name="內容版面配置區 5">
            <a:extLst>
              <a:ext uri="{FF2B5EF4-FFF2-40B4-BE49-F238E27FC236}">
                <a16:creationId xmlns:a16="http://schemas.microsoft.com/office/drawing/2014/main" id="{C3FC9DC3-2D7E-448A-AF94-8648548F8782}"/>
              </a:ext>
            </a:extLst>
          </p:cNvPr>
          <p:cNvSpPr>
            <a:spLocks noGrp="1"/>
          </p:cNvSpPr>
          <p:nvPr>
            <p:ph idx="1"/>
          </p:nvPr>
        </p:nvSpPr>
        <p:spPr>
          <a:xfrm>
            <a:off x="609600" y="1600205"/>
            <a:ext cx="10972800" cy="4190995"/>
          </a:xfrm>
        </p:spPr>
        <p:txBody>
          <a:bodyPr/>
          <a:lstStyle/>
          <a:p>
            <a:r>
              <a:rPr lang="en-US" altLang="zh-TW" sz="2800" dirty="0">
                <a:latin typeface="+mn-lt"/>
              </a:rPr>
              <a:t>Zhang et al. developed low-cost triboelectric intelligent socks (LTIS) for the collection of gait pattern.</a:t>
            </a:r>
          </a:p>
          <a:p>
            <a:r>
              <a:rPr lang="en-US" altLang="zh-TW" sz="2800" dirty="0">
                <a:latin typeface="+mn-lt"/>
              </a:rPr>
              <a:t>As a result, a 13-participant gait dataset achieves a high accuracy of 93.54%</a:t>
            </a:r>
          </a:p>
          <a:p>
            <a:r>
              <a:rPr lang="en-US" altLang="zh-TW" sz="2800" dirty="0">
                <a:latin typeface="+mn-lt"/>
              </a:rPr>
              <a:t>smart home and smart classroom. The LTIS-based smart building system realizes the automatic distinction between family</a:t>
            </a:r>
            <a:r>
              <a:rPr lang="zh-TW" altLang="en-US" sz="2800" dirty="0">
                <a:latin typeface="+mn-lt"/>
              </a:rPr>
              <a:t> </a:t>
            </a:r>
            <a:r>
              <a:rPr lang="en-US" altLang="zh-TW" sz="2800" dirty="0">
                <a:latin typeface="+mn-lt"/>
              </a:rPr>
              <a:t>members and strangers</a:t>
            </a:r>
          </a:p>
          <a:p>
            <a:endParaRPr lang="zh-TW" altLang="en-US" sz="2800" dirty="0">
              <a:latin typeface="+mn-lt"/>
            </a:endParaRPr>
          </a:p>
        </p:txBody>
      </p:sp>
      <p:sp>
        <p:nvSpPr>
          <p:cNvPr id="4" name="Slide Number Placeholder 3">
            <a:extLst>
              <a:ext uri="{FF2B5EF4-FFF2-40B4-BE49-F238E27FC236}">
                <a16:creationId xmlns:a16="http://schemas.microsoft.com/office/drawing/2014/main" id="{4E6DA61E-807E-401F-B020-FF5D5A7EC01F}"/>
              </a:ext>
            </a:extLst>
          </p:cNvPr>
          <p:cNvSpPr>
            <a:spLocks noGrp="1"/>
          </p:cNvSpPr>
          <p:nvPr>
            <p:ph type="sldNum" sz="quarter" idx="12"/>
          </p:nvPr>
        </p:nvSpPr>
        <p:spPr/>
        <p:txBody>
          <a:bodyPr/>
          <a:lstStyle/>
          <a:p>
            <a:fld id="{52E38B42-96A3-412A-9CD3-7D6C2689CFF8}" type="slidenum">
              <a:rPr lang="en-US" altLang="zh-TW" smtClean="0"/>
              <a:pPr/>
              <a:t>26</a:t>
            </a:fld>
            <a:endParaRPr lang="en-US" altLang="zh-TW"/>
          </a:p>
        </p:txBody>
      </p:sp>
    </p:spTree>
    <p:extLst>
      <p:ext uri="{BB962C8B-B14F-4D97-AF65-F5344CB8AC3E}">
        <p14:creationId xmlns:p14="http://schemas.microsoft.com/office/powerpoint/2010/main" val="1916950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72-4DD9-4251-BEC6-F60A5D09E57E}"/>
              </a:ext>
            </a:extLst>
          </p:cNvPr>
          <p:cNvSpPr>
            <a:spLocks noGrp="1"/>
          </p:cNvSpPr>
          <p:nvPr>
            <p:ph type="title"/>
          </p:nvPr>
        </p:nvSpPr>
        <p:spPr/>
        <p:txBody>
          <a:bodyPr/>
          <a:lstStyle/>
          <a:p>
            <a:r>
              <a:rPr lang="en-US" altLang="zh-TW" dirty="0"/>
              <a:t>Self-Powered Socks</a:t>
            </a:r>
            <a:endParaRPr lang="zh-TW" altLang="en-US" dirty="0"/>
          </a:p>
        </p:txBody>
      </p:sp>
      <p:sp>
        <p:nvSpPr>
          <p:cNvPr id="4" name="Slide Number Placeholder 3">
            <a:extLst>
              <a:ext uri="{FF2B5EF4-FFF2-40B4-BE49-F238E27FC236}">
                <a16:creationId xmlns:a16="http://schemas.microsoft.com/office/drawing/2014/main" id="{4E6DA61E-807E-401F-B020-FF5D5A7EC01F}"/>
              </a:ext>
            </a:extLst>
          </p:cNvPr>
          <p:cNvSpPr>
            <a:spLocks noGrp="1"/>
          </p:cNvSpPr>
          <p:nvPr>
            <p:ph type="sldNum" sz="quarter" idx="12"/>
          </p:nvPr>
        </p:nvSpPr>
        <p:spPr/>
        <p:txBody>
          <a:bodyPr/>
          <a:lstStyle/>
          <a:p>
            <a:fld id="{52E38B42-96A3-412A-9CD3-7D6C2689CFF8}" type="slidenum">
              <a:rPr lang="en-US" altLang="zh-TW" smtClean="0"/>
              <a:pPr/>
              <a:t>27</a:t>
            </a:fld>
            <a:endParaRPr lang="en-US" altLang="zh-TW"/>
          </a:p>
        </p:txBody>
      </p:sp>
      <p:pic>
        <p:nvPicPr>
          <p:cNvPr id="10" name="內容版面配置區 9">
            <a:extLst>
              <a:ext uri="{FF2B5EF4-FFF2-40B4-BE49-F238E27FC236}">
                <a16:creationId xmlns:a16="http://schemas.microsoft.com/office/drawing/2014/main" id="{D5F5CE1F-BE7C-4101-830A-E300582792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7600" y="1152824"/>
            <a:ext cx="4572000" cy="5705176"/>
          </a:xfrm>
        </p:spPr>
      </p:pic>
    </p:spTree>
    <p:extLst>
      <p:ext uri="{BB962C8B-B14F-4D97-AF65-F5344CB8AC3E}">
        <p14:creationId xmlns:p14="http://schemas.microsoft.com/office/powerpoint/2010/main" val="2014905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72-4DD9-4251-BEC6-F60A5D09E57E}"/>
              </a:ext>
            </a:extLst>
          </p:cNvPr>
          <p:cNvSpPr>
            <a:spLocks noGrp="1"/>
          </p:cNvSpPr>
          <p:nvPr>
            <p:ph type="title"/>
          </p:nvPr>
        </p:nvSpPr>
        <p:spPr/>
        <p:txBody>
          <a:bodyPr/>
          <a:lstStyle/>
          <a:p>
            <a:r>
              <a:rPr lang="en-US" altLang="zh-TW" dirty="0"/>
              <a:t>Self-Powered Smart Floor</a:t>
            </a:r>
            <a:endParaRPr lang="zh-TW" altLang="en-US" dirty="0"/>
          </a:p>
        </p:txBody>
      </p:sp>
      <p:sp>
        <p:nvSpPr>
          <p:cNvPr id="4" name="Slide Number Placeholder 3">
            <a:extLst>
              <a:ext uri="{FF2B5EF4-FFF2-40B4-BE49-F238E27FC236}">
                <a16:creationId xmlns:a16="http://schemas.microsoft.com/office/drawing/2014/main" id="{4E6DA61E-807E-401F-B020-FF5D5A7EC01F}"/>
              </a:ext>
            </a:extLst>
          </p:cNvPr>
          <p:cNvSpPr>
            <a:spLocks noGrp="1"/>
          </p:cNvSpPr>
          <p:nvPr>
            <p:ph type="sldNum" sz="quarter" idx="12"/>
          </p:nvPr>
        </p:nvSpPr>
        <p:spPr/>
        <p:txBody>
          <a:bodyPr/>
          <a:lstStyle/>
          <a:p>
            <a:fld id="{52E38B42-96A3-412A-9CD3-7D6C2689CFF8}" type="slidenum">
              <a:rPr lang="en-US" altLang="zh-TW" smtClean="0"/>
              <a:pPr/>
              <a:t>28</a:t>
            </a:fld>
            <a:endParaRPr lang="en-US" altLang="zh-TW"/>
          </a:p>
        </p:txBody>
      </p:sp>
      <p:sp>
        <p:nvSpPr>
          <p:cNvPr id="5" name="內容版面配置區 4">
            <a:extLst>
              <a:ext uri="{FF2B5EF4-FFF2-40B4-BE49-F238E27FC236}">
                <a16:creationId xmlns:a16="http://schemas.microsoft.com/office/drawing/2014/main" id="{6A55367E-FD8E-42F5-B82F-0A6639181FC7}"/>
              </a:ext>
            </a:extLst>
          </p:cNvPr>
          <p:cNvSpPr>
            <a:spLocks noGrp="1"/>
          </p:cNvSpPr>
          <p:nvPr>
            <p:ph idx="1"/>
          </p:nvPr>
        </p:nvSpPr>
        <p:spPr/>
        <p:txBody>
          <a:bodyPr/>
          <a:lstStyle/>
          <a:p>
            <a:r>
              <a:rPr lang="en-US" altLang="zh-TW" sz="2800" dirty="0">
                <a:latin typeface="+mn-lt"/>
              </a:rPr>
              <a:t>In addition to using smart socks to achieve gait analysis, another</a:t>
            </a:r>
            <a:r>
              <a:rPr lang="zh-TW" altLang="en-US" sz="2800" dirty="0">
                <a:latin typeface="+mn-lt"/>
              </a:rPr>
              <a:t> </a:t>
            </a:r>
            <a:r>
              <a:rPr lang="en-US" altLang="zh-TW" sz="2800" dirty="0">
                <a:latin typeface="+mn-lt"/>
              </a:rPr>
              <a:t>common approach is using floor mat-based sensors.</a:t>
            </a:r>
          </a:p>
          <a:p>
            <a:r>
              <a:rPr lang="en-US" altLang="zh-TW" sz="2800" dirty="0">
                <a:latin typeface="+mn-lt"/>
              </a:rPr>
              <a:t>Can obtain rich sensory information from human walking through embedded sensors.</a:t>
            </a:r>
          </a:p>
          <a:p>
            <a:r>
              <a:rPr lang="en-US" altLang="zh-TW" sz="2800" dirty="0">
                <a:latin typeface="+mn-lt"/>
              </a:rPr>
              <a:t>the floor mats based on piezoelectric and triboelectric exhibit exceptional self-powered advantages, which will reduce system-level power consumption and</a:t>
            </a:r>
            <a:r>
              <a:rPr lang="zh-TW" altLang="en-US" sz="2800" dirty="0">
                <a:latin typeface="+mn-lt"/>
              </a:rPr>
              <a:t> </a:t>
            </a:r>
            <a:r>
              <a:rPr lang="en-US" altLang="zh-TW" sz="2800" dirty="0">
                <a:latin typeface="+mn-lt"/>
              </a:rPr>
              <a:t>potentially achieve self-sustainability.</a:t>
            </a:r>
          </a:p>
          <a:p>
            <a:r>
              <a:rPr lang="en-US" altLang="zh-TW" sz="2800" dirty="0">
                <a:latin typeface="+mn-lt"/>
              </a:rPr>
              <a:t> Shi et al. propose a </a:t>
            </a:r>
            <a:r>
              <a:rPr lang="en-US" altLang="zh-TW" sz="2800" dirty="0" err="1">
                <a:latin typeface="+mn-lt"/>
              </a:rPr>
              <a:t>DLenabled</a:t>
            </a:r>
            <a:r>
              <a:rPr lang="en-US" altLang="zh-TW" sz="2800" dirty="0">
                <a:latin typeface="+mn-lt"/>
              </a:rPr>
              <a:t> smart mat (DLES-mat) array integrated with DL analytics</a:t>
            </a:r>
            <a:r>
              <a:rPr lang="zh-TW" altLang="en-US" sz="2800" dirty="0">
                <a:latin typeface="+mn-lt"/>
              </a:rPr>
              <a:t> </a:t>
            </a:r>
            <a:r>
              <a:rPr lang="en-US" altLang="zh-TW" sz="2800" dirty="0">
                <a:latin typeface="+mn-lt"/>
              </a:rPr>
              <a:t>to realize a smart home in Figure 7a.</a:t>
            </a:r>
            <a:endParaRPr lang="zh-TW" altLang="en-US" sz="2800" dirty="0">
              <a:latin typeface="+mn-lt"/>
            </a:endParaRPr>
          </a:p>
        </p:txBody>
      </p:sp>
    </p:spTree>
    <p:extLst>
      <p:ext uri="{BB962C8B-B14F-4D97-AF65-F5344CB8AC3E}">
        <p14:creationId xmlns:p14="http://schemas.microsoft.com/office/powerpoint/2010/main" val="2978582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72-4DD9-4251-BEC6-F60A5D09E57E}"/>
              </a:ext>
            </a:extLst>
          </p:cNvPr>
          <p:cNvSpPr>
            <a:spLocks noGrp="1"/>
          </p:cNvSpPr>
          <p:nvPr>
            <p:ph type="title"/>
          </p:nvPr>
        </p:nvSpPr>
        <p:spPr/>
        <p:txBody>
          <a:bodyPr/>
          <a:lstStyle/>
          <a:p>
            <a:r>
              <a:rPr lang="en-US" altLang="zh-TW" dirty="0"/>
              <a:t>Self-Sustainable System</a:t>
            </a:r>
            <a:endParaRPr lang="zh-TW" altLang="en-US" dirty="0"/>
          </a:p>
        </p:txBody>
      </p:sp>
      <p:sp>
        <p:nvSpPr>
          <p:cNvPr id="4" name="Slide Number Placeholder 3">
            <a:extLst>
              <a:ext uri="{FF2B5EF4-FFF2-40B4-BE49-F238E27FC236}">
                <a16:creationId xmlns:a16="http://schemas.microsoft.com/office/drawing/2014/main" id="{4E6DA61E-807E-401F-B020-FF5D5A7EC01F}"/>
              </a:ext>
            </a:extLst>
          </p:cNvPr>
          <p:cNvSpPr>
            <a:spLocks noGrp="1"/>
          </p:cNvSpPr>
          <p:nvPr>
            <p:ph type="sldNum" sz="quarter" idx="12"/>
          </p:nvPr>
        </p:nvSpPr>
        <p:spPr/>
        <p:txBody>
          <a:bodyPr/>
          <a:lstStyle/>
          <a:p>
            <a:fld id="{52E38B42-96A3-412A-9CD3-7D6C2689CFF8}" type="slidenum">
              <a:rPr lang="en-US" altLang="zh-TW" smtClean="0"/>
              <a:pPr/>
              <a:t>29</a:t>
            </a:fld>
            <a:endParaRPr lang="en-US" altLang="zh-TW"/>
          </a:p>
        </p:txBody>
      </p:sp>
      <p:sp>
        <p:nvSpPr>
          <p:cNvPr id="5" name="內容版面配置區 4">
            <a:extLst>
              <a:ext uri="{FF2B5EF4-FFF2-40B4-BE49-F238E27FC236}">
                <a16:creationId xmlns:a16="http://schemas.microsoft.com/office/drawing/2014/main" id="{6A55367E-FD8E-42F5-B82F-0A6639181FC7}"/>
              </a:ext>
            </a:extLst>
          </p:cNvPr>
          <p:cNvSpPr>
            <a:spLocks noGrp="1"/>
          </p:cNvSpPr>
          <p:nvPr>
            <p:ph idx="1"/>
          </p:nvPr>
        </p:nvSpPr>
        <p:spPr/>
        <p:txBody>
          <a:bodyPr/>
          <a:lstStyle/>
          <a:p>
            <a:r>
              <a:rPr lang="en-US" altLang="zh-TW" sz="2800" dirty="0">
                <a:latin typeface="+mn-lt"/>
              </a:rPr>
              <a:t>Zhang et al. develop a low-cost textile-based TENG (T-TENG) pressure sensor aiming for an AI-Toilet, as shown in Figure 8a.</a:t>
            </a:r>
            <a:endParaRPr lang="zh-TW" altLang="en-US" sz="2800" dirty="0">
              <a:latin typeface="+mn-lt"/>
            </a:endParaRPr>
          </a:p>
        </p:txBody>
      </p:sp>
      <p:pic>
        <p:nvPicPr>
          <p:cNvPr id="6" name="圖片 5">
            <a:extLst>
              <a:ext uri="{FF2B5EF4-FFF2-40B4-BE49-F238E27FC236}">
                <a16:creationId xmlns:a16="http://schemas.microsoft.com/office/drawing/2014/main" id="{6CA43E71-917C-43F4-981E-B31A5177A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484864"/>
            <a:ext cx="5816161" cy="4241932"/>
          </a:xfrm>
          <a:prstGeom prst="rect">
            <a:avLst/>
          </a:prstGeom>
        </p:spPr>
      </p:pic>
    </p:spTree>
    <p:extLst>
      <p:ext uri="{BB962C8B-B14F-4D97-AF65-F5344CB8AC3E}">
        <p14:creationId xmlns:p14="http://schemas.microsoft.com/office/powerpoint/2010/main" val="74310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7FD7B-91A2-49F0-8386-B8638AF8244E}"/>
              </a:ext>
            </a:extLst>
          </p:cNvPr>
          <p:cNvSpPr>
            <a:spLocks noGrp="1"/>
          </p:cNvSpPr>
          <p:nvPr>
            <p:ph type="title"/>
          </p:nvPr>
        </p:nvSpPr>
        <p:spPr/>
        <p:txBody>
          <a:bodyPr/>
          <a:lstStyle/>
          <a:p>
            <a:r>
              <a:rPr lang="en-US" altLang="zh-TW" dirty="0"/>
              <a:t>Introduce</a:t>
            </a:r>
            <a:endParaRPr lang="zh-TW" altLang="en-US" dirty="0"/>
          </a:p>
        </p:txBody>
      </p:sp>
      <p:sp>
        <p:nvSpPr>
          <p:cNvPr id="3" name="Content Placeholder 2">
            <a:extLst>
              <a:ext uri="{FF2B5EF4-FFF2-40B4-BE49-F238E27FC236}">
                <a16:creationId xmlns:a16="http://schemas.microsoft.com/office/drawing/2014/main" id="{C88FD565-2DCD-4A29-BA04-77ECE5BFC4B8}"/>
              </a:ext>
            </a:extLst>
          </p:cNvPr>
          <p:cNvSpPr>
            <a:spLocks noGrp="1"/>
          </p:cNvSpPr>
          <p:nvPr>
            <p:ph idx="1"/>
          </p:nvPr>
        </p:nvSpPr>
        <p:spPr/>
        <p:txBody>
          <a:bodyPr/>
          <a:lstStyle/>
          <a:p>
            <a:r>
              <a:rPr lang="en-US" altLang="zh-TW" sz="2800" dirty="0">
                <a:latin typeface="+mn-lt"/>
              </a:rPr>
              <a:t>Recent advances in 5G and IoT technology provide cost-effective approaches for wireless network connectivity between various sensors and processors in both industrial and commercial development.</a:t>
            </a:r>
          </a:p>
          <a:p>
            <a:endParaRPr lang="en-US" altLang="zh-TW" sz="2800" dirty="0">
              <a:latin typeface="+mn-lt"/>
            </a:endParaRPr>
          </a:p>
          <a:p>
            <a:r>
              <a:rPr lang="en-US" altLang="zh-TW" sz="2800" dirty="0">
                <a:latin typeface="+mn-lt"/>
              </a:rPr>
              <a:t>Wireless and portable electronics are undergoing explosive development,</a:t>
            </a:r>
            <a:r>
              <a:rPr lang="zh-TW" altLang="en-US" sz="2800" dirty="0">
                <a:latin typeface="+mn-lt"/>
              </a:rPr>
              <a:t> </a:t>
            </a:r>
            <a:r>
              <a:rPr lang="en-US" altLang="zh-TW" sz="2800" dirty="0">
                <a:latin typeface="+mn-lt"/>
              </a:rPr>
              <a:t>which is considered as a promising technology.</a:t>
            </a:r>
          </a:p>
        </p:txBody>
      </p:sp>
      <p:sp>
        <p:nvSpPr>
          <p:cNvPr id="4" name="Slide Number Placeholder 3">
            <a:extLst>
              <a:ext uri="{FF2B5EF4-FFF2-40B4-BE49-F238E27FC236}">
                <a16:creationId xmlns:a16="http://schemas.microsoft.com/office/drawing/2014/main" id="{DE9F3118-2560-461A-A4F9-29C66B2DA95C}"/>
              </a:ext>
            </a:extLst>
          </p:cNvPr>
          <p:cNvSpPr>
            <a:spLocks noGrp="1"/>
          </p:cNvSpPr>
          <p:nvPr>
            <p:ph type="sldNum" sz="quarter" idx="12"/>
          </p:nvPr>
        </p:nvSpPr>
        <p:spPr/>
        <p:txBody>
          <a:bodyPr/>
          <a:lstStyle/>
          <a:p>
            <a:fld id="{52E38B42-96A3-412A-9CD3-7D6C2689CFF8}" type="slidenum">
              <a:rPr lang="en-US" altLang="zh-TW" smtClean="0"/>
              <a:pPr/>
              <a:t>3</a:t>
            </a:fld>
            <a:endParaRPr lang="en-US" altLang="zh-TW"/>
          </a:p>
        </p:txBody>
      </p:sp>
    </p:spTree>
    <p:extLst>
      <p:ext uri="{BB962C8B-B14F-4D97-AF65-F5344CB8AC3E}">
        <p14:creationId xmlns:p14="http://schemas.microsoft.com/office/powerpoint/2010/main" val="1860912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72-4DD9-4251-BEC6-F60A5D09E57E}"/>
              </a:ext>
            </a:extLst>
          </p:cNvPr>
          <p:cNvSpPr>
            <a:spLocks noGrp="1"/>
          </p:cNvSpPr>
          <p:nvPr>
            <p:ph type="title"/>
          </p:nvPr>
        </p:nvSpPr>
        <p:spPr/>
        <p:txBody>
          <a:bodyPr/>
          <a:lstStyle/>
          <a:p>
            <a:r>
              <a:rPr lang="en-US" altLang="zh-TW" dirty="0"/>
              <a:t>Self-Sustainable System</a:t>
            </a:r>
            <a:endParaRPr lang="zh-TW" altLang="en-US" dirty="0"/>
          </a:p>
        </p:txBody>
      </p:sp>
      <p:sp>
        <p:nvSpPr>
          <p:cNvPr id="4" name="Slide Number Placeholder 3">
            <a:extLst>
              <a:ext uri="{FF2B5EF4-FFF2-40B4-BE49-F238E27FC236}">
                <a16:creationId xmlns:a16="http://schemas.microsoft.com/office/drawing/2014/main" id="{4E6DA61E-807E-401F-B020-FF5D5A7EC01F}"/>
              </a:ext>
            </a:extLst>
          </p:cNvPr>
          <p:cNvSpPr>
            <a:spLocks noGrp="1"/>
          </p:cNvSpPr>
          <p:nvPr>
            <p:ph type="sldNum" sz="quarter" idx="12"/>
          </p:nvPr>
        </p:nvSpPr>
        <p:spPr/>
        <p:txBody>
          <a:bodyPr/>
          <a:lstStyle/>
          <a:p>
            <a:fld id="{52E38B42-96A3-412A-9CD3-7D6C2689CFF8}" type="slidenum">
              <a:rPr lang="en-US" altLang="zh-TW" smtClean="0"/>
              <a:pPr/>
              <a:t>30</a:t>
            </a:fld>
            <a:endParaRPr lang="en-US" altLang="zh-TW"/>
          </a:p>
        </p:txBody>
      </p:sp>
      <p:sp>
        <p:nvSpPr>
          <p:cNvPr id="5" name="內容版面配置區 4">
            <a:extLst>
              <a:ext uri="{FF2B5EF4-FFF2-40B4-BE49-F238E27FC236}">
                <a16:creationId xmlns:a16="http://schemas.microsoft.com/office/drawing/2014/main" id="{6A55367E-FD8E-42F5-B82F-0A6639181FC7}"/>
              </a:ext>
            </a:extLst>
          </p:cNvPr>
          <p:cNvSpPr>
            <a:spLocks noGrp="1"/>
          </p:cNvSpPr>
          <p:nvPr>
            <p:ph idx="1"/>
          </p:nvPr>
        </p:nvSpPr>
        <p:spPr/>
        <p:txBody>
          <a:bodyPr/>
          <a:lstStyle/>
          <a:p>
            <a:r>
              <a:rPr lang="en-US" altLang="zh-TW" sz="2800" dirty="0">
                <a:latin typeface="+mn-lt"/>
              </a:rPr>
              <a:t>Ten T-TENGs are placed on a stool to record detailed pressure distributions and characteristics of a user sitting on and standing up from the stool.</a:t>
            </a:r>
          </a:p>
          <a:p>
            <a:r>
              <a:rPr lang="en-US" altLang="zh-TW" sz="2800" dirty="0">
                <a:latin typeface="+mn-lt"/>
              </a:rPr>
              <a:t>Traditional data analysis methods only provide shallow information from the collected signals, such as frequency, hold time, and peak gap, which are insufficient for complex recognition and advanced monitoring.</a:t>
            </a:r>
          </a:p>
          <a:p>
            <a:r>
              <a:rPr lang="en-US" altLang="zh-TW" sz="2800" dirty="0">
                <a:latin typeface="+mn-lt"/>
              </a:rPr>
              <a:t>By introducing AI technology for data analysis, the sensing array can distinguish between ten different users and simultaneously obtain their health status using AI-analyzed stool state images.</a:t>
            </a:r>
            <a:endParaRPr lang="zh-TW" altLang="en-US" sz="2800" dirty="0">
              <a:latin typeface="+mn-lt"/>
            </a:endParaRPr>
          </a:p>
        </p:txBody>
      </p:sp>
    </p:spTree>
    <p:extLst>
      <p:ext uri="{BB962C8B-B14F-4D97-AF65-F5344CB8AC3E}">
        <p14:creationId xmlns:p14="http://schemas.microsoft.com/office/powerpoint/2010/main" val="3596027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72-4DD9-4251-BEC6-F60A5D09E57E}"/>
              </a:ext>
            </a:extLst>
          </p:cNvPr>
          <p:cNvSpPr>
            <a:spLocks noGrp="1"/>
          </p:cNvSpPr>
          <p:nvPr>
            <p:ph type="title"/>
          </p:nvPr>
        </p:nvSpPr>
        <p:spPr/>
        <p:txBody>
          <a:bodyPr/>
          <a:lstStyle/>
          <a:p>
            <a:r>
              <a:rPr lang="en-US" altLang="zh-TW" dirty="0"/>
              <a:t>Self-Sustainable System</a:t>
            </a:r>
            <a:endParaRPr lang="zh-TW" altLang="en-US" dirty="0"/>
          </a:p>
        </p:txBody>
      </p:sp>
      <p:sp>
        <p:nvSpPr>
          <p:cNvPr id="4" name="Slide Number Placeholder 3">
            <a:extLst>
              <a:ext uri="{FF2B5EF4-FFF2-40B4-BE49-F238E27FC236}">
                <a16:creationId xmlns:a16="http://schemas.microsoft.com/office/drawing/2014/main" id="{4E6DA61E-807E-401F-B020-FF5D5A7EC01F}"/>
              </a:ext>
            </a:extLst>
          </p:cNvPr>
          <p:cNvSpPr>
            <a:spLocks noGrp="1"/>
          </p:cNvSpPr>
          <p:nvPr>
            <p:ph type="sldNum" sz="quarter" idx="12"/>
          </p:nvPr>
        </p:nvSpPr>
        <p:spPr/>
        <p:txBody>
          <a:bodyPr/>
          <a:lstStyle/>
          <a:p>
            <a:fld id="{52E38B42-96A3-412A-9CD3-7D6C2689CFF8}" type="slidenum">
              <a:rPr lang="en-US" altLang="zh-TW" smtClean="0"/>
              <a:pPr/>
              <a:t>31</a:t>
            </a:fld>
            <a:endParaRPr lang="en-US" altLang="zh-TW"/>
          </a:p>
        </p:txBody>
      </p:sp>
      <p:sp>
        <p:nvSpPr>
          <p:cNvPr id="5" name="內容版面配置區 4">
            <a:extLst>
              <a:ext uri="{FF2B5EF4-FFF2-40B4-BE49-F238E27FC236}">
                <a16:creationId xmlns:a16="http://schemas.microsoft.com/office/drawing/2014/main" id="{6A55367E-FD8E-42F5-B82F-0A6639181FC7}"/>
              </a:ext>
            </a:extLst>
          </p:cNvPr>
          <p:cNvSpPr>
            <a:spLocks noGrp="1"/>
          </p:cNvSpPr>
          <p:nvPr>
            <p:ph idx="1"/>
          </p:nvPr>
        </p:nvSpPr>
        <p:spPr/>
        <p:txBody>
          <a:bodyPr/>
          <a:lstStyle/>
          <a:p>
            <a:r>
              <a:rPr lang="en-US" altLang="zh-TW" sz="2800" dirty="0">
                <a:latin typeface="+mn-lt"/>
              </a:rPr>
              <a:t> Such a sensor consists of a negatively charged PDMS film and a flexible aluminum sheet, which can generate electron flow when a positively charged object approaches it.</a:t>
            </a:r>
            <a:endParaRPr lang="zh-TW" altLang="en-US" sz="2800" dirty="0">
              <a:latin typeface="+mn-lt"/>
            </a:endParaRPr>
          </a:p>
        </p:txBody>
      </p:sp>
      <p:pic>
        <p:nvPicPr>
          <p:cNvPr id="6" name="圖片 5">
            <a:extLst>
              <a:ext uri="{FF2B5EF4-FFF2-40B4-BE49-F238E27FC236}">
                <a16:creationId xmlns:a16="http://schemas.microsoft.com/office/drawing/2014/main" id="{625EC2E6-CFA9-400B-979E-6D708E0CF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534738"/>
            <a:ext cx="4724400" cy="4197375"/>
          </a:xfrm>
          <a:prstGeom prst="rect">
            <a:avLst/>
          </a:prstGeom>
        </p:spPr>
      </p:pic>
      <p:pic>
        <p:nvPicPr>
          <p:cNvPr id="10" name="圖片 9">
            <a:extLst>
              <a:ext uri="{FF2B5EF4-FFF2-40B4-BE49-F238E27FC236}">
                <a16:creationId xmlns:a16="http://schemas.microsoft.com/office/drawing/2014/main" id="{3F247AB6-A7B0-46E2-95B6-B4EA6D6A7D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402" y="3102281"/>
            <a:ext cx="5439231" cy="3062287"/>
          </a:xfrm>
          <a:prstGeom prst="rect">
            <a:avLst/>
          </a:prstGeom>
        </p:spPr>
      </p:pic>
    </p:spTree>
    <p:extLst>
      <p:ext uri="{BB962C8B-B14F-4D97-AF65-F5344CB8AC3E}">
        <p14:creationId xmlns:p14="http://schemas.microsoft.com/office/powerpoint/2010/main" val="4200194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72-4DD9-4251-BEC6-F60A5D09E57E}"/>
              </a:ext>
            </a:extLst>
          </p:cNvPr>
          <p:cNvSpPr>
            <a:spLocks noGrp="1"/>
          </p:cNvSpPr>
          <p:nvPr>
            <p:ph type="title"/>
          </p:nvPr>
        </p:nvSpPr>
        <p:spPr/>
        <p:txBody>
          <a:bodyPr/>
          <a:lstStyle/>
          <a:p>
            <a:r>
              <a:rPr lang="en-US" altLang="zh-TW" dirty="0"/>
              <a:t>Self-Sustainable System</a:t>
            </a:r>
            <a:endParaRPr lang="zh-TW" altLang="en-US" dirty="0"/>
          </a:p>
        </p:txBody>
      </p:sp>
      <p:sp>
        <p:nvSpPr>
          <p:cNvPr id="4" name="Slide Number Placeholder 3">
            <a:extLst>
              <a:ext uri="{FF2B5EF4-FFF2-40B4-BE49-F238E27FC236}">
                <a16:creationId xmlns:a16="http://schemas.microsoft.com/office/drawing/2014/main" id="{4E6DA61E-807E-401F-B020-FF5D5A7EC01F}"/>
              </a:ext>
            </a:extLst>
          </p:cNvPr>
          <p:cNvSpPr>
            <a:spLocks noGrp="1"/>
          </p:cNvSpPr>
          <p:nvPr>
            <p:ph type="sldNum" sz="quarter" idx="12"/>
          </p:nvPr>
        </p:nvSpPr>
        <p:spPr/>
        <p:txBody>
          <a:bodyPr/>
          <a:lstStyle/>
          <a:p>
            <a:fld id="{52E38B42-96A3-412A-9CD3-7D6C2689CFF8}" type="slidenum">
              <a:rPr lang="en-US" altLang="zh-TW" smtClean="0"/>
              <a:pPr/>
              <a:t>32</a:t>
            </a:fld>
            <a:endParaRPr lang="en-US" altLang="zh-TW"/>
          </a:p>
        </p:txBody>
      </p:sp>
      <p:graphicFrame>
        <p:nvGraphicFramePr>
          <p:cNvPr id="9" name="資料庫圖表 8">
            <a:extLst>
              <a:ext uri="{FF2B5EF4-FFF2-40B4-BE49-F238E27FC236}">
                <a16:creationId xmlns:a16="http://schemas.microsoft.com/office/drawing/2014/main" id="{D4F2CA44-D8DB-4EE3-8B43-C5A4B60B9D51}"/>
              </a:ext>
            </a:extLst>
          </p:cNvPr>
          <p:cNvGraphicFramePr/>
          <p:nvPr>
            <p:extLst>
              <p:ext uri="{D42A27DB-BD31-4B8C-83A1-F6EECF244321}">
                <p14:modId xmlns:p14="http://schemas.microsoft.com/office/powerpoint/2010/main" val="1688763713"/>
              </p:ext>
            </p:extLst>
          </p:nvPr>
        </p:nvGraphicFramePr>
        <p:xfrm>
          <a:off x="1371600" y="1599944"/>
          <a:ext cx="9067800" cy="4877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9227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72-4DD9-4251-BEC6-F60A5D09E57E}"/>
              </a:ext>
            </a:extLst>
          </p:cNvPr>
          <p:cNvSpPr>
            <a:spLocks noGrp="1"/>
          </p:cNvSpPr>
          <p:nvPr>
            <p:ph type="title"/>
          </p:nvPr>
        </p:nvSpPr>
        <p:spPr/>
        <p:txBody>
          <a:bodyPr/>
          <a:lstStyle/>
          <a:p>
            <a:r>
              <a:rPr lang="en-US" altLang="zh-TW" dirty="0"/>
              <a:t>Self-Sustainable System</a:t>
            </a:r>
            <a:endParaRPr lang="zh-TW" altLang="en-US" dirty="0"/>
          </a:p>
        </p:txBody>
      </p:sp>
      <p:sp>
        <p:nvSpPr>
          <p:cNvPr id="4" name="Slide Number Placeholder 3">
            <a:extLst>
              <a:ext uri="{FF2B5EF4-FFF2-40B4-BE49-F238E27FC236}">
                <a16:creationId xmlns:a16="http://schemas.microsoft.com/office/drawing/2014/main" id="{4E6DA61E-807E-401F-B020-FF5D5A7EC01F}"/>
              </a:ext>
            </a:extLst>
          </p:cNvPr>
          <p:cNvSpPr>
            <a:spLocks noGrp="1"/>
          </p:cNvSpPr>
          <p:nvPr>
            <p:ph type="sldNum" sz="quarter" idx="12"/>
          </p:nvPr>
        </p:nvSpPr>
        <p:spPr/>
        <p:txBody>
          <a:bodyPr/>
          <a:lstStyle/>
          <a:p>
            <a:fld id="{52E38B42-96A3-412A-9CD3-7D6C2689CFF8}" type="slidenum">
              <a:rPr lang="en-US" altLang="zh-TW" smtClean="0"/>
              <a:pPr/>
              <a:t>33</a:t>
            </a:fld>
            <a:endParaRPr lang="en-US" altLang="zh-TW"/>
          </a:p>
        </p:txBody>
      </p:sp>
      <p:sp>
        <p:nvSpPr>
          <p:cNvPr id="5" name="內容版面配置區 4">
            <a:extLst>
              <a:ext uri="{FF2B5EF4-FFF2-40B4-BE49-F238E27FC236}">
                <a16:creationId xmlns:a16="http://schemas.microsoft.com/office/drawing/2014/main" id="{6A55367E-FD8E-42F5-B82F-0A6639181FC7}"/>
              </a:ext>
            </a:extLst>
          </p:cNvPr>
          <p:cNvSpPr>
            <a:spLocks noGrp="1"/>
          </p:cNvSpPr>
          <p:nvPr>
            <p:ph idx="1"/>
          </p:nvPr>
        </p:nvSpPr>
        <p:spPr/>
        <p:txBody>
          <a:bodyPr/>
          <a:lstStyle/>
          <a:p>
            <a:pPr marL="0" indent="0">
              <a:buNone/>
            </a:pPr>
            <a:r>
              <a:rPr lang="en-US" altLang="zh-TW" sz="2800" dirty="0">
                <a:latin typeface="+mn-lt"/>
              </a:rPr>
              <a:t>TENG-based insole </a:t>
            </a:r>
            <a:endParaRPr lang="zh-TW" altLang="en-US" sz="2800" dirty="0">
              <a:latin typeface="+mn-lt"/>
            </a:endParaRPr>
          </a:p>
        </p:txBody>
      </p:sp>
      <p:pic>
        <p:nvPicPr>
          <p:cNvPr id="7" name="圖片 6">
            <a:extLst>
              <a:ext uri="{FF2B5EF4-FFF2-40B4-BE49-F238E27FC236}">
                <a16:creationId xmlns:a16="http://schemas.microsoft.com/office/drawing/2014/main" id="{B3DDD268-CECB-48E8-B2FF-EE67945BE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688107"/>
            <a:ext cx="6019800" cy="4350157"/>
          </a:xfrm>
          <a:prstGeom prst="rect">
            <a:avLst/>
          </a:prstGeom>
        </p:spPr>
      </p:pic>
    </p:spTree>
    <p:extLst>
      <p:ext uri="{BB962C8B-B14F-4D97-AF65-F5344CB8AC3E}">
        <p14:creationId xmlns:p14="http://schemas.microsoft.com/office/powerpoint/2010/main" val="3355561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72-4DD9-4251-BEC6-F60A5D09E57E}"/>
              </a:ext>
            </a:extLst>
          </p:cNvPr>
          <p:cNvSpPr>
            <a:spLocks noGrp="1"/>
          </p:cNvSpPr>
          <p:nvPr>
            <p:ph type="title"/>
          </p:nvPr>
        </p:nvSpPr>
        <p:spPr/>
        <p:txBody>
          <a:bodyPr/>
          <a:lstStyle/>
          <a:p>
            <a:r>
              <a:rPr lang="en-US" altLang="zh-TW" dirty="0"/>
              <a:t>Prospects of Future Direction </a:t>
            </a:r>
            <a:endParaRPr lang="zh-TW" altLang="en-US" dirty="0"/>
          </a:p>
        </p:txBody>
      </p:sp>
      <p:sp>
        <p:nvSpPr>
          <p:cNvPr id="4" name="Slide Number Placeholder 3">
            <a:extLst>
              <a:ext uri="{FF2B5EF4-FFF2-40B4-BE49-F238E27FC236}">
                <a16:creationId xmlns:a16="http://schemas.microsoft.com/office/drawing/2014/main" id="{4E6DA61E-807E-401F-B020-FF5D5A7EC01F}"/>
              </a:ext>
            </a:extLst>
          </p:cNvPr>
          <p:cNvSpPr>
            <a:spLocks noGrp="1"/>
          </p:cNvSpPr>
          <p:nvPr>
            <p:ph type="sldNum" sz="quarter" idx="12"/>
          </p:nvPr>
        </p:nvSpPr>
        <p:spPr/>
        <p:txBody>
          <a:bodyPr/>
          <a:lstStyle/>
          <a:p>
            <a:fld id="{52E38B42-96A3-412A-9CD3-7D6C2689CFF8}" type="slidenum">
              <a:rPr lang="en-US" altLang="zh-TW" smtClean="0"/>
              <a:pPr/>
              <a:t>34</a:t>
            </a:fld>
            <a:endParaRPr lang="en-US" altLang="zh-TW"/>
          </a:p>
        </p:txBody>
      </p:sp>
      <p:sp>
        <p:nvSpPr>
          <p:cNvPr id="5" name="內容版面配置區 4">
            <a:extLst>
              <a:ext uri="{FF2B5EF4-FFF2-40B4-BE49-F238E27FC236}">
                <a16:creationId xmlns:a16="http://schemas.microsoft.com/office/drawing/2014/main" id="{6A55367E-FD8E-42F5-B82F-0A6639181FC7}"/>
              </a:ext>
            </a:extLst>
          </p:cNvPr>
          <p:cNvSpPr>
            <a:spLocks noGrp="1"/>
          </p:cNvSpPr>
          <p:nvPr>
            <p:ph idx="1"/>
          </p:nvPr>
        </p:nvSpPr>
        <p:spPr/>
        <p:txBody>
          <a:bodyPr/>
          <a:lstStyle/>
          <a:p>
            <a:pPr marL="0" indent="0" algn="ctr">
              <a:buNone/>
            </a:pPr>
            <a:r>
              <a:rPr lang="en-US" altLang="zh-TW" dirty="0">
                <a:solidFill>
                  <a:srgbClr val="FF0000"/>
                </a:solidFill>
                <a:latin typeface="+mn-lt"/>
              </a:rPr>
              <a:t>dimensionality reduction</a:t>
            </a:r>
          </a:p>
          <a:p>
            <a:pPr marL="0" indent="0" algn="ctr">
              <a:buNone/>
            </a:pPr>
            <a:r>
              <a:rPr lang="en-US" altLang="zh-TW" sz="2800" dirty="0">
                <a:latin typeface="+mn-lt"/>
              </a:rPr>
              <a:t> </a:t>
            </a:r>
            <a:r>
              <a:rPr lang="en-US" altLang="zh-TW" sz="2000" dirty="0">
                <a:latin typeface="+mn-lt"/>
              </a:rPr>
              <a:t>as one of the common ML algorithms, dimensionality reduction is used to compress input datasets with</a:t>
            </a:r>
          </a:p>
          <a:p>
            <a:pPr marL="0" indent="0" algn="ctr">
              <a:buNone/>
            </a:pPr>
            <a:r>
              <a:rPr lang="en-US" altLang="zh-TW" sz="2000" dirty="0">
                <a:latin typeface="+mn-lt"/>
              </a:rPr>
              <a:t>high multidimensionality from various sensors, into </a:t>
            </a:r>
            <a:r>
              <a:rPr lang="en-US" altLang="zh-TW" sz="2000" dirty="0" err="1">
                <a:latin typeface="+mn-lt"/>
              </a:rPr>
              <a:t>lowerdimensional</a:t>
            </a:r>
            <a:r>
              <a:rPr lang="en-US" altLang="zh-TW" sz="2000" dirty="0">
                <a:latin typeface="+mn-lt"/>
              </a:rPr>
              <a:t> datasets. </a:t>
            </a:r>
            <a:endParaRPr lang="zh-TW" altLang="en-US" sz="2000" dirty="0">
              <a:latin typeface="+mn-lt"/>
            </a:endParaRPr>
          </a:p>
        </p:txBody>
      </p:sp>
      <p:pic>
        <p:nvPicPr>
          <p:cNvPr id="9" name="圖片 8">
            <a:extLst>
              <a:ext uri="{FF2B5EF4-FFF2-40B4-BE49-F238E27FC236}">
                <a16:creationId xmlns:a16="http://schemas.microsoft.com/office/drawing/2014/main" id="{051C8710-055A-4D44-B26A-2633C1F12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405962"/>
            <a:ext cx="5562600" cy="2475935"/>
          </a:xfrm>
          <a:prstGeom prst="rect">
            <a:avLst/>
          </a:prstGeom>
        </p:spPr>
      </p:pic>
    </p:spTree>
    <p:extLst>
      <p:ext uri="{BB962C8B-B14F-4D97-AF65-F5344CB8AC3E}">
        <p14:creationId xmlns:p14="http://schemas.microsoft.com/office/powerpoint/2010/main" val="3373931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72-4DD9-4251-BEC6-F60A5D09E57E}"/>
              </a:ext>
            </a:extLst>
          </p:cNvPr>
          <p:cNvSpPr>
            <a:spLocks noGrp="1"/>
          </p:cNvSpPr>
          <p:nvPr>
            <p:ph type="title"/>
          </p:nvPr>
        </p:nvSpPr>
        <p:spPr/>
        <p:txBody>
          <a:bodyPr/>
          <a:lstStyle/>
          <a:p>
            <a:r>
              <a:rPr lang="en-US" altLang="zh-TW" dirty="0"/>
              <a:t>Prospects of Future Direction </a:t>
            </a:r>
            <a:endParaRPr lang="zh-TW" altLang="en-US" dirty="0"/>
          </a:p>
        </p:txBody>
      </p:sp>
      <p:sp>
        <p:nvSpPr>
          <p:cNvPr id="4" name="Slide Number Placeholder 3">
            <a:extLst>
              <a:ext uri="{FF2B5EF4-FFF2-40B4-BE49-F238E27FC236}">
                <a16:creationId xmlns:a16="http://schemas.microsoft.com/office/drawing/2014/main" id="{4E6DA61E-807E-401F-B020-FF5D5A7EC01F}"/>
              </a:ext>
            </a:extLst>
          </p:cNvPr>
          <p:cNvSpPr>
            <a:spLocks noGrp="1"/>
          </p:cNvSpPr>
          <p:nvPr>
            <p:ph type="sldNum" sz="quarter" idx="12"/>
          </p:nvPr>
        </p:nvSpPr>
        <p:spPr/>
        <p:txBody>
          <a:bodyPr/>
          <a:lstStyle/>
          <a:p>
            <a:fld id="{52E38B42-96A3-412A-9CD3-7D6C2689CFF8}" type="slidenum">
              <a:rPr lang="en-US" altLang="zh-TW" smtClean="0"/>
              <a:pPr/>
              <a:t>35</a:t>
            </a:fld>
            <a:endParaRPr lang="en-US" altLang="zh-TW"/>
          </a:p>
        </p:txBody>
      </p:sp>
      <p:sp>
        <p:nvSpPr>
          <p:cNvPr id="5" name="內容版面配置區 4">
            <a:extLst>
              <a:ext uri="{FF2B5EF4-FFF2-40B4-BE49-F238E27FC236}">
                <a16:creationId xmlns:a16="http://schemas.microsoft.com/office/drawing/2014/main" id="{6A55367E-FD8E-42F5-B82F-0A6639181FC7}"/>
              </a:ext>
            </a:extLst>
          </p:cNvPr>
          <p:cNvSpPr>
            <a:spLocks noGrp="1"/>
          </p:cNvSpPr>
          <p:nvPr>
            <p:ph idx="1"/>
          </p:nvPr>
        </p:nvSpPr>
        <p:spPr/>
        <p:txBody>
          <a:bodyPr/>
          <a:lstStyle/>
          <a:p>
            <a:pPr marL="0" indent="0" algn="ctr">
              <a:buNone/>
            </a:pPr>
            <a:r>
              <a:rPr lang="en-US" altLang="zh-TW" dirty="0">
                <a:solidFill>
                  <a:srgbClr val="FF0000"/>
                </a:solidFill>
                <a:latin typeface="+mn-lt"/>
              </a:rPr>
              <a:t>Clustering</a:t>
            </a:r>
          </a:p>
          <a:p>
            <a:pPr marL="0" indent="0" algn="ctr">
              <a:buNone/>
            </a:pPr>
            <a:r>
              <a:rPr lang="en-US" altLang="zh-TW" sz="2000" dirty="0">
                <a:latin typeface="+mn-lt"/>
              </a:rPr>
              <a:t>clustering is the task of dividing the population or data points into a number of groups such that data points in the same groups are more similar to other data points in the same group than those in other groups. </a:t>
            </a:r>
            <a:endParaRPr lang="zh-TW" altLang="en-US" sz="2000" dirty="0">
              <a:latin typeface="+mn-lt"/>
            </a:endParaRPr>
          </a:p>
        </p:txBody>
      </p:sp>
      <p:pic>
        <p:nvPicPr>
          <p:cNvPr id="6" name="圖片 5">
            <a:extLst>
              <a:ext uri="{FF2B5EF4-FFF2-40B4-BE49-F238E27FC236}">
                <a16:creationId xmlns:a16="http://schemas.microsoft.com/office/drawing/2014/main" id="{C130D7A8-01BF-42AD-ABB4-86302B3D14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3258952"/>
            <a:ext cx="8990486" cy="3462528"/>
          </a:xfrm>
          <a:prstGeom prst="rect">
            <a:avLst/>
          </a:prstGeom>
        </p:spPr>
      </p:pic>
    </p:spTree>
    <p:extLst>
      <p:ext uri="{BB962C8B-B14F-4D97-AF65-F5344CB8AC3E}">
        <p14:creationId xmlns:p14="http://schemas.microsoft.com/office/powerpoint/2010/main" val="1214880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72-4DD9-4251-BEC6-F60A5D09E57E}"/>
              </a:ext>
            </a:extLst>
          </p:cNvPr>
          <p:cNvSpPr>
            <a:spLocks noGrp="1"/>
          </p:cNvSpPr>
          <p:nvPr>
            <p:ph type="title"/>
          </p:nvPr>
        </p:nvSpPr>
        <p:spPr/>
        <p:txBody>
          <a:bodyPr/>
          <a:lstStyle/>
          <a:p>
            <a:r>
              <a:rPr lang="en-US" altLang="zh-TW" dirty="0"/>
              <a:t>Prospects of Future Direction </a:t>
            </a:r>
            <a:endParaRPr lang="zh-TW" altLang="en-US" dirty="0"/>
          </a:p>
        </p:txBody>
      </p:sp>
      <p:sp>
        <p:nvSpPr>
          <p:cNvPr id="4" name="Slide Number Placeholder 3">
            <a:extLst>
              <a:ext uri="{FF2B5EF4-FFF2-40B4-BE49-F238E27FC236}">
                <a16:creationId xmlns:a16="http://schemas.microsoft.com/office/drawing/2014/main" id="{4E6DA61E-807E-401F-B020-FF5D5A7EC01F}"/>
              </a:ext>
            </a:extLst>
          </p:cNvPr>
          <p:cNvSpPr>
            <a:spLocks noGrp="1"/>
          </p:cNvSpPr>
          <p:nvPr>
            <p:ph type="sldNum" sz="quarter" idx="12"/>
          </p:nvPr>
        </p:nvSpPr>
        <p:spPr/>
        <p:txBody>
          <a:bodyPr/>
          <a:lstStyle/>
          <a:p>
            <a:fld id="{52E38B42-96A3-412A-9CD3-7D6C2689CFF8}" type="slidenum">
              <a:rPr lang="en-US" altLang="zh-TW" smtClean="0"/>
              <a:pPr/>
              <a:t>36</a:t>
            </a:fld>
            <a:endParaRPr lang="en-US" altLang="zh-TW"/>
          </a:p>
        </p:txBody>
      </p:sp>
      <p:sp>
        <p:nvSpPr>
          <p:cNvPr id="5" name="內容版面配置區 4">
            <a:extLst>
              <a:ext uri="{FF2B5EF4-FFF2-40B4-BE49-F238E27FC236}">
                <a16:creationId xmlns:a16="http://schemas.microsoft.com/office/drawing/2014/main" id="{6A55367E-FD8E-42F5-B82F-0A6639181FC7}"/>
              </a:ext>
            </a:extLst>
          </p:cNvPr>
          <p:cNvSpPr>
            <a:spLocks noGrp="1"/>
          </p:cNvSpPr>
          <p:nvPr>
            <p:ph idx="1"/>
          </p:nvPr>
        </p:nvSpPr>
        <p:spPr/>
        <p:txBody>
          <a:bodyPr/>
          <a:lstStyle/>
          <a:p>
            <a:pPr marL="0" indent="0" algn="ctr">
              <a:buNone/>
            </a:pPr>
            <a:r>
              <a:rPr lang="en-US" altLang="zh-TW" dirty="0">
                <a:solidFill>
                  <a:srgbClr val="FF0000"/>
                </a:solidFill>
                <a:latin typeface="+mn-lt"/>
              </a:rPr>
              <a:t>regression</a:t>
            </a:r>
          </a:p>
          <a:p>
            <a:pPr marL="0" indent="0" algn="ctr">
              <a:buNone/>
            </a:pPr>
            <a:r>
              <a:rPr lang="en-US" altLang="zh-TW" sz="2000" dirty="0">
                <a:latin typeface="+mn-lt"/>
              </a:rPr>
              <a:t>regression is a group of algorithms, which can predict the output values based on input features from the data fed in the system.</a:t>
            </a:r>
            <a:endParaRPr lang="zh-TW" altLang="en-US" sz="2000" dirty="0">
              <a:latin typeface="+mn-lt"/>
            </a:endParaRPr>
          </a:p>
        </p:txBody>
      </p:sp>
      <p:pic>
        <p:nvPicPr>
          <p:cNvPr id="9" name="圖片 8">
            <a:extLst>
              <a:ext uri="{FF2B5EF4-FFF2-40B4-BE49-F238E27FC236}">
                <a16:creationId xmlns:a16="http://schemas.microsoft.com/office/drawing/2014/main" id="{A3102988-6AB5-4869-8ED6-A8BDCC20E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090397"/>
            <a:ext cx="5791200" cy="3631083"/>
          </a:xfrm>
          <a:prstGeom prst="rect">
            <a:avLst/>
          </a:prstGeom>
        </p:spPr>
      </p:pic>
    </p:spTree>
    <p:extLst>
      <p:ext uri="{BB962C8B-B14F-4D97-AF65-F5344CB8AC3E}">
        <p14:creationId xmlns:p14="http://schemas.microsoft.com/office/powerpoint/2010/main" val="510831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72-4DD9-4251-BEC6-F60A5D09E57E}"/>
              </a:ext>
            </a:extLst>
          </p:cNvPr>
          <p:cNvSpPr>
            <a:spLocks noGrp="1"/>
          </p:cNvSpPr>
          <p:nvPr>
            <p:ph type="title"/>
          </p:nvPr>
        </p:nvSpPr>
        <p:spPr/>
        <p:txBody>
          <a:bodyPr/>
          <a:lstStyle/>
          <a:p>
            <a:r>
              <a:rPr lang="en-US" altLang="zh-TW" dirty="0"/>
              <a:t>Concluding Remarks</a:t>
            </a:r>
            <a:endParaRPr lang="zh-TW" altLang="en-US" dirty="0"/>
          </a:p>
        </p:txBody>
      </p:sp>
      <p:sp>
        <p:nvSpPr>
          <p:cNvPr id="4" name="Slide Number Placeholder 3">
            <a:extLst>
              <a:ext uri="{FF2B5EF4-FFF2-40B4-BE49-F238E27FC236}">
                <a16:creationId xmlns:a16="http://schemas.microsoft.com/office/drawing/2014/main" id="{4E6DA61E-807E-401F-B020-FF5D5A7EC01F}"/>
              </a:ext>
            </a:extLst>
          </p:cNvPr>
          <p:cNvSpPr>
            <a:spLocks noGrp="1"/>
          </p:cNvSpPr>
          <p:nvPr>
            <p:ph type="sldNum" sz="quarter" idx="12"/>
          </p:nvPr>
        </p:nvSpPr>
        <p:spPr/>
        <p:txBody>
          <a:bodyPr/>
          <a:lstStyle/>
          <a:p>
            <a:fld id="{52E38B42-96A3-412A-9CD3-7D6C2689CFF8}" type="slidenum">
              <a:rPr lang="en-US" altLang="zh-TW" smtClean="0"/>
              <a:pPr/>
              <a:t>37</a:t>
            </a:fld>
            <a:endParaRPr lang="en-US" altLang="zh-TW"/>
          </a:p>
        </p:txBody>
      </p:sp>
      <p:sp>
        <p:nvSpPr>
          <p:cNvPr id="5" name="內容版面配置區 4">
            <a:extLst>
              <a:ext uri="{FF2B5EF4-FFF2-40B4-BE49-F238E27FC236}">
                <a16:creationId xmlns:a16="http://schemas.microsoft.com/office/drawing/2014/main" id="{6A55367E-FD8E-42F5-B82F-0A6639181FC7}"/>
              </a:ext>
            </a:extLst>
          </p:cNvPr>
          <p:cNvSpPr>
            <a:spLocks noGrp="1"/>
          </p:cNvSpPr>
          <p:nvPr>
            <p:ph idx="1"/>
          </p:nvPr>
        </p:nvSpPr>
        <p:spPr/>
        <p:txBody>
          <a:bodyPr/>
          <a:lstStyle/>
          <a:p>
            <a:r>
              <a:rPr lang="en-US" altLang="zh-TW" sz="2800" dirty="0">
                <a:latin typeface="+mn-lt"/>
              </a:rPr>
              <a:t>Due to recent breakthroughs in computing power, artificial intelligence technology, and software architecture, intelligent systems</a:t>
            </a:r>
            <a:r>
              <a:rPr lang="zh-TW" altLang="en-US" sz="2800" dirty="0">
                <a:latin typeface="+mn-lt"/>
              </a:rPr>
              <a:t> </a:t>
            </a:r>
            <a:r>
              <a:rPr lang="en-US" altLang="zh-TW" sz="2800" dirty="0">
                <a:latin typeface="+mn-lt"/>
              </a:rPr>
              <a:t>are undergoing rapid development.</a:t>
            </a:r>
          </a:p>
        </p:txBody>
      </p:sp>
      <p:pic>
        <p:nvPicPr>
          <p:cNvPr id="6" name="圖片 5">
            <a:extLst>
              <a:ext uri="{FF2B5EF4-FFF2-40B4-BE49-F238E27FC236}">
                <a16:creationId xmlns:a16="http://schemas.microsoft.com/office/drawing/2014/main" id="{22416A35-0262-4915-BDE1-C8AF2FFF9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590800"/>
            <a:ext cx="6400800" cy="3344168"/>
          </a:xfrm>
          <a:prstGeom prst="rect">
            <a:avLst/>
          </a:prstGeom>
        </p:spPr>
      </p:pic>
    </p:spTree>
    <p:extLst>
      <p:ext uri="{BB962C8B-B14F-4D97-AF65-F5344CB8AC3E}">
        <p14:creationId xmlns:p14="http://schemas.microsoft.com/office/powerpoint/2010/main" val="3544337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72-4DD9-4251-BEC6-F60A5D09E57E}"/>
              </a:ext>
            </a:extLst>
          </p:cNvPr>
          <p:cNvSpPr>
            <a:spLocks noGrp="1"/>
          </p:cNvSpPr>
          <p:nvPr>
            <p:ph type="title"/>
          </p:nvPr>
        </p:nvSpPr>
        <p:spPr/>
        <p:txBody>
          <a:bodyPr/>
          <a:lstStyle/>
          <a:p>
            <a:r>
              <a:rPr lang="en-US" altLang="zh-TW" dirty="0"/>
              <a:t>Concluding Remarks</a:t>
            </a:r>
            <a:endParaRPr lang="zh-TW" altLang="en-US" dirty="0"/>
          </a:p>
        </p:txBody>
      </p:sp>
      <p:sp>
        <p:nvSpPr>
          <p:cNvPr id="4" name="Slide Number Placeholder 3">
            <a:extLst>
              <a:ext uri="{FF2B5EF4-FFF2-40B4-BE49-F238E27FC236}">
                <a16:creationId xmlns:a16="http://schemas.microsoft.com/office/drawing/2014/main" id="{4E6DA61E-807E-401F-B020-FF5D5A7EC01F}"/>
              </a:ext>
            </a:extLst>
          </p:cNvPr>
          <p:cNvSpPr>
            <a:spLocks noGrp="1"/>
          </p:cNvSpPr>
          <p:nvPr>
            <p:ph type="sldNum" sz="quarter" idx="12"/>
          </p:nvPr>
        </p:nvSpPr>
        <p:spPr/>
        <p:txBody>
          <a:bodyPr/>
          <a:lstStyle/>
          <a:p>
            <a:fld id="{52E38B42-96A3-412A-9CD3-7D6C2689CFF8}" type="slidenum">
              <a:rPr lang="en-US" altLang="zh-TW" smtClean="0"/>
              <a:pPr/>
              <a:t>38</a:t>
            </a:fld>
            <a:endParaRPr lang="en-US" altLang="zh-TW"/>
          </a:p>
        </p:txBody>
      </p:sp>
      <p:sp>
        <p:nvSpPr>
          <p:cNvPr id="5" name="內容版面配置區 4">
            <a:extLst>
              <a:ext uri="{FF2B5EF4-FFF2-40B4-BE49-F238E27FC236}">
                <a16:creationId xmlns:a16="http://schemas.microsoft.com/office/drawing/2014/main" id="{6A55367E-FD8E-42F5-B82F-0A6639181FC7}"/>
              </a:ext>
            </a:extLst>
          </p:cNvPr>
          <p:cNvSpPr>
            <a:spLocks noGrp="1"/>
          </p:cNvSpPr>
          <p:nvPr>
            <p:ph idx="1"/>
          </p:nvPr>
        </p:nvSpPr>
        <p:spPr/>
        <p:txBody>
          <a:bodyPr/>
          <a:lstStyle/>
          <a:p>
            <a:r>
              <a:rPr lang="en-US" altLang="zh-TW" sz="2800" dirty="0">
                <a:latin typeface="+mn-lt"/>
              </a:rPr>
              <a:t>With the evolving AI technologies, more advanced sensors could be realized toward intelligent systems ranging from wearable sensors, for example, glove, sock, touchpad, exoskeleton, electronic skin, to the comprehensive applications of the healthcare, robot perception, smart homes, etc.</a:t>
            </a:r>
          </a:p>
        </p:txBody>
      </p:sp>
      <p:pic>
        <p:nvPicPr>
          <p:cNvPr id="6" name="圖片 5">
            <a:extLst>
              <a:ext uri="{FF2B5EF4-FFF2-40B4-BE49-F238E27FC236}">
                <a16:creationId xmlns:a16="http://schemas.microsoft.com/office/drawing/2014/main" id="{F818D3E4-78C6-4031-AFC0-88789DC19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478718"/>
            <a:ext cx="5232400" cy="2610231"/>
          </a:xfrm>
          <a:prstGeom prst="rect">
            <a:avLst/>
          </a:prstGeom>
        </p:spPr>
      </p:pic>
    </p:spTree>
    <p:extLst>
      <p:ext uri="{BB962C8B-B14F-4D97-AF65-F5344CB8AC3E}">
        <p14:creationId xmlns:p14="http://schemas.microsoft.com/office/powerpoint/2010/main" val="2314607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72-4DD9-4251-BEC6-F60A5D09E57E}"/>
              </a:ext>
            </a:extLst>
          </p:cNvPr>
          <p:cNvSpPr>
            <a:spLocks noGrp="1"/>
          </p:cNvSpPr>
          <p:nvPr>
            <p:ph type="title"/>
          </p:nvPr>
        </p:nvSpPr>
        <p:spPr/>
        <p:txBody>
          <a:bodyPr/>
          <a:lstStyle/>
          <a:p>
            <a:r>
              <a:rPr lang="en-US" altLang="zh-TW" dirty="0"/>
              <a:t>Concluding Remarks</a:t>
            </a:r>
            <a:endParaRPr lang="zh-TW" altLang="en-US" dirty="0"/>
          </a:p>
        </p:txBody>
      </p:sp>
      <p:sp>
        <p:nvSpPr>
          <p:cNvPr id="4" name="Slide Number Placeholder 3">
            <a:extLst>
              <a:ext uri="{FF2B5EF4-FFF2-40B4-BE49-F238E27FC236}">
                <a16:creationId xmlns:a16="http://schemas.microsoft.com/office/drawing/2014/main" id="{4E6DA61E-807E-401F-B020-FF5D5A7EC01F}"/>
              </a:ext>
            </a:extLst>
          </p:cNvPr>
          <p:cNvSpPr>
            <a:spLocks noGrp="1"/>
          </p:cNvSpPr>
          <p:nvPr>
            <p:ph type="sldNum" sz="quarter" idx="12"/>
          </p:nvPr>
        </p:nvSpPr>
        <p:spPr/>
        <p:txBody>
          <a:bodyPr/>
          <a:lstStyle/>
          <a:p>
            <a:fld id="{52E38B42-96A3-412A-9CD3-7D6C2689CFF8}" type="slidenum">
              <a:rPr lang="en-US" altLang="zh-TW" smtClean="0"/>
              <a:pPr/>
              <a:t>39</a:t>
            </a:fld>
            <a:endParaRPr lang="en-US" altLang="zh-TW"/>
          </a:p>
        </p:txBody>
      </p:sp>
      <p:sp>
        <p:nvSpPr>
          <p:cNvPr id="5" name="內容版面配置區 4">
            <a:extLst>
              <a:ext uri="{FF2B5EF4-FFF2-40B4-BE49-F238E27FC236}">
                <a16:creationId xmlns:a16="http://schemas.microsoft.com/office/drawing/2014/main" id="{6A55367E-FD8E-42F5-B82F-0A6639181FC7}"/>
              </a:ext>
            </a:extLst>
          </p:cNvPr>
          <p:cNvSpPr>
            <a:spLocks noGrp="1"/>
          </p:cNvSpPr>
          <p:nvPr>
            <p:ph idx="1"/>
          </p:nvPr>
        </p:nvSpPr>
        <p:spPr/>
        <p:txBody>
          <a:bodyPr/>
          <a:lstStyle/>
          <a:p>
            <a:r>
              <a:rPr lang="en-US" altLang="zh-TW" sz="2800" dirty="0">
                <a:latin typeface="+mn-lt"/>
              </a:rPr>
              <a:t>On the other hand, digital twin-based intelligent systems will promote and fascinate the smart future.</a:t>
            </a:r>
          </a:p>
        </p:txBody>
      </p:sp>
      <p:pic>
        <p:nvPicPr>
          <p:cNvPr id="6" name="圖片 5">
            <a:extLst>
              <a:ext uri="{FF2B5EF4-FFF2-40B4-BE49-F238E27FC236}">
                <a16:creationId xmlns:a16="http://schemas.microsoft.com/office/drawing/2014/main" id="{A0259D49-42A8-4B4F-AB91-357E5E6D5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558828"/>
            <a:ext cx="7205133" cy="4052887"/>
          </a:xfrm>
          <a:prstGeom prst="rect">
            <a:avLst/>
          </a:prstGeom>
        </p:spPr>
      </p:pic>
    </p:spTree>
    <p:extLst>
      <p:ext uri="{BB962C8B-B14F-4D97-AF65-F5344CB8AC3E}">
        <p14:creationId xmlns:p14="http://schemas.microsoft.com/office/powerpoint/2010/main" val="4004601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E4DF2FBA-FECF-4FF9-A734-445A9C1C34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5700" y="179751"/>
            <a:ext cx="4800600" cy="6498498"/>
          </a:xfrm>
        </p:spPr>
      </p:pic>
      <p:sp>
        <p:nvSpPr>
          <p:cNvPr id="4" name="投影片編號版面配置區 3">
            <a:extLst>
              <a:ext uri="{FF2B5EF4-FFF2-40B4-BE49-F238E27FC236}">
                <a16:creationId xmlns:a16="http://schemas.microsoft.com/office/drawing/2014/main" id="{F6A1E809-4942-4D60-B638-A5FCFAEADC85}"/>
              </a:ext>
            </a:extLst>
          </p:cNvPr>
          <p:cNvSpPr>
            <a:spLocks noGrp="1"/>
          </p:cNvSpPr>
          <p:nvPr>
            <p:ph type="sldNum" sz="quarter" idx="12"/>
          </p:nvPr>
        </p:nvSpPr>
        <p:spPr/>
        <p:txBody>
          <a:bodyPr/>
          <a:lstStyle/>
          <a:p>
            <a:fld id="{52E38B42-96A3-412A-9CD3-7D6C2689CFF8}" type="slidenum">
              <a:rPr lang="en-US" altLang="zh-TW" smtClean="0"/>
              <a:pPr/>
              <a:t>4</a:t>
            </a:fld>
            <a:endParaRPr lang="en-US" altLang="zh-TW" dirty="0"/>
          </a:p>
        </p:txBody>
      </p:sp>
    </p:spTree>
    <p:extLst>
      <p:ext uri="{BB962C8B-B14F-4D97-AF65-F5344CB8AC3E}">
        <p14:creationId xmlns:p14="http://schemas.microsoft.com/office/powerpoint/2010/main" val="994509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9E325-9913-4E6D-A54B-B5C89C0903A3}"/>
              </a:ext>
            </a:extLst>
          </p:cNvPr>
          <p:cNvSpPr>
            <a:spLocks noGrp="1"/>
          </p:cNvSpPr>
          <p:nvPr>
            <p:ph type="title"/>
          </p:nvPr>
        </p:nvSpPr>
        <p:spPr/>
        <p:txBody>
          <a:bodyPr/>
          <a:lstStyle/>
          <a:p>
            <a:r>
              <a:rPr lang="en-US" altLang="zh-TW" dirty="0"/>
              <a:t>Introduction</a:t>
            </a:r>
            <a:endParaRPr lang="zh-TW" altLang="en-US" dirty="0"/>
          </a:p>
        </p:txBody>
      </p:sp>
      <p:sp>
        <p:nvSpPr>
          <p:cNvPr id="3" name="Content Placeholder 2">
            <a:extLst>
              <a:ext uri="{FF2B5EF4-FFF2-40B4-BE49-F238E27FC236}">
                <a16:creationId xmlns:a16="http://schemas.microsoft.com/office/drawing/2014/main" id="{77D94A65-376D-44BD-B6FD-03E8116DE917}"/>
              </a:ext>
            </a:extLst>
          </p:cNvPr>
          <p:cNvSpPr>
            <a:spLocks noGrp="1"/>
          </p:cNvSpPr>
          <p:nvPr>
            <p:ph idx="1"/>
          </p:nvPr>
        </p:nvSpPr>
        <p:spPr>
          <a:xfrm>
            <a:off x="609600" y="1600205"/>
            <a:ext cx="10972800" cy="4756150"/>
          </a:xfrm>
        </p:spPr>
        <p:txBody>
          <a:bodyPr/>
          <a:lstStyle/>
          <a:p>
            <a:r>
              <a:rPr lang="en-US" altLang="zh-TW" sz="2800" dirty="0">
                <a:latin typeface="+mn-lt"/>
              </a:rPr>
              <a:t>Many studies have focused on the synergy between virtual reality (VR) and physical reality.</a:t>
            </a:r>
          </a:p>
          <a:p>
            <a:endParaRPr lang="en-US" altLang="zh-TW" sz="2800" dirty="0">
              <a:latin typeface="+mn-lt"/>
            </a:endParaRPr>
          </a:p>
          <a:p>
            <a:r>
              <a:rPr lang="en-US" altLang="zh-TW" sz="2800" dirty="0">
                <a:latin typeface="+mn-lt"/>
              </a:rPr>
              <a:t>In the physical</a:t>
            </a:r>
            <a:r>
              <a:rPr lang="zh-TW" altLang="en-US" sz="2800" dirty="0">
                <a:latin typeface="+mn-lt"/>
              </a:rPr>
              <a:t> </a:t>
            </a:r>
            <a:r>
              <a:rPr lang="en-US" altLang="zh-TW" sz="2800" dirty="0">
                <a:latin typeface="+mn-lt"/>
              </a:rPr>
              <a:t>world, the user’s performance, behavior,</a:t>
            </a:r>
            <a:r>
              <a:rPr lang="zh-TW" altLang="en-US" sz="2800" dirty="0">
                <a:latin typeface="+mn-lt"/>
              </a:rPr>
              <a:t> </a:t>
            </a:r>
            <a:r>
              <a:rPr lang="en-US" altLang="zh-TW" sz="2800" dirty="0">
                <a:latin typeface="+mn-lt"/>
              </a:rPr>
              <a:t>and interaction with the other users will be captured by the sensor, and the actuators in the system will realize the feedback with</a:t>
            </a:r>
            <a:r>
              <a:rPr lang="zh-TW" altLang="en-US" sz="2800" dirty="0">
                <a:latin typeface="+mn-lt"/>
              </a:rPr>
              <a:t> </a:t>
            </a:r>
            <a:r>
              <a:rPr lang="en-US" altLang="zh-TW" sz="2800" dirty="0">
                <a:latin typeface="+mn-lt"/>
              </a:rPr>
              <a:t>the user</a:t>
            </a:r>
          </a:p>
          <a:p>
            <a:pPr marL="0" indent="0">
              <a:buNone/>
            </a:pPr>
            <a:endParaRPr lang="en-US" altLang="zh-TW" sz="2800" dirty="0">
              <a:latin typeface="+mn-lt"/>
            </a:endParaRPr>
          </a:p>
          <a:p>
            <a:r>
              <a:rPr lang="en-US" altLang="zh-TW" sz="2800" dirty="0">
                <a:latin typeface="+mn-lt"/>
              </a:rPr>
              <a:t>traditionally, the construction, analysis, and upgrade of virtual and physical objects</a:t>
            </a:r>
            <a:r>
              <a:rPr lang="zh-TW" altLang="en-US" sz="2800" dirty="0">
                <a:latin typeface="+mn-lt"/>
              </a:rPr>
              <a:t> </a:t>
            </a:r>
            <a:r>
              <a:rPr lang="en-US" altLang="zh-TW" sz="2800" dirty="0">
                <a:latin typeface="+mn-lt"/>
              </a:rPr>
              <a:t>will be separated from each other with a lack of a unified integrated analysis.</a:t>
            </a:r>
          </a:p>
        </p:txBody>
      </p:sp>
      <p:sp>
        <p:nvSpPr>
          <p:cNvPr id="4" name="Slide Number Placeholder 3">
            <a:extLst>
              <a:ext uri="{FF2B5EF4-FFF2-40B4-BE49-F238E27FC236}">
                <a16:creationId xmlns:a16="http://schemas.microsoft.com/office/drawing/2014/main" id="{F2DCE436-2F3E-4390-AE2D-2AFAEC4020E5}"/>
              </a:ext>
            </a:extLst>
          </p:cNvPr>
          <p:cNvSpPr>
            <a:spLocks noGrp="1"/>
          </p:cNvSpPr>
          <p:nvPr>
            <p:ph type="sldNum" sz="quarter" idx="12"/>
          </p:nvPr>
        </p:nvSpPr>
        <p:spPr/>
        <p:txBody>
          <a:bodyPr/>
          <a:lstStyle/>
          <a:p>
            <a:fld id="{52E38B42-96A3-412A-9CD3-7D6C2689CFF8}" type="slidenum">
              <a:rPr lang="en-US" altLang="zh-TW" smtClean="0"/>
              <a:pPr/>
              <a:t>5</a:t>
            </a:fld>
            <a:endParaRPr lang="en-US" altLang="zh-TW"/>
          </a:p>
        </p:txBody>
      </p:sp>
    </p:spTree>
    <p:extLst>
      <p:ext uri="{BB962C8B-B14F-4D97-AF65-F5344CB8AC3E}">
        <p14:creationId xmlns:p14="http://schemas.microsoft.com/office/powerpoint/2010/main" val="877589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84C750-8DE9-443F-AD9D-ECC92D79B2C3}"/>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B5187480-6D91-4E7C-8171-6C5A6A5AEF08}"/>
              </a:ext>
            </a:extLst>
          </p:cNvPr>
          <p:cNvSpPr>
            <a:spLocks noGrp="1"/>
          </p:cNvSpPr>
          <p:nvPr>
            <p:ph idx="1"/>
          </p:nvPr>
        </p:nvSpPr>
        <p:spPr/>
        <p:txBody>
          <a:bodyPr/>
          <a:lstStyle/>
          <a:p>
            <a:r>
              <a:rPr lang="en-US" altLang="zh-TW" sz="2800" dirty="0">
                <a:latin typeface="+mn-lt"/>
              </a:rPr>
              <a:t>In this regard, the digital twin, as a further realization of VR</a:t>
            </a:r>
            <a:r>
              <a:rPr lang="zh-TW" altLang="en-US" sz="2800" dirty="0">
                <a:latin typeface="+mn-lt"/>
              </a:rPr>
              <a:t> </a:t>
            </a:r>
            <a:r>
              <a:rPr lang="en-US" altLang="zh-TW" sz="2800" dirty="0">
                <a:latin typeface="+mn-lt"/>
              </a:rPr>
              <a:t>and AR technology, was first practically defined by NASA in 2020</a:t>
            </a:r>
            <a:r>
              <a:rPr lang="zh-TW" altLang="en-US" sz="2800" dirty="0">
                <a:latin typeface="+mn-lt"/>
              </a:rPr>
              <a:t> </a:t>
            </a:r>
            <a:r>
              <a:rPr lang="en-US" altLang="zh-TW" sz="2800" dirty="0">
                <a:latin typeface="+mn-lt"/>
              </a:rPr>
              <a:t>to improve physical model simulation for building the spacecraft.</a:t>
            </a:r>
          </a:p>
          <a:p>
            <a:endParaRPr lang="en-US" altLang="zh-TW" sz="2800" dirty="0">
              <a:latin typeface="+mn-lt"/>
            </a:endParaRPr>
          </a:p>
          <a:p>
            <a:r>
              <a:rPr lang="en-US" altLang="zh-TW" sz="2800" dirty="0">
                <a:latin typeface="+mn-lt"/>
              </a:rPr>
              <a:t>Digital twin refers to the multi</a:t>
            </a:r>
            <a:r>
              <a:rPr lang="zh-TW" altLang="en-US" sz="2800" dirty="0">
                <a:latin typeface="+mn-lt"/>
              </a:rPr>
              <a:t> </a:t>
            </a:r>
            <a:r>
              <a:rPr lang="en-US" altLang="zh-TW" sz="2800" dirty="0">
                <a:latin typeface="+mn-lt"/>
              </a:rPr>
              <a:t>physical, multiscale,</a:t>
            </a:r>
            <a:r>
              <a:rPr lang="zh-TW" altLang="en-US" sz="2800" dirty="0">
                <a:latin typeface="+mn-lt"/>
              </a:rPr>
              <a:t> </a:t>
            </a:r>
            <a:r>
              <a:rPr lang="en-US" altLang="zh-TW" sz="2800" dirty="0">
                <a:latin typeface="+mn-lt"/>
              </a:rPr>
              <a:t>and probabilistic simulation mapping of some complex products</a:t>
            </a:r>
            <a:r>
              <a:rPr lang="zh-TW" altLang="en-US" sz="2800" dirty="0">
                <a:latin typeface="+mn-lt"/>
              </a:rPr>
              <a:t> </a:t>
            </a:r>
            <a:r>
              <a:rPr lang="en-US" altLang="zh-TW" sz="2800" dirty="0">
                <a:latin typeface="+mn-lt"/>
              </a:rPr>
              <a:t>in the real world and in virtual space, and its function is to reflect</a:t>
            </a:r>
            <a:r>
              <a:rPr lang="zh-TW" altLang="en-US" sz="2800" dirty="0">
                <a:latin typeface="+mn-lt"/>
              </a:rPr>
              <a:t> </a:t>
            </a:r>
            <a:r>
              <a:rPr lang="en-US" altLang="zh-TW" sz="2800" dirty="0">
                <a:latin typeface="+mn-lt"/>
              </a:rPr>
              <a:t>the usage status of its corresponding objects.</a:t>
            </a:r>
            <a:endParaRPr lang="zh-TW" altLang="en-US" sz="2800" dirty="0">
              <a:latin typeface="+mn-lt"/>
            </a:endParaRPr>
          </a:p>
        </p:txBody>
      </p:sp>
      <p:sp>
        <p:nvSpPr>
          <p:cNvPr id="4" name="投影片編號版面配置區 3">
            <a:extLst>
              <a:ext uri="{FF2B5EF4-FFF2-40B4-BE49-F238E27FC236}">
                <a16:creationId xmlns:a16="http://schemas.microsoft.com/office/drawing/2014/main" id="{48D5596D-A7D0-4720-A98C-E1EEB1F26B34}"/>
              </a:ext>
            </a:extLst>
          </p:cNvPr>
          <p:cNvSpPr>
            <a:spLocks noGrp="1"/>
          </p:cNvSpPr>
          <p:nvPr>
            <p:ph type="sldNum" sz="quarter" idx="12"/>
          </p:nvPr>
        </p:nvSpPr>
        <p:spPr/>
        <p:txBody>
          <a:bodyPr/>
          <a:lstStyle/>
          <a:p>
            <a:fld id="{52E38B42-96A3-412A-9CD3-7D6C2689CFF8}" type="slidenum">
              <a:rPr lang="en-US" altLang="zh-TW" smtClean="0"/>
              <a:pPr/>
              <a:t>6</a:t>
            </a:fld>
            <a:endParaRPr lang="en-US" altLang="zh-TW" dirty="0"/>
          </a:p>
        </p:txBody>
      </p:sp>
    </p:spTree>
    <p:extLst>
      <p:ext uri="{BB962C8B-B14F-4D97-AF65-F5344CB8AC3E}">
        <p14:creationId xmlns:p14="http://schemas.microsoft.com/office/powerpoint/2010/main" val="11957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8DD874-4B0F-43E9-ACC9-F7458EFB9BB1}"/>
              </a:ext>
            </a:extLst>
          </p:cNvPr>
          <p:cNvSpPr>
            <a:spLocks noGrp="1"/>
          </p:cNvSpPr>
          <p:nvPr>
            <p:ph type="title"/>
          </p:nvPr>
        </p:nvSpPr>
        <p:spPr/>
        <p:txBody>
          <a:bodyPr/>
          <a:lstStyle/>
          <a:p>
            <a:r>
              <a:rPr lang="en-US" altLang="zh-TW" dirty="0"/>
              <a:t>Introduction</a:t>
            </a:r>
            <a:endParaRPr lang="zh-TW" altLang="en-US" dirty="0"/>
          </a:p>
        </p:txBody>
      </p:sp>
      <p:pic>
        <p:nvPicPr>
          <p:cNvPr id="6" name="內容版面配置區 5">
            <a:extLst>
              <a:ext uri="{FF2B5EF4-FFF2-40B4-BE49-F238E27FC236}">
                <a16:creationId xmlns:a16="http://schemas.microsoft.com/office/drawing/2014/main" id="{31687864-7BE0-4FF3-85D1-FCE82D9917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2800" y="1972905"/>
            <a:ext cx="5791200" cy="3731443"/>
          </a:xfrm>
        </p:spPr>
      </p:pic>
      <p:sp>
        <p:nvSpPr>
          <p:cNvPr id="4" name="投影片編號版面配置區 3">
            <a:extLst>
              <a:ext uri="{FF2B5EF4-FFF2-40B4-BE49-F238E27FC236}">
                <a16:creationId xmlns:a16="http://schemas.microsoft.com/office/drawing/2014/main" id="{74BAAB19-91DF-40D5-9A1D-744B45DAE9CF}"/>
              </a:ext>
            </a:extLst>
          </p:cNvPr>
          <p:cNvSpPr>
            <a:spLocks noGrp="1"/>
          </p:cNvSpPr>
          <p:nvPr>
            <p:ph type="sldNum" sz="quarter" idx="12"/>
          </p:nvPr>
        </p:nvSpPr>
        <p:spPr/>
        <p:txBody>
          <a:bodyPr/>
          <a:lstStyle/>
          <a:p>
            <a:fld id="{52E38B42-96A3-412A-9CD3-7D6C2689CFF8}" type="slidenum">
              <a:rPr lang="en-US" altLang="zh-TW" smtClean="0"/>
              <a:pPr/>
              <a:t>7</a:t>
            </a:fld>
            <a:endParaRPr lang="en-US" altLang="zh-TW" dirty="0"/>
          </a:p>
        </p:txBody>
      </p:sp>
    </p:spTree>
    <p:extLst>
      <p:ext uri="{BB962C8B-B14F-4D97-AF65-F5344CB8AC3E}">
        <p14:creationId xmlns:p14="http://schemas.microsoft.com/office/powerpoint/2010/main" val="2335708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B4F2D4-515A-4A6F-98D2-44F59A9275D2}"/>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0781450-D46B-4E31-A162-61EEB2D1DBFC}"/>
              </a:ext>
            </a:extLst>
          </p:cNvPr>
          <p:cNvSpPr>
            <a:spLocks noGrp="1"/>
          </p:cNvSpPr>
          <p:nvPr>
            <p:ph idx="1"/>
          </p:nvPr>
        </p:nvSpPr>
        <p:spPr/>
        <p:txBody>
          <a:bodyPr/>
          <a:lstStyle/>
          <a:p>
            <a:r>
              <a:rPr lang="en-US" altLang="zh-TW" sz="2800" dirty="0">
                <a:latin typeface="+mn-lt"/>
              </a:rPr>
              <a:t>Microelectromechanical system (MEMS)/nanoelectromechanical system (NEMS), as the most commonly</a:t>
            </a:r>
            <a:r>
              <a:rPr lang="zh-TW" altLang="en-US" sz="2800" dirty="0">
                <a:latin typeface="+mn-lt"/>
              </a:rPr>
              <a:t> </a:t>
            </a:r>
            <a:r>
              <a:rPr lang="en-US" altLang="zh-TW" sz="2800" dirty="0">
                <a:latin typeface="+mn-lt"/>
              </a:rPr>
              <a:t>used micro-sensing devices, can convert various physical</a:t>
            </a:r>
            <a:r>
              <a:rPr lang="zh-TW" altLang="en-US" sz="2800" dirty="0">
                <a:latin typeface="+mn-lt"/>
              </a:rPr>
              <a:t> </a:t>
            </a:r>
            <a:r>
              <a:rPr lang="en-US" altLang="zh-TW" sz="2800" dirty="0">
                <a:latin typeface="+mn-lt"/>
              </a:rPr>
              <a:t>changes, such as humidity, lightness, temperature, pressure,</a:t>
            </a:r>
            <a:r>
              <a:rPr lang="zh-TW" altLang="en-US" sz="2800" dirty="0">
                <a:latin typeface="+mn-lt"/>
              </a:rPr>
              <a:t> </a:t>
            </a:r>
            <a:r>
              <a:rPr lang="en-US" altLang="zh-TW" sz="2800" dirty="0">
                <a:latin typeface="+mn-lt"/>
              </a:rPr>
              <a:t>motion, and acoustics changes into the changes of electrical signals.</a:t>
            </a:r>
          </a:p>
          <a:p>
            <a:r>
              <a:rPr lang="en-US" altLang="zh-TW" sz="2800" dirty="0">
                <a:latin typeface="+mn-lt"/>
              </a:rPr>
              <a:t>wireless sensor network would require a large number of batteries to power those massive and distributed sensors. Therefore, it is very important to establish a sustainable wireless IoT sensing</a:t>
            </a:r>
            <a:r>
              <a:rPr lang="zh-TW" altLang="en-US" sz="2800" dirty="0">
                <a:latin typeface="+mn-lt"/>
              </a:rPr>
              <a:t> </a:t>
            </a:r>
            <a:r>
              <a:rPr lang="en-US" altLang="zh-TW" sz="2800" dirty="0">
                <a:latin typeface="+mn-lt"/>
              </a:rPr>
              <a:t>system by developing energy harvesters and self-powered sensors based on specific scenarios..</a:t>
            </a:r>
            <a:endParaRPr lang="zh-TW" altLang="en-US" sz="2800" dirty="0">
              <a:latin typeface="+mn-lt"/>
            </a:endParaRPr>
          </a:p>
        </p:txBody>
      </p:sp>
      <p:sp>
        <p:nvSpPr>
          <p:cNvPr id="4" name="投影片編號版面配置區 3">
            <a:extLst>
              <a:ext uri="{FF2B5EF4-FFF2-40B4-BE49-F238E27FC236}">
                <a16:creationId xmlns:a16="http://schemas.microsoft.com/office/drawing/2014/main" id="{24F92F3F-86D8-4B04-8B3B-7B47ED329FF9}"/>
              </a:ext>
            </a:extLst>
          </p:cNvPr>
          <p:cNvSpPr>
            <a:spLocks noGrp="1"/>
          </p:cNvSpPr>
          <p:nvPr>
            <p:ph type="sldNum" sz="quarter" idx="12"/>
          </p:nvPr>
        </p:nvSpPr>
        <p:spPr/>
        <p:txBody>
          <a:bodyPr/>
          <a:lstStyle/>
          <a:p>
            <a:fld id="{52E38B42-96A3-412A-9CD3-7D6C2689CFF8}" type="slidenum">
              <a:rPr lang="en-US" altLang="zh-TW" smtClean="0"/>
              <a:pPr/>
              <a:t>8</a:t>
            </a:fld>
            <a:endParaRPr lang="en-US" altLang="zh-TW" dirty="0"/>
          </a:p>
        </p:txBody>
      </p:sp>
    </p:spTree>
    <p:extLst>
      <p:ext uri="{BB962C8B-B14F-4D97-AF65-F5344CB8AC3E}">
        <p14:creationId xmlns:p14="http://schemas.microsoft.com/office/powerpoint/2010/main" val="286894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AEF1E-ECC1-4DFA-ADA1-DAC07EDC98AD}"/>
              </a:ext>
            </a:extLst>
          </p:cNvPr>
          <p:cNvSpPr>
            <a:spLocks noGrp="1"/>
          </p:cNvSpPr>
          <p:nvPr>
            <p:ph type="title"/>
          </p:nvPr>
        </p:nvSpPr>
        <p:spPr/>
        <p:txBody>
          <a:bodyPr/>
          <a:lstStyle/>
          <a:p>
            <a:r>
              <a:rPr lang="en-US" altLang="zh-TW" dirty="0"/>
              <a:t>Introduction</a:t>
            </a:r>
            <a:endParaRPr lang="zh-TW" altLang="en-US" dirty="0"/>
          </a:p>
        </p:txBody>
      </p:sp>
      <p:sp>
        <p:nvSpPr>
          <p:cNvPr id="3" name="Content Placeholder 2">
            <a:extLst>
              <a:ext uri="{FF2B5EF4-FFF2-40B4-BE49-F238E27FC236}">
                <a16:creationId xmlns:a16="http://schemas.microsoft.com/office/drawing/2014/main" id="{80AC7CD9-02DE-4949-8AF5-5DB62F7B9460}"/>
              </a:ext>
            </a:extLst>
          </p:cNvPr>
          <p:cNvSpPr>
            <a:spLocks noGrp="1"/>
          </p:cNvSpPr>
          <p:nvPr>
            <p:ph idx="1"/>
          </p:nvPr>
        </p:nvSpPr>
        <p:spPr/>
        <p:txBody>
          <a:bodyPr/>
          <a:lstStyle/>
          <a:p>
            <a:r>
              <a:rPr lang="en-US" altLang="zh-TW" sz="2800" dirty="0">
                <a:latin typeface="+mn-lt"/>
              </a:rPr>
              <a:t>Triboelectric nanogenerators(TENGs).</a:t>
            </a:r>
          </a:p>
          <a:p>
            <a:pPr marL="0" indent="0">
              <a:buNone/>
            </a:pPr>
            <a:endParaRPr lang="en-US" altLang="zh-TW" sz="2800" dirty="0">
              <a:latin typeface="+mn-lt"/>
            </a:endParaRPr>
          </a:p>
          <a:p>
            <a:r>
              <a:rPr lang="en-US" altLang="zh-TW" sz="2400" dirty="0">
                <a:latin typeface="+mn-lt"/>
              </a:rPr>
              <a:t>Though comparable to</a:t>
            </a:r>
            <a:r>
              <a:rPr lang="zh-TW" altLang="en-US" sz="2400" dirty="0">
                <a:latin typeface="+mn-lt"/>
              </a:rPr>
              <a:t> </a:t>
            </a:r>
            <a:r>
              <a:rPr lang="en-US" altLang="zh-TW" sz="2400" dirty="0">
                <a:latin typeface="+mn-lt"/>
              </a:rPr>
              <a:t>a piezoelectric-based sensor that enables self-powered sensing as</a:t>
            </a:r>
            <a:r>
              <a:rPr lang="zh-TW" altLang="en-US" sz="2400" dirty="0">
                <a:latin typeface="+mn-lt"/>
              </a:rPr>
              <a:t> </a:t>
            </a:r>
            <a:r>
              <a:rPr lang="en-US" altLang="zh-TW" sz="2400" dirty="0">
                <a:latin typeface="+mn-lt"/>
              </a:rPr>
              <a:t>well, TENGs featuring a wide range of materials and facile</a:t>
            </a:r>
            <a:r>
              <a:rPr lang="zh-TW" altLang="en-US" sz="2400" dirty="0">
                <a:latin typeface="+mn-lt"/>
              </a:rPr>
              <a:t> </a:t>
            </a:r>
            <a:r>
              <a:rPr lang="en-US" altLang="zh-TW" sz="2400" dirty="0">
                <a:latin typeface="+mn-lt"/>
              </a:rPr>
              <a:t>manufacturing processes stand out as a superior choice in providing easier designs and customizations than piezoelectric sensors.</a:t>
            </a:r>
          </a:p>
        </p:txBody>
      </p:sp>
      <p:sp>
        <p:nvSpPr>
          <p:cNvPr id="4" name="Slide Number Placeholder 3">
            <a:extLst>
              <a:ext uri="{FF2B5EF4-FFF2-40B4-BE49-F238E27FC236}">
                <a16:creationId xmlns:a16="http://schemas.microsoft.com/office/drawing/2014/main" id="{F79A1B67-82A2-4928-9DBE-F88E5C26B5B1}"/>
              </a:ext>
            </a:extLst>
          </p:cNvPr>
          <p:cNvSpPr>
            <a:spLocks noGrp="1"/>
          </p:cNvSpPr>
          <p:nvPr>
            <p:ph type="sldNum" sz="quarter" idx="12"/>
          </p:nvPr>
        </p:nvSpPr>
        <p:spPr/>
        <p:txBody>
          <a:bodyPr/>
          <a:lstStyle/>
          <a:p>
            <a:fld id="{52E38B42-96A3-412A-9CD3-7D6C2689CFF8}" type="slidenum">
              <a:rPr lang="en-US" altLang="zh-TW" smtClean="0"/>
              <a:pPr/>
              <a:t>9</a:t>
            </a:fld>
            <a:endParaRPr lang="en-US" altLang="zh-TW"/>
          </a:p>
        </p:txBody>
      </p:sp>
    </p:spTree>
    <p:extLst>
      <p:ext uri="{BB962C8B-B14F-4D97-AF65-F5344CB8AC3E}">
        <p14:creationId xmlns:p14="http://schemas.microsoft.com/office/powerpoint/2010/main" val="6771114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1091&quot;&gt;&lt;/object&gt;&lt;object type=&quot;2&quot; unique_id=&quot;11092&quot;&gt;&lt;object type=&quot;3&quot; unique_id=&quot;11093&quot;&gt;&lt;property id=&quot;20148&quot; value=&quot;5&quot;/&gt;&lt;property id=&quot;20300&quot; value=&quot;Slide 1&quot;/&gt;&lt;property id=&quot;20307&quot; value=&quot;459&quot;/&gt;&lt;/object&gt;&lt;object type=&quot;3&quot; unique_id=&quot;11094&quot;&gt;&lt;property id=&quot;20148&quot; value=&quot;5&quot;/&gt;&lt;property id=&quot;20300&quot; value=&quot;Slide 2 - &amp;quot;工作項目&amp;quot;&quot;/&gt;&lt;property id=&quot;20307&quot; value=&quot;468&quot;/&gt;&lt;/object&gt;&lt;object type=&quot;3&quot; unique_id=&quot;11095&quot;&gt;&lt;property id=&quot;20148&quot; value=&quot;5&quot;/&gt;&lt;property id=&quot;20300&quot; value=&quot;Slide 5&quot;/&gt;&lt;property id=&quot;20307&quot; value=&quot;467&quot;/&gt;&lt;/object&gt;&lt;object type=&quot;3&quot; unique_id=&quot;11096&quot;&gt;&lt;property id=&quot;20148&quot; value=&quot;5&quot;/&gt;&lt;property id=&quot;20300&quot; value=&quot;Slide 6 - &amp;quot;工作項目&amp;quot;&quot;/&gt;&lt;property id=&quot;20307&quot; value=&quot;460&quot;/&gt;&lt;/object&gt;&lt;object type=&quot;3&quot; unique_id=&quot;11097&quot;&gt;&lt;property id=&quot;20148&quot; value=&quot;5&quot;/&gt;&lt;property id=&quot;20300&quot; value=&quot;Slide 7 - &amp;quot;Last Week&amp;quot;&quot;/&gt;&lt;property id=&quot;20307&quot; value=&quot;461&quot;/&gt;&lt;/object&gt;&lt;object type=&quot;3&quot; unique_id=&quot;11098&quot;&gt;&lt;property id=&quot;20148&quot; value=&quot;5&quot;/&gt;&lt;property id=&quot;20300&quot; value=&quot;Slide 8 - &amp;quot;P2P with VANET&amp;quot;&quot;/&gt;&lt;property id=&quot;20307&quot; value=&quot;463&quot;/&gt;&lt;/object&gt;&lt;object type=&quot;3&quot; unique_id=&quot;11099&quot;&gt;&lt;property id=&quot;20148&quot; value=&quot;5&quot;/&gt;&lt;property id=&quot;20300&quot; value=&quot;Slide 9 - &amp;quot;P2P with VANET(cont.)&amp;quot;&quot;/&gt;&lt;property id=&quot;20307&quot; value=&quot;464&quot;/&gt;&lt;/object&gt;&lt;object type=&quot;3&quot; unique_id=&quot;11100&quot;&gt;&lt;property id=&quot;20148&quot; value=&quot;5&quot;/&gt;&lt;property id=&quot;20300&quot; value=&quot;Slide 10 - &amp;quot;SIP with VANET&amp;quot;&quot;/&gt;&lt;property id=&quot;20307&quot; value=&quot;465&quot;/&gt;&lt;/object&gt;&lt;object type=&quot;3&quot; unique_id=&quot;11101&quot;&gt;&lt;property id=&quot;20148&quot; value=&quot;5&quot;/&gt;&lt;property id=&quot;20300&quot; value=&quot;Slide 11 - &amp;quot;End-to-End with VANET&amp;quot;&quot;/&gt;&lt;property id=&quot;20307&quot; value=&quot;466&quot;/&gt;&lt;/object&gt;&lt;object type=&quot;3&quot; unique_id=&quot;11102&quot;&gt;&lt;property id=&quot;20148&quot; value=&quot;5&quot;/&gt;&lt;property id=&quot;20300&quot; value=&quot;Slide 12 - &amp;quot;This Week&amp;quot;&quot;/&gt;&lt;property id=&quot;20307&quot; value=&quot;462&quot;/&gt;&lt;/object&gt;&lt;object type=&quot;3&quot; unique_id=&quot;11103&quot;&gt;&lt;property id=&quot;20148&quot; value=&quot;5&quot;/&gt;&lt;property id=&quot;20300&quot; value=&quot;Slide 13&quot;/&gt;&lt;property id=&quot;20307&quot; value=&quot;454&quot;/&gt;&lt;/object&gt;&lt;object type=&quot;3&quot; unique_id=&quot;11104&quot;&gt;&lt;property id=&quot;20148&quot; value=&quot;5&quot;/&gt;&lt;property id=&quot;20300&quot; value=&quot;Slide 14 - &amp;quot;工作項目&amp;quot;&quot;/&gt;&lt;property id=&quot;20307&quot; value=&quot;455&quot;/&gt;&lt;/object&gt;&lt;object type=&quot;3&quot; unique_id=&quot;11105&quot;&gt;&lt;property id=&quot;20148&quot; value=&quot;5&quot;/&gt;&lt;property id=&quot;20300&quot; value=&quot;Slide 15 - &amp;quot;Last Week&amp;quot;&quot;/&gt;&lt;property id=&quot;20307&quot; value=&quot;456&quot;/&gt;&lt;/object&gt;&lt;object type=&quot;3&quot; unique_id=&quot;11106&quot;&gt;&lt;property id=&quot;20148&quot; value=&quot;5&quot;/&gt;&lt;property id=&quot;20300&quot; value=&quot;Slide 16&quot;/&gt;&lt;property id=&quot;20307&quot; value=&quot;458&quot;/&gt;&lt;/object&gt;&lt;object type=&quot;3&quot; unique_id=&quot;11107&quot;&gt;&lt;property id=&quot;20148&quot; value=&quot;5&quot;/&gt;&lt;property id=&quot;20300&quot; value=&quot;Slide 17 - &amp;quot;This Week&amp;quot;&quot;/&gt;&lt;property id=&quot;20307&quot; value=&quot;457&quot;/&gt;&lt;/object&gt;&lt;object type=&quot;3&quot; unique_id=&quot;11108&quot;&gt;&lt;property id=&quot;20148&quot; value=&quot;5&quot;/&gt;&lt;property id=&quot;20300&quot; value=&quot;Slide 18&quot;/&gt;&lt;property id=&quot;20307&quot; value=&quot;405&quot;/&gt;&lt;/object&gt;&lt;object type=&quot;3&quot; unique_id=&quot;11109&quot;&gt;&lt;property id=&quot;20148&quot; value=&quot;5&quot;/&gt;&lt;property id=&quot;20300&quot; value=&quot;Slide 19 - &amp;quot;工作項目&amp;quot;&quot;/&gt;&lt;property id=&quot;20307&quot; value=&quot;406&quot;/&gt;&lt;/object&gt;&lt;object type=&quot;3&quot; unique_id=&quot;11110&quot;&gt;&lt;property id=&quot;20148&quot; value=&quot;5&quot;/&gt;&lt;property id=&quot;20300&quot; value=&quot;Slide 20 - &amp;quot;Last Week&amp;quot;&quot;/&gt;&lt;property id=&quot;20307&quot; value=&quot;450&quot;/&gt;&lt;/object&gt;&lt;object type=&quot;3&quot; unique_id=&quot;11111&quot;&gt;&lt;property id=&quot;20148&quot; value=&quot;5&quot;/&gt;&lt;property id=&quot;20300&quot; value=&quot;Slide 21&quot;/&gt;&lt;property id=&quot;20307&quot; value=&quot;451&quot;/&gt;&lt;/object&gt;&lt;object type=&quot;3&quot; unique_id=&quot;11112&quot;&gt;&lt;property id=&quot;20148&quot; value=&quot;5&quot;/&gt;&lt;property id=&quot;20300&quot; value=&quot;Slide 22&quot;/&gt;&lt;property id=&quot;20307&quot; value=&quot;453&quot;/&gt;&lt;/object&gt;&lt;object type=&quot;3&quot; unique_id=&quot;11113&quot;&gt;&lt;property id=&quot;20148&quot; value=&quot;5&quot;/&gt;&lt;property id=&quot;20300&quot; value=&quot;Slide 23 - &amp;quot;This Week&amp;quot;&quot;/&gt;&lt;property id=&quot;20307&quot; value=&quot;452&quot;/&gt;&lt;/object&gt;&lt;object type=&quot;3&quot; unique_id=&quot;11321&quot;&gt;&lt;property id=&quot;20148&quot; value=&quot;5&quot;/&gt;&lt;property id=&quot;20300&quot; value=&quot;Slide 3 - &amp;quot;Last Week&amp;quot;&quot;/&gt;&lt;property id=&quot;20307&quot; value=&quot;469&quot;/&gt;&lt;/object&gt;&lt;object type=&quot;3&quot; unique_id=&quot;11394&quot;&gt;&lt;property id=&quot;20148&quot; value=&quot;5&quot;/&gt;&lt;property id=&quot;20300&quot; value=&quot;Slide 4 - &amp;quot;This Week&amp;quot;&quot;/&gt;&lt;property id=&quot;20307&quot; value=&quot;470&quot;/&gt;&lt;/object&gt;&lt;/object&gt;&lt;/object&gt;&lt;/database&gt;"/>
</p:tagLst>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
      <a:majorFont>
        <a:latin typeface="Times New Roman"/>
        <a:ea typeface="Times New Roman"/>
        <a:cs typeface=""/>
      </a:majorFont>
      <a:minorFont>
        <a:latin typeface="Times New Roman"/>
        <a:ea typeface="Times New Roma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2">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10024</TotalTime>
  <Words>7518</Words>
  <Application>Microsoft Office PowerPoint</Application>
  <PresentationFormat>寬螢幕</PresentationFormat>
  <Paragraphs>370</Paragraphs>
  <Slides>39</Slides>
  <Notes>38</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39</vt:i4>
      </vt:variant>
    </vt:vector>
  </HeadingPairs>
  <TitlesOfParts>
    <vt:vector size="48" baseType="lpstr">
      <vt:lpstr>Microsoft JhengHei UI</vt:lpstr>
      <vt:lpstr>宋体</vt:lpstr>
      <vt:lpstr>微軟正黑體</vt:lpstr>
      <vt:lpstr>新細明體</vt:lpstr>
      <vt:lpstr>Arial</vt:lpstr>
      <vt:lpstr>Calibri</vt:lpstr>
      <vt:lpstr>Times New Roman</vt:lpstr>
      <vt:lpstr>Wingdings</vt:lpstr>
      <vt:lpstr>MAIN.template</vt:lpstr>
      <vt:lpstr>Artificial Intelligence-Enabled Sensing Technologies in the 5G/Internet of Things Era: From Virtual Reality/ Augmented Reality to the Digital Twin</vt:lpstr>
      <vt:lpstr>Outline</vt:lpstr>
      <vt:lpstr>Introduce</vt:lpstr>
      <vt:lpstr>PowerPoint 簡報</vt:lpstr>
      <vt:lpstr>Introduction</vt:lpstr>
      <vt:lpstr>Introduction</vt:lpstr>
      <vt:lpstr>Introduction</vt:lpstr>
      <vt:lpstr>Introduction</vt:lpstr>
      <vt:lpstr>Introduction</vt:lpstr>
      <vt:lpstr>Introduction</vt:lpstr>
      <vt:lpstr>Introduction</vt:lpstr>
      <vt:lpstr>Introduction</vt:lpstr>
      <vt:lpstr>Digital Twin and Its Application</vt:lpstr>
      <vt:lpstr>Digital Twin and Its Application</vt:lpstr>
      <vt:lpstr>Digital Twin and Its Application</vt:lpstr>
      <vt:lpstr>Digital Twin and Its Application</vt:lpstr>
      <vt:lpstr>AI-Based System </vt:lpstr>
      <vt:lpstr>AI-Based System </vt:lpstr>
      <vt:lpstr>AI-Based System </vt:lpstr>
      <vt:lpstr>AI-Based System </vt:lpstr>
      <vt:lpstr>Electronic Skin and Glove Platforms</vt:lpstr>
      <vt:lpstr>Self-Powered Glove HMIs</vt:lpstr>
      <vt:lpstr>Self-Powered Robotic Interfaces</vt:lpstr>
      <vt:lpstr>Self-Powered Robotic Interfaces</vt:lpstr>
      <vt:lpstr>Self-Powered Socks</vt:lpstr>
      <vt:lpstr>Self-Powered Socks</vt:lpstr>
      <vt:lpstr>Self-Powered Socks</vt:lpstr>
      <vt:lpstr>Self-Powered Smart Floor</vt:lpstr>
      <vt:lpstr>Self-Sustainable System</vt:lpstr>
      <vt:lpstr>Self-Sustainable System</vt:lpstr>
      <vt:lpstr>Self-Sustainable System</vt:lpstr>
      <vt:lpstr>Self-Sustainable System</vt:lpstr>
      <vt:lpstr>Self-Sustainable System</vt:lpstr>
      <vt:lpstr>Prospects of Future Direction </vt:lpstr>
      <vt:lpstr>Prospects of Future Direction </vt:lpstr>
      <vt:lpstr>Prospects of Future Direction </vt:lpstr>
      <vt:lpstr>Concluding Remarks</vt:lpstr>
      <vt:lpstr>Concluding Remarks</vt:lpstr>
      <vt:lpstr>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Meeting</dc:title>
  <dc:creator>Dominic</dc:creator>
  <cp:lastModifiedBy>gary</cp:lastModifiedBy>
  <cp:revision>8412</cp:revision>
  <cp:lastPrinted>2015-10-16T09:02:33Z</cp:lastPrinted>
  <dcterms:created xsi:type="dcterms:W3CDTF">2009-04-12T18:22:11Z</dcterms:created>
  <dcterms:modified xsi:type="dcterms:W3CDTF">2024-03-26T05:56:23Z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