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75" r:id="rId4"/>
    <p:sldId id="277" r:id="rId5"/>
    <p:sldId id="279" r:id="rId6"/>
    <p:sldId id="280" r:id="rId7"/>
    <p:sldId id="282" r:id="rId8"/>
    <p:sldId id="287" r:id="rId9"/>
    <p:sldId id="281" r:id="rId10"/>
    <p:sldId id="300" r:id="rId11"/>
    <p:sldId id="291" r:id="rId12"/>
    <p:sldId id="301" r:id="rId13"/>
    <p:sldId id="302" r:id="rId14"/>
    <p:sldId id="293" r:id="rId15"/>
    <p:sldId id="295" r:id="rId16"/>
    <p:sldId id="294" r:id="rId17"/>
    <p:sldId id="298" r:id="rId18"/>
    <p:sldId id="299" r:id="rId19"/>
    <p:sldId id="296" r:id="rId20"/>
    <p:sldId id="297" r:id="rId21"/>
    <p:sldId id="284" r:id="rId22"/>
    <p:sldId id="288" r:id="rId23"/>
    <p:sldId id="289" r:id="rId24"/>
    <p:sldId id="285" r:id="rId25"/>
    <p:sldId id="28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X9KdZTrOdiKIRZxFWpTkRlsbz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8059B6-5440-4D74-8417-682475112D8A}">
  <a:tblStyle styleId="{248059B6-5440-4D74-8417-682475112D8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66BB979-9B5B-4CCE-93F3-6CEE70EFF61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D4FC91B-5425-4C42-900A-9B958F8BD316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157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15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73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20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762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93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31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98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882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03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213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270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22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724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8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56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15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21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38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85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46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53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56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7"/>
          <p:cNvGrpSpPr/>
          <p:nvPr/>
        </p:nvGrpSpPr>
        <p:grpSpPr>
          <a:xfrm>
            <a:off x="0" y="0"/>
            <a:ext cx="9144000" cy="5143500"/>
            <a:chOff x="0" y="0"/>
            <a:chExt cx="9143995" cy="6858000"/>
          </a:xfrm>
        </p:grpSpPr>
        <p:grpSp>
          <p:nvGrpSpPr>
            <p:cNvPr id="16" name="Google Shape;16;p7"/>
            <p:cNvGrpSpPr/>
            <p:nvPr/>
          </p:nvGrpSpPr>
          <p:grpSpPr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7" name="Google Shape;17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18;p7"/>
              <p:cNvSpPr/>
              <p:nvPr/>
            </p:nvSpPr>
            <p:spPr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zh-TW" sz="1000" b="0" i="0" u="none" strike="noStrike" cap="none">
                    <a:solidFill>
                      <a:srgbClr val="9696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National Chung Cheng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zh-TW" sz="1000" b="0" i="0" u="none" strike="noStrike" cap="none">
                    <a:solidFill>
                      <a:srgbClr val="9696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Dept. Computer Science &amp; Information Engineering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" name="Google Shape;19;p7"/>
            <p:cNvPicPr preferRelativeResize="0"/>
            <p:nvPr/>
          </p:nvPicPr>
          <p:blipFill rotWithShape="1">
            <a:blip r:embed="rId3">
              <a:alphaModFix/>
            </a:blip>
            <a:srcRect l="22060" b="24757"/>
            <a:stretch/>
          </p:blipFill>
          <p:spPr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7"/>
            <p:cNvPicPr preferRelativeResize="0"/>
            <p:nvPr/>
          </p:nvPicPr>
          <p:blipFill rotWithShape="1">
            <a:blip r:embed="rId4">
              <a:alphaModFix/>
            </a:blip>
            <a:srcRect b="3809"/>
            <a:stretch/>
          </p:blipFill>
          <p:spPr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7"/>
            <p:cNvPicPr preferRelativeResize="0"/>
            <p:nvPr/>
          </p:nvPicPr>
          <p:blipFill rotWithShape="1">
            <a:blip r:embed="rId3">
              <a:alphaModFix/>
            </a:blip>
            <a:srcRect l="21568" t="33981"/>
            <a:stretch/>
          </p:blipFill>
          <p:spPr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7"/>
            <p:cNvPicPr preferRelativeResize="0"/>
            <p:nvPr/>
          </p:nvPicPr>
          <p:blipFill rotWithShape="1">
            <a:blip r:embed="rId5">
              <a:alphaModFix/>
            </a:blip>
            <a:srcRect l="73567"/>
            <a:stretch/>
          </p:blipFill>
          <p:spPr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7"/>
            <p:cNvSpPr/>
            <p:nvPr/>
          </p:nvSpPr>
          <p:spPr>
            <a:xfrm>
              <a:off x="142875" y="6367463"/>
              <a:ext cx="4284661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zh-TW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2025 Mobile All-IP Networking Laboratory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7"/>
          <p:cNvSpPr txBox="1">
            <a:spLocks noGrp="1"/>
          </p:cNvSpPr>
          <p:nvPr>
            <p:ph type="ctrTitle"/>
          </p:nvPr>
        </p:nvSpPr>
        <p:spPr>
          <a:xfrm>
            <a:off x="685800" y="125730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371600" y="257413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504600" y="433135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6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 rot="5400000">
            <a:off x="4381501" y="2399905"/>
            <a:ext cx="4343400" cy="31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8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Noto Sans Symbols"/>
              <a:buChar char="■"/>
              <a:defRPr b="0" u="none">
                <a:solidFill>
                  <a:srgbClr val="17365D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>
                <a:solidFill>
                  <a:srgbClr val="595959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10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2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logo_ppt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00800" y="4514850"/>
            <a:ext cx="2000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-10716"/>
            <a:ext cx="575072" cy="5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620714" y="45244"/>
            <a:ext cx="3113087" cy="2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National Chung Cheng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Dept. Computer Science &amp; Information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epdf/10.1007/s11036-024-02321-z?sharing_token=Y7RrzoJOUZn-MVeDkx0TJfe4RwlQNchNByi7wbcMAY4xDTBYPTnJ9PQvVky4wCHGs0BuqYe0qqMseN6p8G726Bq06eKIcbJzIaP1yay-82MQqLky4KS2-QdLTb_GG7XECByDlLNEu7cShKFRuwiXZ3JEAIA3Hqhq2h-xKAyi20A%3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685800" y="125730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3200" b="0" dirty="0"/>
              <a:t>An Extended SDN Architecture for</a:t>
            </a:r>
            <a:r>
              <a:rPr lang="zh-TW" altLang="en-US" sz="3200" b="0" dirty="0"/>
              <a:t> </a:t>
            </a:r>
            <a:r>
              <a:rPr lang="en-US" altLang="zh-TW" sz="3200" b="0" dirty="0"/>
              <a:t>Video‑on‑Demand Caching</a:t>
            </a:r>
            <a:endParaRPr lang="zh-TW" altLang="en-US" dirty="0"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1371600" y="2571749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altLang="zh-TW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Wei‑Kuo</a:t>
            </a:r>
            <a:r>
              <a:rPr lang="zh-TW" altLang="en-US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Chiang</a:t>
            </a:r>
            <a:r>
              <a:rPr lang="zh-TW" altLang="en-US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· Tsung‑Ying</a:t>
            </a:r>
            <a:r>
              <a:rPr lang="zh-TW" altLang="en-US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Li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zh-TW" sz="1600" dirty="0">
              <a:solidFill>
                <a:schemeClr val="dk1"/>
              </a:solidFill>
              <a:latin typeface="+mj-lt"/>
              <a:ea typeface="PMingLiu"/>
              <a:cs typeface="PMingLiu"/>
              <a:sym typeface="PMingLiu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altLang="zh-TW" sz="16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Accepted: 1 April 2024 / Published online: 13 April 2024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altLang="zh-TW" sz="1600" dirty="0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SCI, IF=3.8/2022 </a:t>
            </a:r>
            <a:r>
              <a:rPr lang="en-US" altLang="zh-TW" sz="1600" dirty="0" err="1">
                <a:solidFill>
                  <a:schemeClr val="dk1"/>
                </a:solidFill>
                <a:latin typeface="+mj-lt"/>
                <a:ea typeface="PMingLiu"/>
                <a:cs typeface="PMingLiu"/>
                <a:sym typeface="PMingLiu"/>
              </a:rPr>
              <a:t>Resurchify</a:t>
            </a:r>
            <a:br>
              <a:rPr lang="zh-TW" sz="2800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</a:br>
            <a:endParaRPr sz="2800" dirty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E2A385-E638-C0EB-3E09-0FDDAF913EE4}"/>
              </a:ext>
            </a:extLst>
          </p:cNvPr>
          <p:cNvSpPr txBox="1"/>
          <p:nvPr/>
        </p:nvSpPr>
        <p:spPr>
          <a:xfrm>
            <a:off x="1911927" y="4512584"/>
            <a:ext cx="5320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An Extended SDN Architecture for Video-on-Demand Caching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4" descr="一張含有 文字, 圖表, 螢幕擷取畫面 的圖片&#10;&#10;AI 產生的內容可能不正確。">
            <a:extLst>
              <a:ext uri="{FF2B5EF4-FFF2-40B4-BE49-F238E27FC236}">
                <a16:creationId xmlns:a16="http://schemas.microsoft.com/office/drawing/2014/main" id="{7D98D9E4-C0AA-A132-8AD3-17A961957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998"/>
          <a:stretch/>
        </p:blipFill>
        <p:spPr>
          <a:xfrm>
            <a:off x="1593205" y="1298494"/>
            <a:ext cx="5652790" cy="3209688"/>
          </a:xfrm>
          <a:prstGeom prst="rect">
            <a:avLst/>
          </a:prstGeom>
        </p:spPr>
      </p:pic>
      <p:sp>
        <p:nvSpPr>
          <p:cNvPr id="6" name="Google Shape;135;p5">
            <a:extLst>
              <a:ext uri="{FF2B5EF4-FFF2-40B4-BE49-F238E27FC236}">
                <a16:creationId xmlns:a16="http://schemas.microsoft.com/office/drawing/2014/main" id="{F20C8AFF-59E6-EE0A-5C38-0B04C574B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Flow</a:t>
            </a:r>
          </a:p>
        </p:txBody>
      </p:sp>
    </p:spTree>
    <p:extLst>
      <p:ext uri="{BB962C8B-B14F-4D97-AF65-F5344CB8AC3E}">
        <p14:creationId xmlns:p14="http://schemas.microsoft.com/office/powerpoint/2010/main" val="154088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圖片 5" descr="一張含有 文字, 螢幕擷取畫面, 圖表, 行 的圖片&#10;&#10;AI 產生的內容可能不正確。">
            <a:extLst>
              <a:ext uri="{FF2B5EF4-FFF2-40B4-BE49-F238E27FC236}">
                <a16:creationId xmlns:a16="http://schemas.microsoft.com/office/drawing/2014/main" id="{D5A14613-9E5D-7D92-B962-3CF0B42D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8593"/>
            <a:ext cx="2343051" cy="39294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946B9A1-C0C1-8B91-EEE0-43EA1A2004C1}"/>
              </a:ext>
            </a:extLst>
          </p:cNvPr>
          <p:cNvSpPr/>
          <p:nvPr/>
        </p:nvSpPr>
        <p:spPr>
          <a:xfrm>
            <a:off x="1690255" y="4354015"/>
            <a:ext cx="1046018" cy="5783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pic>
        <p:nvPicPr>
          <p:cNvPr id="10" name="圖片 9" descr="一張含有 文字, 圖表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4E28DC4C-3825-5E25-58D4-44F1FB570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456" y="351291"/>
            <a:ext cx="4034298" cy="47318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437F1A3-FEFA-B69D-805E-526DF182E259}"/>
              </a:ext>
            </a:extLst>
          </p:cNvPr>
          <p:cNvSpPr/>
          <p:nvPr/>
        </p:nvSpPr>
        <p:spPr>
          <a:xfrm>
            <a:off x="4814455" y="3404979"/>
            <a:ext cx="2355271" cy="16781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7145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4" descr="一張含有 文字, 圖表, 螢幕擷取畫面 的圖片&#10;&#10;AI 產生的內容可能不正確。">
            <a:extLst>
              <a:ext uri="{FF2B5EF4-FFF2-40B4-BE49-F238E27FC236}">
                <a16:creationId xmlns:a16="http://schemas.microsoft.com/office/drawing/2014/main" id="{7D98D9E4-C0AA-A132-8AD3-17A961957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080" b="33918"/>
          <a:stretch/>
        </p:blipFill>
        <p:spPr>
          <a:xfrm>
            <a:off x="1566211" y="1283168"/>
            <a:ext cx="5706778" cy="3240342"/>
          </a:xfrm>
          <a:prstGeom prst="rect">
            <a:avLst/>
          </a:prstGeom>
        </p:spPr>
      </p:pic>
      <p:sp>
        <p:nvSpPr>
          <p:cNvPr id="2" name="Google Shape;135;p5">
            <a:extLst>
              <a:ext uri="{FF2B5EF4-FFF2-40B4-BE49-F238E27FC236}">
                <a16:creationId xmlns:a16="http://schemas.microsoft.com/office/drawing/2014/main" id="{2868D757-A5C0-8011-A673-1D85E13F0A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Flow</a:t>
            </a:r>
          </a:p>
        </p:txBody>
      </p:sp>
    </p:spTree>
    <p:extLst>
      <p:ext uri="{BB962C8B-B14F-4D97-AF65-F5344CB8AC3E}">
        <p14:creationId xmlns:p14="http://schemas.microsoft.com/office/powerpoint/2010/main" val="369958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4" descr="一張含有 文字, 圖表, 螢幕擷取畫面 的圖片&#10;&#10;AI 產生的內容可能不正確。">
            <a:extLst>
              <a:ext uri="{FF2B5EF4-FFF2-40B4-BE49-F238E27FC236}">
                <a16:creationId xmlns:a16="http://schemas.microsoft.com/office/drawing/2014/main" id="{7D98D9E4-C0AA-A132-8AD3-17A961957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4" t="66824" r="144" b="174"/>
          <a:stretch/>
        </p:blipFill>
        <p:spPr>
          <a:xfrm>
            <a:off x="1616633" y="1291937"/>
            <a:ext cx="5605934" cy="3183082"/>
          </a:xfrm>
          <a:prstGeom prst="rect">
            <a:avLst/>
          </a:prstGeom>
        </p:spPr>
      </p:pic>
      <p:sp>
        <p:nvSpPr>
          <p:cNvPr id="2" name="Google Shape;135;p5">
            <a:extLst>
              <a:ext uri="{FF2B5EF4-FFF2-40B4-BE49-F238E27FC236}">
                <a16:creationId xmlns:a16="http://schemas.microsoft.com/office/drawing/2014/main" id="{430755B7-7C27-858E-C24A-B293416A3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Flow</a:t>
            </a:r>
          </a:p>
        </p:txBody>
      </p:sp>
    </p:spTree>
    <p:extLst>
      <p:ext uri="{BB962C8B-B14F-4D97-AF65-F5344CB8AC3E}">
        <p14:creationId xmlns:p14="http://schemas.microsoft.com/office/powerpoint/2010/main" val="388333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圖表, 螢幕擷取畫面, 行 的圖片&#10;&#10;AI 產生的內容可能不正確。">
            <a:extLst>
              <a:ext uri="{FF2B5EF4-FFF2-40B4-BE49-F238E27FC236}">
                <a16:creationId xmlns:a16="http://schemas.microsoft.com/office/drawing/2014/main" id="{CA585FB8-275F-54EF-AF0B-368D2EBF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14" y="60780"/>
            <a:ext cx="4986820" cy="5082720"/>
          </a:xfrm>
          <a:prstGeom prst="rect">
            <a:avLst/>
          </a:prstGeom>
        </p:spPr>
      </p:pic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圖片 5" descr="一張含有 文字, 螢幕擷取畫面, 圖表, 行 的圖片&#10;&#10;AI 產生的內容可能不正確。">
            <a:extLst>
              <a:ext uri="{FF2B5EF4-FFF2-40B4-BE49-F238E27FC236}">
                <a16:creationId xmlns:a16="http://schemas.microsoft.com/office/drawing/2014/main" id="{D5A14613-9E5D-7D92-B962-3CF0B42D6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8593"/>
            <a:ext cx="2343051" cy="39294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946B9A1-C0C1-8B91-EEE0-43EA1A2004C1}"/>
              </a:ext>
            </a:extLst>
          </p:cNvPr>
          <p:cNvSpPr/>
          <p:nvPr/>
        </p:nvSpPr>
        <p:spPr>
          <a:xfrm>
            <a:off x="426634" y="1666233"/>
            <a:ext cx="1046018" cy="10838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214898-A819-71FF-4A4F-87B27992D8DB}"/>
              </a:ext>
            </a:extLst>
          </p:cNvPr>
          <p:cNvSpPr/>
          <p:nvPr/>
        </p:nvSpPr>
        <p:spPr>
          <a:xfrm>
            <a:off x="4126613" y="599433"/>
            <a:ext cx="1823913" cy="20260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9AD0C7-03DA-8C6A-6E86-6644911583BB}"/>
              </a:ext>
            </a:extLst>
          </p:cNvPr>
          <p:cNvSpPr/>
          <p:nvPr/>
        </p:nvSpPr>
        <p:spPr>
          <a:xfrm>
            <a:off x="7010400" y="2137288"/>
            <a:ext cx="2133600" cy="30062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6E7CE5-DF97-1793-1B6C-83C65E5B2911}"/>
              </a:ext>
            </a:extLst>
          </p:cNvPr>
          <p:cNvSpPr/>
          <p:nvPr/>
        </p:nvSpPr>
        <p:spPr>
          <a:xfrm>
            <a:off x="426634" y="2843869"/>
            <a:ext cx="1046018" cy="5089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7852C72-E84F-FB9F-5F68-AD229979C446}"/>
              </a:ext>
            </a:extLst>
          </p:cNvPr>
          <p:cNvSpPr/>
          <p:nvPr/>
        </p:nvSpPr>
        <p:spPr>
          <a:xfrm>
            <a:off x="3455689" y="2843869"/>
            <a:ext cx="519545" cy="3740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05E8163-1A96-C059-000A-6C8654D53883}"/>
              </a:ext>
            </a:extLst>
          </p:cNvPr>
          <p:cNvSpPr/>
          <p:nvPr/>
        </p:nvSpPr>
        <p:spPr>
          <a:xfrm rot="10800000">
            <a:off x="3352800" y="2250308"/>
            <a:ext cx="519545" cy="3740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04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平行 的圖片&#10;&#10;AI 產生的內容可能不正確。">
            <a:extLst>
              <a:ext uri="{FF2B5EF4-FFF2-40B4-BE49-F238E27FC236}">
                <a16:creationId xmlns:a16="http://schemas.microsoft.com/office/drawing/2014/main" id="{2A6A2430-47AD-5BB8-4055-643F7B81E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95949" cy="5143500"/>
          </a:xfrm>
          <a:prstGeom prst="rect">
            <a:avLst/>
          </a:prstGeom>
          <a:ln>
            <a:noFill/>
          </a:ln>
        </p:spPr>
      </p:pic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444E443-9EEB-81CA-1D96-A597EFC62FAB}"/>
              </a:ext>
            </a:extLst>
          </p:cNvPr>
          <p:cNvSpPr/>
          <p:nvPr/>
        </p:nvSpPr>
        <p:spPr>
          <a:xfrm>
            <a:off x="842270" y="1944136"/>
            <a:ext cx="1776238" cy="3557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8" name="Google Shape;334;g38e71ff7f00_0_63">
            <a:extLst>
              <a:ext uri="{FF2B5EF4-FFF2-40B4-BE49-F238E27FC236}">
                <a16:creationId xmlns:a16="http://schemas.microsoft.com/office/drawing/2014/main" id="{211AAE86-1DEC-2A14-A749-A945D749233E}"/>
              </a:ext>
            </a:extLst>
          </p:cNvPr>
          <p:cNvSpPr txBox="1"/>
          <p:nvPr/>
        </p:nvSpPr>
        <p:spPr>
          <a:xfrm>
            <a:off x="4827781" y="1341403"/>
            <a:ext cx="3678909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9-10: The DPI switch uses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OFPAT_SET_NW_DST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to rewrite the destination IP address of the interested request to the IP address of the VoD server, uses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OFPAT_SET_NW_SRC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action to rewrite the source IP address of the interested request into the IP address of the corresponding CN, and then forwards the interested request to the CN.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4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圖片 5" descr="一張含有 文字, 螢幕擷取畫面, 圖表, 行 的圖片&#10;&#10;AI 產生的內容可能不正確。">
            <a:extLst>
              <a:ext uri="{FF2B5EF4-FFF2-40B4-BE49-F238E27FC236}">
                <a16:creationId xmlns:a16="http://schemas.microsoft.com/office/drawing/2014/main" id="{D5A14613-9E5D-7D92-B962-3CF0B42D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8593"/>
            <a:ext cx="2343051" cy="39294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946B9A1-C0C1-8B91-EEE0-43EA1A2004C1}"/>
              </a:ext>
            </a:extLst>
          </p:cNvPr>
          <p:cNvSpPr/>
          <p:nvPr/>
        </p:nvSpPr>
        <p:spPr>
          <a:xfrm>
            <a:off x="426634" y="1666233"/>
            <a:ext cx="1046018" cy="10838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pic>
        <p:nvPicPr>
          <p:cNvPr id="5" name="圖片 4" descr="一張含有 文字, 圖表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E7F7D6A0-B892-6F51-BADA-8578B493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456" y="351291"/>
            <a:ext cx="4034298" cy="473186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51913C8-E7CE-4B9B-E698-E75C3FAA38BE}"/>
              </a:ext>
            </a:extLst>
          </p:cNvPr>
          <p:cNvSpPr/>
          <p:nvPr/>
        </p:nvSpPr>
        <p:spPr>
          <a:xfrm>
            <a:off x="5556489" y="1200151"/>
            <a:ext cx="2146637" cy="117850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0CDB134-A037-FD4E-F828-E5E093AF56C5}"/>
              </a:ext>
            </a:extLst>
          </p:cNvPr>
          <p:cNvSpPr/>
          <p:nvPr/>
        </p:nvSpPr>
        <p:spPr>
          <a:xfrm>
            <a:off x="6664443" y="2378652"/>
            <a:ext cx="2244030" cy="12659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5554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文字, 螢幕擷取畫面, 平行, 字型 的圖片&#10;&#10;AI 產生的內容可能不正確。">
            <a:extLst>
              <a:ext uri="{FF2B5EF4-FFF2-40B4-BE49-F238E27FC236}">
                <a16:creationId xmlns:a16="http://schemas.microsoft.com/office/drawing/2014/main" id="{95702B22-B7A1-9567-4967-036CA609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55" y="95987"/>
            <a:ext cx="6525490" cy="4951525"/>
          </a:xfrm>
          <a:prstGeom prst="rect">
            <a:avLst/>
          </a:prstGeom>
        </p:spPr>
      </p:pic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397FB2-5D23-2673-DFB1-53321567B38A}"/>
              </a:ext>
            </a:extLst>
          </p:cNvPr>
          <p:cNvSpPr/>
          <p:nvPr/>
        </p:nvSpPr>
        <p:spPr>
          <a:xfrm>
            <a:off x="1309255" y="1153616"/>
            <a:ext cx="6525490" cy="1624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FC180D-A3EF-4079-8E61-9DF44CAAF4AF}"/>
              </a:ext>
            </a:extLst>
          </p:cNvPr>
          <p:cNvSpPr/>
          <p:nvPr/>
        </p:nvSpPr>
        <p:spPr>
          <a:xfrm>
            <a:off x="2777837" y="1219200"/>
            <a:ext cx="1648690" cy="360218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37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平行 的圖片&#10;&#10;AI 產生的內容可能不正確。">
            <a:extLst>
              <a:ext uri="{FF2B5EF4-FFF2-40B4-BE49-F238E27FC236}">
                <a16:creationId xmlns:a16="http://schemas.microsoft.com/office/drawing/2014/main" id="{0F60AE92-E91D-5B08-0FEF-20E89D2C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66" y="0"/>
            <a:ext cx="6311868" cy="5062104"/>
          </a:xfrm>
          <a:prstGeom prst="rect">
            <a:avLst/>
          </a:prstGeom>
        </p:spPr>
      </p:pic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534955-8DA2-C3A5-C8DB-D759BB784D49}"/>
              </a:ext>
            </a:extLst>
          </p:cNvPr>
          <p:cNvSpPr/>
          <p:nvPr/>
        </p:nvSpPr>
        <p:spPr>
          <a:xfrm>
            <a:off x="1416065" y="945797"/>
            <a:ext cx="6311867" cy="24000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668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4" descr="一張含有 文字, 圖表, 螢幕擷取畫面 的圖片&#10;&#10;AI 產生的內容可能不正確。">
            <a:extLst>
              <a:ext uri="{FF2B5EF4-FFF2-40B4-BE49-F238E27FC236}">
                <a16:creationId xmlns:a16="http://schemas.microsoft.com/office/drawing/2014/main" id="{08D76FC7-E92C-1C79-6024-4DAC6E44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283" b="34722"/>
          <a:stretch/>
        </p:blipFill>
        <p:spPr>
          <a:xfrm>
            <a:off x="2926146" y="1405963"/>
            <a:ext cx="5345258" cy="30344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9F706B6-C3E9-161D-7A7B-E91ECAFA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52"/>
          <a:stretch/>
        </p:blipFill>
        <p:spPr>
          <a:xfrm>
            <a:off x="220632" y="3658424"/>
            <a:ext cx="3266339" cy="78195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35E6E0A-2280-315C-9D45-62B3C02240EF}"/>
              </a:ext>
            </a:extLst>
          </p:cNvPr>
          <p:cNvSpPr txBox="1"/>
          <p:nvPr/>
        </p:nvSpPr>
        <p:spPr>
          <a:xfrm>
            <a:off x="2045511" y="3236407"/>
            <a:ext cx="1073728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VoD server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235DAA7-0B5C-C471-446C-28B339053B39}"/>
              </a:ext>
            </a:extLst>
          </p:cNvPr>
          <p:cNvSpPr txBox="1"/>
          <p:nvPr/>
        </p:nvSpPr>
        <p:spPr>
          <a:xfrm>
            <a:off x="1213862" y="3236407"/>
            <a:ext cx="456301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AED7176C-C92F-152A-AE1A-4CA5DB0F70D4}"/>
              </a:ext>
            </a:extLst>
          </p:cNvPr>
          <p:cNvSpPr/>
          <p:nvPr/>
        </p:nvSpPr>
        <p:spPr>
          <a:xfrm rot="6949129">
            <a:off x="1085448" y="3632169"/>
            <a:ext cx="355222" cy="3740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755303C9-8B80-339A-720D-2F3835910941}"/>
              </a:ext>
            </a:extLst>
          </p:cNvPr>
          <p:cNvSpPr/>
          <p:nvPr/>
        </p:nvSpPr>
        <p:spPr>
          <a:xfrm rot="6949129">
            <a:off x="2039851" y="3606829"/>
            <a:ext cx="355222" cy="37407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Google Shape;135;p5">
            <a:extLst>
              <a:ext uri="{FF2B5EF4-FFF2-40B4-BE49-F238E27FC236}">
                <a16:creationId xmlns:a16="http://schemas.microsoft.com/office/drawing/2014/main" id="{0CF176B2-B43B-1165-6D6E-3F254DF177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Flow</a:t>
            </a:r>
          </a:p>
        </p:txBody>
      </p:sp>
    </p:spTree>
    <p:extLst>
      <p:ext uri="{BB962C8B-B14F-4D97-AF65-F5344CB8AC3E}">
        <p14:creationId xmlns:p14="http://schemas.microsoft.com/office/powerpoint/2010/main" val="262541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2400" dirty="0"/>
              <a:t>目錄</a:t>
            </a:r>
            <a:endParaRPr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34;g38e71ff7f00_0_63">
            <a:extLst>
              <a:ext uri="{FF2B5EF4-FFF2-40B4-BE49-F238E27FC236}">
                <a16:creationId xmlns:a16="http://schemas.microsoft.com/office/drawing/2014/main" id="{D6BBFFFD-2F8C-1B8F-8125-F7922690B3F2}"/>
              </a:ext>
            </a:extLst>
          </p:cNvPr>
          <p:cNvSpPr txBox="1"/>
          <p:nvPr/>
        </p:nvSpPr>
        <p:spPr>
          <a:xfrm>
            <a:off x="692200" y="1327550"/>
            <a:ext cx="77043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Entities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Flow 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Analysis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4" descr="一張含有 文字, 圖表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E7F7D6A0-B892-6F51-BADA-8578B493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56" y="351291"/>
            <a:ext cx="4034298" cy="47318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0CDB134-A037-FD4E-F828-E5E093AF56C5}"/>
              </a:ext>
            </a:extLst>
          </p:cNvPr>
          <p:cNvSpPr/>
          <p:nvPr/>
        </p:nvSpPr>
        <p:spPr>
          <a:xfrm>
            <a:off x="7855528" y="2330161"/>
            <a:ext cx="1046018" cy="65549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143E3B6-13F8-57B3-CA8B-2B9FD13243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52"/>
          <a:stretch/>
        </p:blipFill>
        <p:spPr>
          <a:xfrm>
            <a:off x="421523" y="1483260"/>
            <a:ext cx="3266339" cy="78195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DB27671-66AB-0BCD-2C51-F2782F3E57C7}"/>
              </a:ext>
            </a:extLst>
          </p:cNvPr>
          <p:cNvSpPr txBox="1"/>
          <p:nvPr/>
        </p:nvSpPr>
        <p:spPr>
          <a:xfrm>
            <a:off x="1386210" y="1875969"/>
            <a:ext cx="1073728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VoD</a:t>
            </a:r>
            <a:r>
              <a:rPr lang="en-US" alt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797A6FA-9C1F-C092-B532-56D2B5628973}"/>
              </a:ext>
            </a:extLst>
          </p:cNvPr>
          <p:cNvSpPr txBox="1"/>
          <p:nvPr/>
        </p:nvSpPr>
        <p:spPr>
          <a:xfrm>
            <a:off x="638898" y="1874237"/>
            <a:ext cx="74731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Google Shape;135;p5">
            <a:extLst>
              <a:ext uri="{FF2B5EF4-FFF2-40B4-BE49-F238E27FC236}">
                <a16:creationId xmlns:a16="http://schemas.microsoft.com/office/drawing/2014/main" id="{DF429DF1-3C50-485A-3598-40A52C56D4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Flow</a:t>
            </a:r>
          </a:p>
        </p:txBody>
      </p:sp>
    </p:spTree>
    <p:extLst>
      <p:ext uri="{BB962C8B-B14F-4D97-AF65-F5344CB8AC3E}">
        <p14:creationId xmlns:p14="http://schemas.microsoft.com/office/powerpoint/2010/main" val="283228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Performance  Analysis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95FA03-8C8F-18C8-7567-78DEBF2C2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8532"/>
            <a:ext cx="3839478" cy="20183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E45941F-F818-F77E-1E9B-6093E990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48532"/>
            <a:ext cx="3693924" cy="21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Performance  Analysis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FFD0DCF-55CB-F5E5-2ACB-57D3EC0B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76" y="1192659"/>
            <a:ext cx="6003447" cy="17540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4E0AE65-5A31-832D-C690-79AF908D3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046" y="2968054"/>
            <a:ext cx="6003277" cy="179679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FAD68AB-31CE-9853-EE89-3D726A8D5BD1}"/>
              </a:ext>
            </a:extLst>
          </p:cNvPr>
          <p:cNvSpPr/>
          <p:nvPr/>
        </p:nvSpPr>
        <p:spPr>
          <a:xfrm>
            <a:off x="5631872" y="4374681"/>
            <a:ext cx="1789451" cy="128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3B16B7-4997-88CB-2F0E-993E4EE7EA42}"/>
              </a:ext>
            </a:extLst>
          </p:cNvPr>
          <p:cNvSpPr/>
          <p:nvPr/>
        </p:nvSpPr>
        <p:spPr>
          <a:xfrm>
            <a:off x="5631872" y="2557896"/>
            <a:ext cx="1789451" cy="128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40115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Performance  Analysis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A4ADB0-DA70-B967-1157-0B8A5A2F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3" b="23768"/>
          <a:stretch/>
        </p:blipFill>
        <p:spPr>
          <a:xfrm>
            <a:off x="457200" y="2541636"/>
            <a:ext cx="4018490" cy="7573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F08E0AB-3F1C-5C94-C871-A6C8770162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64" b="23151"/>
          <a:stretch/>
        </p:blipFill>
        <p:spPr>
          <a:xfrm>
            <a:off x="457200" y="3379131"/>
            <a:ext cx="4067752" cy="757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010CE54-6790-CA0C-E1EF-FDC105D4AE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44" r="6662" b="20167"/>
          <a:stretch/>
        </p:blipFill>
        <p:spPr>
          <a:xfrm>
            <a:off x="4419599" y="3379130"/>
            <a:ext cx="3645657" cy="7574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22D0CC0-3241-C854-EAEA-737D54F42A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72" t="11785" r="1385"/>
          <a:stretch/>
        </p:blipFill>
        <p:spPr>
          <a:xfrm>
            <a:off x="2047681" y="1422097"/>
            <a:ext cx="4856018" cy="10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Performance  Analysis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 descr="一張含有 文字, 螢幕擷取畫面, 行, 繪圖 的圖片&#10;&#10;AI 產生的內容可能不正確。">
            <a:extLst>
              <a:ext uri="{FF2B5EF4-FFF2-40B4-BE49-F238E27FC236}">
                <a16:creationId xmlns:a16="http://schemas.microsoft.com/office/drawing/2014/main" id="{0B38CACE-FD59-D412-961A-88B80B0C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194" y="1245414"/>
            <a:ext cx="4247612" cy="33158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B31013D-3BE9-0190-0D8F-A77B218AADC7}"/>
              </a:ext>
            </a:extLst>
          </p:cNvPr>
          <p:cNvSpPr txBox="1"/>
          <p:nvPr/>
        </p:nvSpPr>
        <p:spPr>
          <a:xfrm>
            <a:off x="2556164" y="43091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000" dirty="0">
                <a:solidFill>
                  <a:schemeClr val="dk1"/>
                </a:solidFill>
              </a:rPr>
              <a:t>The average queuing delay of the three distinct approaches</a:t>
            </a:r>
            <a:endParaRPr lang="zh-TW" altLang="en-US"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9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Conclusions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34;g38e71ff7f00_0_63">
            <a:extLst>
              <a:ext uri="{FF2B5EF4-FFF2-40B4-BE49-F238E27FC236}">
                <a16:creationId xmlns:a16="http://schemas.microsoft.com/office/drawing/2014/main" id="{A665FAB2-8400-31AF-9824-35D82E831DAE}"/>
              </a:ext>
            </a:extLst>
          </p:cNvPr>
          <p:cNvSpPr txBox="1"/>
          <p:nvPr/>
        </p:nvSpPr>
        <p:spPr>
          <a:xfrm>
            <a:off x="692200" y="1327550"/>
            <a:ext cx="77043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DPI switch to assist the incoming traffic inspection of the cache controller.</a:t>
            </a:r>
          </a:p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cache controller in ESC makes the cache decision, which avoids caching the same content in different cache nodes.</a:t>
            </a:r>
          </a:p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OpenFlow-based packet replies, </a:t>
            </a:r>
            <a:r>
              <a:rPr lang="en-US" altLang="zh-TW" sz="1600" dirty="0">
                <a:solidFill>
                  <a:schemeClr val="dk1"/>
                </a:solidFill>
              </a:rPr>
              <a:t>the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reduces the frequency of switch-to-controller routing queries.</a:t>
            </a:r>
          </a:p>
        </p:txBody>
      </p:sp>
      <p:sp>
        <p:nvSpPr>
          <p:cNvPr id="4" name="Google Shape;334;g38e71ff7f00_0_63">
            <a:extLst>
              <a:ext uri="{FF2B5EF4-FFF2-40B4-BE49-F238E27FC236}">
                <a16:creationId xmlns:a16="http://schemas.microsoft.com/office/drawing/2014/main" id="{6A93E069-4E6A-787D-0DD2-3AF41425BD91}"/>
              </a:ext>
            </a:extLst>
          </p:cNvPr>
          <p:cNvSpPr txBox="1"/>
          <p:nvPr/>
        </p:nvSpPr>
        <p:spPr>
          <a:xfrm>
            <a:off x="692200" y="3318654"/>
            <a:ext cx="77043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altLang="zh-TW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comparison, the ESC queuing delay is better than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OpenCache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</a:t>
            </a:r>
            <a:r>
              <a:rPr lang="en-US" altLang="zh-TW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flow.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24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Introduction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4;g38e71ff7f00_0_63">
            <a:extLst>
              <a:ext uri="{FF2B5EF4-FFF2-40B4-BE49-F238E27FC236}">
                <a16:creationId xmlns:a16="http://schemas.microsoft.com/office/drawing/2014/main" id="{070F1BA7-790A-D2F7-147F-FE6D48AEE7EA}"/>
              </a:ext>
            </a:extLst>
          </p:cNvPr>
          <p:cNvSpPr txBox="1"/>
          <p:nvPr/>
        </p:nvSpPr>
        <p:spPr>
          <a:xfrm>
            <a:off x="692200" y="1327550"/>
            <a:ext cx="77043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on Demand growth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rising bandwidth and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demands</a:t>
            </a:r>
          </a:p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network congestion; high latency; inefficient bandwidth use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34;g38e71ff7f00_0_63">
            <a:extLst>
              <a:ext uri="{FF2B5EF4-FFF2-40B4-BE49-F238E27FC236}">
                <a16:creationId xmlns:a16="http://schemas.microsoft.com/office/drawing/2014/main" id="{05C9DCDB-CD99-E692-8867-8A9603818DD1}"/>
              </a:ext>
            </a:extLst>
          </p:cNvPr>
          <p:cNvSpPr txBox="1"/>
          <p:nvPr/>
        </p:nvSpPr>
        <p:spPr>
          <a:xfrm>
            <a:off x="692200" y="2337855"/>
            <a:ext cx="77043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Extended SDN Cache service architecture (ESC)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1600" dirty="0" err="1">
                <a:solidFill>
                  <a:schemeClr val="dk1"/>
                </a:solidFill>
              </a:rPr>
              <a:t>OpenCache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C-flow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Extended SDN architecture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Behavior of VoD Service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1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Introduction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4;g38e71ff7f00_0_63">
            <a:extLst>
              <a:ext uri="{FF2B5EF4-FFF2-40B4-BE49-F238E27FC236}">
                <a16:creationId xmlns:a16="http://schemas.microsoft.com/office/drawing/2014/main" id="{070F1BA7-790A-D2F7-147F-FE6D48AEE7EA}"/>
              </a:ext>
            </a:extLst>
          </p:cNvPr>
          <p:cNvSpPr txBox="1"/>
          <p:nvPr/>
        </p:nvSpPr>
        <p:spPr>
          <a:xfrm>
            <a:off x="692200" y="1327550"/>
            <a:ext cx="2307309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OpenCache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 descr="一張含有 文字, 圖表, 螢幕擷取畫面, 圓形 的圖片&#10;&#10;AI 產生的內容可能不正確。">
            <a:extLst>
              <a:ext uri="{FF2B5EF4-FFF2-40B4-BE49-F238E27FC236}">
                <a16:creationId xmlns:a16="http://schemas.microsoft.com/office/drawing/2014/main" id="{EC4780D0-A277-9D04-FBBC-A9A79D848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12" y="1327549"/>
            <a:ext cx="5216788" cy="29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0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Introduction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4;g38e71ff7f00_0_63">
            <a:extLst>
              <a:ext uri="{FF2B5EF4-FFF2-40B4-BE49-F238E27FC236}">
                <a16:creationId xmlns:a16="http://schemas.microsoft.com/office/drawing/2014/main" id="{070F1BA7-790A-D2F7-147F-FE6D48AEE7EA}"/>
              </a:ext>
            </a:extLst>
          </p:cNvPr>
          <p:cNvSpPr txBox="1"/>
          <p:nvPr/>
        </p:nvSpPr>
        <p:spPr>
          <a:xfrm>
            <a:off x="692200" y="1327550"/>
            <a:ext cx="2307309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</a:rPr>
              <a:t>C-Flow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 descr="一張含有 文字, 螢幕擷取畫面, 字型, 圖表 的圖片&#10;&#10;AI 產生的內容可能不正確。">
            <a:extLst>
              <a:ext uri="{FF2B5EF4-FFF2-40B4-BE49-F238E27FC236}">
                <a16:creationId xmlns:a16="http://schemas.microsoft.com/office/drawing/2014/main" id="{F4B7566F-19F8-ECF6-C79C-EA6A0610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763" y="1268084"/>
            <a:ext cx="5140037" cy="32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3748112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Introduction</a:t>
            </a:r>
            <a:endParaRPr lang="en-US"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4;g38e71ff7f00_0_63">
            <a:extLst>
              <a:ext uri="{FF2B5EF4-FFF2-40B4-BE49-F238E27FC236}">
                <a16:creationId xmlns:a16="http://schemas.microsoft.com/office/drawing/2014/main" id="{070F1BA7-790A-D2F7-147F-FE6D48AEE7EA}"/>
              </a:ext>
            </a:extLst>
          </p:cNvPr>
          <p:cNvSpPr txBox="1"/>
          <p:nvPr/>
        </p:nvSpPr>
        <p:spPr>
          <a:xfrm>
            <a:off x="692200" y="1327550"/>
            <a:ext cx="2307309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Behavior of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VoD Service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9F84CA68-AB80-281F-2FA4-77A0FA38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51959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5;p5">
            <a:extLst>
              <a:ext uri="{FF2B5EF4-FFF2-40B4-BE49-F238E27FC236}">
                <a16:creationId xmlns:a16="http://schemas.microsoft.com/office/drawing/2014/main" id="{5C7EABE2-746B-3217-882F-E0D40F8E1E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Entities</a:t>
            </a:r>
            <a:endParaRPr lang="en-US" sz="2400" dirty="0"/>
          </a:p>
        </p:txBody>
      </p:sp>
      <p:sp>
        <p:nvSpPr>
          <p:cNvPr id="4" name="Google Shape;334;g38e71ff7f00_0_63">
            <a:extLst>
              <a:ext uri="{FF2B5EF4-FFF2-40B4-BE49-F238E27FC236}">
                <a16:creationId xmlns:a16="http://schemas.microsoft.com/office/drawing/2014/main" id="{FD46C17A-5E68-10AC-922A-F9A0F548059A}"/>
              </a:ext>
            </a:extLst>
          </p:cNvPr>
          <p:cNvSpPr txBox="1"/>
          <p:nvPr/>
        </p:nvSpPr>
        <p:spPr>
          <a:xfrm>
            <a:off x="692200" y="1327550"/>
            <a:ext cx="3410204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 Node (CN)</a:t>
            </a:r>
            <a:br>
              <a:rPr lang="en-US" altLang="zh-TW" sz="1600" dirty="0">
                <a:solidFill>
                  <a:schemeClr val="dk1"/>
                </a:solidFill>
              </a:rPr>
            </a:br>
            <a:r>
              <a:rPr lang="en-US" altLang="zh-TW" sz="1600" dirty="0">
                <a:solidFill>
                  <a:schemeClr val="dk1"/>
                </a:solidFill>
              </a:rPr>
              <a:t>CN is the cache node in charge of caching the requested content.</a:t>
            </a:r>
            <a:endParaRPr lang="en-US" altLang="zh-TW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圖片 8" descr="一張含有 文字, 圖表, 圓形, 行 的圖片&#10;&#10;AI 產生的內容可能不正確。">
            <a:extLst>
              <a:ext uri="{FF2B5EF4-FFF2-40B4-BE49-F238E27FC236}">
                <a16:creationId xmlns:a16="http://schemas.microsoft.com/office/drawing/2014/main" id="{9A3DBB31-9AD4-CFCD-EC11-6D1F20DB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04" y="1398516"/>
            <a:ext cx="4584396" cy="31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5;p5">
            <a:extLst>
              <a:ext uri="{FF2B5EF4-FFF2-40B4-BE49-F238E27FC236}">
                <a16:creationId xmlns:a16="http://schemas.microsoft.com/office/drawing/2014/main" id="{5C7EABE2-746B-3217-882F-E0D40F8E1E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Entities</a:t>
            </a:r>
            <a:endParaRPr lang="en-US" sz="2400" dirty="0"/>
          </a:p>
        </p:txBody>
      </p:sp>
      <p:sp>
        <p:nvSpPr>
          <p:cNvPr id="4" name="Google Shape;334;g38e71ff7f00_0_63">
            <a:extLst>
              <a:ext uri="{FF2B5EF4-FFF2-40B4-BE49-F238E27FC236}">
                <a16:creationId xmlns:a16="http://schemas.microsoft.com/office/drawing/2014/main" id="{FD46C17A-5E68-10AC-922A-F9A0F548059A}"/>
              </a:ext>
            </a:extLst>
          </p:cNvPr>
          <p:cNvSpPr txBox="1"/>
          <p:nvPr/>
        </p:nvSpPr>
        <p:spPr>
          <a:xfrm>
            <a:off x="692200" y="1327550"/>
            <a:ext cx="7883764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DPI (deep packet inspection) switch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inspect the packet header and the payload information in the packets.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圖片 11" descr="一張含有 文字, 螢幕擷取畫面, 字型, 行 的圖片&#10;&#10;AI 產生的內容可能不正確。">
            <a:extLst>
              <a:ext uri="{FF2B5EF4-FFF2-40B4-BE49-F238E27FC236}">
                <a16:creationId xmlns:a16="http://schemas.microsoft.com/office/drawing/2014/main" id="{D2182FD9-A8A9-2D91-5262-235C48661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49" y="2571750"/>
            <a:ext cx="6880302" cy="17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5;p5">
            <a:extLst>
              <a:ext uri="{FF2B5EF4-FFF2-40B4-BE49-F238E27FC236}">
                <a16:creationId xmlns:a16="http://schemas.microsoft.com/office/drawing/2014/main" id="{5C7EABE2-746B-3217-882F-E0D40F8E1E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84908"/>
            <a:ext cx="8229600" cy="5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System Entities</a:t>
            </a:r>
            <a:endParaRPr lang="en-US" sz="2400" dirty="0"/>
          </a:p>
        </p:txBody>
      </p:sp>
      <p:pic>
        <p:nvPicPr>
          <p:cNvPr id="3" name="圖片 2" descr="一張含有 文字, 螢幕擷取畫面, 字型 的圖片">
            <a:extLst>
              <a:ext uri="{FF2B5EF4-FFF2-40B4-BE49-F238E27FC236}">
                <a16:creationId xmlns:a16="http://schemas.microsoft.com/office/drawing/2014/main" id="{55C2AA46-AF61-1E51-4746-F168EE14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74" y="1279058"/>
            <a:ext cx="4268726" cy="3175177"/>
          </a:xfrm>
          <a:prstGeom prst="rect">
            <a:avLst/>
          </a:prstGeom>
        </p:spPr>
      </p:pic>
      <p:sp>
        <p:nvSpPr>
          <p:cNvPr id="4" name="Google Shape;334;g38e71ff7f00_0_63">
            <a:extLst>
              <a:ext uri="{FF2B5EF4-FFF2-40B4-BE49-F238E27FC236}">
                <a16:creationId xmlns:a16="http://schemas.microsoft.com/office/drawing/2014/main" id="{FD46C17A-5E68-10AC-922A-F9A0F548059A}"/>
              </a:ext>
            </a:extLst>
          </p:cNvPr>
          <p:cNvSpPr txBox="1"/>
          <p:nvPr/>
        </p:nvSpPr>
        <p:spPr>
          <a:xfrm>
            <a:off x="692199" y="1327550"/>
            <a:ext cx="3651201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 Controller (CC)</a:t>
            </a:r>
            <a:br>
              <a:rPr lang="en-US" sz="1600" b="1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A Cache Controller (CC) is an extended SDN controller that controls the DPI switch and CN.</a:t>
            </a:r>
            <a:endParaRPr lang="en-US" sz="16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658173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400</Words>
  <Application>Microsoft Office PowerPoint</Application>
  <PresentationFormat>如螢幕大小 (16:9)</PresentationFormat>
  <Paragraphs>102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Noto Sans Symbols</vt:lpstr>
      <vt:lpstr>PMingLiu</vt:lpstr>
      <vt:lpstr>Arial</vt:lpstr>
      <vt:lpstr>Calibri</vt:lpstr>
      <vt:lpstr>MAIN.template</vt:lpstr>
      <vt:lpstr>An Extended SDN Architecture for Video‑on‑Demand Caching</vt:lpstr>
      <vt:lpstr>目錄</vt:lpstr>
      <vt:lpstr>Introduction</vt:lpstr>
      <vt:lpstr>Introduction</vt:lpstr>
      <vt:lpstr>Introduction</vt:lpstr>
      <vt:lpstr>Introduction</vt:lpstr>
      <vt:lpstr>System Entities</vt:lpstr>
      <vt:lpstr>System Entities</vt:lpstr>
      <vt:lpstr>System Entities</vt:lpstr>
      <vt:lpstr>System Flow</vt:lpstr>
      <vt:lpstr>PowerPoint 簡報</vt:lpstr>
      <vt:lpstr>System Flow</vt:lpstr>
      <vt:lpstr>System Flow</vt:lpstr>
      <vt:lpstr>PowerPoint 簡報</vt:lpstr>
      <vt:lpstr>PowerPoint 簡報</vt:lpstr>
      <vt:lpstr>PowerPoint 簡報</vt:lpstr>
      <vt:lpstr>PowerPoint 簡報</vt:lpstr>
      <vt:lpstr>PowerPoint 簡報</vt:lpstr>
      <vt:lpstr>System Flow</vt:lpstr>
      <vt:lpstr>System Flow</vt:lpstr>
      <vt:lpstr>Performance  Analysis</vt:lpstr>
      <vt:lpstr>Performance  Analysis</vt:lpstr>
      <vt:lpstr>Performance  Analysis</vt:lpstr>
      <vt:lpstr>Performance  Analysis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</dc:creator>
  <cp:lastModifiedBy>yu</cp:lastModifiedBy>
  <cp:revision>13</cp:revision>
  <dcterms:modified xsi:type="dcterms:W3CDTF">2025-10-23T04:22:30Z</dcterms:modified>
</cp:coreProperties>
</file>