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74" r:id="rId2"/>
    <p:sldId id="300" r:id="rId3"/>
    <p:sldId id="276" r:id="rId4"/>
    <p:sldId id="303" r:id="rId5"/>
    <p:sldId id="304" r:id="rId6"/>
    <p:sldId id="305" r:id="rId7"/>
    <p:sldId id="306" r:id="rId8"/>
    <p:sldId id="307" r:id="rId9"/>
    <p:sldId id="308" r:id="rId10"/>
    <p:sldId id="311" r:id="rId11"/>
    <p:sldId id="310" r:id="rId12"/>
    <p:sldId id="309" r:id="rId13"/>
    <p:sldId id="312" r:id="rId14"/>
    <p:sldId id="313" r:id="rId15"/>
    <p:sldId id="314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X9KdZTrOdiKIRZxFWpTkRlsbz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8059B6-5440-4D74-8417-682475112D8A}">
  <a:tblStyle styleId="{248059B6-5440-4D74-8417-682475112D8A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66BB979-9B5B-4CCE-93F3-6CEE70EFF61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D4FC91B-5425-4C42-900A-9B958F8BD316}" styleName="Table_2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9" autoAdjust="0"/>
    <p:restoredTop sz="79326" autoAdjust="0"/>
  </p:normalViewPr>
  <p:slideViewPr>
    <p:cSldViewPr snapToGrid="0">
      <p:cViewPr varScale="1">
        <p:scale>
          <a:sx n="115" d="100"/>
          <a:sy n="115" d="100"/>
        </p:scale>
        <p:origin x="142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18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391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352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414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177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01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650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26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060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780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065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49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18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e71ff7f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8e71ff7f00_0_63:notes"/>
          <p:cNvSpPr txBox="1">
            <a:spLocks noGrp="1"/>
          </p:cNvSpPr>
          <p:nvPr>
            <p:ph type="body" idx="1"/>
          </p:nvPr>
        </p:nvSpPr>
        <p:spPr>
          <a:xfrm>
            <a:off x="687555" y="4343507"/>
            <a:ext cx="54852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9" name="Google Shape;329;g38e71ff7f00_0_63:notes"/>
          <p:cNvSpPr txBox="1">
            <a:spLocks noGrp="1"/>
          </p:cNvSpPr>
          <p:nvPr>
            <p:ph type="sldNum" idx="12"/>
          </p:nvPr>
        </p:nvSpPr>
        <p:spPr>
          <a:xfrm>
            <a:off x="3884081" y="8684881"/>
            <a:ext cx="2972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61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8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65D"/>
              </a:buClr>
              <a:buSzPts val="3200"/>
              <a:buFont typeface="Noto Sans Symbols"/>
              <a:buChar char="■"/>
              <a:defRPr b="0" u="none">
                <a:solidFill>
                  <a:srgbClr val="17365D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>
                <a:solidFill>
                  <a:srgbClr val="3F3F3F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>
                <a:solidFill>
                  <a:srgbClr val="595959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>
                <a:solidFill>
                  <a:srgbClr val="595959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»"/>
              <a:defRPr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7"/>
          <p:cNvCxnSpPr/>
          <p:nvPr/>
        </p:nvCxnSpPr>
        <p:spPr>
          <a:xfrm rot="5400000">
            <a:off x="4381501" y="2399905"/>
            <a:ext cx="4343400" cy="317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10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1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2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57201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6"/>
          <p:cNvCxnSpPr/>
          <p:nvPr/>
        </p:nvCxnSpPr>
        <p:spPr>
          <a:xfrm>
            <a:off x="457200" y="1120380"/>
            <a:ext cx="8229600" cy="119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</p:cxn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2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 descr="logo_ppt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00800" y="4514850"/>
            <a:ext cx="20002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-10716"/>
            <a:ext cx="575072" cy="5250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6"/>
          <p:cNvSpPr/>
          <p:nvPr/>
        </p:nvSpPr>
        <p:spPr>
          <a:xfrm>
            <a:off x="620714" y="45244"/>
            <a:ext cx="3113087" cy="29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zh-TW" sz="10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National Chung Cheng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zh-TW" sz="10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Dept. Computer Science &amp; Information Engineering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ftr" idx="11"/>
          </p:nvPr>
        </p:nvSpPr>
        <p:spPr>
          <a:xfrm>
            <a:off x="59436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34290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890743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altLang="en-US" sz="3200" dirty="0"/>
              <a:t>心得分享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8e71ff7f00_0_63"/>
          <p:cNvSpPr txBox="1"/>
          <p:nvPr/>
        </p:nvSpPr>
        <p:spPr>
          <a:xfrm>
            <a:off x="692200" y="1327550"/>
            <a:ext cx="7704300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altLang="zh-TW" sz="2000" b="1" dirty="0">
                <a:solidFill>
                  <a:schemeClr val="dk1"/>
                </a:solidFill>
              </a:rPr>
              <a:t>Grow and prune Compact, fast, and accurate LSTMs.</a:t>
            </a:r>
          </a:p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altLang="zh-TW" sz="1600" dirty="0">
                <a:solidFill>
                  <a:schemeClr val="dk1"/>
                </a:solidFill>
              </a:rPr>
              <a:t> (2020, March 1). IEEE Journals &amp; Magazine | IEEE Xplore. </a:t>
            </a:r>
            <a:r>
              <a:rPr lang="en-US" altLang="zh-TW" sz="1600" dirty="0">
                <a:solidFill>
                  <a:schemeClr val="dk1"/>
                </a:solidFill>
                <a:hlinkClick r:id="rId3"/>
              </a:rPr>
              <a:t>https://ieeexplore.ieee.org/document/8907435</a:t>
            </a:r>
            <a:endParaRPr lang="en-US" altLang="zh-TW" sz="1600" dirty="0">
              <a:solidFill>
                <a:schemeClr val="dk1"/>
              </a:solidFill>
            </a:endParaRPr>
          </a:p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altLang="zh-TW" sz="1600" dirty="0">
              <a:solidFill>
                <a:schemeClr val="dk1"/>
              </a:solidFill>
            </a:endParaRPr>
          </a:p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altLang="zh-TW" sz="1600" dirty="0">
                <a:solidFill>
                  <a:schemeClr val="dk1"/>
                </a:solidFill>
              </a:rPr>
              <a:t>IEEE Transactions on Computers</a:t>
            </a:r>
            <a:r>
              <a:rPr lang="zh-TW" altLang="en-US" sz="1600" dirty="0">
                <a:solidFill>
                  <a:schemeClr val="dk1"/>
                </a:solidFill>
              </a:rPr>
              <a:t> </a:t>
            </a:r>
            <a:r>
              <a:rPr lang="en-US" altLang="zh-TW" sz="1600" dirty="0">
                <a:solidFill>
                  <a:schemeClr val="dk1"/>
                </a:solidFill>
              </a:rPr>
              <a:t>IF 3.8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Grow and prune Compact, fast, and accurate LSTMs.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b="1" dirty="0"/>
              <a:t>H-LSTM: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dirty="0"/>
              <a:t>Growth :</a:t>
            </a:r>
            <a:r>
              <a:rPr lang="zh-TW" altLang="en-US" dirty="0"/>
              <a:t> 從結果的</a:t>
            </a:r>
            <a:r>
              <a:rPr lang="en-US" altLang="zh-TW" dirty="0"/>
              <a:t>Loss function</a:t>
            </a:r>
            <a:r>
              <a:rPr lang="zh-TW" altLang="en-US" dirty="0"/>
              <a:t>回推「啟動這個神經元」對</a:t>
            </a:r>
            <a:r>
              <a:rPr lang="en-US" altLang="zh-TW" dirty="0"/>
              <a:t>Loss</a:t>
            </a:r>
            <a:r>
              <a:rPr lang="zh-TW" altLang="en-US" dirty="0"/>
              <a:t>值的影響。</a:t>
            </a:r>
            <a:endParaRPr lang="en-US" altLang="zh-TW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TW" altLang="en-US" dirty="0"/>
              <a:t>如果在整體的前</a:t>
            </a:r>
            <a:r>
              <a:rPr lang="en-US" altLang="zh-TW" dirty="0"/>
              <a:t>15%</a:t>
            </a:r>
            <a:r>
              <a:rPr lang="zh-TW" altLang="en-US" dirty="0"/>
              <a:t>，則啟動神經元。 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D511F6E-1955-F332-3828-122EA0DCF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52" y="2680041"/>
            <a:ext cx="7934631" cy="246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Grow and prune Compact, fast, and accurate LSTMs.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dirty="0"/>
              <a:t>GP</a:t>
            </a:r>
            <a:r>
              <a:rPr lang="zh-TW" altLang="en-US" dirty="0"/>
              <a:t>成長的過程避免發生神經元因為輸出為零，</a:t>
            </a:r>
            <a:endParaRPr lang="en-US" altLang="zh-TW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altLang="en-US" dirty="0"/>
              <a:t>導致無法更新的問題，所以使用</a:t>
            </a:r>
            <a:r>
              <a:rPr lang="en-US" altLang="zh-TW" dirty="0" err="1"/>
              <a:t>LeakyReLU</a:t>
            </a: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A3B9F74-C0E7-DDDE-6F8C-E522277D3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726" y="0"/>
            <a:ext cx="4922274" cy="51435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08D0F67-BD0C-E65A-BE4F-0895D51D0D11}"/>
              </a:ext>
            </a:extLst>
          </p:cNvPr>
          <p:cNvSpPr/>
          <p:nvPr/>
        </p:nvSpPr>
        <p:spPr>
          <a:xfrm>
            <a:off x="4709652" y="1799303"/>
            <a:ext cx="4316361" cy="14748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7E6AE52-A7F4-A966-7B33-737F48999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87" y="3028742"/>
            <a:ext cx="4922274" cy="190878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3486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Grow and prune Compact, fast, and accurate LSTMs.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b="1" dirty="0"/>
              <a:t>H-LSTM: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dirty="0"/>
              <a:t>Pruning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重新計算所有啟動的神經元，如果對</a:t>
            </a:r>
            <a:r>
              <a:rPr lang="en-US" altLang="zh-TW" dirty="0"/>
              <a:t>Loss</a:t>
            </a:r>
            <a:r>
              <a:rPr lang="zh-TW" altLang="en-US" dirty="0"/>
              <a:t>值的影響在整體的</a:t>
            </a:r>
            <a:r>
              <a:rPr lang="en-US" altLang="zh-TW" dirty="0"/>
              <a:t>20%</a:t>
            </a:r>
            <a:r>
              <a:rPr lang="zh-TW" altLang="en-US" dirty="0"/>
              <a:t>後，關閉此神經元。</a:t>
            </a:r>
            <a:br>
              <a:rPr lang="en-US" altLang="zh-TW" dirty="0"/>
            </a:b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D511F6E-1955-F332-3828-122EA0DCF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52" y="2680041"/>
            <a:ext cx="7934631" cy="246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Grow and prune Compact, fast, and accurate LSTMs.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35BD27C-75A4-8949-7EEB-901EFBC86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918" y="2352285"/>
            <a:ext cx="5915851" cy="2791215"/>
          </a:xfrm>
          <a:prstGeom prst="rect">
            <a:avLst/>
          </a:prstGeom>
        </p:spPr>
      </p:pic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b="1" dirty="0"/>
              <a:t>H-LSTM: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TW" altLang="en-US" dirty="0"/>
              <a:t>分別使用在</a:t>
            </a:r>
            <a:r>
              <a:rPr lang="en-US" altLang="zh-TW" dirty="0" err="1"/>
              <a:t>NeuralTalk</a:t>
            </a:r>
            <a:r>
              <a:rPr lang="zh-TW" altLang="en-US" dirty="0"/>
              <a:t>與</a:t>
            </a:r>
            <a:r>
              <a:rPr lang="en-US" altLang="zh-TW" dirty="0"/>
              <a:t>DeepSpeech2</a:t>
            </a:r>
            <a:r>
              <a:rPr lang="zh-TW" altLang="en-US" dirty="0"/>
              <a:t>上做評分</a:t>
            </a:r>
            <a:endParaRPr lang="en-US" altLang="zh-TW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altLang="zh-TW" dirty="0" err="1"/>
              <a:t>NeuralTalk</a:t>
            </a:r>
            <a:r>
              <a:rPr lang="en-US" altLang="zh-TW" dirty="0"/>
              <a:t>:</a:t>
            </a:r>
            <a:r>
              <a:rPr lang="zh-TW" altLang="en-US" dirty="0"/>
              <a:t>圖片轉文字</a:t>
            </a:r>
            <a:endParaRPr lang="en-US" altLang="zh-TW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altLang="zh-TW" dirty="0"/>
              <a:t>DeepSpeech2:</a:t>
            </a:r>
            <a:r>
              <a:rPr lang="zh-TW" altLang="en-US" dirty="0"/>
              <a:t>語音辨識</a:t>
            </a:r>
            <a:endParaRPr lang="en-US" altLang="zh-TW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dirty="0"/>
              <a:t>Beam</a:t>
            </a:r>
            <a:r>
              <a:rPr lang="zh-TW" altLang="en-US" dirty="0"/>
              <a:t>參數設定做選擇時要保留幾步的候選路徑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77906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Grow and prune Compact, fast, and accurate LSTMs.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b="1" dirty="0"/>
              <a:t>H-LSTM: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zh-TW" altLang="en-US" dirty="0"/>
              <a:t>實際代入</a:t>
            </a:r>
            <a:r>
              <a:rPr lang="en-US" altLang="zh-TW" dirty="0"/>
              <a:t>dataset</a:t>
            </a:r>
            <a:r>
              <a:rPr lang="zh-TW" altLang="en-US" dirty="0"/>
              <a:t>運行，在相同評分下所需要的神經元數量。</a:t>
            </a:r>
            <a:br>
              <a:rPr lang="en-US" altLang="zh-TW" dirty="0"/>
            </a:b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06AAAB-88FE-9E11-419A-F387F6496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2" y="2271174"/>
            <a:ext cx="4507638" cy="220849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80EE16A-4D70-CDA6-E8ED-11BA1F130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271174"/>
            <a:ext cx="4581736" cy="22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15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Grow and prune Compact, fast, and accurate LSTMs.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b="1" dirty="0"/>
              <a:t>Conclusion</a:t>
            </a:r>
            <a:r>
              <a:rPr lang="zh-TW" altLang="en-US" b="1" dirty="0"/>
              <a:t> 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endParaRPr lang="en-US" altLang="zh-TW" b="1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zh-TW" altLang="en-US" dirty="0"/>
              <a:t>改變過去堆疊</a:t>
            </a:r>
            <a:r>
              <a:rPr lang="en-US" altLang="zh-TW" dirty="0"/>
              <a:t>LSTM</a:t>
            </a:r>
            <a:r>
              <a:rPr lang="zh-TW" altLang="en-US" dirty="0"/>
              <a:t>的方法。</a:t>
            </a:r>
            <a:endParaRPr lang="en-US" altLang="zh-TW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zh-TW" altLang="en-US" dirty="0"/>
              <a:t>成功實作</a:t>
            </a:r>
            <a:r>
              <a:rPr lang="en-US" altLang="zh-TW" dirty="0"/>
              <a:t>GP</a:t>
            </a:r>
            <a:r>
              <a:rPr lang="zh-TW" altLang="en-US" dirty="0"/>
              <a:t>，證明模型架構也可以透過學習生成。</a:t>
            </a:r>
            <a:endParaRPr lang="en-US" altLang="zh-TW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zh-TW" altLang="en-US" dirty="0"/>
              <a:t>對</a:t>
            </a:r>
            <a:r>
              <a:rPr lang="en-US" altLang="zh-TW" dirty="0"/>
              <a:t>overfitting</a:t>
            </a:r>
            <a:r>
              <a:rPr lang="zh-TW" altLang="en-US" dirty="0"/>
              <a:t>、計算成本、計算延遲與正確率都有所提升。</a:t>
            </a:r>
            <a:br>
              <a:rPr lang="en-US" altLang="zh-TW" dirty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7648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2400" dirty="0"/>
              <a:t>Grow and prune Compact, fast, and accurate LSTMs.</a:t>
            </a:r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8e71ff7f00_0_63"/>
          <p:cNvSpPr txBox="1"/>
          <p:nvPr/>
        </p:nvSpPr>
        <p:spPr>
          <a:xfrm>
            <a:off x="692200" y="1327550"/>
            <a:ext cx="7704300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zh-TW" altLang="en-US" sz="1600" dirty="0">
                <a:solidFill>
                  <a:schemeClr val="dk1"/>
                </a:solidFill>
              </a:rPr>
              <a:t>摘要</a:t>
            </a:r>
            <a:r>
              <a:rPr lang="en-US" altLang="zh-TW" sz="1600" dirty="0">
                <a:solidFill>
                  <a:schemeClr val="dk1"/>
                </a:solidFill>
              </a:rPr>
              <a:t>:</a:t>
            </a:r>
          </a:p>
          <a:p>
            <a:pPr marL="1270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altLang="zh-TW" sz="1600" dirty="0">
              <a:solidFill>
                <a:schemeClr val="dk1"/>
              </a:solidFill>
            </a:endParaRP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dk1"/>
                </a:solidFill>
              </a:rPr>
              <a:t>為解決執行時間長與容易</a:t>
            </a:r>
            <a:r>
              <a:rPr lang="en-US" altLang="zh-TW" sz="1600" dirty="0">
                <a:solidFill>
                  <a:schemeClr val="dk1"/>
                </a:solidFill>
              </a:rPr>
              <a:t>overfitting</a:t>
            </a:r>
            <a:r>
              <a:rPr lang="zh-TW" altLang="en-US" sz="1600" dirty="0">
                <a:solidFill>
                  <a:schemeClr val="dk1"/>
                </a:solidFill>
              </a:rPr>
              <a:t>的問題。</a:t>
            </a:r>
            <a:endParaRPr lang="en-US" altLang="zh-TW" sz="1600" dirty="0">
              <a:solidFill>
                <a:schemeClr val="dk1"/>
              </a:solidFill>
            </a:endParaRP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dk1"/>
                </a:solidFill>
              </a:rPr>
              <a:t>提出</a:t>
            </a:r>
            <a:r>
              <a:rPr lang="en-US" altLang="zh-TW" sz="1600" dirty="0">
                <a:solidFill>
                  <a:schemeClr val="dk1"/>
                </a:solidFill>
              </a:rPr>
              <a:t>hidden-layer LSTM(H-LSTM)</a:t>
            </a:r>
            <a:r>
              <a:rPr lang="zh-TW" altLang="en-US" sz="1600" dirty="0">
                <a:solidFill>
                  <a:schemeClr val="dk1"/>
                </a:solidFill>
              </a:rPr>
              <a:t>。</a:t>
            </a:r>
            <a:endParaRPr lang="en-US" altLang="zh-TW" sz="1600" dirty="0">
              <a:solidFill>
                <a:schemeClr val="dk1"/>
              </a:solidFill>
            </a:endParaRP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dk1"/>
                </a:solidFill>
              </a:rPr>
              <a:t>利用加入隱藏層與</a:t>
            </a:r>
            <a:r>
              <a:rPr lang="en-US" altLang="zh-TW" sz="1600" dirty="0">
                <a:solidFill>
                  <a:schemeClr val="dk1"/>
                </a:solidFill>
              </a:rPr>
              <a:t>grow-and-prune(GP)</a:t>
            </a:r>
            <a:r>
              <a:rPr lang="zh-TW" altLang="en-US" sz="1600" dirty="0">
                <a:solidFill>
                  <a:schemeClr val="dk1"/>
                </a:solidFill>
              </a:rPr>
              <a:t>解決問題。</a:t>
            </a:r>
            <a:endParaRPr lang="en-US" altLang="zh-TW" sz="1600" dirty="0">
              <a:solidFill>
                <a:schemeClr val="dk1"/>
              </a:solidFill>
            </a:endParaRP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dk1"/>
                </a:solidFill>
              </a:rPr>
              <a:t>並使用</a:t>
            </a:r>
            <a:r>
              <a:rPr lang="en-US" altLang="zh-TW" sz="1600" dirty="0">
                <a:solidFill>
                  <a:schemeClr val="dk1"/>
                </a:solidFill>
              </a:rPr>
              <a:t>dataset</a:t>
            </a:r>
            <a:r>
              <a:rPr lang="zh-TW" altLang="en-US" sz="1600" dirty="0">
                <a:solidFill>
                  <a:schemeClr val="dk1"/>
                </a:solidFill>
              </a:rPr>
              <a:t>驗證</a:t>
            </a:r>
            <a:r>
              <a:rPr lang="en-US" altLang="zh-TW" sz="1600" dirty="0">
                <a:solidFill>
                  <a:schemeClr val="dk1"/>
                </a:solidFill>
              </a:rPr>
              <a:t>H-LSTM</a:t>
            </a:r>
            <a:r>
              <a:rPr lang="zh-TW" altLang="en-US" sz="1600" dirty="0">
                <a:solidFill>
                  <a:schemeClr val="dk1"/>
                </a:solidFill>
              </a:rPr>
              <a:t>能有效加速與提高正確率。</a:t>
            </a:r>
            <a:endParaRPr lang="en-US" altLang="zh-TW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3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Grow and prune Compact, fast, and accurate LSTMs.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dirty="0"/>
              <a:t>LSTM</a:t>
            </a:r>
            <a:r>
              <a:rPr lang="zh-TW" altLang="en-US" dirty="0"/>
              <a:t>為解決</a:t>
            </a:r>
            <a:r>
              <a:rPr lang="en-US" altLang="zh-TW" dirty="0"/>
              <a:t>RNN</a:t>
            </a:r>
            <a:r>
              <a:rPr lang="zh-TW" altLang="en-US" dirty="0"/>
              <a:t>無法長期記憶的問題而被提出，雖問題能有效改善，但隨著需求提高，</a:t>
            </a:r>
            <a:r>
              <a:rPr lang="en-US" altLang="zh-TW" dirty="0"/>
              <a:t>LSTM</a:t>
            </a:r>
            <a:r>
              <a:rPr lang="zh-TW" altLang="en-US" dirty="0"/>
              <a:t>所需的</a:t>
            </a:r>
            <a:r>
              <a:rPr lang="zh-TW" altLang="en-US" b="1" dirty="0"/>
              <a:t>計算成本與延遲</a:t>
            </a:r>
            <a:r>
              <a:rPr lang="zh-TW" altLang="en-US" dirty="0"/>
              <a:t>也隨之成長，所以這篇論文中提出了</a:t>
            </a:r>
            <a:r>
              <a:rPr lang="en-US" altLang="zh-TW" sz="1400" b="1" dirty="0">
                <a:solidFill>
                  <a:schemeClr val="dk1"/>
                </a:solidFill>
              </a:rPr>
              <a:t>hidden-layer LSTM(H-LSTM)</a:t>
            </a:r>
            <a:r>
              <a:rPr lang="zh-TW" altLang="en-US" sz="1400" dirty="0">
                <a:solidFill>
                  <a:schemeClr val="dk1"/>
                </a:solidFill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5F055FF6-37F7-873F-C113-5F3867D32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72" y="2322085"/>
            <a:ext cx="6703655" cy="223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1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Grow and prune Compact, fast, and accurate LSTMs.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alt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在傳統的</a:t>
            </a:r>
            <a:r>
              <a:rPr lang="en-US" altLang="zh-TW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LSTM</a:t>
            </a:r>
            <a:r>
              <a:rPr lang="zh-TW" altLang="en-US" dirty="0"/>
              <a:t>架構下，如果想要更準確的結果，會嘗試疊加多層的</a:t>
            </a:r>
            <a:r>
              <a:rPr lang="en-US" altLang="zh-TW" dirty="0"/>
              <a:t>LSTM cell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altLang="en-US" dirty="0"/>
              <a:t>但會產生相應的問題</a:t>
            </a:r>
            <a:endParaRPr lang="en-US" altLang="zh-TW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zh-TW" altLang="en-US" dirty="0"/>
              <a:t>容易</a:t>
            </a:r>
            <a:r>
              <a:rPr lang="en-US" altLang="zh-TW" dirty="0"/>
              <a:t>overfitting</a:t>
            </a:r>
            <a:r>
              <a:rPr lang="zh-TW" altLang="en-US" dirty="0"/>
              <a:t>。</a:t>
            </a:r>
            <a:endParaRPr lang="en-US" altLang="zh-TW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zh-TW" altLang="en-US" dirty="0"/>
              <a:t>增加大量的計算成本與延遲。</a:t>
            </a: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3FECB6D-3899-0A34-6095-EF0AE1865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195" y="1786655"/>
            <a:ext cx="4735818" cy="33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8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Grow and prune Compact, fast, and accurate LSTMs.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b="1" dirty="0"/>
              <a:t>H-LSTM: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zh-TW" altLang="en-US" dirty="0"/>
              <a:t>改變</a:t>
            </a:r>
            <a:r>
              <a:rPr lang="en-US" altLang="zh-TW" dirty="0"/>
              <a:t>LSTM</a:t>
            </a:r>
            <a:r>
              <a:rPr lang="zh-TW" altLang="en-US" dirty="0"/>
              <a:t>的架構。</a:t>
            </a:r>
            <a:br>
              <a:rPr lang="en-US" altLang="zh-TW" dirty="0"/>
            </a:br>
            <a:r>
              <a:rPr lang="zh-TW" altLang="en-US" dirty="0"/>
              <a:t>加入由</a:t>
            </a:r>
            <a:r>
              <a:rPr lang="en-US" altLang="zh-TW" dirty="0" err="1"/>
              <a:t>ReLU</a:t>
            </a:r>
            <a:r>
              <a:rPr lang="zh-TW" altLang="en-US" dirty="0"/>
              <a:t>組成的隱藏層，將原本單層的結構改成</a:t>
            </a:r>
            <a:r>
              <a:rPr lang="en-US" altLang="zh-TW" dirty="0"/>
              <a:t>DNN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pic>
        <p:nvPicPr>
          <p:cNvPr id="3076" name="Picture 4" descr="財團法人善科教育基金會">
            <a:extLst>
              <a:ext uri="{FF2B5EF4-FFF2-40B4-BE49-F238E27FC236}">
                <a16:creationId xmlns:a16="http://schemas.microsoft.com/office/drawing/2014/main" id="{4E6270E6-E4E2-61FF-369B-13455A681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1" y="2210108"/>
            <a:ext cx="3941796" cy="23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7788794-A26F-FB13-3BA2-A69BFC555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961897"/>
            <a:ext cx="4336026" cy="25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8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Grow and prune Compact, fast, and accurate LSTMs.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b="1" dirty="0"/>
              <a:t>H-LSTM: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altLang="en-US" dirty="0"/>
              <a:t>將單層的</a:t>
            </a:r>
            <a:r>
              <a:rPr lang="en-US" altLang="zh-TW" dirty="0"/>
              <a:t>activation function</a:t>
            </a:r>
            <a:r>
              <a:rPr lang="zh-TW" altLang="en-US" dirty="0"/>
              <a:t>前增加多層</a:t>
            </a:r>
            <a:r>
              <a:rPr lang="en-US" altLang="zh-TW" dirty="0" err="1"/>
              <a:t>ReLU</a:t>
            </a: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D172E18-4F29-28B2-C5E9-2B2E772D3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865" y="1297881"/>
            <a:ext cx="4857135" cy="1411241"/>
          </a:xfrm>
          <a:prstGeom prst="rect">
            <a:avLst/>
          </a:prstGeom>
          <a:ln>
            <a:noFill/>
          </a:ln>
        </p:spPr>
      </p:pic>
      <p:pic>
        <p:nvPicPr>
          <p:cNvPr id="5148" name="Picture 28" descr="Activation functions, Sigmoid, TanH, ReLU | Download Scientific Diagram">
            <a:extLst>
              <a:ext uri="{FF2B5EF4-FFF2-40B4-BE49-F238E27FC236}">
                <a16:creationId xmlns:a16="http://schemas.microsoft.com/office/drawing/2014/main" id="{1C0E5947-4E06-E92A-646D-597FDDD90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8" y="2753033"/>
            <a:ext cx="7895188" cy="230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Grow and prune Compact, fast, and accurate LSTMs.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b="1" dirty="0"/>
              <a:t>H-LSTM: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 startAt="2"/>
            </a:pPr>
            <a:r>
              <a:rPr lang="zh-TW" altLang="en-US" dirty="0"/>
              <a:t>轉換後，因為解決外部堆疊，降低</a:t>
            </a:r>
            <a:r>
              <a:rPr lang="en-US" altLang="zh-TW" dirty="0"/>
              <a:t>overfitting</a:t>
            </a:r>
            <a:r>
              <a:rPr lang="zh-TW" altLang="en-US" dirty="0"/>
              <a:t>的可能性，但仍存在大量計算。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E44C10-6550-4C74-6D64-5170255AF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56" y="2155643"/>
            <a:ext cx="7519687" cy="23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9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Grow and prune Compact, fast, and accurate LSTMs.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b="1" dirty="0"/>
              <a:t>H-LSTM: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 startAt="3"/>
            </a:pPr>
            <a:r>
              <a:rPr lang="en-US" altLang="zh-TW" dirty="0"/>
              <a:t>Grow-and-Prune Training(GP, </a:t>
            </a:r>
            <a:r>
              <a:rPr lang="zh-TW" altLang="en-US" dirty="0"/>
              <a:t>剪枝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利用關閉不用的神經元達到減少計算量</a:t>
            </a: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A3B9F74-C0E7-DDDE-6F8C-E522277D3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216" y="0"/>
            <a:ext cx="4922274" cy="51435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BCB0109-4E5A-EC77-B7AC-7B2208284A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67" r="2931" b="11376"/>
          <a:stretch/>
        </p:blipFill>
        <p:spPr>
          <a:xfrm>
            <a:off x="0" y="3169588"/>
            <a:ext cx="4999259" cy="17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1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8e71ff7f00_0_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Grow and prune Compact, fast, and accurate LSTMs.</a:t>
            </a:r>
            <a:endParaRPr sz="3200" dirty="0"/>
          </a:p>
        </p:txBody>
      </p:sp>
      <p:sp>
        <p:nvSpPr>
          <p:cNvPr id="332" name="Google Shape;332;g38e71ff7f00_0_63"/>
          <p:cNvSpPr txBox="1">
            <a:spLocks noGrp="1"/>
          </p:cNvSpPr>
          <p:nvPr>
            <p:ph type="sldNum" idx="12"/>
          </p:nvPr>
        </p:nvSpPr>
        <p:spPr>
          <a:xfrm>
            <a:off x="3352800" y="474345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altLang="zh-TW" sz="1600" b="1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600" b="1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38e71ff7f00_0_63"/>
          <p:cNvSpPr txBox="1"/>
          <p:nvPr/>
        </p:nvSpPr>
        <p:spPr>
          <a:xfrm>
            <a:off x="546500" y="1263450"/>
            <a:ext cx="81402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b="1" dirty="0"/>
              <a:t>H-LSTM: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altLang="zh-TW" dirty="0"/>
              <a:t>Initial : </a:t>
            </a:r>
            <a:r>
              <a:rPr lang="zh-TW" altLang="en-US" dirty="0"/>
              <a:t>設定</a:t>
            </a:r>
            <a:r>
              <a:rPr lang="en-US" altLang="zh-TW" dirty="0"/>
              <a:t>50%</a:t>
            </a:r>
            <a:r>
              <a:rPr lang="zh-TW" altLang="en-US" dirty="0"/>
              <a:t>的種子模型</a:t>
            </a:r>
            <a:br>
              <a:rPr lang="en-US" altLang="zh-TW" dirty="0"/>
            </a:b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D511F6E-1955-F332-3828-122EA0DCF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52" y="2680041"/>
            <a:ext cx="7934631" cy="246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54351"/>
      </p:ext>
    </p:extLst>
  </p:cSld>
  <p:clrMapOvr>
    <a:masterClrMapping/>
  </p:clrMapOvr>
</p:sld>
</file>

<file path=ppt/theme/theme1.xml><?xml version="1.0" encoding="utf-8"?>
<a:theme xmlns:a="http://schemas.openxmlformats.org/drawingml/2006/main" name="MAIN.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626</Words>
  <Application>Microsoft Office PowerPoint</Application>
  <PresentationFormat>如螢幕大小 (16:9)</PresentationFormat>
  <Paragraphs>89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Noto Sans Symbols</vt:lpstr>
      <vt:lpstr>Arial</vt:lpstr>
      <vt:lpstr>Calibri</vt:lpstr>
      <vt:lpstr>MAIN.template</vt:lpstr>
      <vt:lpstr>心得分享</vt:lpstr>
      <vt:lpstr>Grow and prune Compact, fast, and accurate LSTMs.</vt:lpstr>
      <vt:lpstr>Grow and prune Compact, fast, and accurate LSTMs.</vt:lpstr>
      <vt:lpstr>Grow and prune Compact, fast, and accurate LSTMs.</vt:lpstr>
      <vt:lpstr>Grow and prune Compact, fast, and accurate LSTMs.</vt:lpstr>
      <vt:lpstr>Grow and prune Compact, fast, and accurate LSTMs.</vt:lpstr>
      <vt:lpstr>Grow and prune Compact, fast, and accurate LSTMs.</vt:lpstr>
      <vt:lpstr>Grow and prune Compact, fast, and accurate LSTMs.</vt:lpstr>
      <vt:lpstr>Grow and prune Compact, fast, and accurate LSTMs.</vt:lpstr>
      <vt:lpstr>Grow and prune Compact, fast, and accurate LSTMs.</vt:lpstr>
      <vt:lpstr>Grow and prune Compact, fast, and accurate LSTMs.</vt:lpstr>
      <vt:lpstr>Grow and prune Compact, fast, and accurate LSTMs.</vt:lpstr>
      <vt:lpstr>Grow and prune Compact, fast, and accurate LSTMs.</vt:lpstr>
      <vt:lpstr>Grow and prune Compact, fast, and accurate LSTMs.</vt:lpstr>
      <vt:lpstr>Grow and prune Compact, fast, and accurate LSTMs.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進度報告</dc:title>
  <dc:creator>eric</dc:creator>
  <cp:lastModifiedBy>暄雨 黃</cp:lastModifiedBy>
  <cp:revision>54</cp:revision>
  <dcterms:modified xsi:type="dcterms:W3CDTF">2026-04-28T08:59:56Z</dcterms:modified>
</cp:coreProperties>
</file>