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14"/>
  </p:notesMasterIdLst>
  <p:sldIdLst>
    <p:sldId id="256" r:id="rId3"/>
    <p:sldId id="301" r:id="rId4"/>
    <p:sldId id="302" r:id="rId5"/>
    <p:sldId id="303" r:id="rId6"/>
    <p:sldId id="304" r:id="rId7"/>
    <p:sldId id="305" r:id="rId8"/>
    <p:sldId id="307" r:id="rId9"/>
    <p:sldId id="306" r:id="rId10"/>
    <p:sldId id="308" r:id="rId11"/>
    <p:sldId id="309" r:id="rId12"/>
    <p:sldId id="310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56CA9C0-903F-4710-9BAD-54080A3CE0BB}">
  <a:tblStyle styleId="{656CA9C0-903F-4710-9BAD-54080A3CE0BB}" styleName="Table_0">
    <a:wholeTbl>
      <a:tcTxStyle b="off" i="off">
        <a:font>
          <a:latin typeface="Times New Roman"/>
          <a:ea typeface="Times New Roman"/>
          <a:cs typeface="Times New Roman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DA2CF41-E141-462B-A1C1-23D1FA3A922E}" styleName="Table_1">
    <a:wholeTbl>
      <a:tcTxStyle b="off" i="off">
        <a:font>
          <a:latin typeface="Times New Roman"/>
          <a:ea typeface="Times New Roman"/>
          <a:cs typeface="Times New Roman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692" autoAdjust="0"/>
  </p:normalViewPr>
  <p:slideViewPr>
    <p:cSldViewPr snapToGrid="0">
      <p:cViewPr varScale="1">
        <p:scale>
          <a:sx n="81" d="100"/>
          <a:sy n="81" d="100"/>
        </p:scale>
        <p:origin x="1230" y="7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ef698fbdbc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5" name="Google Shape;145;g2ef698fbdbc_1_93:notes"/>
          <p:cNvSpPr txBox="1">
            <a:spLocks noGrp="1"/>
          </p:cNvSpPr>
          <p:nvPr>
            <p:ph type="body" idx="1"/>
          </p:nvPr>
        </p:nvSpPr>
        <p:spPr>
          <a:xfrm>
            <a:off x="687555" y="4343507"/>
            <a:ext cx="5485084" cy="4115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2ef698fbdbc_1_93:notes"/>
          <p:cNvSpPr txBox="1">
            <a:spLocks noGrp="1"/>
          </p:cNvSpPr>
          <p:nvPr>
            <p:ph type="sldNum" idx="12"/>
          </p:nvPr>
        </p:nvSpPr>
        <p:spPr>
          <a:xfrm>
            <a:off x="3884081" y="8684881"/>
            <a:ext cx="2972824" cy="456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效能好的原因歸功於</a:t>
            </a:r>
            <a:r>
              <a:rPr lang="en-US" altLang="zh-TW" dirty="0"/>
              <a:t>ALGO</a:t>
            </a:r>
            <a:r>
              <a:rPr lang="zh-TW" altLang="en-US" dirty="0"/>
              <a:t> </a:t>
            </a:r>
            <a:r>
              <a:rPr lang="en-US" altLang="zh-TW" dirty="0"/>
              <a:t>2</a:t>
            </a:r>
            <a:r>
              <a:rPr lang="zh-TW" altLang="en-US" dirty="0"/>
              <a:t>的回溯機制。</a:t>
            </a:r>
            <a:endParaRPr lang="en-US" altLang="zh-TW" dirty="0"/>
          </a:p>
          <a:p>
            <a:pPr marL="158750" indent="0">
              <a:buNone/>
            </a:pPr>
            <a:r>
              <a:rPr lang="zh-TW" altLang="en-US" dirty="0"/>
              <a:t>橫軸</a:t>
            </a:r>
            <a:r>
              <a:rPr lang="en-US" altLang="zh-TW" dirty="0"/>
              <a:t>: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使用者需求類別數量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(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微服務總數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150~320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個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)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。</a:t>
            </a:r>
            <a:endParaRPr lang="en-US" altLang="zh-TW" b="1" i="0" dirty="0">
              <a:solidFill>
                <a:srgbClr val="303030"/>
              </a:solidFill>
              <a:effectLst/>
              <a:latin typeface="Google Sans Text"/>
            </a:endParaRPr>
          </a:p>
          <a:p>
            <a:pPr marL="158750" indent="0">
              <a:buNone/>
            </a:pP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50~100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台伺服器，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150~320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個為服務。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6261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altLang="zh-TW" b="1" dirty="0"/>
              <a:t>Theorem 1</a:t>
            </a:r>
            <a:r>
              <a:rPr lang="zh-TW" altLang="en-US" b="1" dirty="0"/>
              <a:t>，大幅降低了運算複雜度</a:t>
            </a:r>
            <a:r>
              <a:rPr lang="zh-TW" altLang="en-US" dirty="0"/>
              <a:t>，成功把無解的指數級難題化簡。</a:t>
            </a:r>
            <a:endParaRPr lang="en-US" altLang="zh-TW" dirty="0"/>
          </a:p>
          <a:p>
            <a:pPr marL="158750" indent="0">
              <a:buNone/>
            </a:pPr>
            <a:r>
              <a:rPr lang="zh-TW" altLang="en-US" dirty="0"/>
              <a:t>設計了 </a:t>
            </a:r>
            <a:r>
              <a:rPr lang="en-US" altLang="zh-TW" b="1" dirty="0"/>
              <a:t>D-QSRFP </a:t>
            </a:r>
            <a:r>
              <a:rPr lang="zh-TW" altLang="en-US" b="1" dirty="0"/>
              <a:t>與 </a:t>
            </a:r>
            <a:r>
              <a:rPr lang="en-US" altLang="zh-TW" b="1" dirty="0"/>
              <a:t>B-QSRFP </a:t>
            </a:r>
            <a:r>
              <a:rPr lang="zh-TW" altLang="en-US" b="1" dirty="0"/>
              <a:t>演算法，完美兼顧了運算速度與系統的 </a:t>
            </a:r>
            <a:r>
              <a:rPr lang="en-US" altLang="zh-TW" b="1" dirty="0"/>
              <a:t>QoS (</a:t>
            </a:r>
            <a:r>
              <a:rPr lang="zh-TW" altLang="en-US" b="1" dirty="0"/>
              <a:t>服務品質</a:t>
            </a:r>
            <a:r>
              <a:rPr lang="en-US" altLang="zh-TW" b="1" dirty="0"/>
              <a:t>)</a:t>
            </a:r>
            <a:endParaRPr lang="en-US" altLang="zh-TW" dirty="0"/>
          </a:p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0113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具有複雜依賴關係的微服務系統的線上部署演算法</a:t>
            </a:r>
          </a:p>
        </p:txBody>
      </p:sp>
    </p:spTree>
    <p:extLst>
      <p:ext uri="{BB962C8B-B14F-4D97-AF65-F5344CB8AC3E}">
        <p14:creationId xmlns:p14="http://schemas.microsoft.com/office/powerpoint/2010/main" val="2598687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>
                <a:effectLst/>
              </a:rPr>
              <a:t>這篇在講</a:t>
            </a:r>
            <a:r>
              <a:rPr lang="zh-TW" alt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微服務架構下，服務常被多個不同的應用程式共用。當使用者發出請求時，在系統內部會觸發一連串複雜的微服務呼叫</a:t>
            </a:r>
            <a:r>
              <a:rPr lang="zh-TW" altLang="en-US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。</a:t>
            </a:r>
            <a:endParaRPr lang="en-US" altLang="zh-TW" sz="1100" b="1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marL="158750" indent="0">
              <a:buNone/>
            </a:pPr>
            <a:r>
              <a:rPr lang="zh-TW" altLang="en-US" b="1" dirty="0">
                <a:effectLst/>
              </a:rPr>
              <a:t>還有為了達成負載平衡，</a:t>
            </a:r>
            <a:r>
              <a:rPr lang="zh-TW" altLang="en-US" dirty="0">
                <a:effectLst/>
              </a:rPr>
              <a:t>同一個微服務會有好幾個實例分散佈署在不同的伺服器上。</a:t>
            </a:r>
            <a:endParaRPr lang="en-US" altLang="zh-TW" dirty="0">
              <a:effectLst/>
            </a:endParaRPr>
          </a:p>
          <a:p>
            <a:pPr marL="158750" indent="0">
              <a:buNone/>
            </a:pPr>
            <a:r>
              <a:rPr lang="zh-TW" altLang="en-US" b="1" dirty="0">
                <a:effectLst/>
              </a:rPr>
              <a:t>作者主要目的是設計出一套運算效率高的佈署演算法，能夠處理上面兩個問題，又能在極短時間內算出</a:t>
            </a:r>
            <a:r>
              <a:rPr lang="zh-TW" altLang="en-US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最佳的部署方案</a:t>
            </a:r>
            <a:endParaRPr lang="zh-TW" altLang="en-US" dirty="0">
              <a:effectLst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30824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目標是在有限的資源下，最小化平均 </a:t>
            </a:r>
            <a:r>
              <a:rPr lang="en-US" altLang="zh-TW" dirty="0"/>
              <a:t>response time</a:t>
            </a:r>
          </a:p>
          <a:p>
            <a:pPr marL="158750" indent="0">
              <a:buNone/>
            </a:pPr>
            <a:r>
              <a:rPr lang="zh-TW" altLang="en-US" dirty="0"/>
              <a:t>一個請求可能會經過多個微服務處理，如果遍歷每個點來處理部署問題，時間複雜度會是指數級</a:t>
            </a:r>
            <a:endParaRPr lang="en-US" altLang="zh-TW" dirty="0"/>
          </a:p>
          <a:p>
            <a:pPr marL="158750" indent="0">
              <a:buNone/>
            </a:pPr>
            <a:r>
              <a:rPr lang="en-US" altLang="zh-TW" dirty="0"/>
              <a:t>F</a:t>
            </a:r>
            <a:r>
              <a:rPr lang="zh-TW" altLang="en-US" dirty="0"/>
              <a:t>是所有功能總數</a:t>
            </a:r>
            <a:endParaRPr lang="en-US" altLang="zh-TW" dirty="0"/>
          </a:p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05147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作者透過數學公式證明：</a:t>
            </a:r>
            <a:r>
              <a:rPr lang="zh-TW" altLang="en-US" dirty="0"/>
              <a:t>整條功能鏈的總平均延遲，就等於每一段相鄰節點延遲的總和。</a:t>
            </a:r>
            <a:endParaRPr lang="en-US" altLang="zh-TW" dirty="0"/>
          </a:p>
          <a:p>
            <a:pPr marL="158750" indent="0">
              <a:buNone/>
            </a:pPr>
            <a:r>
              <a:rPr lang="zh-TW" altLang="en-US" dirty="0"/>
              <a:t>讓原本複雜度是指數級的變成多項式複雜度而已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551458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演算法</a:t>
            </a:r>
            <a:r>
              <a:rPr lang="en-US" altLang="zh-TW" dirty="0"/>
              <a:t>1</a:t>
            </a:r>
            <a:r>
              <a:rPr lang="zh-TW" altLang="en-US" dirty="0"/>
              <a:t>在做的事情是幫</a:t>
            </a:r>
            <a:r>
              <a:rPr lang="zh-TW" alt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系統中「單一個」即將部署的微服務，找出能讓平均回應時間降到最低的最佳伺服器節點。</a:t>
            </a:r>
            <a:endParaRPr lang="en-US" altLang="zh-TW" sz="1100" b="0" i="0" u="none" strike="noStrike" cap="none" dirty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marL="158750" indent="0">
              <a:buNone/>
            </a:pPr>
            <a:r>
              <a:rPr lang="zh-TW" alt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cs typeface="Arial"/>
                <a:sym typeface="Arial"/>
              </a:rPr>
              <a:t>首先，把資源不足的伺服器節點先過濾掉。</a:t>
            </a:r>
            <a:endParaRPr lang="en-US" altLang="zh-TW" sz="1100" b="0" i="0" u="none" strike="noStrike" cap="none" dirty="0">
              <a:solidFill>
                <a:srgbClr val="000000"/>
              </a:solidFill>
              <a:effectLst/>
              <a:latin typeface="Arial"/>
              <a:cs typeface="Arial"/>
              <a:sym typeface="Arial"/>
            </a:endParaRPr>
          </a:p>
          <a:p>
            <a:pPr marL="158750" indent="0">
              <a:buNone/>
            </a:pPr>
            <a:r>
              <a:rPr lang="zh-TW" altLang="en-US" dirty="0"/>
              <a:t>第二步，根據定理</a:t>
            </a:r>
            <a:r>
              <a:rPr lang="en-US" altLang="zh-TW" dirty="0"/>
              <a:t>1</a:t>
            </a:r>
            <a:r>
              <a:rPr lang="zh-TW" altLang="en-US" dirty="0"/>
              <a:t>，計算把微服務放在候選伺服器時，它跟呼叫他的前一個節點和他的下一個節點之間的</a:t>
            </a:r>
            <a:r>
              <a:rPr lang="en-US" altLang="zh-TW" dirty="0"/>
              <a:t>response time</a:t>
            </a:r>
            <a:r>
              <a:rPr lang="zh-TW" altLang="en-US" dirty="0"/>
              <a:t>。</a:t>
            </a:r>
            <a:endParaRPr lang="en-US" altLang="zh-TW" dirty="0"/>
          </a:p>
          <a:p>
            <a:pPr marL="158750" indent="0">
              <a:buNone/>
            </a:pPr>
            <a:r>
              <a:rPr lang="zh-TW" altLang="en-US" dirty="0"/>
              <a:t>第三部，比較所有的候選名單，選出最短的。</a:t>
            </a:r>
            <a:endParaRPr lang="en-US" altLang="zh-TW" dirty="0"/>
          </a:p>
          <a:p>
            <a:pPr marL="158750" indent="0">
              <a:buNone/>
            </a:pP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時間複雜度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:O(2N^3)</a:t>
            </a:r>
          </a:p>
          <a:p>
            <a:pPr marL="15875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70194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zh-TW" altLang="en-US" dirty="0"/>
              <a:t>演算法</a:t>
            </a:r>
            <a:r>
              <a:rPr lang="en-US" altLang="zh-TW" dirty="0"/>
              <a:t>2</a:t>
            </a:r>
            <a:r>
              <a:rPr lang="zh-TW" altLang="en-US" dirty="0"/>
              <a:t>用來處理佈署後引發的連鎖反應，原本佈署好的服務如果搬到新的伺服器，那他原本的前一個節點和下一個節點可能就不會是最佳佈署位置。演算法</a:t>
            </a:r>
            <a:r>
              <a:rPr lang="en-US" altLang="zh-TW" dirty="0"/>
              <a:t>2</a:t>
            </a:r>
            <a:r>
              <a:rPr lang="zh-TW" altLang="en-US" dirty="0"/>
              <a:t>會先把受到影響的這兩個節點刪除掉，然後呼叫演算法</a:t>
            </a:r>
            <a:r>
              <a:rPr lang="en-US" altLang="zh-TW" dirty="0"/>
              <a:t>1</a:t>
            </a:r>
            <a:r>
              <a:rPr lang="zh-TW" altLang="en-US" dirty="0"/>
              <a:t>來重新安排受到影響的這兩個節點的伺服器，有可能又會影響到其他節點，所以會重複步驟</a:t>
            </a:r>
            <a:r>
              <a:rPr lang="en-US" altLang="zh-TW" dirty="0"/>
              <a:t>1</a:t>
            </a:r>
            <a:r>
              <a:rPr lang="zh-TW" altLang="en-US" dirty="0"/>
              <a:t>跟</a:t>
            </a:r>
            <a:r>
              <a:rPr lang="en-US" altLang="zh-TW" dirty="0"/>
              <a:t>2</a:t>
            </a:r>
            <a:r>
              <a:rPr lang="zh-TW" altLang="en-US" dirty="0"/>
              <a:t>，直到系統找到最佳解。</a:t>
            </a:r>
            <a:endParaRPr lang="en-US" altLang="zh-TW" dirty="0"/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altLang="zh-TW" dirty="0"/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altLang="zh-TW" dirty="0"/>
              <a:t>[</a:t>
            </a:r>
            <a:r>
              <a:rPr lang="zh-TW" altLang="en-US" dirty="0"/>
              <a:t>不會無窮迴圈的理由</a:t>
            </a:r>
            <a:r>
              <a:rPr lang="en-US" altLang="zh-TW" dirty="0"/>
              <a:t>:</a:t>
            </a:r>
            <a:r>
              <a:rPr lang="zh-TW" altLang="en-US" dirty="0"/>
              <a:t> 最多只能夠般一次</a:t>
            </a:r>
            <a:r>
              <a:rPr lang="en-US" altLang="zh-TW" dirty="0"/>
              <a:t>] </a:t>
            </a:r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altLang="zh-TW" dirty="0"/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zh-TW" altLang="en-US" dirty="0"/>
              <a:t>最佳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b="0" i="1" dirty="0">
                <a:solidFill>
                  <a:srgbClr val="303030"/>
                </a:solidFill>
                <a:effectLst/>
                <a:latin typeface="KaTeX_Math"/>
              </a:rPr>
              <a:t>O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KaTeX_Main"/>
              </a:rPr>
              <a:t>(2∣</a:t>
            </a:r>
            <a:r>
              <a:rPr lang="en-US" altLang="zh-TW" b="0" i="1" dirty="0">
                <a:solidFill>
                  <a:srgbClr val="303030"/>
                </a:solidFill>
                <a:effectLst/>
                <a:latin typeface="KaTeX_Math"/>
              </a:rPr>
              <a:t>N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KaTeX_Main"/>
              </a:rPr>
              <a:t>∣^3)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KaTeX_Main"/>
              </a:rPr>
              <a:t> 如果沒有連鎖反應</a:t>
            </a:r>
            <a:endParaRPr lang="en-US" altLang="zh-TW" b="0" i="0" dirty="0">
              <a:solidFill>
                <a:srgbClr val="303030"/>
              </a:solidFill>
              <a:effectLst/>
              <a:latin typeface="KaTeX_Main"/>
            </a:endParaRPr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zh-TW" altLang="en-US" b="0" i="0" dirty="0">
                <a:solidFill>
                  <a:srgbClr val="303030"/>
                </a:solidFill>
                <a:effectLst/>
                <a:latin typeface="KaTeX_Main"/>
              </a:rPr>
              <a:t>最差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KaTeX_Main"/>
              </a:rPr>
              <a:t>: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KaTeX_Main"/>
              </a:rPr>
              <a:t> </a:t>
            </a:r>
            <a:r>
              <a:rPr lang="pt-BR" altLang="zh-TW" b="0" i="1" dirty="0">
                <a:solidFill>
                  <a:srgbClr val="303030"/>
                </a:solidFill>
                <a:effectLst/>
                <a:latin typeface="KaTeX_Math"/>
              </a:rPr>
              <a:t>O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KaTeX_Main"/>
              </a:rPr>
              <a:t>((2+2∣</a:t>
            </a:r>
            <a:r>
              <a:rPr lang="pt-BR" altLang="zh-TW" b="0" i="1" dirty="0">
                <a:solidFill>
                  <a:srgbClr val="303030"/>
                </a:solidFill>
                <a:effectLst/>
                <a:latin typeface="KaTeX_Math"/>
              </a:rPr>
              <a:t>S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KaTeX_Main"/>
              </a:rPr>
              <a:t>∣)∣</a:t>
            </a:r>
            <a:r>
              <a:rPr lang="pt-BR" altLang="zh-TW" b="0" i="1" dirty="0">
                <a:solidFill>
                  <a:srgbClr val="303030"/>
                </a:solidFill>
                <a:effectLst/>
                <a:latin typeface="KaTeX_Math"/>
              </a:rPr>
              <a:t>N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KaTeX_Main"/>
              </a:rPr>
              <a:t>∣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KaTeX_Main"/>
              </a:rPr>
              <a:t>^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KaTeX_Main"/>
              </a:rPr>
              <a:t>4)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Google Sans Text"/>
              </a:rPr>
              <a:t> 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，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Algorithm 1 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必須執行 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KaTeX_Main"/>
              </a:rPr>
              <a:t>∣</a:t>
            </a:r>
            <a:r>
              <a:rPr lang="en-US" altLang="zh-TW" b="0" i="1" dirty="0">
                <a:solidFill>
                  <a:srgbClr val="303030"/>
                </a:solidFill>
                <a:effectLst/>
                <a:latin typeface="KaTeX_Math"/>
              </a:rPr>
              <a:t>N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KaTeX_Main"/>
              </a:rPr>
              <a:t>∣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 次來部署所有的分身實例，且負責連鎖回溯的迴圈需要執行 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KaTeX_Main"/>
              </a:rPr>
              <a:t>∣</a:t>
            </a:r>
            <a:r>
              <a:rPr lang="en-US" altLang="zh-TW" b="0" i="1" dirty="0">
                <a:solidFill>
                  <a:srgbClr val="303030"/>
                </a:solidFill>
                <a:effectLst/>
                <a:latin typeface="KaTeX_Math"/>
              </a:rPr>
              <a:t>S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KaTeX_Main"/>
              </a:rPr>
              <a:t>∣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 次，因此把整體的複雜度推升到了 </a:t>
            </a:r>
            <a:r>
              <a:rPr lang="en-US" altLang="zh-TW" b="0" i="1" dirty="0">
                <a:solidFill>
                  <a:srgbClr val="303030"/>
                </a:solidFill>
                <a:effectLst/>
                <a:latin typeface="KaTeX_Math"/>
              </a:rPr>
              <a:t>O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KaTeX_Main"/>
              </a:rPr>
              <a:t>((2+2∣</a:t>
            </a:r>
            <a:r>
              <a:rPr lang="en-US" altLang="zh-TW" b="0" i="1" dirty="0">
                <a:solidFill>
                  <a:srgbClr val="303030"/>
                </a:solidFill>
                <a:effectLst/>
                <a:latin typeface="KaTeX_Math"/>
              </a:rPr>
              <a:t>S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KaTeX_Main"/>
              </a:rPr>
              <a:t>∣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KaTeX_Main"/>
              </a:rPr>
              <a:t>)∣</a:t>
            </a:r>
            <a:r>
              <a:rPr lang="en-US" altLang="zh-TW" b="0" i="1" dirty="0">
                <a:solidFill>
                  <a:srgbClr val="303030"/>
                </a:solidFill>
                <a:effectLst/>
                <a:latin typeface="KaTeX_Math"/>
              </a:rPr>
              <a:t>N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KaTeX_Main"/>
              </a:rPr>
              <a:t>∣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KaTeX_Main"/>
              </a:rPr>
              <a:t>4</a:t>
            </a:r>
            <a:br>
              <a:rPr lang="zh-TW" altLang="en-US" dirty="0"/>
            </a:br>
            <a:br>
              <a:rPr lang="en-US" altLang="zh-TW" b="0" i="0" dirty="0">
                <a:solidFill>
                  <a:srgbClr val="303030"/>
                </a:solidFill>
                <a:effectLst/>
                <a:latin typeface="KaTeX_Main"/>
              </a:rPr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5764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在部屬策略選擇上利用這兩個演算法</a:t>
            </a:r>
            <a:endParaRPr lang="en-US" altLang="zh-TW" dirty="0"/>
          </a:p>
          <a:p>
            <a:pPr marL="158750" indent="0">
              <a:buNone/>
            </a:pP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B-QSRFP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策略是先從系統中找出那些沒有前置節點的源頭服務。接著，它會優先挑出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『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只要消耗最少運算資源，就能提供最大處理能力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』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的微服務來進行佈署。</a:t>
            </a:r>
            <a:endParaRPr lang="en-US" altLang="zh-TW" b="0" i="0" dirty="0">
              <a:solidFill>
                <a:srgbClr val="303030"/>
              </a:solidFill>
              <a:effectLst/>
              <a:latin typeface="Google Sans Text"/>
            </a:endParaRPr>
          </a:p>
          <a:p>
            <a:pPr marL="158750" indent="0">
              <a:buNone/>
            </a:pPr>
            <a:endParaRPr lang="en-US" altLang="zh-TW" b="1" i="0" dirty="0">
              <a:solidFill>
                <a:srgbClr val="303030"/>
              </a:solidFill>
              <a:effectLst/>
              <a:latin typeface="Google Sans Text"/>
            </a:endParaRPr>
          </a:p>
          <a:p>
            <a:pPr marL="158750" indent="0">
              <a:buNone/>
            </a:pPr>
            <a:endParaRPr lang="en-US" altLang="zh-TW" b="1" i="0" dirty="0">
              <a:solidFill>
                <a:srgbClr val="303030"/>
              </a:solidFill>
              <a:effectLst/>
              <a:latin typeface="Google Sans Text"/>
            </a:endParaRPr>
          </a:p>
          <a:p>
            <a:pPr marL="158750" indent="0">
              <a:buNone/>
            </a:pP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(Quadratic Sum-of-Ratios Fractional Problem (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二次比率和分數問題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):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目標函數的分母、分子以及限制條件，全部都變成了較為單純的**「二次函數 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(Quadratic functions)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」</a:t>
            </a:r>
            <a:endParaRPr lang="en-US" altLang="zh-TW" b="0" i="0" dirty="0">
              <a:solidFill>
                <a:srgbClr val="303030"/>
              </a:solidFill>
              <a:effectLst/>
              <a:latin typeface="Google Sans Text"/>
            </a:endParaRPr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(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(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需甚麼需要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DQ: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原因在於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『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流量不均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』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。假設工廠裡有一條處理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『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高畫質影像辨識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』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的函數鏈，它的資料傳輸量特別巨大。如果我們傻傻地照著廣度優先，一層一層慢慢排隊，這條影像辨識鏈的上下游服務可能會被拆散到很遠的伺服器上，導致網路大塞車。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)</a:t>
            </a:r>
          </a:p>
          <a:p>
            <a:pPr marL="158750" indent="0">
              <a:buNone/>
            </a:pP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)</a:t>
            </a:r>
            <a:b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</a:br>
            <a:r>
              <a:rPr lang="pt-BR" altLang="zh-TW" b="0" i="1" dirty="0">
                <a:solidFill>
                  <a:srgbClr val="303030"/>
                </a:solidFill>
                <a:effectLst/>
                <a:latin typeface="KaTeX_Math"/>
              </a:rPr>
              <a:t>O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KaTeX_Main"/>
              </a:rPr>
              <a:t>((2+2∣</a:t>
            </a:r>
            <a:r>
              <a:rPr lang="pt-BR" altLang="zh-TW" b="0" i="1" dirty="0">
                <a:solidFill>
                  <a:srgbClr val="303030"/>
                </a:solidFill>
                <a:effectLst/>
                <a:latin typeface="KaTeX_Math"/>
              </a:rPr>
              <a:t>S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KaTeX_Main"/>
              </a:rPr>
              <a:t>∣)∣</a:t>
            </a:r>
            <a:r>
              <a:rPr lang="pt-BR" altLang="zh-TW" b="0" i="1" dirty="0">
                <a:solidFill>
                  <a:srgbClr val="303030"/>
                </a:solidFill>
                <a:effectLst/>
                <a:latin typeface="KaTeX_Math"/>
              </a:rPr>
              <a:t>S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KaTeX_Main"/>
              </a:rPr>
              <a:t>∣∣</a:t>
            </a:r>
            <a:r>
              <a:rPr lang="pt-BR" altLang="zh-TW" b="0" i="1" dirty="0">
                <a:solidFill>
                  <a:srgbClr val="303030"/>
                </a:solidFill>
                <a:effectLst/>
                <a:latin typeface="KaTeX_Math"/>
              </a:rPr>
              <a:t>N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KaTeX_Main"/>
              </a:rPr>
              <a:t>∣4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KaTeX_Main"/>
              </a:rPr>
              <a:t>^</a:t>
            </a:r>
            <a:r>
              <a:rPr lang="pt-BR" altLang="zh-TW" b="0" i="0" dirty="0">
                <a:solidFill>
                  <a:srgbClr val="303030"/>
                </a:solidFill>
                <a:effectLst/>
                <a:latin typeface="KaTeX_Main"/>
              </a:rPr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3289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D-QSRFP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先找出資料傳輸規模最大的，接著按順序一個一個部署</a:t>
            </a:r>
            <a:endParaRPr lang="en-US" altLang="zh-TW" b="1" i="0" dirty="0">
              <a:solidFill>
                <a:srgbClr val="303030"/>
              </a:solidFill>
              <a:effectLst/>
              <a:latin typeface="Google Sans Text"/>
            </a:endParaRPr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altLang="zh-TW" b="1" i="0" dirty="0">
              <a:solidFill>
                <a:srgbClr val="303030"/>
              </a:solidFill>
              <a:effectLst/>
              <a:latin typeface="Google Sans Text"/>
            </a:endParaRPr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altLang="zh-TW" b="1" i="0" dirty="0">
              <a:solidFill>
                <a:srgbClr val="303030"/>
              </a:solidFill>
              <a:effectLst/>
              <a:latin typeface="Google Sans Text"/>
            </a:endParaRPr>
          </a:p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(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需甚麼需要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DQ: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原因在於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『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流量不均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』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。假設工廠裡有一條處理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『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高畫質影像辨識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Google Sans Text"/>
              </a:rPr>
              <a:t>』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的函數鏈，它的資料傳輸量特別巨大。如果我們傻傻地照著廣度優先，一層一層慢慢排隊，這條影像辨識鏈的上下游服務可能會被拆散到很遠的伺服器上，導致網路大塞車。</a:t>
            </a:r>
            <a:r>
              <a:rPr lang="en-US" altLang="zh-TW" b="1" i="0" dirty="0">
                <a:solidFill>
                  <a:srgbClr val="303030"/>
                </a:solidFill>
                <a:effectLst/>
                <a:latin typeface="Google Sans Text"/>
              </a:rPr>
              <a:t>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2864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標題投影片" type="title">
  <p:cSld name="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14"/>
          <p:cNvGrpSpPr/>
          <p:nvPr/>
        </p:nvGrpSpPr>
        <p:grpSpPr>
          <a:xfrm>
            <a:off x="0" y="0"/>
            <a:ext cx="9144000" cy="5143500"/>
            <a:chOff x="0" y="0"/>
            <a:chExt cx="9143995" cy="6858000"/>
          </a:xfrm>
        </p:grpSpPr>
        <p:grpSp>
          <p:nvGrpSpPr>
            <p:cNvPr id="61" name="Google Shape;61;p14"/>
            <p:cNvGrpSpPr/>
            <p:nvPr/>
          </p:nvGrpSpPr>
          <p:grpSpPr>
            <a:xfrm>
              <a:off x="5399085" y="6113463"/>
              <a:ext cx="3744910" cy="700087"/>
              <a:chOff x="3379" y="3851"/>
              <a:chExt cx="2359" cy="441"/>
            </a:xfrm>
          </p:grpSpPr>
          <p:pic>
            <p:nvPicPr>
              <p:cNvPr id="62" name="Google Shape;62;p14"/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5255" y="3851"/>
                <a:ext cx="483" cy="441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3" name="Google Shape;63;p14"/>
              <p:cNvSpPr/>
              <p:nvPr/>
            </p:nvSpPr>
            <p:spPr>
              <a:xfrm>
                <a:off x="3379" y="4020"/>
                <a:ext cx="1961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zh-TW" sz="1000" b="0" i="0" u="none" strike="noStrike" cap="none">
                    <a:solidFill>
                      <a:srgbClr val="969696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National Chung Cheng University</a:t>
                </a:r>
                <a:endParaRPr/>
              </a:p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zh-TW" sz="1000" b="0" i="0" u="none" strike="noStrike" cap="none">
                    <a:solidFill>
                      <a:srgbClr val="969696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Dept. Computer Science &amp; Information Engineering</a:t>
                </a:r>
                <a:endParaRPr/>
              </a:p>
            </p:txBody>
          </p:sp>
        </p:grpSp>
        <p:pic>
          <p:nvPicPr>
            <p:cNvPr id="64" name="Google Shape;64;p14"/>
            <p:cNvPicPr preferRelativeResize="0"/>
            <p:nvPr/>
          </p:nvPicPr>
          <p:blipFill rotWithShape="1">
            <a:blip r:embed="rId3">
              <a:alphaModFix/>
            </a:blip>
            <a:srcRect l="22060" b="24757"/>
            <a:stretch/>
          </p:blipFill>
          <p:spPr>
            <a:xfrm>
              <a:off x="0" y="4643438"/>
              <a:ext cx="2271713" cy="22145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4"/>
            <p:cNvPicPr preferRelativeResize="0"/>
            <p:nvPr/>
          </p:nvPicPr>
          <p:blipFill rotWithShape="1">
            <a:blip r:embed="rId4">
              <a:alphaModFix/>
            </a:blip>
            <a:srcRect b="3809"/>
            <a:stretch/>
          </p:blipFill>
          <p:spPr>
            <a:xfrm>
              <a:off x="2214563" y="5053013"/>
              <a:ext cx="1819275" cy="18049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4"/>
            <p:cNvPicPr preferRelativeResize="0"/>
            <p:nvPr/>
          </p:nvPicPr>
          <p:blipFill rotWithShape="1">
            <a:blip r:embed="rId3">
              <a:alphaModFix/>
            </a:blip>
            <a:srcRect l="21568" t="33981"/>
            <a:stretch/>
          </p:blipFill>
          <p:spPr>
            <a:xfrm>
              <a:off x="0" y="0"/>
              <a:ext cx="2286000" cy="194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4"/>
            <p:cNvPicPr preferRelativeResize="0"/>
            <p:nvPr/>
          </p:nvPicPr>
          <p:blipFill rotWithShape="1">
            <a:blip r:embed="rId5">
              <a:alphaModFix/>
            </a:blip>
            <a:srcRect l="73567"/>
            <a:stretch/>
          </p:blipFill>
          <p:spPr>
            <a:xfrm>
              <a:off x="0" y="1162050"/>
              <a:ext cx="1052513" cy="39814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8" name="Google Shape;68;p14"/>
            <p:cNvSpPr/>
            <p:nvPr/>
          </p:nvSpPr>
          <p:spPr>
            <a:xfrm>
              <a:off x="142875" y="6367463"/>
              <a:ext cx="4284661" cy="3381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1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202</a:t>
              </a:r>
              <a:r>
                <a:rPr lang="en-US" altLang="zh-TW" sz="1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r>
                <a:rPr lang="zh-TW" sz="1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Mobile All-IP Networking Laboratory</a:t>
              </a:r>
              <a:endParaRPr dirty="0"/>
            </a:p>
          </p:txBody>
        </p:sp>
      </p:grpSp>
      <p:sp>
        <p:nvSpPr>
          <p:cNvPr id="69" name="Google Shape;69;p14"/>
          <p:cNvSpPr txBox="1">
            <a:spLocks noGrp="1"/>
          </p:cNvSpPr>
          <p:nvPr>
            <p:ph type="ctrTitle"/>
          </p:nvPr>
        </p:nvSpPr>
        <p:spPr>
          <a:xfrm>
            <a:off x="685800" y="1257302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ubTitle" idx="1"/>
          </p:nvPr>
        </p:nvSpPr>
        <p:spPr>
          <a:xfrm>
            <a:off x="1371600" y="257413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504600" y="4331352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Google Shape;88;p17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457200" y="1200152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2"/>
          </p:nvPr>
        </p:nvSpPr>
        <p:spPr>
          <a:xfrm>
            <a:off x="4648200" y="1200152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18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9" name="Google Shape;99;p18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6" name="Google Shape;106;p19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07" name="Google Shape;107;p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9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9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0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0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>
            <a:spLocks noGrp="1"/>
          </p:cNvSpPr>
          <p:nvPr>
            <p:ph type="title"/>
          </p:nvPr>
        </p:nvSpPr>
        <p:spPr>
          <a:xfrm>
            <a:off x="457201" y="204788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1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2"/>
          </p:nvPr>
        </p:nvSpPr>
        <p:spPr>
          <a:xfrm>
            <a:off x="457201" y="1076327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9" name="Google Shape;119;p21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1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2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22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6" name="Google Shape;126;p22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Google Shape;130;p23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31" name="Google Shape;131;p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3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2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3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Google Shape;137;p24"/>
          <p:cNvCxnSpPr/>
          <p:nvPr/>
        </p:nvCxnSpPr>
        <p:spPr>
          <a:xfrm rot="5400000">
            <a:off x="4381501" y="2399905"/>
            <a:ext cx="4343400" cy="3175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38" name="Google Shape;138;p24"/>
          <p:cNvSpPr txBox="1">
            <a:spLocks noGrp="1"/>
          </p:cNvSpPr>
          <p:nvPr>
            <p:ph type="title"/>
          </p:nvPr>
        </p:nvSpPr>
        <p:spPr>
          <a:xfrm rot="5400000">
            <a:off x="5463778" y="1371602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4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8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4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標題及物件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Google Shape;75;p15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17365D"/>
              </a:buClr>
              <a:buSzPts val="3200"/>
              <a:buFont typeface="Noto Sans Symbols"/>
              <a:buChar char="■"/>
              <a:defRPr b="0" u="none">
                <a:solidFill>
                  <a:srgbClr val="17365D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>
                <a:solidFill>
                  <a:srgbClr val="3F3F3F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  <a:defRPr>
                <a:solidFill>
                  <a:srgbClr val="595959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Char char="–"/>
              <a:defRPr>
                <a:solidFill>
                  <a:srgbClr val="595959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Char char="»"/>
              <a:defRPr>
                <a:solidFill>
                  <a:srgbClr val="595959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094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 descr="logo_ppt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400800" y="4514850"/>
            <a:ext cx="200025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3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" y="-10716"/>
            <a:ext cx="575072" cy="525066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3"/>
          <p:cNvSpPr/>
          <p:nvPr/>
        </p:nvSpPr>
        <p:spPr>
          <a:xfrm>
            <a:off x="620714" y="45244"/>
            <a:ext cx="3113087" cy="29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 u="none" strike="noStrike" cap="none">
                <a:solidFill>
                  <a:srgbClr val="969696"/>
                </a:solidFill>
                <a:latin typeface="Calibri"/>
                <a:ea typeface="Calibri"/>
                <a:cs typeface="Calibri"/>
                <a:sym typeface="Calibri"/>
              </a:rPr>
              <a:t>National Chung Cheng University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 u="none" strike="noStrike" cap="none">
                <a:solidFill>
                  <a:srgbClr val="969696"/>
                </a:solidFill>
                <a:latin typeface="Calibri"/>
                <a:ea typeface="Calibri"/>
                <a:cs typeface="Calibri"/>
                <a:sym typeface="Calibri"/>
              </a:rPr>
              <a:t>Dept. Computer Science &amp; Information Engineering</a:t>
            </a:r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>
            <a:spLocks noGrp="1"/>
          </p:cNvSpPr>
          <p:nvPr>
            <p:ph type="ctrTitle"/>
          </p:nvPr>
        </p:nvSpPr>
        <p:spPr>
          <a:xfrm>
            <a:off x="685800" y="1257302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 b="0"/>
              <a:t>進度報告</a:t>
            </a:r>
            <a:endParaRPr/>
          </a:p>
        </p:txBody>
      </p:sp>
      <p:sp>
        <p:nvSpPr>
          <p:cNvPr id="149" name="Google Shape;149;p25"/>
          <p:cNvSpPr txBox="1">
            <a:spLocks noGrp="1"/>
          </p:cNvSpPr>
          <p:nvPr>
            <p:ph type="subTitle" idx="1"/>
          </p:nvPr>
        </p:nvSpPr>
        <p:spPr>
          <a:xfrm>
            <a:off x="1371600" y="2571749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日期:202</a:t>
            </a:r>
            <a:r>
              <a:rPr lang="en-US" alt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6</a:t>
            </a:r>
            <a: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/</a:t>
            </a:r>
            <a:r>
              <a:rPr lang="en-US" alt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03/30</a:t>
            </a:r>
            <a:b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</a:br>
            <a: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姓名</a:t>
            </a:r>
            <a:r>
              <a:rPr lang="en-US" alt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:</a:t>
            </a:r>
            <a:r>
              <a:rPr lang="zh-TW" altLang="en-US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王敬芃</a:t>
            </a:r>
            <a:b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</a:br>
            <a:b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</a:br>
            <a:endParaRPr sz="2800" dirty="0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150" name="Google Shape;150;p25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F55DA1-7FF4-4221-B670-850838B1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6BB733A-8409-45B6-B0A1-7E17AEFC11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27269DE-5F45-4B7C-BADB-026B84948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28402"/>
            <a:ext cx="9144000" cy="306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308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F55DA1-7FF4-4221-B670-850838B1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conclusion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6BB733A-8409-45B6-B0A1-7E17AEFC11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dirty="0">
                <a:solidFill>
                  <a:schemeClr val="tx1"/>
                </a:solidFill>
              </a:rPr>
              <a:t>Theorem 1 significantly reduces computational complexity.</a:t>
            </a:r>
          </a:p>
          <a:p>
            <a:r>
              <a:rPr lang="en-US" altLang="zh-TW" sz="1600" dirty="0">
                <a:solidFill>
                  <a:schemeClr val="tx1"/>
                </a:solidFill>
              </a:rPr>
              <a:t>D-QSRFP &amp; B-QSRFP perfectly balance speed and QoS.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94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95B874-3322-4AA7-0687-03C0683BF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4FF7F7-DABF-C9A9-C87A-9C033C83EB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" indent="0" algn="ctr">
              <a:buNone/>
            </a:pPr>
            <a:endParaRPr lang="en-US" altLang="zh-TW" sz="2800" dirty="0"/>
          </a:p>
          <a:p>
            <a:pPr marL="25400" indent="0" algn="ctr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Online Deployment Algorithms for Microservice Systems With Complex Dependencies</a:t>
            </a:r>
          </a:p>
          <a:p>
            <a:pPr marL="25400" indent="0" algn="ctr">
              <a:buNone/>
            </a:pPr>
            <a:endParaRPr lang="en-US" altLang="zh-TW" sz="1600" dirty="0"/>
          </a:p>
          <a:p>
            <a:pPr marL="25400" indent="0" algn="ctr">
              <a:buNone/>
            </a:pPr>
            <a:endParaRPr lang="en-US" altLang="zh-TW" sz="1600" dirty="0"/>
          </a:p>
          <a:p>
            <a:pPr marL="25400" indent="0" algn="ctr">
              <a:buNone/>
            </a:pPr>
            <a:endParaRPr lang="en-US" altLang="zh-TW" dirty="0"/>
          </a:p>
          <a:p>
            <a:pPr marL="25400" indent="0" algn="ctr">
              <a:buNone/>
            </a:pPr>
            <a:r>
              <a:rPr lang="en-US" altLang="zh-TW" sz="1000" b="0" i="0" dirty="0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X. He, Z. Tu, M. Wagner, X. Xu and Z. Wang,</a:t>
            </a:r>
            <a:r>
              <a:rPr lang="zh-TW" altLang="en-US" sz="1000" b="0" i="0" dirty="0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 </a:t>
            </a:r>
            <a:r>
              <a:rPr lang="en-US" altLang="zh-TW" sz="1000" b="0" i="0" dirty="0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in </a:t>
            </a:r>
            <a:r>
              <a:rPr lang="en-US" altLang="zh-TW" sz="1000" b="0" i="1" dirty="0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IEEE Transactions on Cloud Computing</a:t>
            </a:r>
            <a:endParaRPr lang="zh-TW" alt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13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E16089-CD61-4CCE-85A4-7EA80BE2F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Motivation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718CADB-080C-44F2-9FB7-B172673DCA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b="1" i="0" dirty="0">
                <a:solidFill>
                  <a:schemeClr val="tx1"/>
                </a:solidFill>
                <a:effectLst/>
                <a:latin typeface="Google Sans Text"/>
              </a:rPr>
              <a:t>Complex Dependencies</a:t>
            </a:r>
            <a:r>
              <a:rPr lang="zh-TW" altLang="en-US" sz="1600" b="1" i="0" dirty="0">
                <a:solidFill>
                  <a:schemeClr val="tx1"/>
                </a:solidFill>
                <a:effectLst/>
                <a:latin typeface="Google Sans Text"/>
              </a:rPr>
              <a:t> </a:t>
            </a:r>
            <a:r>
              <a:rPr lang="en-US" altLang="zh-TW" sz="1600" b="1" i="0" dirty="0">
                <a:solidFill>
                  <a:schemeClr val="tx1"/>
                </a:solidFill>
                <a:effectLst/>
                <a:latin typeface="Google Sans Text"/>
              </a:rPr>
              <a:t>:</a:t>
            </a:r>
            <a:r>
              <a:rPr lang="zh-TW" altLang="en-US" sz="1600" b="1" i="0" dirty="0">
                <a:solidFill>
                  <a:schemeClr val="tx1"/>
                </a:solidFill>
                <a:effectLst/>
                <a:latin typeface="Google Sans Text"/>
              </a:rPr>
              <a:t> </a:t>
            </a:r>
            <a:r>
              <a:rPr lang="en-US" altLang="zh-TW" sz="1600" dirty="0">
                <a:solidFill>
                  <a:schemeClr val="tx1"/>
                </a:solidFill>
              </a:rPr>
              <a:t>Microservice instances are highly shared across multiple applications, creating intricate network graphs.</a:t>
            </a:r>
            <a:endParaRPr lang="en-US" altLang="zh-TW" sz="1600" b="1" i="0" dirty="0">
              <a:solidFill>
                <a:schemeClr val="tx1"/>
              </a:solidFill>
              <a:effectLst/>
              <a:latin typeface="Google Sans Text"/>
            </a:endParaRPr>
          </a:p>
          <a:p>
            <a:r>
              <a:rPr lang="en-US" altLang="zh-TW" sz="1600" b="1" i="0" dirty="0">
                <a:solidFill>
                  <a:schemeClr val="tx1"/>
                </a:solidFill>
                <a:effectLst/>
                <a:latin typeface="Google Sans Text"/>
              </a:rPr>
              <a:t>Multiple Instances</a:t>
            </a:r>
            <a:r>
              <a:rPr lang="zh-TW" altLang="en-US" sz="1600" b="1" i="0" dirty="0">
                <a:solidFill>
                  <a:schemeClr val="tx1"/>
                </a:solidFill>
                <a:effectLst/>
                <a:latin typeface="Google Sans Text"/>
              </a:rPr>
              <a:t> </a:t>
            </a:r>
            <a:r>
              <a:rPr lang="en-US" altLang="zh-TW" sz="1600" b="1" i="0" dirty="0">
                <a:solidFill>
                  <a:schemeClr val="tx1"/>
                </a:solidFill>
                <a:effectLst/>
                <a:latin typeface="Google Sans Text"/>
              </a:rPr>
              <a:t>:</a:t>
            </a:r>
            <a:r>
              <a:rPr lang="zh-TW" altLang="en-US" sz="1600" b="1" i="0" dirty="0">
                <a:solidFill>
                  <a:schemeClr val="tx1"/>
                </a:solidFill>
                <a:effectLst/>
                <a:latin typeface="Google Sans Text"/>
              </a:rPr>
              <a:t> </a:t>
            </a:r>
            <a:r>
              <a:rPr lang="en-US" altLang="zh-TW" sz="1600" dirty="0">
                <a:solidFill>
                  <a:schemeClr val="tx1"/>
                </a:solidFill>
              </a:rPr>
              <a:t>Services require distributed replicas across servers for load balancing.</a:t>
            </a:r>
          </a:p>
          <a:p>
            <a:r>
              <a:rPr lang="en-US" altLang="zh-TW" sz="1600" b="1" dirty="0">
                <a:solidFill>
                  <a:schemeClr val="tx1"/>
                </a:solidFill>
              </a:rPr>
              <a:t>Research Objective</a:t>
            </a:r>
            <a:r>
              <a:rPr lang="zh-TW" altLang="en-US" sz="1600" b="1" dirty="0">
                <a:solidFill>
                  <a:schemeClr val="tx1"/>
                </a:solidFill>
              </a:rPr>
              <a:t> </a:t>
            </a:r>
            <a:r>
              <a:rPr lang="en-US" altLang="zh-TW" sz="1600" dirty="0">
                <a:solidFill>
                  <a:schemeClr val="tx1"/>
                </a:solidFill>
              </a:rPr>
              <a:t>: Develop a computationally efficient, online deployment algorithm to optimize QoS under these complex conditions.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606270C-44A5-2F46-B4BA-D22C48878A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9050" y="2916196"/>
            <a:ext cx="3216519" cy="224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836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E16089-CD61-4CCE-85A4-7EA80BE2F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版面配置區 2">
                <a:extLst>
                  <a:ext uri="{FF2B5EF4-FFF2-40B4-BE49-F238E27FC236}">
                    <a16:creationId xmlns:a16="http://schemas.microsoft.com/office/drawing/2014/main" id="{4718CADB-080C-44F2-9FB7-B172673DCA07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zh-TW" sz="1600" dirty="0">
                    <a:solidFill>
                      <a:schemeClr val="tx1"/>
                    </a:solidFill>
                  </a:rPr>
                  <a:t>Goal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: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Minimize the average response time of the system under resource constraints.</a:t>
                </a:r>
              </a:p>
              <a:p>
                <a:r>
                  <a:rPr lang="en-US" altLang="zh-TW" sz="1600" dirty="0">
                    <a:solidFill>
                      <a:schemeClr val="tx1"/>
                    </a:solidFill>
                  </a:rPr>
                  <a:t>Traversing every possible response path leads to an exponential explosion in computational complexity.</a:t>
                </a:r>
              </a:p>
              <a:p>
                <a:endParaRPr lang="en-US" altLang="zh-TW" sz="1600" dirty="0">
                  <a:solidFill>
                    <a:schemeClr val="tx1"/>
                  </a:solidFill>
                </a:endParaRPr>
              </a:p>
              <a:p>
                <a:pPr marL="25400" indent="0">
                  <a:buNone/>
                </a:pPr>
                <a:r>
                  <a:rPr lang="en-US" altLang="zh-TW" sz="1600" dirty="0">
                    <a:solidFill>
                      <a:schemeClr val="tx1"/>
                    </a:solidFill>
                  </a:rPr>
                  <a:t>		A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→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B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 →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C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 →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D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 ， 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number of server = 10</a:t>
                </a:r>
              </a:p>
              <a:p>
                <a:pPr marL="25400" indent="0">
                  <a:buNone/>
                </a:pPr>
                <a:endParaRPr lang="en-US" altLang="zh-TW" sz="1600" dirty="0">
                  <a:solidFill>
                    <a:schemeClr val="tx1"/>
                  </a:solidFill>
                </a:endParaRPr>
              </a:p>
              <a:p>
                <a:pPr marL="25400" indent="0">
                  <a:buNone/>
                </a:pPr>
                <a:r>
                  <a:rPr lang="en-US" altLang="zh-TW" sz="1600" dirty="0">
                    <a:solidFill>
                      <a:schemeClr val="tx1"/>
                    </a:solidFill>
                  </a:rPr>
                  <a:t>		total number of paths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US" altLang="zh-TW" sz="1600" dirty="0">
                  <a:solidFill>
                    <a:schemeClr val="tx1"/>
                  </a:solidFill>
                </a:endParaRPr>
              </a:p>
              <a:p>
                <a:pPr marL="25400" indent="0">
                  <a:buNone/>
                </a:pPr>
                <a:endParaRPr lang="en-US" altLang="zh-TW" sz="1600" dirty="0">
                  <a:solidFill>
                    <a:schemeClr val="tx1"/>
                  </a:solidFill>
                </a:endParaRPr>
              </a:p>
              <a:p>
                <a:r>
                  <a:rPr lang="en-US" altLang="zh-TW" sz="1600" dirty="0">
                    <a:solidFill>
                      <a:schemeClr val="tx1"/>
                    </a:solidFill>
                  </a:rPr>
                  <a:t>Time complexity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1600" i="1" smtClean="0">
                            <a:solidFill>
                              <a:srgbClr val="30303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zh-TW" sz="1600" dirty="0">
                            <a:solidFill>
                              <a:srgbClr val="303030"/>
                            </a:solidFill>
                            <a:latin typeface="KaTeX_Main"/>
                          </a:rPr>
                          <m:t>∣</m:t>
                        </m:r>
                        <m:r>
                          <m:rPr>
                            <m:nor/>
                          </m:rPr>
                          <a:rPr lang="en-US" altLang="zh-TW" sz="1600" dirty="0">
                            <a:solidFill>
                              <a:srgbClr val="303030"/>
                            </a:solidFill>
                            <a:latin typeface="KaTeX_Math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altLang="zh-TW" sz="1600" dirty="0">
                            <a:solidFill>
                              <a:srgbClr val="303030"/>
                            </a:solidFill>
                            <a:latin typeface="KaTeX_Main"/>
                          </a:rPr>
                          <m:t>∣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altLang="zh-TW" sz="1600" b="0" i="0" smtClean="0">
                            <a:solidFill>
                              <a:srgbClr val="303030"/>
                            </a:solidFill>
                            <a:latin typeface="Cambria Math" panose="02040503050406030204" pitchFamily="18" charset="0"/>
                          </a:rPr>
                          <m:t>l</m:t>
                        </m:r>
                      </m:sup>
                    </m:sSup>
                  </m:oMath>
                </a14:m>
                <a:endParaRPr lang="en-US" altLang="zh-TW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文字版面配置區 2">
                <a:extLst>
                  <a:ext uri="{FF2B5EF4-FFF2-40B4-BE49-F238E27FC236}">
                    <a16:creationId xmlns:a16="http://schemas.microsoft.com/office/drawing/2014/main" id="{4718CADB-080C-44F2-9FB7-B172673DCA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3"/>
                <a:stretch>
                  <a:fillRect l="-1407" t="-502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4684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E16089-CD61-4CCE-85A4-7EA80BE2F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版面配置區 2">
                <a:extLst>
                  <a:ext uri="{FF2B5EF4-FFF2-40B4-BE49-F238E27FC236}">
                    <a16:creationId xmlns:a16="http://schemas.microsoft.com/office/drawing/2014/main" id="{4718CADB-080C-44F2-9FB7-B172673DCA07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altLang="zh-TW" sz="1600" dirty="0">
                    <a:solidFill>
                      <a:schemeClr val="tx1"/>
                    </a:solidFill>
                  </a:rPr>
                  <a:t>Theorem 1:</a:t>
                </a:r>
              </a:p>
              <a:p>
                <a:endParaRPr lang="en-US" altLang="zh-TW" sz="1600" dirty="0"/>
              </a:p>
              <a:p>
                <a:pPr marL="25400" indent="0">
                  <a:buNone/>
                </a:pPr>
                <a:br>
                  <a:rPr lang="en-US" altLang="zh-TW" sz="1600" dirty="0"/>
                </a:br>
                <a:endParaRPr lang="en-US" altLang="zh-TW" sz="1600" dirty="0"/>
              </a:p>
              <a:p>
                <a:pPr marL="25400" indent="0">
                  <a:buNone/>
                </a:pPr>
                <a:r>
                  <a:rPr lang="en-US" altLang="zh-TW" sz="1600" dirty="0"/>
                  <a:t>		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A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→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B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 →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C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 →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D</a:t>
                </a:r>
                <a:r>
                  <a:rPr lang="zh-TW" altLang="en-US" sz="1600" dirty="0">
                    <a:solidFill>
                      <a:schemeClr val="tx1"/>
                    </a:solidFill>
                  </a:rPr>
                  <a:t> ， </a:t>
                </a:r>
                <a:r>
                  <a:rPr lang="en-US" altLang="zh-TW" sz="1600" dirty="0">
                    <a:solidFill>
                      <a:schemeClr val="tx1"/>
                    </a:solidFill>
                  </a:rPr>
                  <a:t>number of server = 10</a:t>
                </a:r>
              </a:p>
              <a:p>
                <a:pPr marL="25400" indent="0">
                  <a:buNone/>
                </a:pPr>
                <a:endParaRPr lang="en-US" altLang="zh-TW" sz="1600" dirty="0">
                  <a:solidFill>
                    <a:schemeClr val="tx1"/>
                  </a:solidFill>
                </a:endParaRPr>
              </a:p>
              <a:p>
                <a:pPr marL="25400" indent="0">
                  <a:buNone/>
                </a:pPr>
                <a:endParaRPr lang="en-US" altLang="zh-TW" sz="1600" dirty="0">
                  <a:solidFill>
                    <a:schemeClr val="tx1"/>
                  </a:solidFill>
                </a:endParaRPr>
              </a:p>
              <a:p>
                <a:pPr marL="25400" indent="0">
                  <a:buNone/>
                </a:pPr>
                <a:endParaRPr lang="en-US" altLang="zh-TW" sz="1600" dirty="0">
                  <a:solidFill>
                    <a:schemeClr val="tx1"/>
                  </a:solidFill>
                </a:endParaRPr>
              </a:p>
              <a:p>
                <a:r>
                  <a:rPr lang="en-US" altLang="zh-TW" sz="1600" dirty="0">
                    <a:solidFill>
                      <a:schemeClr val="tx1"/>
                    </a:solidFill>
                  </a:rPr>
                  <a:t>Time complexity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altLang="zh-TW" sz="1600" dirty="0" smtClean="0">
                            <a:solidFill>
                              <a:schemeClr val="tx1"/>
                            </a:solidFill>
                          </a:rPr>
                          <m:t>∣</m:t>
                        </m:r>
                        <m:r>
                          <m:rPr>
                            <m:nor/>
                          </m:rPr>
                          <a:rPr lang="en-US" altLang="zh-TW" sz="1600" dirty="0" smtClean="0">
                            <a:solidFill>
                              <a:schemeClr val="tx1"/>
                            </a:solidFill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altLang="zh-TW" sz="1600" dirty="0" smtClean="0">
                            <a:solidFill>
                              <a:schemeClr val="tx1"/>
                            </a:solidFill>
                          </a:rPr>
                          <m:t>∣</m:t>
                        </m:r>
                      </m:e>
                      <m:sup>
                        <m:r>
                          <a:rPr lang="en-US" altLang="zh-TW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sz="1600" dirty="0">
                    <a:solidFill>
                      <a:schemeClr val="tx1"/>
                    </a:solidFill>
                  </a:rPr>
                  <a:t>×l</a:t>
                </a:r>
              </a:p>
            </p:txBody>
          </p:sp>
        </mc:Choice>
        <mc:Fallback xmlns="">
          <p:sp>
            <p:nvSpPr>
              <p:cNvPr id="3" name="文字版面配置區 2">
                <a:extLst>
                  <a:ext uri="{FF2B5EF4-FFF2-40B4-BE49-F238E27FC236}">
                    <a16:creationId xmlns:a16="http://schemas.microsoft.com/office/drawing/2014/main" id="{4718CADB-080C-44F2-9FB7-B172673DCA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3"/>
                <a:stretch>
                  <a:fillRect l="-1407" t="-502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圖片 6">
            <a:extLst>
              <a:ext uri="{FF2B5EF4-FFF2-40B4-BE49-F238E27FC236}">
                <a16:creationId xmlns:a16="http://schemas.microsoft.com/office/drawing/2014/main" id="{1C7B85B3-80BF-46ED-BE5B-29C16E2DCA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8202" y="2928136"/>
            <a:ext cx="5238075" cy="723627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503E3CAC-8CDF-4BB1-A2B7-F0562C1453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93359" y="1313717"/>
            <a:ext cx="3833903" cy="91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491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E16089-CD61-4CCE-85A4-7EA80BE2F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718CADB-080C-44F2-9FB7-B172673DCA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dirty="0">
                <a:solidFill>
                  <a:schemeClr val="tx1"/>
                </a:solidFill>
              </a:rPr>
              <a:t>Algorithm 1 : </a:t>
            </a:r>
            <a:r>
              <a:rPr lang="en-US" altLang="zh-TW" sz="1600" dirty="0" err="1">
                <a:solidFill>
                  <a:schemeClr val="tx1"/>
                </a:solidFill>
              </a:rPr>
              <a:t>bestserver</a:t>
            </a:r>
            <a:endParaRPr lang="en-US" altLang="zh-TW" sz="1600" dirty="0">
              <a:solidFill>
                <a:schemeClr val="tx1"/>
              </a:solidFill>
            </a:endParaRPr>
          </a:p>
          <a:p>
            <a:pPr marL="25400" indent="0">
              <a:buNone/>
            </a:pPr>
            <a:endParaRPr lang="en-US" altLang="zh-TW" sz="1600" dirty="0">
              <a:solidFill>
                <a:schemeClr val="tx1"/>
              </a:solidFill>
            </a:endParaRPr>
          </a:p>
          <a:p>
            <a:r>
              <a:rPr lang="en-US" altLang="zh-TW" sz="1600" dirty="0">
                <a:solidFill>
                  <a:schemeClr val="tx1"/>
                </a:solidFill>
              </a:rPr>
              <a:t>Step 1. Scan all servers and instantly eliminate those lacking sufficient CPU or memory capacity.</a:t>
            </a:r>
          </a:p>
          <a:p>
            <a:r>
              <a:rPr lang="en-US" altLang="zh-TW" sz="1600" dirty="0">
                <a:solidFill>
                  <a:schemeClr val="tx1"/>
                </a:solidFill>
              </a:rPr>
              <a:t>Step 2. Only calculate communication delays with predecessors and  successors.</a:t>
            </a:r>
          </a:p>
          <a:p>
            <a:r>
              <a:rPr lang="en-US" altLang="zh-TW" sz="1600" dirty="0">
                <a:solidFill>
                  <a:schemeClr val="tx1"/>
                </a:solidFill>
              </a:rPr>
              <a:t>Step 3.</a:t>
            </a:r>
            <a:r>
              <a:rPr lang="zh-TW" altLang="en-US" sz="1600" dirty="0">
                <a:solidFill>
                  <a:schemeClr val="tx1"/>
                </a:solidFill>
              </a:rPr>
              <a:t> </a:t>
            </a:r>
            <a:r>
              <a:rPr lang="en-US" altLang="zh-TW" sz="1600" dirty="0">
                <a:solidFill>
                  <a:schemeClr val="tx1"/>
                </a:solidFill>
              </a:rPr>
              <a:t>Compares the evaluated times and selects the server that yields the minimum total response time</a:t>
            </a:r>
          </a:p>
        </p:txBody>
      </p:sp>
    </p:spTree>
    <p:extLst>
      <p:ext uri="{BB962C8B-B14F-4D97-AF65-F5344CB8AC3E}">
        <p14:creationId xmlns:p14="http://schemas.microsoft.com/office/powerpoint/2010/main" val="13237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53202E-2E8F-9159-4550-FBA93CBDA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86BA17B-D73D-8647-1C71-23E8A03D18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dirty="0">
                <a:solidFill>
                  <a:schemeClr val="tx1"/>
                </a:solidFill>
              </a:rPr>
              <a:t>Algorithm 2 : </a:t>
            </a:r>
            <a:r>
              <a:rPr lang="en-US" altLang="zh-TW" sz="1600" dirty="0" err="1">
                <a:solidFill>
                  <a:schemeClr val="tx1"/>
                </a:solidFill>
              </a:rPr>
              <a:t>DeploySpread</a:t>
            </a:r>
            <a:endParaRPr lang="en-US" altLang="zh-TW" sz="1600" dirty="0">
              <a:solidFill>
                <a:schemeClr val="tx1"/>
              </a:solidFill>
            </a:endParaRPr>
          </a:p>
          <a:p>
            <a:endParaRPr lang="en-US" altLang="zh-TW" sz="1600" dirty="0">
              <a:solidFill>
                <a:schemeClr val="tx1"/>
              </a:solidFill>
            </a:endParaRPr>
          </a:p>
          <a:p>
            <a:r>
              <a:rPr lang="en-US" altLang="zh-TW" sz="1600" dirty="0">
                <a:solidFill>
                  <a:schemeClr val="tx1"/>
                </a:solidFill>
              </a:rPr>
              <a:t>Step 1. Detect the deployment change and immediately identify affected neighbors</a:t>
            </a:r>
          </a:p>
          <a:p>
            <a:r>
              <a:rPr lang="en-US" altLang="zh-TW" sz="1600" dirty="0">
                <a:solidFill>
                  <a:schemeClr val="tx1"/>
                </a:solidFill>
              </a:rPr>
              <a:t>Step 2. Dequeue the affected services and re-invoke Algorithm 1 to find their new optimal placements.</a:t>
            </a:r>
          </a:p>
          <a:p>
            <a:r>
              <a:rPr lang="en-US" altLang="zh-TW" sz="1600" dirty="0">
                <a:solidFill>
                  <a:schemeClr val="tx1"/>
                </a:solidFill>
              </a:rPr>
              <a:t>Step 3. Repeat Step 1&amp;2.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157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163F13-81E7-49AD-B00E-75D1CE887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DB11139-AB81-4654-BE38-0FEE39655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zh-TW" sz="1600" dirty="0">
                <a:solidFill>
                  <a:schemeClr val="tx1"/>
                </a:solidFill>
              </a:rPr>
              <a:t>B-QSRFP</a:t>
            </a:r>
          </a:p>
          <a:p>
            <a:r>
              <a:rPr lang="en-US" altLang="zh-TW" sz="1600" dirty="0">
                <a:solidFill>
                  <a:schemeClr val="tx1"/>
                </a:solidFill>
              </a:rPr>
              <a:t>Start deployment from services that have no predecessors.</a:t>
            </a:r>
          </a:p>
          <a:p>
            <a:r>
              <a:rPr lang="en-US" altLang="zh-TW" sz="1600" dirty="0">
                <a:solidFill>
                  <a:schemeClr val="tx1"/>
                </a:solidFill>
              </a:rPr>
              <a:t>Prioritize selecting services that provide the best service ability with minimum computing resources.</a:t>
            </a:r>
          </a:p>
          <a:p>
            <a:pPr marL="25400" indent="0">
              <a:buNone/>
            </a:pPr>
            <a:endParaRPr lang="en-US" altLang="zh-TW" sz="1600" dirty="0">
              <a:solidFill>
                <a:schemeClr val="tx1"/>
              </a:solidFill>
            </a:endParaRPr>
          </a:p>
          <a:p>
            <a:pPr marL="25400" indent="0">
              <a:buNone/>
            </a:pPr>
            <a:r>
              <a:rPr lang="en-US" altLang="zh-TW" sz="1600" dirty="0">
                <a:solidFill>
                  <a:schemeClr val="tx1"/>
                </a:solidFill>
              </a:rPr>
              <a:t>	 </a:t>
            </a:r>
            <a:r>
              <a:rPr lang="en-US" altLang="zh-TW" sz="1600" dirty="0">
                <a:solidFill>
                  <a:srgbClr val="FF0000"/>
                </a:solidFill>
              </a:rPr>
              <a:t>A </a:t>
            </a:r>
            <a:r>
              <a:rPr lang="zh-TW" altLang="en-US" sz="1600" dirty="0">
                <a:solidFill>
                  <a:schemeClr val="tx1"/>
                </a:solidFill>
              </a:rPr>
              <a:t>→ </a:t>
            </a:r>
            <a:r>
              <a:rPr lang="en-US" altLang="zh-TW" sz="1600" dirty="0">
                <a:solidFill>
                  <a:schemeClr val="tx1"/>
                </a:solidFill>
              </a:rPr>
              <a:t>B</a:t>
            </a:r>
            <a:r>
              <a:rPr lang="zh-TW" altLang="en-US" sz="1600" dirty="0">
                <a:solidFill>
                  <a:schemeClr val="tx1"/>
                </a:solidFill>
              </a:rPr>
              <a:t> → </a:t>
            </a:r>
            <a:r>
              <a:rPr lang="en-US" altLang="zh-TW" sz="1600" dirty="0">
                <a:solidFill>
                  <a:schemeClr val="tx1"/>
                </a:solidFill>
              </a:rPr>
              <a:t>C</a:t>
            </a:r>
            <a:r>
              <a:rPr lang="zh-TW" altLang="en-US" sz="1600" dirty="0">
                <a:solidFill>
                  <a:schemeClr val="tx1"/>
                </a:solidFill>
              </a:rPr>
              <a:t>  </a:t>
            </a:r>
            <a:r>
              <a:rPr lang="en-US" altLang="zh-TW" sz="1600" dirty="0">
                <a:solidFill>
                  <a:schemeClr val="tx1"/>
                </a:solidFill>
              </a:rPr>
              <a:t>	 </a:t>
            </a:r>
            <a:r>
              <a:rPr lang="en-US" altLang="zh-TW" sz="1600" dirty="0">
                <a:solidFill>
                  <a:srgbClr val="FF0000"/>
                </a:solidFill>
              </a:rPr>
              <a:t>B</a:t>
            </a:r>
            <a:r>
              <a:rPr lang="zh-TW" altLang="en-US" sz="1600" dirty="0">
                <a:solidFill>
                  <a:schemeClr val="tx1"/>
                </a:solidFill>
              </a:rPr>
              <a:t> → </a:t>
            </a:r>
            <a:r>
              <a:rPr lang="en-US" altLang="zh-TW" sz="1600" dirty="0">
                <a:solidFill>
                  <a:schemeClr val="tx1"/>
                </a:solidFill>
              </a:rPr>
              <a:t>C</a:t>
            </a:r>
            <a:r>
              <a:rPr lang="zh-TW" altLang="en-US" sz="1600" dirty="0">
                <a:solidFill>
                  <a:schemeClr val="tx1"/>
                </a:solidFill>
              </a:rPr>
              <a:t> </a:t>
            </a:r>
            <a:endParaRPr lang="en-US" altLang="zh-TW" sz="1600" dirty="0">
              <a:solidFill>
                <a:schemeClr val="tx1"/>
              </a:solidFill>
            </a:endParaRPr>
          </a:p>
          <a:p>
            <a:pPr marL="25400" indent="0">
              <a:buNone/>
            </a:pPr>
            <a:r>
              <a:rPr lang="en-US" altLang="zh-TW" sz="1600" dirty="0">
                <a:solidFill>
                  <a:schemeClr val="tx1"/>
                </a:solidFill>
              </a:rPr>
              <a:t>	 </a:t>
            </a:r>
            <a:r>
              <a:rPr lang="en-US" altLang="zh-TW" sz="1600" dirty="0">
                <a:solidFill>
                  <a:srgbClr val="FF0000"/>
                </a:solidFill>
              </a:rPr>
              <a:t>D </a:t>
            </a:r>
            <a:r>
              <a:rPr lang="zh-TW" altLang="en-US" sz="1600" dirty="0">
                <a:solidFill>
                  <a:schemeClr val="tx1"/>
                </a:solidFill>
              </a:rPr>
              <a:t>→ </a:t>
            </a:r>
            <a:r>
              <a:rPr lang="en-US" altLang="zh-TW" sz="1600" dirty="0">
                <a:solidFill>
                  <a:schemeClr val="tx1"/>
                </a:solidFill>
              </a:rPr>
              <a:t>E</a:t>
            </a:r>
            <a:r>
              <a:rPr lang="zh-TW" altLang="en-US" sz="1600" dirty="0">
                <a:solidFill>
                  <a:schemeClr val="tx1"/>
                </a:solidFill>
              </a:rPr>
              <a:t> → </a:t>
            </a:r>
            <a:r>
              <a:rPr lang="en-US" altLang="zh-TW" sz="1600" dirty="0">
                <a:solidFill>
                  <a:schemeClr val="tx1"/>
                </a:solidFill>
              </a:rPr>
              <a:t>C</a:t>
            </a:r>
            <a:r>
              <a:rPr lang="zh-TW" altLang="en-US" sz="1600" dirty="0">
                <a:solidFill>
                  <a:schemeClr val="tx1"/>
                </a:solidFill>
              </a:rPr>
              <a:t> </a:t>
            </a:r>
            <a:r>
              <a:rPr lang="en-US" altLang="zh-TW" sz="1600" dirty="0">
                <a:solidFill>
                  <a:schemeClr val="tx1"/>
                </a:solidFill>
              </a:rPr>
              <a:t>	 </a:t>
            </a:r>
            <a:r>
              <a:rPr lang="en-US" altLang="zh-TW" sz="1600" dirty="0">
                <a:solidFill>
                  <a:srgbClr val="FF0000"/>
                </a:solidFill>
              </a:rPr>
              <a:t>D </a:t>
            </a:r>
            <a:r>
              <a:rPr lang="zh-TW" altLang="en-US" sz="1600" dirty="0">
                <a:solidFill>
                  <a:schemeClr val="tx1"/>
                </a:solidFill>
              </a:rPr>
              <a:t>→ </a:t>
            </a:r>
            <a:r>
              <a:rPr lang="en-US" altLang="zh-TW" sz="1600" dirty="0">
                <a:solidFill>
                  <a:schemeClr val="tx1"/>
                </a:solidFill>
              </a:rPr>
              <a:t>E</a:t>
            </a:r>
            <a:r>
              <a:rPr lang="zh-TW" altLang="en-US" sz="1600" dirty="0">
                <a:solidFill>
                  <a:schemeClr val="tx1"/>
                </a:solidFill>
              </a:rPr>
              <a:t> → </a:t>
            </a:r>
            <a:r>
              <a:rPr lang="en-US" altLang="zh-TW" sz="1600" dirty="0">
                <a:solidFill>
                  <a:schemeClr val="tx1"/>
                </a:solidFill>
              </a:rPr>
              <a:t>C</a:t>
            </a:r>
            <a:r>
              <a:rPr lang="zh-TW" altLang="en-US" sz="1600" dirty="0">
                <a:solidFill>
                  <a:schemeClr val="tx1"/>
                </a:solidFill>
              </a:rPr>
              <a:t> </a:t>
            </a:r>
            <a:endParaRPr lang="en-US" altLang="zh-TW" sz="1600" dirty="0">
              <a:solidFill>
                <a:schemeClr val="tx1"/>
              </a:solidFill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613BE088-AD34-4420-B2CF-FF1F3E4D34C1}"/>
              </a:ext>
            </a:extLst>
          </p:cNvPr>
          <p:cNvCxnSpPr/>
          <p:nvPr/>
        </p:nvCxnSpPr>
        <p:spPr>
          <a:xfrm>
            <a:off x="2735385" y="3102708"/>
            <a:ext cx="3985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391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EA2C1-46E6-7F39-94C7-B65CCCDF3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C88277-A9E9-007E-2B79-610D005BC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34CC012-B3FE-66B5-E345-D73743597E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dirty="0">
                <a:solidFill>
                  <a:schemeClr val="tx1"/>
                </a:solidFill>
              </a:rPr>
              <a:t>D-QSRFP</a:t>
            </a:r>
          </a:p>
          <a:p>
            <a:r>
              <a:rPr lang="en-US" altLang="zh-TW" sz="1600" dirty="0">
                <a:solidFill>
                  <a:schemeClr val="tx1"/>
                </a:solidFill>
              </a:rPr>
              <a:t>Identify and prioritize the function chain with the maximum data transmission size.</a:t>
            </a:r>
          </a:p>
          <a:p>
            <a:r>
              <a:rPr lang="en-US" altLang="zh-TW" sz="1600" dirty="0">
                <a:solidFill>
                  <a:schemeClr val="tx1"/>
                </a:solidFill>
              </a:rPr>
              <a:t>Deploy service instances one by one following the order of the function chain.</a:t>
            </a:r>
            <a:endParaRPr lang="zh-TW" altLang="en-US" sz="1600" dirty="0">
              <a:solidFill>
                <a:schemeClr val="tx1"/>
              </a:solidFill>
            </a:endParaRPr>
          </a:p>
          <a:p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99731351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IN.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7404</TotalTime>
  <Words>1206</Words>
  <Application>Microsoft Office PowerPoint</Application>
  <PresentationFormat>如螢幕大小 (16:9)</PresentationFormat>
  <Paragraphs>88</Paragraphs>
  <Slides>11</Slides>
  <Notes>11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11</vt:i4>
      </vt:variant>
    </vt:vector>
  </HeadingPairs>
  <TitlesOfParts>
    <vt:vector size="24" baseType="lpstr">
      <vt:lpstr>Google Sans Text</vt:lpstr>
      <vt:lpstr>HelveticaNeue Regular</vt:lpstr>
      <vt:lpstr>KaTeX_Main</vt:lpstr>
      <vt:lpstr>KaTeX_Math</vt:lpstr>
      <vt:lpstr>Noto Sans Symbols</vt:lpstr>
      <vt:lpstr>Microsoft JhengHei</vt:lpstr>
      <vt:lpstr>PMingLiu</vt:lpstr>
      <vt:lpstr>Arial</vt:lpstr>
      <vt:lpstr>Calibri</vt:lpstr>
      <vt:lpstr>Cambria Math</vt:lpstr>
      <vt:lpstr>Times New Roman</vt:lpstr>
      <vt:lpstr>Simple Light</vt:lpstr>
      <vt:lpstr>MAIN.template</vt:lpstr>
      <vt:lpstr>進度報告</vt:lpstr>
      <vt:lpstr>PowerPoint 簡報</vt:lpstr>
      <vt:lpstr>Motivation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進度報告</dc:title>
  <dc:creator>eric</dc:creator>
  <cp:lastModifiedBy>敬芃 王</cp:lastModifiedBy>
  <cp:revision>436</cp:revision>
  <dcterms:modified xsi:type="dcterms:W3CDTF">2026-03-31T06:00:46Z</dcterms:modified>
</cp:coreProperties>
</file>