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92" r:id="rId3"/>
    <p:sldId id="293" r:id="rId4"/>
    <p:sldId id="294" r:id="rId5"/>
    <p:sldId id="296" r:id="rId6"/>
    <p:sldId id="295" r:id="rId7"/>
    <p:sldId id="297" r:id="rId8"/>
    <p:sldId id="298" r:id="rId9"/>
    <p:sldId id="299" r:id="rId10"/>
    <p:sldId id="300" r:id="rId11"/>
    <p:sldId id="302" r:id="rId12"/>
    <p:sldId id="301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280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微軟正黑體" panose="020B0604030504040204" pitchFamily="34" charset="-12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iud7xiSYsWmsvMAQfR4qhEMgma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9274A7-7FF5-46FA-A2F9-6A7893A5917A}">
  <a:tblStyle styleId="{0B9274A7-7FF5-46FA-A2F9-6A7893A5917A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34" autoAdjust="0"/>
  </p:normalViewPr>
  <p:slideViewPr>
    <p:cSldViewPr snapToGrid="0">
      <p:cViewPr varScale="1">
        <p:scale>
          <a:sx n="106" d="100"/>
          <a:sy n="106" d="100"/>
        </p:scale>
        <p:origin x="23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主要探討 </a:t>
            </a:r>
            <a:r>
              <a:rPr lang="en-US" altLang="zh-TW" dirty="0"/>
              <a:t>Kubernetes </a:t>
            </a:r>
            <a:r>
              <a:rPr lang="zh-TW" altLang="en-US" dirty="0"/>
              <a:t>環境中，因為權限設定過大所導致的機密外洩問題，並提出了一個名為 </a:t>
            </a:r>
            <a:r>
              <a:rPr lang="en-US" altLang="zh-TW" dirty="0" err="1"/>
              <a:t>KubeKeeper</a:t>
            </a:r>
            <a:r>
              <a:rPr lang="en-US" altLang="zh-TW" dirty="0"/>
              <a:t> </a:t>
            </a:r>
            <a:r>
              <a:rPr lang="zh-TW" altLang="en-US" dirty="0"/>
              <a:t>的解決方案來保護這些機密資料。</a:t>
            </a:r>
            <a:endParaRPr dirty="0"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r>
              <a:rPr lang="zh-TW" altLang="en-US" b="1" dirty="0"/>
              <a:t>第一階段：攔截與分流</a:t>
            </a:r>
            <a:br>
              <a:rPr lang="zh-TW" altLang="en-US" dirty="0"/>
            </a:br>
            <a:r>
              <a:rPr lang="zh-TW" altLang="en-US" dirty="0"/>
              <a:t>系統收到建立 </a:t>
            </a:r>
            <a:r>
              <a:rPr lang="en-US" altLang="zh-TW" dirty="0"/>
              <a:t>Secret </a:t>
            </a:r>
            <a:r>
              <a:rPr lang="zh-TW" altLang="en-US" dirty="0"/>
              <a:t>的請求後，</a:t>
            </a:r>
            <a:r>
              <a:rPr lang="en-US" altLang="zh-TW" dirty="0"/>
              <a:t>API Server </a:t>
            </a:r>
            <a:r>
              <a:rPr lang="zh-TW" altLang="en-US" dirty="0"/>
              <a:t>先做身分驗證與授權。</a:t>
            </a:r>
            <a:br>
              <a:rPr lang="zh-TW" altLang="en-US" dirty="0"/>
            </a:br>
            <a:r>
              <a:rPr lang="zh-TW" altLang="en-US" dirty="0"/>
              <a:t>通過後不會直接存檔，而是交給 </a:t>
            </a:r>
            <a:r>
              <a:rPr lang="en-US" altLang="zh-TW" dirty="0" err="1"/>
              <a:t>SecretMutation</a:t>
            </a:r>
            <a:r>
              <a:rPr lang="en-US" altLang="zh-TW" dirty="0"/>
              <a:t> </a:t>
            </a:r>
            <a:r>
              <a:rPr lang="zh-TW" altLang="en-US" dirty="0"/>
              <a:t>外掛攔截。</a:t>
            </a:r>
            <a:br>
              <a:rPr lang="zh-TW" altLang="en-US" dirty="0"/>
            </a:br>
            <a:r>
              <a:rPr lang="zh-TW" altLang="en-US" dirty="0"/>
              <a:t>外掛會先檢查這個 </a:t>
            </a:r>
            <a:r>
              <a:rPr lang="en-US" altLang="zh-TW" dirty="0"/>
              <a:t>Secret </a:t>
            </a:r>
            <a:r>
              <a:rPr lang="zh-TW" altLang="en-US" dirty="0"/>
              <a:t>是否需要保護：</a:t>
            </a:r>
            <a:br>
              <a:rPr lang="zh-TW" altLang="en-US" dirty="0"/>
            </a:br>
            <a:r>
              <a:rPr lang="zh-TW" altLang="en-US" dirty="0"/>
              <a:t>如果不需要，就直接交還 </a:t>
            </a:r>
            <a:r>
              <a:rPr lang="en-US" altLang="zh-TW" dirty="0"/>
              <a:t>API Server</a:t>
            </a:r>
            <a:r>
              <a:rPr lang="zh-TW" altLang="en-US" dirty="0"/>
              <a:t>，照常存進 </a:t>
            </a:r>
            <a:r>
              <a:rPr lang="en-US" altLang="zh-TW" dirty="0" err="1"/>
              <a:t>etcd</a:t>
            </a:r>
            <a:r>
              <a:rPr lang="zh-TW" altLang="en-US" dirty="0"/>
              <a:t>。</a:t>
            </a:r>
          </a:p>
          <a:p>
            <a:r>
              <a:rPr lang="zh-TW" altLang="en-US" b="1" dirty="0"/>
              <a:t>第二階段：資訊提取與加密</a:t>
            </a:r>
            <a:br>
              <a:rPr lang="zh-TW" altLang="en-US" dirty="0"/>
            </a:br>
            <a:r>
              <a:rPr lang="zh-TW" altLang="en-US" dirty="0"/>
              <a:t> 如果需要保護，系統會先擷取這個 </a:t>
            </a:r>
            <a:r>
              <a:rPr lang="en-US" altLang="zh-TW" dirty="0"/>
              <a:t>Secret </a:t>
            </a:r>
            <a:r>
              <a:rPr lang="zh-TW" altLang="en-US" dirty="0"/>
              <a:t>的識別資訊。</a:t>
            </a:r>
            <a:br>
              <a:rPr lang="zh-TW" altLang="en-US" dirty="0"/>
            </a:br>
            <a:r>
              <a:rPr lang="zh-TW" altLang="en-US" dirty="0"/>
              <a:t> 再從設定檔取得「哪些資源有權解密」。</a:t>
            </a:r>
            <a:br>
              <a:rPr lang="zh-TW" altLang="en-US" dirty="0"/>
            </a:br>
            <a:r>
              <a:rPr lang="zh-TW" altLang="en-US" dirty="0"/>
              <a:t> 接著產生一把專屬金鑰，把 </a:t>
            </a:r>
            <a:r>
              <a:rPr lang="en-US" altLang="zh-TW" dirty="0"/>
              <a:t>Secret </a:t>
            </a:r>
            <a:r>
              <a:rPr lang="zh-TW" altLang="en-US" dirty="0"/>
              <a:t>加密成密文。</a:t>
            </a:r>
            <a:br>
              <a:rPr lang="zh-TW" altLang="en-US" dirty="0"/>
            </a:br>
            <a:r>
              <a:rPr lang="zh-TW" altLang="en-US" dirty="0"/>
              <a:t> 並將金鑰與授權資訊（</a:t>
            </a:r>
            <a:r>
              <a:rPr lang="en-US" altLang="zh-TW" dirty="0"/>
              <a:t>metadata</a:t>
            </a:r>
            <a:r>
              <a:rPr lang="zh-TW" altLang="en-US" dirty="0"/>
              <a:t>）存到自己的資料庫。</a:t>
            </a:r>
          </a:p>
          <a:p>
            <a:r>
              <a:rPr lang="zh-TW" altLang="en-US" b="1" dirty="0"/>
              <a:t>第三階段：回傳與儲存</a:t>
            </a:r>
            <a:br>
              <a:rPr lang="zh-TW" altLang="en-US" dirty="0"/>
            </a:br>
            <a:r>
              <a:rPr lang="zh-TW" altLang="en-US" dirty="0"/>
              <a:t> 外掛把加密後的 </a:t>
            </a:r>
            <a:r>
              <a:rPr lang="en-US" altLang="zh-TW" dirty="0"/>
              <a:t>Secret </a:t>
            </a:r>
            <a:r>
              <a:rPr lang="zh-TW" altLang="en-US" dirty="0"/>
              <a:t>交還給 </a:t>
            </a:r>
            <a:r>
              <a:rPr lang="en-US" altLang="zh-TW" dirty="0"/>
              <a:t>API Server</a:t>
            </a:r>
            <a:r>
              <a:rPr lang="zh-TW" altLang="en-US" dirty="0"/>
              <a:t>。</a:t>
            </a:r>
            <a:br>
              <a:rPr lang="zh-TW" altLang="en-US" dirty="0"/>
            </a:br>
            <a:r>
              <a:rPr lang="zh-TW" altLang="en-US" dirty="0"/>
              <a:t> 最後由 </a:t>
            </a:r>
            <a:r>
              <a:rPr lang="en-US" altLang="zh-TW" dirty="0"/>
              <a:t>API Server </a:t>
            </a:r>
            <a:r>
              <a:rPr lang="zh-TW" altLang="en-US" dirty="0"/>
              <a:t>存進 </a:t>
            </a:r>
            <a:r>
              <a:rPr lang="en-US" altLang="zh-TW" dirty="0" err="1"/>
              <a:t>etcd</a:t>
            </a:r>
            <a:r>
              <a:rPr lang="zh-TW" altLang="en-US" dirty="0"/>
              <a:t>。</a:t>
            </a:r>
          </a:p>
          <a:p>
            <a:r>
              <a:rPr lang="zh-TW" altLang="en-US" b="1" dirty="0"/>
              <a:t>總結一句話：</a:t>
            </a:r>
            <a:br>
              <a:rPr lang="zh-TW" altLang="en-US" dirty="0"/>
            </a:br>
            <a:r>
              <a:rPr lang="zh-TW" altLang="en-US" dirty="0"/>
              <a:t> 系統把「金鑰」和「密文」分開存，確保安全性。</a:t>
            </a:r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8264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r>
              <a:rPr lang="zh-TW" altLang="en-US" b="1" dirty="0"/>
              <a:t>上半部是「授權驗證」：</a:t>
            </a:r>
            <a:br>
              <a:rPr lang="zh-TW" altLang="en-US" dirty="0"/>
            </a:br>
            <a:r>
              <a:rPr lang="zh-TW" altLang="en-US" dirty="0"/>
              <a:t>當開發者建立 </a:t>
            </a:r>
            <a:r>
              <a:rPr lang="en-US" altLang="zh-TW" dirty="0"/>
              <a:t>Pod </a:t>
            </a:r>
            <a:r>
              <a:rPr lang="zh-TW" altLang="en-US" dirty="0"/>
              <a:t>時，</a:t>
            </a:r>
            <a:r>
              <a:rPr lang="en-US" altLang="zh-TW" dirty="0"/>
              <a:t>API Server </a:t>
            </a:r>
            <a:r>
              <a:rPr lang="zh-TW" altLang="en-US" dirty="0"/>
              <a:t>會觸發攔截外掛。</a:t>
            </a:r>
            <a:br>
              <a:rPr lang="zh-TW" altLang="en-US" dirty="0"/>
            </a:br>
            <a:r>
              <a:rPr lang="zh-TW" altLang="en-US" dirty="0"/>
              <a:t>外掛先檢查這個 </a:t>
            </a:r>
            <a:r>
              <a:rPr lang="en-US" altLang="zh-TW" dirty="0"/>
              <a:t>Pod </a:t>
            </a:r>
            <a:r>
              <a:rPr lang="zh-TW" altLang="en-US" dirty="0"/>
              <a:t>有沒有存取受保護的 </a:t>
            </a:r>
            <a:r>
              <a:rPr lang="en-US" altLang="zh-TW" dirty="0"/>
              <a:t>Secret</a:t>
            </a:r>
            <a:r>
              <a:rPr lang="zh-TW" altLang="en-US" dirty="0"/>
              <a:t>：</a:t>
            </a:r>
            <a:br>
              <a:rPr lang="zh-TW" altLang="en-US" dirty="0"/>
            </a:br>
            <a:r>
              <a:rPr lang="zh-TW" altLang="en-US" dirty="0"/>
              <a:t> 如果沒有，就直接正常建立。</a:t>
            </a:r>
            <a:br>
              <a:rPr lang="zh-TW" altLang="en-US" dirty="0"/>
            </a:br>
            <a:r>
              <a:rPr lang="zh-TW" altLang="en-US" dirty="0"/>
              <a:t> 如果有，就進一步檢查是否在授權名單內。</a:t>
            </a:r>
            <a:br>
              <a:rPr lang="zh-TW" altLang="en-US" dirty="0"/>
            </a:br>
            <a:r>
              <a:rPr lang="zh-TW" altLang="en-US" dirty="0"/>
              <a:t>  </a:t>
            </a:r>
            <a:r>
              <a:rPr lang="en-US" altLang="zh-TW" dirty="0"/>
              <a:t>- </a:t>
            </a:r>
            <a:r>
              <a:rPr lang="zh-TW" altLang="en-US" dirty="0"/>
              <a:t>不在名單 → 直接拒絕請求</a:t>
            </a:r>
            <a:br>
              <a:rPr lang="zh-TW" altLang="en-US" dirty="0"/>
            </a:br>
            <a:r>
              <a:rPr lang="zh-TW" altLang="en-US" dirty="0"/>
              <a:t>  </a:t>
            </a:r>
            <a:r>
              <a:rPr lang="en-US" altLang="zh-TW" dirty="0"/>
              <a:t>- </a:t>
            </a:r>
            <a:r>
              <a:rPr lang="zh-TW" altLang="en-US" dirty="0"/>
              <a:t>通過驗證 → 進入下一階段</a:t>
            </a:r>
          </a:p>
          <a:p>
            <a:r>
              <a:rPr lang="zh-TW" altLang="en-US" b="1" dirty="0"/>
              <a:t>下半部是「金鑰分發」：</a:t>
            </a:r>
            <a:br>
              <a:rPr lang="zh-TW" altLang="en-US" dirty="0"/>
            </a:br>
            <a:r>
              <a:rPr lang="zh-TW" altLang="en-US" dirty="0"/>
              <a:t>為了達成不改程式碼，系統會自動修改 </a:t>
            </a:r>
            <a:r>
              <a:rPr lang="en-US" altLang="zh-TW" dirty="0"/>
              <a:t>Pod </a:t>
            </a:r>
            <a:r>
              <a:rPr lang="zh-TW" altLang="en-US" dirty="0"/>
              <a:t>設定：</a:t>
            </a:r>
            <a:br>
              <a:rPr lang="zh-TW" altLang="en-US" dirty="0"/>
            </a:br>
            <a:r>
              <a:rPr lang="zh-TW" altLang="en-US" dirty="0"/>
              <a:t> 建立存放密文的 </a:t>
            </a:r>
            <a:r>
              <a:rPr lang="en-US" altLang="zh-TW" dirty="0"/>
              <a:t>Volume</a:t>
            </a:r>
            <a:br>
              <a:rPr lang="en-US" altLang="zh-TW" dirty="0"/>
            </a:br>
            <a:r>
              <a:rPr lang="zh-TW" altLang="en-US" dirty="0"/>
              <a:t> 建立記憶體型的共享 </a:t>
            </a:r>
            <a:r>
              <a:rPr lang="en-US" altLang="zh-TW" dirty="0"/>
              <a:t>Volume</a:t>
            </a:r>
            <a:br>
              <a:rPr lang="en-US" altLang="zh-TW" dirty="0"/>
            </a:br>
            <a:r>
              <a:rPr lang="zh-TW" altLang="en-US" dirty="0"/>
              <a:t> 注入 </a:t>
            </a:r>
            <a:r>
              <a:rPr lang="en-US" altLang="zh-TW" dirty="0" err="1"/>
              <a:t>init</a:t>
            </a:r>
            <a:r>
              <a:rPr lang="en-US" altLang="zh-TW" dirty="0"/>
              <a:t> container</a:t>
            </a:r>
            <a:r>
              <a:rPr lang="zh-TW" altLang="en-US" dirty="0"/>
              <a:t>，並把解密金鑰交給它</a:t>
            </a:r>
            <a:br>
              <a:rPr lang="zh-TW" altLang="en-US" dirty="0"/>
            </a:br>
            <a:r>
              <a:rPr lang="zh-TW" altLang="en-US" dirty="0"/>
              <a:t> 修改主程式，讓它從共享 </a:t>
            </a:r>
            <a:r>
              <a:rPr lang="en-US" altLang="zh-TW" dirty="0"/>
              <a:t>Volume </a:t>
            </a:r>
            <a:r>
              <a:rPr lang="zh-TW" altLang="en-US" dirty="0"/>
              <a:t>讀資料</a:t>
            </a:r>
          </a:p>
          <a:p>
            <a:r>
              <a:rPr lang="zh-TW" altLang="en-US" b="1" dirty="0"/>
              <a:t>最後結果：</a:t>
            </a:r>
            <a:br>
              <a:rPr lang="zh-TW" altLang="en-US" dirty="0"/>
            </a:br>
            <a:r>
              <a:rPr lang="zh-TW" altLang="en-US" dirty="0"/>
              <a:t> 在 </a:t>
            </a:r>
            <a:r>
              <a:rPr lang="en-US" altLang="zh-TW" dirty="0"/>
              <a:t>Pod </a:t>
            </a:r>
            <a:r>
              <a:rPr lang="zh-TW" altLang="en-US" dirty="0"/>
              <a:t>啟動前，</a:t>
            </a:r>
            <a:r>
              <a:rPr lang="en-US" altLang="zh-TW" dirty="0" err="1"/>
              <a:t>init</a:t>
            </a:r>
            <a:r>
              <a:rPr lang="en-US" altLang="zh-TW" dirty="0"/>
              <a:t> container </a:t>
            </a:r>
            <a:r>
              <a:rPr lang="zh-TW" altLang="en-US" dirty="0"/>
              <a:t>已經完成解密</a:t>
            </a:r>
            <a:br>
              <a:rPr lang="zh-TW" altLang="en-US" dirty="0"/>
            </a:br>
            <a:r>
              <a:rPr lang="zh-TW" altLang="en-US" dirty="0"/>
              <a:t> 主程式啟動後可直接使用明文</a:t>
            </a:r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8253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altLang="zh-TW" dirty="0"/>
              <a:t>Listing 2 </a:t>
            </a:r>
            <a:r>
              <a:rPr lang="zh-TW" altLang="en-US" dirty="0"/>
              <a:t>是原始的 </a:t>
            </a:r>
            <a:r>
              <a:rPr lang="en-US" altLang="zh-TW" dirty="0"/>
              <a:t>Pod YAML</a:t>
            </a:r>
            <a:r>
              <a:rPr lang="zh-TW" altLang="en-US" dirty="0"/>
              <a:t>，使用者加上了 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protected-secret-access: "true"</a:t>
            </a:r>
            <a:r>
              <a:rPr lang="en-US" altLang="zh-TW" dirty="0"/>
              <a:t> 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altLang="zh-TW" dirty="0"/>
              <a:t>Listing 3 </a:t>
            </a:r>
            <a:r>
              <a:rPr lang="zh-TW" altLang="en-US" dirty="0"/>
              <a:t>是被 </a:t>
            </a:r>
            <a:r>
              <a:rPr lang="en-US" altLang="zh-TW" dirty="0" err="1"/>
              <a:t>KubeKeeper</a:t>
            </a:r>
            <a:r>
              <a:rPr lang="en-US" altLang="zh-TW" dirty="0"/>
              <a:t> </a:t>
            </a:r>
            <a:r>
              <a:rPr lang="zh-TW" altLang="en-US" dirty="0"/>
              <a:t>攔截竄改後的結果，系統幫他自動加入了 </a:t>
            </a:r>
            <a:r>
              <a:rPr lang="en-US" altLang="zh-TW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initContainers</a:t>
            </a:r>
            <a:r>
              <a:rPr lang="en-US" altLang="zh-TW" dirty="0"/>
              <a:t> (</a:t>
            </a:r>
            <a:r>
              <a:rPr lang="zh-TW" altLang="en-US" dirty="0"/>
              <a:t>負責解密</a:t>
            </a:r>
            <a:r>
              <a:rPr lang="en-US" altLang="zh-TW" dirty="0"/>
              <a:t>) </a:t>
            </a:r>
            <a:r>
              <a:rPr lang="zh-TW" altLang="en-US" dirty="0"/>
              <a:t>，並把解密金鑰藏在環境變數 </a:t>
            </a:r>
            <a:r>
              <a:rPr lang="en-US" altLang="zh-TW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ENCRYPTION_KEY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_...</a:t>
            </a:r>
            <a:r>
              <a:rPr lang="en-US" altLang="zh-TW" dirty="0"/>
              <a:t> </a:t>
            </a:r>
            <a:r>
              <a:rPr lang="zh-TW" altLang="en-US" dirty="0"/>
              <a:t>裡面 。同時加入了 </a:t>
            </a:r>
            <a:r>
              <a:rPr lang="en-US" altLang="zh-TW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emptyDir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medium: Memory</a:t>
            </a:r>
            <a:r>
              <a:rPr lang="en-US" altLang="zh-TW" dirty="0"/>
              <a:t> </a:t>
            </a:r>
            <a:r>
              <a:rPr lang="zh-TW" altLang="en-US" dirty="0"/>
              <a:t>的共用磁碟 。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加密存檔後，當 </a:t>
            </a:r>
            <a:r>
              <a:rPr lang="en-US" altLang="zh-TW" dirty="0"/>
              <a:t>Pod </a:t>
            </a:r>
            <a:r>
              <a:rPr lang="zh-TW" altLang="en-US" dirty="0"/>
              <a:t>想要讀取機密時會發生什麼事呢？請看左邊的 </a:t>
            </a:r>
            <a:r>
              <a:rPr lang="en-US" altLang="zh-TW" dirty="0"/>
              <a:t>Listing 2</a:t>
            </a:r>
            <a:r>
              <a:rPr lang="zh-TW" altLang="en-US" dirty="0"/>
              <a:t>，使用者同樣只要加上 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protected-secret-access: "true"</a:t>
            </a:r>
            <a:r>
              <a:rPr lang="zh-TW" altLang="en-US" dirty="0"/>
              <a:t> 的標籤 。 接著系統會在背景施展「透明解密」的魔法。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請看下方的 </a:t>
            </a:r>
            <a:r>
              <a:rPr lang="en-US" altLang="zh-TW" dirty="0"/>
              <a:t>Listing 3</a:t>
            </a:r>
            <a:r>
              <a:rPr lang="zh-TW" altLang="en-US" dirty="0"/>
              <a:t>，這是被 </a:t>
            </a:r>
            <a:r>
              <a:rPr lang="en-US" altLang="zh-TW" dirty="0" err="1"/>
              <a:t>KubeKeeper</a:t>
            </a:r>
            <a:r>
              <a:rPr lang="en-US" altLang="zh-TW" dirty="0"/>
              <a:t> </a:t>
            </a:r>
            <a:r>
              <a:rPr lang="zh-TW" altLang="en-US" dirty="0"/>
              <a:t>攔截處理過後的 </a:t>
            </a:r>
            <a:r>
              <a:rPr lang="en-US" altLang="zh-TW" dirty="0"/>
              <a:t>YAML</a:t>
            </a:r>
            <a:r>
              <a:rPr lang="zh-TW" altLang="en-US" dirty="0"/>
              <a:t>。系統自動塞入了一個 </a:t>
            </a:r>
            <a:r>
              <a:rPr lang="en-US" altLang="zh-TW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initContainers</a:t>
            </a:r>
            <a:r>
              <a:rPr lang="zh-TW" altLang="en-US" dirty="0"/>
              <a:t> ，並透過環境變數把解密金鑰餵給它 。這個初始容器解密後，會把明文寫入一個純記憶體的共用空間 </a:t>
            </a:r>
            <a:r>
              <a:rPr lang="en-US" altLang="zh-TW" dirty="0"/>
              <a:t>(</a:t>
            </a:r>
            <a:r>
              <a:rPr lang="en-US" altLang="zh-TW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emptyDir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Memory</a:t>
            </a:r>
            <a:r>
              <a:rPr lang="en-US" altLang="zh-TW" dirty="0"/>
              <a:t>) </a:t>
            </a:r>
            <a:r>
              <a:rPr lang="zh-TW" altLang="en-US" dirty="0"/>
              <a:t>。這樣主程式 </a:t>
            </a:r>
            <a:r>
              <a:rPr lang="en-US" altLang="zh-TW" dirty="0"/>
              <a:t>(nginx) </a:t>
            </a:r>
            <a:r>
              <a:rPr lang="zh-TW" altLang="en-US" dirty="0"/>
              <a:t>啟動時照常讀取，完全感覺不到差異。</a:t>
            </a:r>
            <a:endParaRPr dirty="0"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431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為了防範更進階的攻擊，系統還加了兩道保險。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第一是「信封加密 </a:t>
            </a:r>
            <a:r>
              <a:rPr lang="en-US" altLang="zh-TW" dirty="0"/>
              <a:t>(Envelope Encryption)</a:t>
            </a:r>
            <a:r>
              <a:rPr lang="zh-TW" altLang="en-US" dirty="0"/>
              <a:t>」：剛剛說解密金鑰放在環境變數裡，怕被偷看怎麼辦？所以這把資料金鑰 </a:t>
            </a:r>
            <a:r>
              <a:rPr lang="en-US" altLang="zh-TW" dirty="0"/>
              <a:t>(DEK) </a:t>
            </a:r>
            <a:r>
              <a:rPr lang="zh-TW" altLang="en-US" dirty="0"/>
              <a:t>本身，會被另一把節點專屬的 </a:t>
            </a:r>
            <a:r>
              <a:rPr lang="en-US" altLang="zh-TW" dirty="0"/>
              <a:t>KEK </a:t>
            </a:r>
            <a:r>
              <a:rPr lang="zh-TW" altLang="en-US" dirty="0"/>
              <a:t>給加密過，確保萬無一失 。 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第二是針對「節點竄改」的防禦：</a:t>
            </a:r>
            <a:r>
              <a:rPr lang="en-US" altLang="zh-TW" dirty="0" err="1"/>
              <a:t>KubeKeeper</a:t>
            </a:r>
            <a:r>
              <a:rPr lang="en-US" altLang="zh-TW" dirty="0"/>
              <a:t> </a:t>
            </a:r>
            <a:r>
              <a:rPr lang="zh-TW" altLang="en-US" dirty="0"/>
              <a:t>有一個 </a:t>
            </a:r>
            <a:r>
              <a:rPr lang="en-US" altLang="zh-TW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NodeValidation</a:t>
            </a:r>
            <a:r>
              <a:rPr lang="zh-TW" altLang="en-US" dirty="0"/>
              <a:t> 外掛，它會即時監控 </a:t>
            </a:r>
            <a:r>
              <a:rPr lang="en-US" altLang="zh-TW" dirty="0"/>
              <a:t>Node </a:t>
            </a:r>
            <a:r>
              <a:rPr lang="zh-TW" altLang="en-US" dirty="0"/>
              <a:t>的狀態變更。如果發現低安全性帳戶企圖去改 </a:t>
            </a:r>
            <a:r>
              <a:rPr lang="en-US" altLang="zh-TW" dirty="0"/>
              <a:t>Node </a:t>
            </a:r>
            <a:r>
              <a:rPr lang="zh-TW" altLang="en-US" dirty="0"/>
              <a:t>的設定（例如想把健康節點弄壞逼迫 </a:t>
            </a:r>
            <a:r>
              <a:rPr lang="en-US" altLang="zh-TW" dirty="0"/>
              <a:t>Pod </a:t>
            </a:r>
            <a:r>
              <a:rPr lang="zh-TW" altLang="en-US" dirty="0"/>
              <a:t>轉移），就會直接阻擋 。</a:t>
            </a:r>
            <a:endParaRPr dirty="0"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112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在實作層面遇到了一個問題：要開發者手動把每一個 </a:t>
            </a:r>
            <a:r>
              <a:rPr lang="en-US" altLang="zh-TW" dirty="0"/>
              <a:t>Pod </a:t>
            </a:r>
            <a:r>
              <a:rPr lang="zh-TW" altLang="en-US" dirty="0"/>
              <a:t>寫進 </a:t>
            </a:r>
            <a:r>
              <a:rPr lang="en-US" altLang="zh-TW" dirty="0"/>
              <a:t>Secret </a:t>
            </a:r>
            <a:r>
              <a:rPr lang="zh-TW" altLang="en-US" dirty="0"/>
              <a:t>的授權名單裡實在太麻煩，也容易寫錯 。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 所以作者團隊開發了一套 </a:t>
            </a:r>
            <a:r>
              <a:rPr lang="en-US" altLang="zh-TW" dirty="0"/>
              <a:t>Python </a:t>
            </a:r>
            <a:r>
              <a:rPr lang="zh-TW" altLang="en-US" dirty="0"/>
              <a:t>靜態分析工具 。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這套工具可以直接掃描 </a:t>
            </a:r>
            <a:r>
              <a:rPr lang="en-US" altLang="zh-TW" dirty="0"/>
              <a:t>Helm </a:t>
            </a:r>
            <a:r>
              <a:rPr lang="zh-TW" altLang="en-US" dirty="0"/>
              <a:t>或 </a:t>
            </a:r>
            <a:r>
              <a:rPr lang="en-US" altLang="zh-TW" dirty="0" err="1"/>
              <a:t>Kustomize</a:t>
            </a:r>
            <a:r>
              <a:rPr lang="en-US" altLang="zh-TW" dirty="0"/>
              <a:t> </a:t>
            </a:r>
            <a:r>
              <a:rPr lang="zh-TW" altLang="en-US" dirty="0"/>
              <a:t>設定檔 ，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自動找出 </a:t>
            </a:r>
            <a:r>
              <a:rPr lang="en-US" altLang="zh-TW" dirty="0"/>
              <a:t>Secret </a:t>
            </a:r>
            <a:r>
              <a:rPr lang="zh-TW" altLang="en-US" dirty="0"/>
              <a:t>跟 </a:t>
            </a:r>
            <a:r>
              <a:rPr lang="en-US" altLang="zh-TW" dirty="0"/>
              <a:t>Pod </a:t>
            </a:r>
            <a:r>
              <a:rPr lang="zh-TW" altLang="en-US" dirty="0"/>
              <a:t>之間的對應關係，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並幫你自動生成好 </a:t>
            </a:r>
            <a:r>
              <a:rPr lang="en-US" altLang="zh-TW" dirty="0" err="1"/>
              <a:t>KubeKeeper</a:t>
            </a:r>
            <a:r>
              <a:rPr lang="en-US" altLang="zh-TW" dirty="0"/>
              <a:t> </a:t>
            </a:r>
            <a:r>
              <a:rPr lang="zh-TW" altLang="en-US" dirty="0"/>
              <a:t>需要的授權註解，讓開發者做到無痛導入 。</a:t>
            </a:r>
            <a:endParaRPr dirty="0"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5362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這張圖展示了這個 </a:t>
            </a:r>
            <a:r>
              <a:rPr lang="en-US" altLang="zh-TW" dirty="0"/>
              <a:t>Python </a:t>
            </a:r>
            <a:r>
              <a:rPr lang="zh-TW" altLang="en-US" dirty="0"/>
              <a:t>工具的運作流程 。非常自動化，只要給它 </a:t>
            </a:r>
            <a:r>
              <a:rPr lang="en-US" altLang="zh-TW" dirty="0"/>
              <a:t>GitHub </a:t>
            </a:r>
            <a:r>
              <a:rPr lang="zh-TW" altLang="en-US" dirty="0"/>
              <a:t>的網址 ，它就會自動 </a:t>
            </a:r>
            <a:r>
              <a:rPr lang="en-US" altLang="zh-TW" dirty="0"/>
              <a:t>Clone </a:t>
            </a:r>
            <a:r>
              <a:rPr lang="zh-TW" altLang="en-US" dirty="0"/>
              <a:t>下來 ，渲染所有的 </a:t>
            </a:r>
            <a:r>
              <a:rPr lang="en-US" altLang="zh-TW" dirty="0"/>
              <a:t>Helm </a:t>
            </a:r>
            <a:r>
              <a:rPr lang="zh-TW" altLang="en-US" dirty="0"/>
              <a:t>模板成標準的 </a:t>
            </a:r>
            <a:r>
              <a:rPr lang="en-US" altLang="zh-TW" dirty="0"/>
              <a:t>YAML </a:t>
            </a:r>
            <a:r>
              <a:rPr lang="zh-TW" altLang="en-US" dirty="0"/>
              <a:t>，然後評估裡面的 </a:t>
            </a:r>
            <a:r>
              <a:rPr lang="en-US" altLang="zh-TW" dirty="0" err="1"/>
              <a:t>RBAC</a:t>
            </a:r>
            <a:r>
              <a:rPr lang="en-US" altLang="zh-TW" dirty="0"/>
              <a:t> </a:t>
            </a:r>
            <a:r>
              <a:rPr lang="zh-TW" altLang="en-US" dirty="0"/>
              <a:t>規則 ，最後直接產出「哪些服務帳戶權限過大」的報告 。這套工具稍後也被用在他們的大規模實驗評估中。</a:t>
            </a:r>
            <a:endParaRPr dirty="0"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741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altLang="zh-TW" dirty="0"/>
              <a:t>Cloud Native Computing Foundation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進入實驗評估階段。為什麼要自己開發靜態分析工具？因為過去的工具 </a:t>
            </a:r>
            <a:r>
              <a:rPr lang="en-US" altLang="zh-TW" dirty="0"/>
              <a:t>(</a:t>
            </a:r>
            <a:r>
              <a:rPr lang="zh-TW" altLang="en-US" dirty="0"/>
              <a:t>像是 </a:t>
            </a:r>
            <a:r>
              <a:rPr lang="en-US" altLang="zh-TW" dirty="0" err="1"/>
              <a:t>KubiScan</a:t>
            </a:r>
            <a:r>
              <a:rPr lang="en-US" altLang="zh-TW" dirty="0"/>
              <a:t>) </a:t>
            </a:r>
            <a:r>
              <a:rPr lang="zh-TW" altLang="en-US" dirty="0"/>
              <a:t>都是「動態掃描」，必須把軟體實際安裝起來才能測，這很容易漏掉那些預設關閉的漏洞路徑 。 從下方的比較表可以看出 ，在針對 </a:t>
            </a:r>
            <a:r>
              <a:rPr lang="en-US" altLang="zh-TW" dirty="0"/>
              <a:t>40 </a:t>
            </a:r>
            <a:r>
              <a:rPr lang="zh-TW" altLang="en-US" dirty="0"/>
              <a:t>個 </a:t>
            </a:r>
            <a:r>
              <a:rPr lang="en-US" altLang="zh-TW" dirty="0" err="1"/>
              <a:t>CNCF</a:t>
            </a:r>
            <a:r>
              <a:rPr lang="en-US" altLang="zh-TW" dirty="0"/>
              <a:t> </a:t>
            </a:r>
            <a:r>
              <a:rPr lang="zh-TW" altLang="en-US" dirty="0"/>
              <a:t>專案的測試中，</a:t>
            </a:r>
            <a:r>
              <a:rPr lang="en-US" altLang="zh-TW" dirty="0" err="1"/>
              <a:t>KubeKeeper</a:t>
            </a:r>
            <a:r>
              <a:rPr lang="en-US" altLang="zh-TW" dirty="0"/>
              <a:t> </a:t>
            </a:r>
            <a:r>
              <a:rPr lang="zh-TW" altLang="en-US" dirty="0"/>
              <a:t>的靜態分析達成了 </a:t>
            </a:r>
            <a:r>
              <a:rPr lang="en-US" altLang="zh-TW" dirty="0"/>
              <a:t>0 </a:t>
            </a:r>
            <a:r>
              <a:rPr lang="zh-TW" altLang="en-US" dirty="0"/>
              <a:t>漏報、</a:t>
            </a:r>
            <a:r>
              <a:rPr lang="en-US" altLang="zh-TW" dirty="0"/>
              <a:t>0 </a:t>
            </a:r>
            <a:r>
              <a:rPr lang="zh-TW" altLang="en-US" dirty="0"/>
              <a:t>誤判的完美成績 ；而過去的動態工具卻漏掉了高達 </a:t>
            </a:r>
            <a:r>
              <a:rPr lang="en-US" altLang="zh-TW" dirty="0"/>
              <a:t>94 </a:t>
            </a:r>
            <a:r>
              <a:rPr lang="zh-TW" altLang="en-US" dirty="0"/>
              <a:t>個與機密相關的權限漏洞 。</a:t>
            </a:r>
            <a:endParaRPr dirty="0"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331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團隊利用這個強大的工具掃描了 </a:t>
            </a:r>
            <a:r>
              <a:rPr lang="en-US" altLang="zh-TW" dirty="0"/>
              <a:t>498 </a:t>
            </a:r>
            <a:r>
              <a:rPr lang="zh-TW" altLang="en-US" dirty="0"/>
              <a:t>個應用程式，涵蓋了 </a:t>
            </a:r>
            <a:r>
              <a:rPr lang="en-US" altLang="zh-TW" dirty="0" err="1"/>
              <a:t>CNCF</a:t>
            </a:r>
            <a:r>
              <a:rPr lang="en-US" altLang="zh-TW" dirty="0"/>
              <a:t> </a:t>
            </a:r>
            <a:r>
              <a:rPr lang="zh-TW" altLang="en-US" dirty="0"/>
              <a:t>官方專案、</a:t>
            </a:r>
            <a:r>
              <a:rPr lang="en-US" altLang="zh-TW" dirty="0"/>
              <a:t>AWS/GCP </a:t>
            </a:r>
            <a:r>
              <a:rPr lang="zh-TW" altLang="en-US" dirty="0"/>
              <a:t>等四大雲端廠商的外掛，以及 </a:t>
            </a:r>
            <a:r>
              <a:rPr lang="en-US" altLang="zh-TW" dirty="0"/>
              <a:t>GitHub </a:t>
            </a:r>
            <a:r>
              <a:rPr lang="zh-TW" altLang="en-US" dirty="0"/>
              <a:t>上的熱門專案 。 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結果非常驚人：有高達 </a:t>
            </a:r>
            <a:r>
              <a:rPr lang="en-US" altLang="zh-TW" dirty="0"/>
              <a:t>41% (202 </a:t>
            </a:r>
            <a:r>
              <a:rPr lang="zh-TW" altLang="en-US" dirty="0"/>
              <a:t>個</a:t>
            </a:r>
            <a:r>
              <a:rPr lang="en-US" altLang="zh-TW" dirty="0"/>
              <a:t>) </a:t>
            </a:r>
            <a:r>
              <a:rPr lang="zh-TW" altLang="en-US" dirty="0"/>
              <a:t>的軟體存在權限過大的問題 。而在這些有漏洞的軟體中，有 </a:t>
            </a:r>
            <a:r>
              <a:rPr lang="en-US" altLang="zh-TW" dirty="0"/>
              <a:t>84% </a:t>
            </a:r>
            <a:r>
              <a:rPr lang="zh-TW" altLang="en-US" dirty="0"/>
              <a:t>都具備極度危險的「直接讀取」或「排程控制」權限 。總計抓出了近 </a:t>
            </a:r>
            <a:r>
              <a:rPr lang="en-US" altLang="zh-TW" dirty="0"/>
              <a:t>5,000 </a:t>
            </a:r>
            <a:r>
              <a:rPr lang="zh-TW" altLang="en-US" dirty="0"/>
              <a:t>個漏洞破口，證明了這是一個業界普遍存在的危機 </a:t>
            </a:r>
            <a:endParaRPr dirty="0"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9462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在實際的防禦力與效能測試上：團隊在叢集中模擬了駭客攻擊。結果 </a:t>
            </a:r>
            <a:r>
              <a:rPr lang="en-US" altLang="zh-TW" dirty="0" err="1"/>
              <a:t>KubeKeeper</a:t>
            </a:r>
            <a:r>
              <a:rPr lang="en-US" altLang="zh-TW" dirty="0"/>
              <a:t> </a:t>
            </a:r>
            <a:r>
              <a:rPr lang="zh-TW" altLang="en-US" dirty="0"/>
              <a:t>成功擋下了 </a:t>
            </a:r>
            <a:r>
              <a:rPr lang="en-US" altLang="zh-TW" dirty="0"/>
              <a:t>100% </a:t>
            </a:r>
            <a:r>
              <a:rPr lang="zh-TW" altLang="en-US" dirty="0"/>
              <a:t>的漏洞利用 。駭客就算拿到 </a:t>
            </a:r>
            <a:r>
              <a:rPr lang="en-US" altLang="zh-TW" dirty="0"/>
              <a:t>Token </a:t>
            </a:r>
            <a:r>
              <a:rPr lang="zh-TW" altLang="en-US" dirty="0"/>
              <a:t>也只能撈出密文，竄改指令也全被封殺 。 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效能方面也極具商業價值。因為加解密只在啟動瞬間發生，所以主應用程式「執行期間的效能損耗為零」。團隊實測了包含 </a:t>
            </a:r>
            <a:r>
              <a:rPr lang="en-US" altLang="zh-TW" dirty="0"/>
              <a:t>Nginx</a:t>
            </a:r>
            <a:r>
              <a:rPr lang="zh-TW" altLang="en-US" dirty="0"/>
              <a:t>、資料庫等軟體，啟動時造成的延遲也都小於一秒，完全可以忽略不計 </a:t>
            </a:r>
            <a:endParaRPr dirty="0"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7699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長條圖顯示 </a:t>
            </a:r>
            <a:r>
              <a:rPr lang="en-US" altLang="zh-TW" dirty="0" err="1"/>
              <a:t>CNCF</a:t>
            </a:r>
            <a:r>
              <a:rPr lang="en-US" altLang="zh-TW" dirty="0"/>
              <a:t>, Cloud Apps, Other Apps </a:t>
            </a:r>
            <a:r>
              <a:rPr lang="zh-TW" altLang="en-US" dirty="0"/>
              <a:t>三大類中，四種過度權限的佔比 。深紅色 </a:t>
            </a:r>
            <a:r>
              <a:rPr lang="en-US" altLang="zh-TW" dirty="0"/>
              <a:t>(</a:t>
            </a:r>
            <a:r>
              <a:rPr lang="zh-TW" altLang="en-US" dirty="0"/>
              <a:t>直接存取</a:t>
            </a:r>
            <a:r>
              <a:rPr lang="en-US" altLang="zh-TW" dirty="0"/>
              <a:t>) </a:t>
            </a:r>
            <a:r>
              <a:rPr lang="zh-TW" altLang="en-US" dirty="0"/>
              <a:t>與亮紅色 </a:t>
            </a:r>
            <a:r>
              <a:rPr lang="en-US" altLang="zh-TW" dirty="0"/>
              <a:t>(</a:t>
            </a:r>
            <a:r>
              <a:rPr lang="zh-TW" altLang="en-US" dirty="0"/>
              <a:t>資源排程控制</a:t>
            </a:r>
            <a:r>
              <a:rPr lang="en-US" altLang="zh-TW" dirty="0"/>
              <a:t>) </a:t>
            </a:r>
            <a:r>
              <a:rPr lang="zh-TW" altLang="en-US" dirty="0"/>
              <a:t>的比例特別高 。下方的 </a:t>
            </a:r>
            <a:r>
              <a:rPr lang="en-US" altLang="zh-TW" dirty="0"/>
              <a:t>Table 5 </a:t>
            </a:r>
            <a:r>
              <a:rPr lang="zh-TW" altLang="en-US" dirty="0"/>
              <a:t>總結了所有分析出來的 </a:t>
            </a:r>
            <a:r>
              <a:rPr lang="en-US" altLang="zh-TW" dirty="0"/>
              <a:t>5,744 </a:t>
            </a:r>
            <a:r>
              <a:rPr lang="zh-TW" altLang="en-US" dirty="0"/>
              <a:t>個過大權限數量 ，</a:t>
            </a:r>
            <a:r>
              <a:rPr lang="en-US" altLang="zh-TW" dirty="0" err="1"/>
              <a:t>KubeKeeper</a:t>
            </a:r>
            <a:r>
              <a:rPr lang="en-US" altLang="zh-TW" dirty="0"/>
              <a:t> </a:t>
            </a:r>
            <a:r>
              <a:rPr lang="zh-TW" altLang="en-US" dirty="0"/>
              <a:t>攔截率為 </a:t>
            </a:r>
            <a:r>
              <a:rPr lang="en-US" altLang="zh-TW" dirty="0"/>
              <a:t>100%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最後我們用長條圖來直觀感受一下漏洞的比例。可以明顯看到，深紅色的「直接存取權限」與亮紅色的「資源排程權限」在各類軟體中都佔了極高的比例，最高甚至逼近 </a:t>
            </a:r>
            <a:r>
              <a:rPr lang="en-US" altLang="zh-TW" dirty="0"/>
              <a:t>88.9% </a:t>
            </a:r>
            <a:r>
              <a:rPr lang="zh-TW" altLang="en-US" dirty="0"/>
              <a:t>。這代表多數開發者在設定 </a:t>
            </a:r>
            <a:r>
              <a:rPr lang="en-US" altLang="zh-TW" dirty="0" err="1"/>
              <a:t>RBAC</a:t>
            </a:r>
            <a:r>
              <a:rPr lang="en-US" altLang="zh-TW" dirty="0"/>
              <a:t> </a:t>
            </a:r>
            <a:r>
              <a:rPr lang="zh-TW" altLang="en-US" dirty="0"/>
              <a:t>時，往往貪圖方便而給了過大的權限。 下方的 </a:t>
            </a:r>
            <a:r>
              <a:rPr lang="en-US" altLang="zh-TW" dirty="0"/>
              <a:t>Table 5 </a:t>
            </a:r>
            <a:r>
              <a:rPr lang="zh-TW" altLang="en-US" dirty="0"/>
              <a:t>顯示，這將近 </a:t>
            </a:r>
            <a:r>
              <a:rPr lang="en-US" altLang="zh-TW" dirty="0"/>
              <a:t>5,000 </a:t>
            </a:r>
            <a:r>
              <a:rPr lang="zh-TW" altLang="en-US" dirty="0"/>
              <a:t>多個漏洞破口 ，不論是哪一種攻擊路徑，</a:t>
            </a:r>
            <a:r>
              <a:rPr lang="en-US" altLang="zh-TW" dirty="0" err="1"/>
              <a:t>KubeKeeper</a:t>
            </a:r>
            <a:r>
              <a:rPr lang="en-US" altLang="zh-TW" dirty="0"/>
              <a:t> </a:t>
            </a:r>
            <a:r>
              <a:rPr lang="zh-TW" altLang="en-US" dirty="0"/>
              <a:t>的防禦率都是 </a:t>
            </a:r>
            <a:r>
              <a:rPr lang="en-US" altLang="zh-TW" dirty="0"/>
              <a:t>100% </a:t>
            </a:r>
            <a:r>
              <a:rPr lang="zh-TW" altLang="en-US" dirty="0"/>
              <a:t>。</a:t>
            </a:r>
            <a:endParaRPr dirty="0"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6954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首先我們來簡介一下背景。在 </a:t>
            </a:r>
            <a:r>
              <a:rPr lang="en-US" altLang="zh-TW" dirty="0"/>
              <a:t>Kubernetes (</a:t>
            </a:r>
            <a:r>
              <a:rPr lang="en-US" altLang="zh-TW" dirty="0" err="1"/>
              <a:t>K8s</a:t>
            </a:r>
            <a:r>
              <a:rPr lang="en-US" altLang="zh-TW" dirty="0"/>
              <a:t>) </a:t>
            </a:r>
            <a:r>
              <a:rPr lang="zh-TW" altLang="en-US" dirty="0"/>
              <a:t>中，我們通常會把密碼、</a:t>
            </a:r>
            <a:r>
              <a:rPr lang="en-US" altLang="zh-TW" dirty="0"/>
              <a:t>Token </a:t>
            </a:r>
            <a:r>
              <a:rPr lang="zh-TW" altLang="en-US" dirty="0"/>
              <a:t>或金鑰這類敏感資料存在一個叫做 </a:t>
            </a:r>
            <a:r>
              <a:rPr lang="en-US" altLang="zh-TW" dirty="0"/>
              <a:t>"Secrets" </a:t>
            </a:r>
            <a:r>
              <a:rPr lang="zh-TW" altLang="en-US" dirty="0"/>
              <a:t>的特殊物件裡，目的是讓機密跟應用程式碼分開 。 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但目前的痛點是，</a:t>
            </a:r>
            <a:r>
              <a:rPr lang="en-US" altLang="zh-TW" dirty="0" err="1"/>
              <a:t>K8s</a:t>
            </a:r>
            <a:r>
              <a:rPr lang="en-US" altLang="zh-TW" dirty="0"/>
              <a:t> </a:t>
            </a:r>
            <a:r>
              <a:rPr lang="zh-TW" altLang="en-US" dirty="0"/>
              <a:t>預設會把這些 </a:t>
            </a:r>
            <a:r>
              <a:rPr lang="en-US" altLang="zh-TW" dirty="0"/>
              <a:t>Secrets </a:t>
            </a:r>
            <a:r>
              <a:rPr lang="zh-TW" altLang="en-US" dirty="0"/>
              <a:t>以「明文」的形式存在底層的 </a:t>
            </a:r>
            <a:r>
              <a:rPr lang="en-US" altLang="zh-TW" dirty="0" err="1"/>
              <a:t>etcd</a:t>
            </a:r>
            <a:r>
              <a:rPr lang="en-US" altLang="zh-TW" dirty="0"/>
              <a:t> </a:t>
            </a:r>
            <a:r>
              <a:rPr lang="zh-TW" altLang="en-US" dirty="0"/>
              <a:t>資料庫中 。當我們在叢集中部署了許多第三方應用程式時，原生的保護機制往往防不勝防 。 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為此，作者提出了 </a:t>
            </a:r>
            <a:r>
              <a:rPr lang="en-US" altLang="zh-TW" dirty="0" err="1"/>
              <a:t>KubeKeeper</a:t>
            </a:r>
            <a:r>
              <a:rPr lang="zh-TW" altLang="en-US" dirty="0"/>
              <a:t>。它的核心概念是：在背景透明地將 </a:t>
            </a:r>
            <a:r>
              <a:rPr lang="en-US" altLang="zh-TW" dirty="0"/>
              <a:t>Secrets </a:t>
            </a:r>
            <a:r>
              <a:rPr lang="zh-TW" altLang="en-US" dirty="0"/>
              <a:t>加密，並嚴格管控解密金鑰 。這篇論文有三個主要貢獻：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第一，它是一個不需修改任何應用程式碼的自動化保護機制 ；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第二，作者開發了一套靜態分析工具來偵測 </a:t>
            </a:r>
            <a:r>
              <a:rPr lang="en-US" altLang="zh-TW" dirty="0"/>
              <a:t>YAML </a:t>
            </a:r>
            <a:r>
              <a:rPr lang="zh-TW" altLang="en-US" dirty="0"/>
              <a:t>檔中的權限漏洞 ；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第三，他們針對 </a:t>
            </a:r>
            <a:r>
              <a:rPr lang="en-US" altLang="zh-TW" dirty="0"/>
              <a:t>498 </a:t>
            </a:r>
            <a:r>
              <a:rPr lang="zh-TW" altLang="en-US" dirty="0"/>
              <a:t>個應用程式進行了大規模評估，證明它能 </a:t>
            </a:r>
            <a:r>
              <a:rPr lang="en-US" altLang="zh-TW" dirty="0"/>
              <a:t>100% </a:t>
            </a:r>
            <a:r>
              <a:rPr lang="zh-TW" altLang="en-US" dirty="0"/>
              <a:t>防禦已知的過度授權攻擊，且執行期效能零損耗 </a:t>
            </a:r>
            <a:r>
              <a:rPr lang="en-US" altLang="zh-TW" dirty="0"/>
              <a:t>(zero runtime overhead) </a:t>
            </a:r>
            <a:r>
              <a:rPr lang="zh-TW" altLang="en-US" dirty="0"/>
              <a:t>。</a:t>
            </a:r>
            <a:endParaRPr dirty="0"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585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F158F8E3-5C41-67A2-3201-F9F3B0E63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C1A0DB4F-B0CB-81AD-40A0-D771D576C1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D4F58C35-1802-40F2-7774-26E5E86FF3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列出 </a:t>
            </a:r>
            <a:r>
              <a:rPr lang="en-US" altLang="zh-TW" dirty="0" err="1"/>
              <a:t>CNCF</a:t>
            </a:r>
            <a:r>
              <a:rPr lang="zh-TW" altLang="en-US" dirty="0"/>
              <a:t>、</a:t>
            </a:r>
            <a:r>
              <a:rPr lang="en-US" altLang="zh-TW" dirty="0"/>
              <a:t>Cloud </a:t>
            </a:r>
            <a:r>
              <a:rPr lang="zh-TW" altLang="en-US" dirty="0"/>
              <a:t>等不同類別 </a:t>
            </a:r>
            <a:r>
              <a:rPr lang="en-US" altLang="zh-TW" dirty="0"/>
              <a:t>App </a:t>
            </a:r>
            <a:r>
              <a:rPr lang="zh-TW" altLang="en-US" dirty="0"/>
              <a:t>的漏洞數量分佈 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這張表提供了資料集評估的詳細數據 。大家可以看到左側區分了 </a:t>
            </a:r>
            <a:r>
              <a:rPr lang="en-US" altLang="zh-TW" dirty="0" err="1"/>
              <a:t>CNCF</a:t>
            </a:r>
            <a:r>
              <a:rPr lang="en-US" altLang="zh-TW" dirty="0"/>
              <a:t> </a:t>
            </a:r>
            <a:r>
              <a:rPr lang="zh-TW" altLang="en-US" dirty="0"/>
              <a:t>專案、雲端應用程式等 。重點在於右側的數字，無論是直接存取、機密篡改還是排程控制，各種漏洞在不同類型的應用程式中都相當常見。而最右邊的 </a:t>
            </a:r>
            <a:r>
              <a:rPr lang="en-US" altLang="zh-TW" dirty="0"/>
              <a:t>"Protected by </a:t>
            </a:r>
            <a:r>
              <a:rPr lang="en-US" altLang="zh-TW" dirty="0" err="1"/>
              <a:t>KubeKeeper</a:t>
            </a:r>
            <a:r>
              <a:rPr lang="en-US" altLang="zh-TW" dirty="0"/>
              <a:t>" </a:t>
            </a:r>
            <a:r>
              <a:rPr lang="zh-TW" altLang="en-US" dirty="0"/>
              <a:t>欄位證明了，無論是哪種漏洞，</a:t>
            </a:r>
            <a:r>
              <a:rPr lang="en-US" altLang="zh-TW" dirty="0" err="1"/>
              <a:t>KubeKeeper</a:t>
            </a:r>
            <a:r>
              <a:rPr lang="en-US" altLang="zh-TW" dirty="0"/>
              <a:t> </a:t>
            </a:r>
            <a:r>
              <a:rPr lang="zh-TW" altLang="en-US" dirty="0"/>
              <a:t>都能為其提供防護 </a:t>
            </a:r>
            <a:endParaRPr dirty="0"/>
          </a:p>
        </p:txBody>
      </p:sp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B3617284-3B6F-37DF-C558-052B78AB55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271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5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02" name="Google Shape;302;p25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為了讓大家更好理解後面的攻擊手法，這裡快速複習 </a:t>
            </a:r>
            <a:r>
              <a:rPr lang="en-US" altLang="zh-TW" dirty="0" err="1"/>
              <a:t>K8s</a:t>
            </a:r>
            <a:r>
              <a:rPr lang="en-US" altLang="zh-TW" dirty="0"/>
              <a:t> </a:t>
            </a:r>
            <a:r>
              <a:rPr lang="zh-TW" altLang="en-US" dirty="0"/>
              <a:t>的架構。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altLang="zh-TW" dirty="0" err="1"/>
              <a:t>K8s</a:t>
            </a:r>
            <a:r>
              <a:rPr lang="en-US" altLang="zh-TW" dirty="0"/>
              <a:t> </a:t>
            </a:r>
            <a:r>
              <a:rPr lang="zh-TW" altLang="en-US" dirty="0"/>
              <a:t>分為主節點 </a:t>
            </a:r>
            <a:r>
              <a:rPr lang="en-US" altLang="zh-TW" dirty="0"/>
              <a:t>(Master Node) </a:t>
            </a:r>
            <a:r>
              <a:rPr lang="zh-TW" altLang="en-US" dirty="0"/>
              <a:t>與工作節點 </a:t>
            </a:r>
            <a:r>
              <a:rPr lang="en-US" altLang="zh-TW" dirty="0"/>
              <a:t>(Worker Node) 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主節點的 </a:t>
            </a:r>
            <a:r>
              <a:rPr lang="en-US" altLang="zh-TW" dirty="0"/>
              <a:t>API Server </a:t>
            </a:r>
            <a:r>
              <a:rPr lang="zh-TW" altLang="en-US" dirty="0"/>
              <a:t>是所有指令的入口，而 </a:t>
            </a:r>
            <a:r>
              <a:rPr lang="en-US" altLang="zh-TW" dirty="0" err="1"/>
              <a:t>etcd</a:t>
            </a:r>
            <a:r>
              <a:rPr lang="en-US" altLang="zh-TW" dirty="0"/>
              <a:t> </a:t>
            </a:r>
            <a:r>
              <a:rPr lang="zh-TW" altLang="en-US" dirty="0"/>
              <a:t>則是存放整個叢集狀態的資料庫 。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工作節點上的 </a:t>
            </a:r>
            <a:r>
              <a:rPr lang="en-US" altLang="zh-TW" dirty="0"/>
              <a:t>Pod </a:t>
            </a:r>
            <a:r>
              <a:rPr lang="zh-TW" altLang="en-US" dirty="0"/>
              <a:t>則是最小的執行單元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 。 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當我們對 </a:t>
            </a:r>
            <a:r>
              <a:rPr lang="en-US" altLang="zh-TW" dirty="0" err="1"/>
              <a:t>K8s</a:t>
            </a:r>
            <a:r>
              <a:rPr lang="en-US" altLang="zh-TW" dirty="0"/>
              <a:t> </a:t>
            </a:r>
            <a:r>
              <a:rPr lang="zh-TW" altLang="en-US" dirty="0"/>
              <a:t>下指令時，請求必須通過 </a:t>
            </a:r>
            <a:r>
              <a:rPr lang="en-US" altLang="zh-TW" dirty="0"/>
              <a:t>API Server </a:t>
            </a:r>
            <a:r>
              <a:rPr lang="zh-TW" altLang="en-US" dirty="0"/>
              <a:t>的三道關卡：身分驗證 </a:t>
            </a:r>
            <a:r>
              <a:rPr lang="en-US" altLang="zh-TW" dirty="0"/>
              <a:t>(Authentication)</a:t>
            </a:r>
            <a:r>
              <a:rPr lang="zh-TW" altLang="en-US" dirty="0"/>
              <a:t>、授權 </a:t>
            </a:r>
            <a:r>
              <a:rPr lang="en-US" altLang="zh-TW" dirty="0"/>
              <a:t>(Authorization)</a:t>
            </a:r>
            <a:r>
              <a:rPr lang="zh-TW" altLang="en-US" dirty="0"/>
              <a:t>，以及准入控制 </a:t>
            </a:r>
            <a:r>
              <a:rPr lang="en-US" altLang="zh-TW" dirty="0"/>
              <a:t>(Admission Control) 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至於原生的 </a:t>
            </a:r>
            <a:r>
              <a:rPr lang="en-US" altLang="zh-TW" dirty="0"/>
              <a:t>Secrets </a:t>
            </a:r>
            <a:r>
              <a:rPr lang="zh-TW" altLang="en-US" dirty="0"/>
              <a:t>保護，</a:t>
            </a:r>
            <a:r>
              <a:rPr lang="en-US" altLang="zh-TW" dirty="0" err="1"/>
              <a:t>K8s</a:t>
            </a:r>
            <a:r>
              <a:rPr lang="en-US" altLang="zh-TW" dirty="0"/>
              <a:t> </a:t>
            </a:r>
            <a:r>
              <a:rPr lang="zh-TW" altLang="en-US" dirty="0"/>
              <a:t>主要是透過限制「只將 </a:t>
            </a:r>
            <a:r>
              <a:rPr lang="en-US" altLang="zh-TW" dirty="0"/>
              <a:t>Secret </a:t>
            </a:r>
            <a:r>
              <a:rPr lang="zh-TW" altLang="en-US" dirty="0"/>
              <a:t>傳送給有明確要求該 </a:t>
            </a:r>
            <a:r>
              <a:rPr lang="en-US" altLang="zh-TW" dirty="0"/>
              <a:t>Secret </a:t>
            </a:r>
            <a:r>
              <a:rPr lang="zh-TW" altLang="en-US" dirty="0"/>
              <a:t>的 </a:t>
            </a:r>
            <a:r>
              <a:rPr lang="en-US" altLang="zh-TW" dirty="0"/>
              <a:t>Pod </a:t>
            </a:r>
            <a:r>
              <a:rPr lang="zh-TW" altLang="en-US" dirty="0"/>
              <a:t>所在的節點」，並且只存在記憶體 </a:t>
            </a:r>
            <a:r>
              <a:rPr lang="en-US" altLang="zh-TW" dirty="0"/>
              <a:t>(</a:t>
            </a:r>
            <a:r>
              <a:rPr lang="en-US" altLang="zh-TW" dirty="0" err="1"/>
              <a:t>tmpfs</a:t>
            </a:r>
            <a:r>
              <a:rPr lang="en-US" altLang="zh-TW" dirty="0"/>
              <a:t>) </a:t>
            </a:r>
            <a:r>
              <a:rPr lang="zh-TW" altLang="en-US" dirty="0"/>
              <a:t>中來保護它 。</a:t>
            </a:r>
            <a:endParaRPr dirty="0"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5129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既然有原生保護，為什麼還不夠安全呢？這主要歸咎於 </a:t>
            </a:r>
            <a:r>
              <a:rPr lang="en-US" altLang="zh-TW" dirty="0" err="1"/>
              <a:t>RBAC</a:t>
            </a:r>
            <a:r>
              <a:rPr lang="zh-TW" altLang="en-US" dirty="0"/>
              <a:t>（基於角色的存取控制）的限制。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altLang="zh-TW" dirty="0" err="1"/>
              <a:t>RBAC</a:t>
            </a:r>
            <a:r>
              <a:rPr lang="en-US" altLang="zh-TW" dirty="0"/>
              <a:t> </a:t>
            </a:r>
            <a:r>
              <a:rPr lang="zh-TW" altLang="en-US" dirty="0"/>
              <a:t>只能管控「誰能呼叫 </a:t>
            </a:r>
            <a:r>
              <a:rPr lang="en-US" altLang="zh-TW" dirty="0"/>
              <a:t>API </a:t>
            </a:r>
            <a:r>
              <a:rPr lang="zh-TW" altLang="en-US" dirty="0"/>
              <a:t>去建立或讀取資源」，但它「無法限制哪一個 </a:t>
            </a:r>
            <a:r>
              <a:rPr lang="en-US" altLang="zh-TW" dirty="0"/>
              <a:t>Pod </a:t>
            </a:r>
            <a:r>
              <a:rPr lang="zh-TW" altLang="en-US" dirty="0"/>
              <a:t>可以掛載哪一個 </a:t>
            </a:r>
            <a:r>
              <a:rPr lang="en-US" altLang="zh-TW" dirty="0"/>
              <a:t>Secret</a:t>
            </a:r>
            <a:r>
              <a:rPr lang="zh-TW" altLang="en-US" dirty="0"/>
              <a:t>」。 這就產生了「權限提升 </a:t>
            </a:r>
            <a:r>
              <a:rPr lang="en-US" altLang="zh-TW" dirty="0"/>
              <a:t>(Privilege Escalation)</a:t>
            </a:r>
            <a:r>
              <a:rPr lang="zh-TW" altLang="en-US" dirty="0"/>
              <a:t>」的風險：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只要你在一個 </a:t>
            </a:r>
            <a:r>
              <a:rPr lang="en-US" altLang="zh-TW" dirty="0"/>
              <a:t>Namespace </a:t>
            </a:r>
            <a:r>
              <a:rPr lang="zh-TW" altLang="en-US" dirty="0"/>
              <a:t>裡面擁有「建立 </a:t>
            </a:r>
            <a:r>
              <a:rPr lang="en-US" altLang="zh-TW" dirty="0"/>
              <a:t>Pod</a:t>
            </a:r>
            <a:r>
              <a:rPr lang="zh-TW" altLang="en-US" dirty="0"/>
              <a:t>」的權限，你就可以隨便建一個惡意的 </a:t>
            </a:r>
            <a:r>
              <a:rPr lang="en-US" altLang="zh-TW" dirty="0"/>
              <a:t>Pod</a:t>
            </a:r>
            <a:r>
              <a:rPr lang="zh-TW" altLang="en-US" dirty="0"/>
              <a:t>，然後把該 </a:t>
            </a:r>
            <a:r>
              <a:rPr lang="en-US" altLang="zh-TW" dirty="0"/>
              <a:t>Namespace </a:t>
            </a:r>
            <a:r>
              <a:rPr lang="zh-TW" altLang="en-US" dirty="0"/>
              <a:t>裡面「任何」的 </a:t>
            </a:r>
            <a:r>
              <a:rPr lang="en-US" altLang="zh-TW" dirty="0"/>
              <a:t>Secret </a:t>
            </a:r>
            <a:r>
              <a:rPr lang="zh-TW" altLang="en-US" dirty="0"/>
              <a:t>給掛載進來偷走 。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加上人為設定錯誤非常普遍，研究指出有 </a:t>
            </a:r>
            <a:r>
              <a:rPr lang="en-US" altLang="zh-TW" dirty="0"/>
              <a:t>88% </a:t>
            </a:r>
            <a:r>
              <a:rPr lang="zh-TW" altLang="en-US" dirty="0"/>
              <a:t>的叢集錯把機密放在預設 </a:t>
            </a:r>
            <a:r>
              <a:rPr lang="en-US" altLang="zh-TW" dirty="0"/>
              <a:t>(default) </a:t>
            </a:r>
            <a:r>
              <a:rPr lang="zh-TW" altLang="en-US" dirty="0"/>
              <a:t>的 </a:t>
            </a:r>
            <a:r>
              <a:rPr lang="en-US" altLang="zh-TW" dirty="0"/>
              <a:t>Namespace</a:t>
            </a:r>
            <a:r>
              <a:rPr lang="zh-TW" altLang="en-US" dirty="0"/>
              <a:t>，這讓機密暴露在極大的風險中 。</a:t>
            </a:r>
            <a:endParaRPr dirty="0"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999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這張表具體對應了剛剛提到的四種攻擊路徑，在 </a:t>
            </a:r>
            <a:r>
              <a:rPr lang="en-US" altLang="zh-TW" dirty="0" err="1"/>
              <a:t>K8s</a:t>
            </a:r>
            <a:r>
              <a:rPr lang="en-US" altLang="zh-TW" dirty="0"/>
              <a:t> </a:t>
            </a:r>
            <a:r>
              <a:rPr lang="zh-TW" altLang="en-US" dirty="0"/>
              <a:t>的 </a:t>
            </a:r>
            <a:r>
              <a:rPr lang="en-US" altLang="zh-TW" dirty="0" err="1"/>
              <a:t>RBAC</a:t>
            </a:r>
            <a:r>
              <a:rPr lang="en-US" altLang="zh-TW" dirty="0"/>
              <a:t> </a:t>
            </a:r>
            <a:r>
              <a:rPr lang="zh-TW" altLang="en-US" dirty="0"/>
              <a:t>規則中長什麼樣子。例如，直接存取就是擁有針對 </a:t>
            </a:r>
            <a:r>
              <a:rPr lang="en-US" altLang="zh-TW" dirty="0"/>
              <a:t>secrets </a:t>
            </a:r>
            <a:r>
              <a:rPr lang="zh-TW" altLang="en-US" dirty="0"/>
              <a:t>的 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</a:t>
            </a:r>
            <a:r>
              <a:rPr lang="en-US" altLang="zh-TW" dirty="0"/>
              <a:t> </a:t>
            </a:r>
            <a:r>
              <a:rPr lang="zh-TW" altLang="en-US" dirty="0"/>
              <a:t>或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所有</a:t>
            </a:r>
            <a:r>
              <a:rPr lang="en-US" altLang="zh-TW" dirty="0"/>
              <a:t>) </a:t>
            </a:r>
            <a:r>
              <a:rPr lang="zh-TW" altLang="en-US" dirty="0"/>
              <a:t>權限 ；而間接存取則可能牽涉到針對 </a:t>
            </a:r>
            <a:r>
              <a:rPr lang="en-US" altLang="zh-TW" dirty="0"/>
              <a:t>Pods, deployments </a:t>
            </a:r>
            <a:r>
              <a:rPr lang="zh-TW" altLang="en-US" dirty="0"/>
              <a:t>甚至 </a:t>
            </a:r>
            <a:r>
              <a:rPr lang="en-US" altLang="zh-TW" dirty="0"/>
              <a:t>Nodes </a:t>
            </a:r>
            <a:r>
              <a:rPr lang="zh-TW" altLang="en-US" dirty="0"/>
              <a:t>的 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</a:t>
            </a:r>
            <a:r>
              <a:rPr lang="en-US" altLang="zh-TW" dirty="0"/>
              <a:t> </a:t>
            </a:r>
            <a:r>
              <a:rPr lang="zh-TW" altLang="en-US" dirty="0"/>
              <a:t>或 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patch</a:t>
            </a:r>
            <a:r>
              <a:rPr lang="en-US" altLang="zh-TW" dirty="0"/>
              <a:t> </a:t>
            </a:r>
            <a:r>
              <a:rPr lang="zh-TW" altLang="en-US" dirty="0"/>
              <a:t>權限 。</a:t>
            </a:r>
            <a:endParaRPr dirty="0"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601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dirty="0"/>
              <a:t>這張圖展示了一個完整的攻擊鏈 。左上角的紅色駭客首先攻陷了 </a:t>
            </a:r>
            <a:r>
              <a:rPr lang="en-US" altLang="zh-TW" dirty="0"/>
              <a:t>Worker Node </a:t>
            </a:r>
            <a:r>
              <a:rPr lang="zh-TW" altLang="en-US" dirty="0"/>
              <a:t>裡面的一個容器 </a:t>
            </a:r>
            <a:r>
              <a:rPr lang="en-US" altLang="zh-TW" dirty="0"/>
              <a:t>(Step 1) </a:t>
            </a:r>
            <a:r>
              <a:rPr lang="zh-TW" altLang="en-US" dirty="0"/>
              <a:t>。接著駭客逃脫容器 </a:t>
            </a:r>
            <a:r>
              <a:rPr lang="en-US" altLang="zh-TW" dirty="0"/>
              <a:t>(Escape the pod)</a:t>
            </a:r>
            <a:r>
              <a:rPr lang="zh-TW" altLang="en-US" dirty="0"/>
              <a:t>，偷走了該節點上高權限第三方服務 </a:t>
            </a:r>
            <a:r>
              <a:rPr lang="en-US" altLang="zh-TW" dirty="0"/>
              <a:t>(</a:t>
            </a:r>
            <a:r>
              <a:rPr lang="en-US" altLang="zh-TW" dirty="0" err="1"/>
              <a:t>CubeFS4</a:t>
            </a:r>
            <a:r>
              <a:rPr lang="en-US" altLang="zh-TW" dirty="0"/>
              <a:t>) </a:t>
            </a:r>
            <a:r>
              <a:rPr lang="zh-TW" altLang="en-US" dirty="0"/>
              <a:t>的 </a:t>
            </a:r>
            <a:r>
              <a:rPr lang="en-US" altLang="zh-TW" dirty="0"/>
              <a:t>Token (Step 2) </a:t>
            </a:r>
            <a:r>
              <a:rPr lang="zh-TW" altLang="en-US" dirty="0"/>
              <a:t>。駭客利用這個高權限 </a:t>
            </a:r>
            <a:r>
              <a:rPr lang="en-US" altLang="zh-TW" dirty="0"/>
              <a:t>Token </a:t>
            </a:r>
            <a:r>
              <a:rPr lang="zh-TW" altLang="en-US" dirty="0"/>
              <a:t>向 </a:t>
            </a:r>
            <a:r>
              <a:rPr lang="en-US" altLang="zh-TW" dirty="0"/>
              <a:t>API Server </a:t>
            </a:r>
            <a:r>
              <a:rPr lang="zh-TW" altLang="en-US" dirty="0"/>
              <a:t>請求 </a:t>
            </a:r>
            <a:r>
              <a:rPr lang="en-US" altLang="zh-TW" dirty="0"/>
              <a:t>Admin token (Step 3, 4) </a:t>
            </a:r>
            <a:r>
              <a:rPr lang="zh-TW" altLang="en-US" dirty="0"/>
              <a:t>。拿到 </a:t>
            </a:r>
            <a:r>
              <a:rPr lang="en-US" altLang="zh-TW" dirty="0"/>
              <a:t>Admin </a:t>
            </a:r>
            <a:r>
              <a:rPr lang="zh-TW" altLang="en-US" dirty="0"/>
              <a:t>權限後，駭客部署一個惡意 </a:t>
            </a:r>
            <a:r>
              <a:rPr lang="en-US" altLang="zh-TW" dirty="0"/>
              <a:t>Pod (Step 5, 6) </a:t>
            </a:r>
            <a:r>
              <a:rPr lang="zh-TW" altLang="en-US" dirty="0"/>
              <a:t>，藉此掌控全域的 </a:t>
            </a:r>
            <a:r>
              <a:rPr lang="en-US" altLang="zh-TW" dirty="0"/>
              <a:t>Secrets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這張圖生動地展示了駭客如何利用「過大的權限」發動攻擊。論文整理了四種常見的攻擊路徑 ：</a:t>
            </a:r>
          </a:p>
          <a:p>
            <a:pPr lvl="1"/>
            <a:r>
              <a:rPr lang="zh-TW" alt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直接存取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：利用過大的 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API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權限 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(get/list)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直接把 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Secrets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撈走 。</a:t>
            </a:r>
          </a:p>
          <a:p>
            <a:pPr lvl="1"/>
            <a:r>
              <a:rPr lang="zh-TW" alt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機密篡改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：利用 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patch/update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權限，把機密的擁有權改給駭客自己 。</a:t>
            </a:r>
          </a:p>
          <a:p>
            <a:pPr lvl="1"/>
            <a:r>
              <a:rPr lang="zh-TW" alt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資源排程控制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：駭客擁有部署權限，因此可以把帶有合法權限的 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Pod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強行部署在駭客已經拿下的節點上來偷 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Token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。</a:t>
            </a:r>
          </a:p>
          <a:p>
            <a:pPr lvl="1"/>
            <a:r>
              <a:rPr lang="zh-TW" alt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節點篡改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：駭客把健康的節點標示為故障 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(Tainting)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，逼迫系統把高權限的 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Pod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趕到駭客控制的節點上 。 </a:t>
            </a:r>
            <a:endParaRPr lang="en-US" altLang="zh-TW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1"/>
            <a:endParaRPr lang="en-US" altLang="zh-TW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615950" lvl="1" indent="0">
              <a:buNone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圖中的例子就是駭客先駭入普通容器，再利用系統內設定不良的第三方高權限 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Token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，最終拿到 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Cluster Admin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權限並部署惡意 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Pod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的過程 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1460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dirty="0"/>
              <a:t>在作者的威脅模型中，主要防範兩種攻擊者：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dirty="0"/>
              <a:t>第一種是外部駭客 </a:t>
            </a:r>
            <a:r>
              <a:rPr lang="en-US" altLang="zh-TW" dirty="0"/>
              <a:t>(External)</a:t>
            </a:r>
            <a:r>
              <a:rPr lang="zh-TW" altLang="en-US" dirty="0"/>
              <a:t>，他們駭入脆弱的 </a:t>
            </a:r>
            <a:r>
              <a:rPr lang="en-US" altLang="zh-TW" dirty="0"/>
              <a:t>App</a:t>
            </a:r>
            <a:r>
              <a:rPr lang="zh-TW" altLang="en-US" dirty="0"/>
              <a:t>，取得 </a:t>
            </a:r>
            <a:r>
              <a:rPr lang="en-US" altLang="zh-TW" dirty="0"/>
              <a:t>Pod </a:t>
            </a:r>
            <a:r>
              <a:rPr lang="zh-TW" altLang="en-US" dirty="0"/>
              <a:t>權限後逃脫到 </a:t>
            </a:r>
            <a:r>
              <a:rPr lang="en-US" altLang="zh-TW" dirty="0"/>
              <a:t>Worker Node </a:t>
            </a:r>
            <a:r>
              <a:rPr lang="zh-TW" altLang="en-US" dirty="0"/>
              <a:t>；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dirty="0"/>
              <a:t>第二種是內部威脅 </a:t>
            </a:r>
            <a:r>
              <a:rPr lang="en-US" altLang="zh-TW" dirty="0"/>
              <a:t>(Internal)</a:t>
            </a:r>
            <a:r>
              <a:rPr lang="zh-TW" altLang="en-US" dirty="0"/>
              <a:t>，利用系統內本身就權限過大的第三方 </a:t>
            </a:r>
            <a:r>
              <a:rPr lang="en-US" altLang="zh-TW" dirty="0"/>
              <a:t>Service Account </a:t>
            </a:r>
            <a:r>
              <a:rPr lang="zh-TW" altLang="en-US" dirty="0"/>
              <a:t>來繞過隔離機制 。 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dirty="0"/>
              <a:t>要注意的是，本篇論文的前提假設「控制平面 </a:t>
            </a:r>
            <a:r>
              <a:rPr lang="en-US" altLang="zh-TW" dirty="0"/>
              <a:t>(Master Node) </a:t>
            </a:r>
            <a:r>
              <a:rPr lang="zh-TW" altLang="en-US" dirty="0"/>
              <a:t>本身是安全的」，如果駭客一開始就擁有合法的全域最高管理員權限 </a:t>
            </a:r>
            <a:r>
              <a:rPr lang="en-US" altLang="zh-TW" dirty="0"/>
              <a:t>(</a:t>
            </a:r>
            <a:r>
              <a:rPr lang="en-US" altLang="zh-TW" dirty="0" err="1"/>
              <a:t>ClusterAdmin</a:t>
            </a:r>
            <a:r>
              <a:rPr lang="en-US" altLang="zh-TW" dirty="0"/>
              <a:t>)</a:t>
            </a:r>
            <a:r>
              <a:rPr lang="zh-TW" altLang="en-US" dirty="0"/>
              <a:t>，那就不在此系統的防禦範圍內 。</a:t>
            </a:r>
            <a:endParaRPr dirty="0"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348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dirty="0"/>
              <a:t>接著進入 </a:t>
            </a:r>
            <a:r>
              <a:rPr lang="en-US" altLang="zh-TW" dirty="0" err="1"/>
              <a:t>KubeKeeper</a:t>
            </a:r>
            <a:r>
              <a:rPr lang="en-US" altLang="zh-TW" dirty="0"/>
              <a:t> </a:t>
            </a:r>
            <a:r>
              <a:rPr lang="zh-TW" altLang="en-US" dirty="0"/>
              <a:t>的系統設計。它的核心理念有三個：透明加密、零程式碼修改、嚴格的解密控制 。 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dirty="0"/>
              <a:t>相較於原生的 </a:t>
            </a:r>
            <a:r>
              <a:rPr lang="en-US" altLang="zh-TW" dirty="0" err="1"/>
              <a:t>RBAC</a:t>
            </a:r>
            <a:r>
              <a:rPr lang="zh-TW" altLang="en-US" dirty="0"/>
              <a:t>，</a:t>
            </a:r>
            <a:r>
              <a:rPr lang="en-US" altLang="zh-TW" dirty="0" err="1"/>
              <a:t>KubeKeeper</a:t>
            </a:r>
            <a:r>
              <a:rPr lang="en-US" altLang="zh-TW" dirty="0"/>
              <a:t> </a:t>
            </a:r>
            <a:r>
              <a:rPr lang="zh-TW" altLang="en-US" dirty="0"/>
              <a:t>有三大絕對優勢 ： 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dirty="0"/>
              <a:t>第一，它會自動將 </a:t>
            </a:r>
            <a:r>
              <a:rPr lang="en-US" altLang="zh-TW" dirty="0"/>
              <a:t>Secret </a:t>
            </a:r>
            <a:r>
              <a:rPr lang="zh-TW" altLang="en-US" dirty="0"/>
              <a:t>跟 </a:t>
            </a:r>
            <a:r>
              <a:rPr lang="en-US" altLang="zh-TW" dirty="0"/>
              <a:t>Pod </a:t>
            </a:r>
            <a:r>
              <a:rPr lang="zh-TW" altLang="en-US" dirty="0"/>
              <a:t>綁定，避免人工手動設定 </a:t>
            </a:r>
            <a:r>
              <a:rPr lang="en-US" altLang="zh-TW" dirty="0" err="1"/>
              <a:t>RoleBinding</a:t>
            </a:r>
            <a:r>
              <a:rPr lang="en-US" altLang="zh-TW" dirty="0"/>
              <a:t> </a:t>
            </a:r>
            <a:r>
              <a:rPr lang="zh-TW" altLang="en-US" dirty="0"/>
              <a:t>造成的錯誤 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dirty="0"/>
              <a:t>第二，它提供了針對單一 </a:t>
            </a:r>
            <a:r>
              <a:rPr lang="en-US" altLang="zh-TW" dirty="0"/>
              <a:t>Pod </a:t>
            </a:r>
            <a:r>
              <a:rPr lang="zh-TW" altLang="en-US" dirty="0"/>
              <a:t>的細粒度掛載控制，而不只是粗略的 </a:t>
            </a:r>
            <a:r>
              <a:rPr lang="en-US" altLang="zh-TW" dirty="0"/>
              <a:t>API </a:t>
            </a:r>
            <a:r>
              <a:rPr lang="zh-TW" altLang="en-US" dirty="0"/>
              <a:t>權限 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dirty="0"/>
              <a:t>第三，它確保機密在靜態儲存與傳輸過程中都是加密的，就算駭客從資料庫偷走檔案，沒有解密金鑰也只是一堆亂碼 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dirty="0"/>
              <a:t>大家可以參考簡報上的表格，</a:t>
            </a:r>
            <a:r>
              <a:rPr lang="en-US" altLang="zh-TW" dirty="0" err="1"/>
              <a:t>KubeKeeper</a:t>
            </a:r>
            <a:r>
              <a:rPr lang="en-US" altLang="zh-TW" dirty="0"/>
              <a:t> </a:t>
            </a:r>
            <a:r>
              <a:rPr lang="zh-TW" altLang="en-US" dirty="0"/>
              <a:t>補足了 </a:t>
            </a:r>
            <a:r>
              <a:rPr lang="en-US" altLang="zh-TW" dirty="0" err="1"/>
              <a:t>RBAC</a:t>
            </a:r>
            <a:r>
              <a:rPr lang="en-US" altLang="zh-TW" dirty="0"/>
              <a:t> </a:t>
            </a:r>
            <a:r>
              <a:rPr lang="zh-TW" altLang="en-US" dirty="0"/>
              <a:t>缺乏的所有執行期防護功能 。</a:t>
            </a:r>
            <a:endParaRPr dirty="0"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6424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084" cy="41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圖中展示了使用者的請求如何進入叢集 。請求進入 </a:t>
            </a:r>
            <a:r>
              <a:rPr lang="en-US" altLang="zh-TW" dirty="0"/>
              <a:t>API Server </a:t>
            </a:r>
            <a:r>
              <a:rPr lang="zh-TW" altLang="en-US" dirty="0"/>
              <a:t>後，經過驗證與授權，會被綠色的「</a:t>
            </a:r>
            <a:r>
              <a:rPr lang="en-US" altLang="zh-TW" dirty="0" err="1"/>
              <a:t>KubeKeeper</a:t>
            </a:r>
            <a:r>
              <a:rPr lang="en-US" altLang="zh-TW" dirty="0"/>
              <a:t> Admission Plugins</a:t>
            </a:r>
            <a:r>
              <a:rPr lang="zh-TW" altLang="en-US" dirty="0"/>
              <a:t>」攔截處理 。加密後的機密存入底層 </a:t>
            </a:r>
            <a:r>
              <a:rPr lang="en-US" altLang="zh-TW" dirty="0" err="1"/>
              <a:t>etcd</a:t>
            </a:r>
            <a:r>
              <a:rPr lang="en-US" altLang="zh-TW" dirty="0"/>
              <a:t> </a:t>
            </a:r>
            <a:r>
              <a:rPr lang="zh-TW" altLang="en-US" dirty="0"/>
              <a:t>。在 </a:t>
            </a:r>
            <a:r>
              <a:rPr lang="en-US" altLang="zh-TW" dirty="0"/>
              <a:t>Worker Node </a:t>
            </a:r>
            <a:r>
              <a:rPr lang="zh-TW" altLang="en-US" dirty="0"/>
              <a:t>端，</a:t>
            </a:r>
            <a:r>
              <a:rPr lang="en-US" altLang="zh-TW" dirty="0"/>
              <a:t>Pod </a:t>
            </a:r>
            <a:r>
              <a:rPr lang="zh-TW" altLang="en-US" dirty="0"/>
              <a:t>被注入了一個淺綠色的 </a:t>
            </a:r>
            <a:r>
              <a:rPr lang="en-US" altLang="zh-TW" dirty="0"/>
              <a:t>Init container </a:t>
            </a:r>
            <a:r>
              <a:rPr lang="zh-TW" altLang="en-US" dirty="0"/>
              <a:t>，它會把解密後的機密透過 </a:t>
            </a:r>
            <a:r>
              <a:rPr lang="en-US" altLang="zh-TW" dirty="0"/>
              <a:t>Shared Volume (</a:t>
            </a:r>
            <a:r>
              <a:rPr lang="zh-TW" altLang="en-US" dirty="0"/>
              <a:t>共用儲存卷</a:t>
            </a:r>
            <a:r>
              <a:rPr lang="en-US" altLang="zh-TW" dirty="0"/>
              <a:t>) </a:t>
            </a:r>
            <a:r>
              <a:rPr lang="zh-TW" altLang="en-US" dirty="0"/>
              <a:t>分享給下方的主容器 </a:t>
            </a:r>
            <a:r>
              <a:rPr lang="en-US" altLang="zh-TW" dirty="0"/>
              <a:t>(Main containers) 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altLang="en-US" dirty="0"/>
              <a:t>這是 </a:t>
            </a:r>
            <a:r>
              <a:rPr lang="en-US" altLang="zh-TW" dirty="0" err="1"/>
              <a:t>KubeKeeper</a:t>
            </a:r>
            <a:r>
              <a:rPr lang="en-US" altLang="zh-TW" dirty="0"/>
              <a:t> </a:t>
            </a:r>
            <a:r>
              <a:rPr lang="zh-TW" altLang="en-US" dirty="0"/>
              <a:t>的整體架構圖 。作者沒有修改 </a:t>
            </a:r>
            <a:r>
              <a:rPr lang="en-US" altLang="zh-TW" dirty="0" err="1"/>
              <a:t>K8s</a:t>
            </a:r>
            <a:r>
              <a:rPr lang="en-US" altLang="zh-TW" dirty="0"/>
              <a:t> </a:t>
            </a:r>
            <a:r>
              <a:rPr lang="zh-TW" altLang="en-US" dirty="0"/>
              <a:t>的原始碼，而是利用了 </a:t>
            </a:r>
            <a:r>
              <a:rPr lang="en-US" altLang="zh-TW" dirty="0"/>
              <a:t>API Server </a:t>
            </a:r>
            <a:r>
              <a:rPr lang="zh-TW" altLang="en-US" dirty="0"/>
              <a:t>的「准入控制 </a:t>
            </a:r>
            <a:r>
              <a:rPr lang="en-US" altLang="zh-TW" dirty="0"/>
              <a:t>(Admission Control)</a:t>
            </a:r>
            <a:r>
              <a:rPr lang="zh-TW" altLang="en-US" dirty="0"/>
              <a:t>」機制，掛載了自訂的 </a:t>
            </a:r>
            <a:r>
              <a:rPr lang="en-US" altLang="zh-TW" dirty="0"/>
              <a:t>Plugins (</a:t>
            </a:r>
            <a:r>
              <a:rPr lang="zh-TW" altLang="en-US" dirty="0"/>
              <a:t>圖中綠色區塊</a:t>
            </a:r>
            <a:r>
              <a:rPr lang="en-US" altLang="zh-TW" dirty="0"/>
              <a:t>) </a:t>
            </a:r>
            <a:r>
              <a:rPr lang="zh-TW" altLang="en-US" dirty="0"/>
              <a:t>。所有的建立請求在這裡會被攔截、加密，最後以密文存進 </a:t>
            </a:r>
            <a:r>
              <a:rPr lang="en-US" altLang="zh-TW" dirty="0" err="1"/>
              <a:t>etcd</a:t>
            </a:r>
            <a:r>
              <a:rPr lang="en-US" altLang="zh-TW" dirty="0"/>
              <a:t> </a:t>
            </a:r>
            <a:r>
              <a:rPr lang="zh-TW" altLang="en-US" dirty="0"/>
              <a:t>。 當右邊的 </a:t>
            </a:r>
            <a:r>
              <a:rPr lang="en-US" altLang="zh-TW" dirty="0"/>
              <a:t>Worker Node </a:t>
            </a:r>
            <a:r>
              <a:rPr lang="zh-TW" altLang="en-US" dirty="0"/>
              <a:t>要運行 </a:t>
            </a:r>
            <a:r>
              <a:rPr lang="en-US" altLang="zh-TW" dirty="0"/>
              <a:t>Pod </a:t>
            </a:r>
            <a:r>
              <a:rPr lang="zh-TW" altLang="en-US" dirty="0"/>
              <a:t>時，</a:t>
            </a:r>
            <a:r>
              <a:rPr lang="en-US" altLang="zh-TW" dirty="0" err="1"/>
              <a:t>KubeKeeper</a:t>
            </a:r>
            <a:r>
              <a:rPr lang="en-US" altLang="zh-TW" dirty="0"/>
              <a:t> </a:t>
            </a:r>
            <a:r>
              <a:rPr lang="zh-TW" altLang="en-US" dirty="0"/>
              <a:t>會動態注入一個初始容器 </a:t>
            </a:r>
            <a:r>
              <a:rPr lang="en-US" altLang="zh-TW" dirty="0"/>
              <a:t>(Init container) </a:t>
            </a:r>
            <a:r>
              <a:rPr lang="zh-TW" altLang="en-US" dirty="0"/>
              <a:t>。這個容器負責在背景拿金鑰解密，然後透過共用的記憶體空間 </a:t>
            </a:r>
            <a:r>
              <a:rPr lang="en-US" altLang="zh-TW" dirty="0"/>
              <a:t>(Shared Volume) </a:t>
            </a:r>
            <a:r>
              <a:rPr lang="zh-TW" altLang="en-US" dirty="0"/>
              <a:t>把明文交給主應用程式 。這樣主應用程式完全不需要修改就能讀取機密。</a:t>
            </a:r>
            <a:endParaRPr dirty="0"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824" cy="45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16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27"/>
          <p:cNvGrpSpPr/>
          <p:nvPr/>
        </p:nvGrpSpPr>
        <p:grpSpPr>
          <a:xfrm>
            <a:off x="0" y="0"/>
            <a:ext cx="9144000" cy="5143500"/>
            <a:chOff x="0" y="0"/>
            <a:chExt cx="9143995" cy="6858000"/>
          </a:xfrm>
        </p:grpSpPr>
        <p:grpSp>
          <p:nvGrpSpPr>
            <p:cNvPr id="16" name="Google Shape;16;p27"/>
            <p:cNvGrpSpPr/>
            <p:nvPr/>
          </p:nvGrpSpPr>
          <p:grpSpPr>
            <a:xfrm>
              <a:off x="5399085" y="6113463"/>
              <a:ext cx="3744910" cy="700087"/>
              <a:chOff x="3379" y="3851"/>
              <a:chExt cx="2359" cy="441"/>
            </a:xfrm>
          </p:grpSpPr>
          <p:pic>
            <p:nvPicPr>
              <p:cNvPr id="17" name="Google Shape;17;p27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5255" y="3851"/>
                <a:ext cx="483" cy="44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Google Shape;18;p27"/>
              <p:cNvSpPr/>
              <p:nvPr/>
            </p:nvSpPr>
            <p:spPr>
              <a:xfrm>
                <a:off x="3379" y="4020"/>
                <a:ext cx="1961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0" i="0" u="none" strike="noStrike" cap="none">
                    <a:solidFill>
                      <a:srgbClr val="9696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National Chung Cheng University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0" i="0" u="none" strike="noStrike" cap="none">
                    <a:solidFill>
                      <a:srgbClr val="9696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Dept. Computer Science &amp; Information Engineering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9" name="Google Shape;19;p27"/>
            <p:cNvPicPr preferRelativeResize="0"/>
            <p:nvPr/>
          </p:nvPicPr>
          <p:blipFill rotWithShape="1">
            <a:blip r:embed="rId3">
              <a:alphaModFix/>
            </a:blip>
            <a:srcRect l="22060" b="24757"/>
            <a:stretch/>
          </p:blipFill>
          <p:spPr>
            <a:xfrm>
              <a:off x="0" y="4643438"/>
              <a:ext cx="2271713" cy="2214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27"/>
            <p:cNvPicPr preferRelativeResize="0"/>
            <p:nvPr/>
          </p:nvPicPr>
          <p:blipFill rotWithShape="1">
            <a:blip r:embed="rId4">
              <a:alphaModFix/>
            </a:blip>
            <a:srcRect b="3809"/>
            <a:stretch/>
          </p:blipFill>
          <p:spPr>
            <a:xfrm>
              <a:off x="2214563" y="5053013"/>
              <a:ext cx="1819275" cy="18049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7"/>
            <p:cNvPicPr preferRelativeResize="0"/>
            <p:nvPr/>
          </p:nvPicPr>
          <p:blipFill rotWithShape="1">
            <a:blip r:embed="rId3">
              <a:alphaModFix/>
            </a:blip>
            <a:srcRect l="21568" t="33981"/>
            <a:stretch/>
          </p:blipFill>
          <p:spPr>
            <a:xfrm>
              <a:off x="0" y="0"/>
              <a:ext cx="2286000" cy="1943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27"/>
            <p:cNvPicPr preferRelativeResize="0"/>
            <p:nvPr/>
          </p:nvPicPr>
          <p:blipFill rotWithShape="1">
            <a:blip r:embed="rId5">
              <a:alphaModFix/>
            </a:blip>
            <a:srcRect l="73567"/>
            <a:stretch/>
          </p:blipFill>
          <p:spPr>
            <a:xfrm>
              <a:off x="0" y="1162050"/>
              <a:ext cx="1052513" cy="3981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27"/>
            <p:cNvSpPr/>
            <p:nvPr/>
          </p:nvSpPr>
          <p:spPr>
            <a:xfrm>
              <a:off x="142875" y="6367463"/>
              <a:ext cx="4284661" cy="338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2025 Mobile All-IP Networking Laboratory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27"/>
          <p:cNvSpPr txBox="1">
            <a:spLocks noGrp="1"/>
          </p:cNvSpPr>
          <p:nvPr>
            <p:ph type="ctrTitle"/>
          </p:nvPr>
        </p:nvSpPr>
        <p:spPr>
          <a:xfrm>
            <a:off x="685800" y="1257302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subTitle" idx="1"/>
          </p:nvPr>
        </p:nvSpPr>
        <p:spPr>
          <a:xfrm>
            <a:off x="1371600" y="2574131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504600" y="433135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36"/>
          <p:cNvCxnSpPr/>
          <p:nvPr/>
        </p:nvCxnSpPr>
        <p:spPr>
          <a:xfrm rot="5400000">
            <a:off x="4381501" y="2399905"/>
            <a:ext cx="4343400" cy="317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85" name="Google Shape;85;p36"/>
          <p:cNvSpPr txBox="1">
            <a:spLocks noGrp="1"/>
          </p:cNvSpPr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28"/>
          <p:cNvCxnSpPr/>
          <p:nvPr/>
        </p:nvCxnSpPr>
        <p:spPr>
          <a:xfrm>
            <a:off x="457200" y="1120380"/>
            <a:ext cx="8229600" cy="119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1" name="Google Shape;31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3200"/>
              <a:buFont typeface="Noto Sans Symbols"/>
              <a:buChar char="■"/>
              <a:defRPr b="0" u="none">
                <a:solidFill>
                  <a:srgbClr val="17365D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>
                <a:solidFill>
                  <a:srgbClr val="3F3F3F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>
                <a:solidFill>
                  <a:srgbClr val="595959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  <a:defRPr>
                <a:solidFill>
                  <a:srgbClr val="595959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»"/>
              <a:defRPr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30"/>
          <p:cNvCxnSpPr/>
          <p:nvPr/>
        </p:nvCxnSpPr>
        <p:spPr>
          <a:xfrm>
            <a:off x="457200" y="1120380"/>
            <a:ext cx="8229600" cy="119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31"/>
          <p:cNvCxnSpPr/>
          <p:nvPr/>
        </p:nvCxnSpPr>
        <p:spPr>
          <a:xfrm>
            <a:off x="457200" y="1120380"/>
            <a:ext cx="8229600" cy="119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457201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35"/>
          <p:cNvCxnSpPr/>
          <p:nvPr/>
        </p:nvCxnSpPr>
        <p:spPr>
          <a:xfrm>
            <a:off x="457200" y="1120380"/>
            <a:ext cx="8229600" cy="119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2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6" descr="logo_ppt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00800" y="4514850"/>
            <a:ext cx="20002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-10716"/>
            <a:ext cx="575072" cy="5250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6"/>
          <p:cNvSpPr/>
          <p:nvPr/>
        </p:nvSpPr>
        <p:spPr>
          <a:xfrm>
            <a:off x="620714" y="45244"/>
            <a:ext cx="3113087" cy="29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National Chung Cheng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Dept. Computer Science &amp; Information Engineering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685800" y="1257302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0" dirty="0" err="1"/>
              <a:t>KubeKeeper</a:t>
            </a:r>
            <a:r>
              <a:rPr lang="en-US" sz="3200" b="0" dirty="0"/>
              <a:t>: Protecting Kubernetes Secrets Against Excessive Permissions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371600" y="3059813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Rostamipoor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A. Sadeghi and M.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Polychronakis</a:t>
            </a:r>
            <a:endParaRPr lang="en-U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 IEEE 10th European Symposium on Security and Privacy (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EuroS&amp;P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00" dirty="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</a:br>
            <a:endParaRPr lang="en-US" sz="2800" dirty="0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97" name="Google Shape;97;p1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317090" y="206571"/>
            <a:ext cx="850981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>
              <a:buClr>
                <a:schemeClr val="dk1"/>
              </a:buClr>
            </a:pPr>
            <a:r>
              <a:rPr lang="en-US" altLang="zh-TW" sz="2000" dirty="0"/>
              <a:t>5.2. Secrets Annotation and Encryption</a:t>
            </a:r>
            <a:endParaRPr lang="en-US" sz="2000" dirty="0"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393291" y="1093808"/>
            <a:ext cx="850981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Annotations (secret-ownerships) define exactly which resources are authorized to decrypt.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 unique AES-256 key is generated for each Secret. The plaintext is swapped with ciphertext before reaching </a:t>
            </a:r>
            <a:r>
              <a:rPr lang="en-US" sz="1600" dirty="0" err="1">
                <a:solidFill>
                  <a:schemeClr val="tx1"/>
                </a:solidFill>
              </a:rPr>
              <a:t>etcd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58BC4BE-97D7-FE14-F16B-3BA9E5E76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44" y="2571750"/>
            <a:ext cx="8460911" cy="205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24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317090" y="206571"/>
            <a:ext cx="850981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altLang="zh-TW" sz="2000" dirty="0"/>
              <a:t>5.3. Authorization &amp; Transparent Decryption</a:t>
            </a:r>
            <a:endParaRPr lang="en-US" sz="2000" dirty="0"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393291" y="1113832"/>
            <a:ext cx="858708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AA3CC62-C6D5-829E-8424-40EC9920D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90" y="1874266"/>
            <a:ext cx="8587081" cy="261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00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317090" y="206571"/>
            <a:ext cx="850981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>
              <a:buClr>
                <a:schemeClr val="dk1"/>
              </a:buClr>
            </a:pPr>
            <a:r>
              <a:rPr lang="en-US" altLang="zh-TW" sz="2000" dirty="0"/>
              <a:t>5.3. Authorization &amp; Transparent Decryption</a:t>
            </a:r>
            <a:endParaRPr lang="en-US" sz="2000" dirty="0"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393291" y="1113832"/>
            <a:ext cx="858708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668F7A0-CD1B-2F7D-7B58-9CB392D15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90" y="1322781"/>
            <a:ext cx="4578251" cy="315068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3688619-C77B-032D-6D2D-5ADD86087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279" y="841248"/>
            <a:ext cx="3829285" cy="41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0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317090" y="206571"/>
            <a:ext cx="850981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>
              <a:buClr>
                <a:schemeClr val="dk1"/>
              </a:buClr>
            </a:pPr>
            <a:r>
              <a:rPr lang="en-US" altLang="zh-TW" sz="2000" dirty="0"/>
              <a:t>5.4. Envelope Encryption &amp; Indirect Attack Defense</a:t>
            </a:r>
            <a:endParaRPr lang="en-US" sz="2000" dirty="0"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393291" y="1113832"/>
            <a:ext cx="858708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Envelope Encryption: Data Encryption Keys (DEKs) in environment variables are encrypted by a Node-specific Key Encryption Key (KEK) to prevent leakage.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node</a:t>
            </a:r>
            <a:r>
              <a:rPr lang="zh-TW" altLang="en-US" sz="1600" dirty="0">
                <a:solidFill>
                  <a:schemeClr val="tx1"/>
                </a:solidFill>
              </a:rPr>
              <a:t> 竄改防禦</a:t>
            </a:r>
            <a:r>
              <a:rPr lang="en-US" altLang="zh-TW" sz="1600" dirty="0">
                <a:solidFill>
                  <a:schemeClr val="tx1"/>
                </a:solidFill>
              </a:rPr>
              <a:t>(</a:t>
            </a:r>
            <a:r>
              <a:rPr lang="en-US" altLang="zh-TW" sz="1600" dirty="0" err="1">
                <a:solidFill>
                  <a:schemeClr val="tx1"/>
                </a:solidFill>
              </a:rPr>
              <a:t>NodeValidation</a:t>
            </a:r>
            <a:r>
              <a:rPr lang="en-US" altLang="zh-TW" sz="1600" dirty="0">
                <a:solidFill>
                  <a:schemeClr val="tx1"/>
                </a:solidFill>
              </a:rPr>
              <a:t>)</a:t>
            </a:r>
            <a:r>
              <a:rPr lang="zh-TW" altLang="en-US" sz="1600" dirty="0">
                <a:solidFill>
                  <a:schemeClr val="tx1"/>
                </a:solidFill>
              </a:rPr>
              <a:t>：</a:t>
            </a:r>
            <a:r>
              <a:rPr lang="en-US" sz="1600" dirty="0">
                <a:solidFill>
                  <a:schemeClr val="tx1"/>
                </a:solidFill>
              </a:rPr>
              <a:t>Real-time monitoring prevents less-secure Service Accounts from modifying Node properties (e.g., forcing workloads off healthy nodes).</a:t>
            </a: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6350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317090" y="206571"/>
            <a:ext cx="850981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>
              <a:buClr>
                <a:schemeClr val="dk1"/>
              </a:buClr>
            </a:pPr>
            <a:r>
              <a:rPr lang="en-US" altLang="zh-TW" sz="2000" dirty="0"/>
              <a:t>6. Implementation</a:t>
            </a:r>
            <a:endParaRPr lang="en-US" sz="2000" dirty="0"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393291" y="1113832"/>
            <a:ext cx="858708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Usability Challenge: Manually writing ownership annotations for every Secret is tedious and error-prone.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Solution: A Python-based static analysis tool.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Scans Helm charts and </a:t>
            </a:r>
            <a:r>
              <a:rPr lang="en-US" sz="1600" dirty="0" err="1">
                <a:solidFill>
                  <a:schemeClr val="tx1"/>
                </a:solidFill>
              </a:rPr>
              <a:t>Kustomize</a:t>
            </a:r>
            <a:r>
              <a:rPr lang="en-US" sz="1600" dirty="0">
                <a:solidFill>
                  <a:schemeClr val="tx1"/>
                </a:solidFill>
              </a:rPr>
              <a:t> templates.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Automatically maps Secrets to their mounting Pods.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Generates ready-to-use </a:t>
            </a:r>
            <a:r>
              <a:rPr lang="en-US" sz="1600" dirty="0" err="1">
                <a:solidFill>
                  <a:schemeClr val="tx1"/>
                </a:solidFill>
              </a:rPr>
              <a:t>KubeKeeper</a:t>
            </a:r>
            <a:r>
              <a:rPr lang="en-US" sz="1600" dirty="0">
                <a:solidFill>
                  <a:schemeClr val="tx1"/>
                </a:solidFill>
              </a:rPr>
              <a:t> annotations.</a:t>
            </a: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014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317090" y="206571"/>
            <a:ext cx="850981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>
              <a:buClr>
                <a:schemeClr val="dk1"/>
              </a:buClr>
            </a:pPr>
            <a:r>
              <a:rPr lang="en-US" altLang="zh-TW" sz="2000" dirty="0"/>
              <a:t>7. Experimental Evaluation</a:t>
            </a:r>
            <a:endParaRPr lang="en-US" sz="2000" dirty="0"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393291" y="1113832"/>
            <a:ext cx="858708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96A873E-7AD4-BD45-E45B-FFB77FE75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91" y="2264145"/>
            <a:ext cx="8587081" cy="17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9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317090" y="206571"/>
            <a:ext cx="850981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sz="2000" dirty="0"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393291" y="1113832"/>
            <a:ext cx="858708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Methodology: Developed a static YAML analysis tool to identify excessive permissions.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Previous tools (</a:t>
            </a:r>
            <a:r>
              <a:rPr lang="en-US" sz="1600" dirty="0" err="1">
                <a:solidFill>
                  <a:schemeClr val="tx1"/>
                </a:solidFill>
              </a:rPr>
              <a:t>KubiScan</a:t>
            </a:r>
            <a:r>
              <a:rPr lang="en-US" sz="1600" dirty="0">
                <a:solidFill>
                  <a:schemeClr val="tx1"/>
                </a:solidFill>
              </a:rPr>
              <a:t>, Yang et al.) require live cluster deployment, missing disabled configuration paths.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Comparison Results (40 </a:t>
            </a:r>
            <a:r>
              <a:rPr lang="en-US" sz="1600" dirty="0" err="1">
                <a:solidFill>
                  <a:schemeClr val="tx1"/>
                </a:solidFill>
              </a:rPr>
              <a:t>CNCF</a:t>
            </a:r>
            <a:r>
              <a:rPr lang="en-US" sz="1600" dirty="0">
                <a:solidFill>
                  <a:schemeClr val="tx1"/>
                </a:solidFill>
              </a:rPr>
              <a:t> Apps):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KubeKeeper</a:t>
            </a:r>
            <a:r>
              <a:rPr lang="en-US" sz="1600" dirty="0">
                <a:solidFill>
                  <a:schemeClr val="tx1"/>
                </a:solidFill>
              </a:rPr>
              <a:t>: 0 missed Secret permissions, 0 false positives.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Dynamic Tools: Missed 94 Secret-related permissions.</a:t>
            </a: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C1B439C-6ED1-D054-25DC-F743821D56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822"/>
          <a:stretch>
            <a:fillRect/>
          </a:stretch>
        </p:blipFill>
        <p:spPr>
          <a:xfrm>
            <a:off x="4364736" y="3435446"/>
            <a:ext cx="4462173" cy="150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99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317090" y="206571"/>
            <a:ext cx="850981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sz="2000" dirty="0"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393291" y="1113832"/>
            <a:ext cx="858708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Extensive Dataset: 498 applications from </a:t>
            </a:r>
            <a:r>
              <a:rPr lang="en-US" sz="1600" dirty="0" err="1">
                <a:solidFill>
                  <a:schemeClr val="tx1"/>
                </a:solidFill>
              </a:rPr>
              <a:t>CNCF</a:t>
            </a:r>
            <a:r>
              <a:rPr lang="en-US" sz="1600" dirty="0">
                <a:solidFill>
                  <a:schemeClr val="tx1"/>
                </a:solidFill>
              </a:rPr>
              <a:t>, top-4 Cloud Vendors (</a:t>
            </a:r>
            <a:r>
              <a:rPr lang="en-US" sz="1600" dirty="0" err="1">
                <a:solidFill>
                  <a:schemeClr val="tx1"/>
                </a:solidFill>
              </a:rPr>
              <a:t>GKE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EKS</a:t>
            </a:r>
            <a:r>
              <a:rPr lang="en-US" sz="1600" dirty="0">
                <a:solidFill>
                  <a:schemeClr val="tx1"/>
                </a:solidFill>
              </a:rPr>
              <a:t>, AKS, Alibaba), and GitHub.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41% (202 apps) possess excessive permissions exposing Secrets.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84% of those have Direct Access or Scheduling Control vulnerabilities.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Found 2,093 direct access and 2,833 indirect access flaws.</a:t>
            </a: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4522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317090" y="206571"/>
            <a:ext cx="850981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sz="2000" dirty="0"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393291" y="1113832"/>
            <a:ext cx="858708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Security Validation: Simulated attacks on a Kind cluster. </a:t>
            </a:r>
            <a:r>
              <a:rPr lang="en-US" sz="1600" dirty="0" err="1">
                <a:solidFill>
                  <a:schemeClr val="tx1"/>
                </a:solidFill>
              </a:rPr>
              <a:t>KubeKeeper</a:t>
            </a:r>
            <a:r>
              <a:rPr lang="en-US" sz="1600" dirty="0">
                <a:solidFill>
                  <a:schemeClr val="tx1"/>
                </a:solidFill>
              </a:rPr>
              <a:t> successfully blocked 100% of exploits across all 4 attack vectors (retrieving only ciphertext, blocking updates).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Zero Runtime Overhead: Main apps experience no latency.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&lt; 1 Second Startup Delay: Tested across 10-replica deployments of Nginx, Redis, PostgreSQL, etc.</a:t>
            </a: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6158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317090" y="206571"/>
            <a:ext cx="850981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sz="2000" dirty="0"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393291" y="1113832"/>
            <a:ext cx="858708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082525-70E9-3620-9A45-1117A07CF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8050"/>
            <a:ext cx="9144000" cy="23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4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317090" y="206571"/>
            <a:ext cx="850981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altLang="zh-TW" sz="2000" dirty="0"/>
              <a:t>1. Introduction</a:t>
            </a:r>
            <a:endParaRPr lang="en-US" sz="2000" dirty="0"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393291" y="1113832"/>
            <a:ext cx="858708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“Secrets”: </a:t>
            </a:r>
            <a:r>
              <a:rPr lang="en-US" sz="1600" dirty="0" err="1">
                <a:solidFill>
                  <a:schemeClr val="tx1"/>
                </a:solidFill>
              </a:rPr>
              <a:t>k8s</a:t>
            </a:r>
            <a:r>
              <a:rPr lang="zh-TW" altLang="en-US" sz="1600" dirty="0">
                <a:solidFill>
                  <a:schemeClr val="tx1"/>
                </a:solidFill>
              </a:rPr>
              <a:t> 存敏感資料</a:t>
            </a:r>
            <a:r>
              <a:rPr lang="en-US" sz="1600" dirty="0">
                <a:solidFill>
                  <a:schemeClr val="tx1"/>
                </a:solidFill>
              </a:rPr>
              <a:t>(tokens, cryptographic keys, passwords) </a:t>
            </a:r>
            <a:r>
              <a:rPr lang="zh-TW" altLang="en-US" sz="1600" dirty="0">
                <a:solidFill>
                  <a:schemeClr val="tx1"/>
                </a:solidFill>
              </a:rPr>
              <a:t>處，與</a:t>
            </a:r>
            <a:r>
              <a:rPr lang="en-US" sz="1600" dirty="0">
                <a:solidFill>
                  <a:schemeClr val="tx1"/>
                </a:solidFill>
              </a:rPr>
              <a:t> application code</a:t>
            </a:r>
            <a:r>
              <a:rPr lang="zh-TW" altLang="en-US" sz="1600" dirty="0">
                <a:solidFill>
                  <a:schemeClr val="tx1"/>
                </a:solidFill>
              </a:rPr>
              <a:t>分離</a:t>
            </a:r>
            <a:endParaRPr lang="en-US" sz="1600" dirty="0">
              <a:solidFill>
                <a:schemeClr val="tx1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K8s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zh-TW" altLang="en-US" sz="1600" dirty="0">
                <a:solidFill>
                  <a:schemeClr val="tx1"/>
                </a:solidFill>
              </a:rPr>
              <a:t>會將</a:t>
            </a:r>
            <a:r>
              <a:rPr lang="en-US" sz="1600" dirty="0">
                <a:solidFill>
                  <a:schemeClr val="tx1"/>
                </a:solidFill>
              </a:rPr>
              <a:t> Secrets </a:t>
            </a:r>
            <a:r>
              <a:rPr lang="zh-TW" altLang="en-US" sz="1600" dirty="0">
                <a:solidFill>
                  <a:schemeClr val="tx1"/>
                </a:solidFill>
              </a:rPr>
              <a:t>以 「明文」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zh-TW" altLang="en-US" sz="1600" dirty="0">
                <a:solidFill>
                  <a:schemeClr val="tx1"/>
                </a:solidFill>
              </a:rPr>
              <a:t>存在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etcd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KubeKeeper</a:t>
            </a:r>
            <a:r>
              <a:rPr lang="en-US" sz="1600" dirty="0">
                <a:solidFill>
                  <a:schemeClr val="tx1"/>
                </a:solidFill>
              </a:rPr>
              <a:t> Solution: </a:t>
            </a:r>
            <a:r>
              <a:rPr lang="zh-TW" altLang="en-US" sz="1600" dirty="0">
                <a:solidFill>
                  <a:schemeClr val="tx1"/>
                </a:solidFill>
              </a:rPr>
              <a:t>加密</a:t>
            </a:r>
            <a:r>
              <a:rPr lang="en-US" sz="1600" dirty="0">
                <a:solidFill>
                  <a:schemeClr val="tx1"/>
                </a:solidFill>
              </a:rPr>
              <a:t>Secrets</a:t>
            </a:r>
            <a:r>
              <a:rPr lang="zh-TW" altLang="en-US" sz="1600" dirty="0">
                <a:solidFill>
                  <a:schemeClr val="tx1"/>
                </a:solidFill>
              </a:rPr>
              <a:t>、控管解密金鑰</a:t>
            </a:r>
            <a:endParaRPr lang="en-US" sz="1600" dirty="0">
              <a:solidFill>
                <a:schemeClr val="tx1"/>
              </a:solidFill>
            </a:endParaRPr>
          </a:p>
          <a:p>
            <a:pPr lvl="1" indent="-431800">
              <a:spcBef>
                <a:spcPts val="640"/>
              </a:spcBef>
              <a:buClr>
                <a:schemeClr val="dk1"/>
              </a:buClr>
              <a:buSzPts val="1600"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Automated, zero-code-change protection mechanism.</a:t>
            </a:r>
          </a:p>
          <a:p>
            <a:pPr lvl="1" indent="-431800">
              <a:spcBef>
                <a:spcPts val="640"/>
              </a:spcBef>
              <a:buClr>
                <a:schemeClr val="dk1"/>
              </a:buClr>
              <a:buSzPts val="1600"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 robust static analysis tool for detecting YAML permission flaws.</a:t>
            </a:r>
          </a:p>
          <a:p>
            <a:pPr lvl="1" indent="-431800">
              <a:spcBef>
                <a:spcPts val="640"/>
              </a:spcBef>
              <a:buClr>
                <a:schemeClr val="dk1"/>
              </a:buClr>
              <a:buSzPts val="1600"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Extensive evaluation across 498 applications, proving 100% protection against identified excessive permissions with zero runtime overhead.</a:t>
            </a: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9015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98AAFFB3-E0AE-EBD6-DDD5-7BE24ED5B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23F2A789-C717-BFFE-9D22-7F9CEA7021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7090" y="206571"/>
            <a:ext cx="850981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sz="2000" dirty="0"/>
          </a:p>
        </p:txBody>
      </p:sp>
      <p:sp>
        <p:nvSpPr>
          <p:cNvPr id="104" name="Google Shape;104;p2">
            <a:extLst>
              <a:ext uri="{FF2B5EF4-FFF2-40B4-BE49-F238E27FC236}">
                <a16:creationId xmlns:a16="http://schemas.microsoft.com/office/drawing/2014/main" id="{66079733-FB7E-E23C-39FF-FBCFBA3A9D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3291" y="1113832"/>
            <a:ext cx="858708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E76A4811-ABF8-4B9B-BB94-13F1C6312C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BACC14F-9700-0A8D-C801-D1129F181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571"/>
            <a:ext cx="9144000" cy="439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3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"/>
          <p:cNvSpPr txBox="1">
            <a:spLocks noGrp="1"/>
          </p:cNvSpPr>
          <p:nvPr>
            <p:ph type="title"/>
          </p:nvPr>
        </p:nvSpPr>
        <p:spPr>
          <a:xfrm>
            <a:off x="317090" y="206571"/>
            <a:ext cx="850981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2000" b="1">
              <a:solidFill>
                <a:schemeClr val="dk1"/>
              </a:solidFill>
            </a:endParaRPr>
          </a:p>
        </p:txBody>
      </p:sp>
      <p:sp>
        <p:nvSpPr>
          <p:cNvPr id="305" name="Google Shape;305;p25"/>
          <p:cNvSpPr txBox="1">
            <a:spLocks noGrp="1"/>
          </p:cNvSpPr>
          <p:nvPr>
            <p:ph type="body" idx="1"/>
          </p:nvPr>
        </p:nvSpPr>
        <p:spPr>
          <a:xfrm>
            <a:off x="393291" y="1113832"/>
            <a:ext cx="858708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306" name="Google Shape;306;p25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317090" y="206571"/>
            <a:ext cx="850981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>
              <a:buClr>
                <a:schemeClr val="dk1"/>
              </a:buClr>
            </a:pPr>
            <a:r>
              <a:rPr lang="en-US" altLang="zh-TW" sz="2000" dirty="0"/>
              <a:t>2. Background</a:t>
            </a:r>
            <a:endParaRPr lang="en-US" sz="2000" dirty="0"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393291" y="1113832"/>
            <a:ext cx="858708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Master Nodes (Control Plane): API Server</a:t>
            </a:r>
            <a:r>
              <a:rPr lang="en-US" altLang="zh-TW" sz="1600" dirty="0">
                <a:solidFill>
                  <a:schemeClr val="tx1"/>
                </a:solidFill>
              </a:rPr>
              <a:t>(</a:t>
            </a:r>
            <a:r>
              <a:rPr lang="zh-TW" altLang="en-US" sz="1600" dirty="0">
                <a:solidFill>
                  <a:schemeClr val="tx1"/>
                </a:solidFill>
              </a:rPr>
              <a:t>指令入口</a:t>
            </a:r>
            <a:r>
              <a:rPr lang="en-US" altLang="zh-TW" sz="1600" dirty="0">
                <a:solidFill>
                  <a:schemeClr val="tx1"/>
                </a:solidFill>
              </a:rPr>
              <a:t>)</a:t>
            </a:r>
            <a:r>
              <a:rPr lang="en-US" sz="1600" dirty="0">
                <a:solidFill>
                  <a:schemeClr val="tx1"/>
                </a:solidFill>
              </a:rPr>
              <a:t>, Scheduler, Controller, and </a:t>
            </a:r>
            <a:r>
              <a:rPr lang="en-US" sz="1600" dirty="0" err="1">
                <a:solidFill>
                  <a:schemeClr val="tx1"/>
                </a:solidFill>
              </a:rPr>
              <a:t>etcd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zh-TW" altLang="en-US" sz="1600" dirty="0">
                <a:solidFill>
                  <a:schemeClr val="tx1"/>
                </a:solidFill>
              </a:rPr>
              <a:t>存放叢集狀態的資料庫</a:t>
            </a:r>
            <a:r>
              <a:rPr lang="en-US" sz="1600" dirty="0">
                <a:solidFill>
                  <a:schemeClr val="tx1"/>
                </a:solidFill>
              </a:rPr>
              <a:t>).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Worker Nodes: </a:t>
            </a:r>
            <a:r>
              <a:rPr lang="en-US" sz="1600" dirty="0" err="1">
                <a:solidFill>
                  <a:schemeClr val="tx1"/>
                </a:solidFill>
              </a:rPr>
              <a:t>Kubelet</a:t>
            </a:r>
            <a:r>
              <a:rPr lang="en-US" altLang="zh-TW" sz="1600" dirty="0">
                <a:solidFill>
                  <a:schemeClr val="tx1"/>
                </a:solidFill>
              </a:rPr>
              <a:t>(pod</a:t>
            </a:r>
            <a:r>
              <a:rPr lang="zh-TW" altLang="en-US" sz="1600" dirty="0">
                <a:solidFill>
                  <a:schemeClr val="tx1"/>
                </a:solidFill>
              </a:rPr>
              <a:t>生命週期</a:t>
            </a:r>
            <a:r>
              <a:rPr lang="en-US" altLang="zh-TW" sz="1600" dirty="0">
                <a:solidFill>
                  <a:schemeClr val="tx1"/>
                </a:solidFill>
              </a:rPr>
              <a:t>)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Kube</a:t>
            </a:r>
            <a:r>
              <a:rPr lang="en-US" sz="1600" dirty="0">
                <a:solidFill>
                  <a:schemeClr val="tx1"/>
                </a:solidFill>
              </a:rPr>
              <a:t>-proxy</a:t>
            </a:r>
            <a:r>
              <a:rPr lang="en-US" altLang="zh-TW" sz="1600" dirty="0">
                <a:solidFill>
                  <a:schemeClr val="tx1"/>
                </a:solidFill>
              </a:rPr>
              <a:t>(</a:t>
            </a:r>
            <a:r>
              <a:rPr lang="zh-TW" altLang="en-US" sz="1600" dirty="0">
                <a:solidFill>
                  <a:schemeClr val="tx1"/>
                </a:solidFill>
              </a:rPr>
              <a:t>通訊代理</a:t>
            </a:r>
            <a:r>
              <a:rPr lang="en-US" altLang="zh-TW" sz="1600" dirty="0">
                <a:solidFill>
                  <a:schemeClr val="tx1"/>
                </a:solidFill>
              </a:rPr>
              <a:t>)</a:t>
            </a:r>
            <a:r>
              <a:rPr lang="en-US" sz="1600" dirty="0">
                <a:solidFill>
                  <a:schemeClr val="tx1"/>
                </a:solidFill>
              </a:rPr>
              <a:t>, and Pods (</a:t>
            </a:r>
            <a:r>
              <a:rPr lang="zh-TW" altLang="en-US" sz="1600" dirty="0">
                <a:solidFill>
                  <a:schemeClr val="tx1"/>
                </a:solidFill>
              </a:rPr>
              <a:t>最小執行單位</a:t>
            </a:r>
            <a:r>
              <a:rPr lang="en-US" sz="1600" dirty="0">
                <a:solidFill>
                  <a:schemeClr val="tx1"/>
                </a:solidFill>
              </a:rPr>
              <a:t>).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API Server Pipeline: Authentication</a:t>
            </a:r>
            <a:r>
              <a:rPr lang="zh-TW" altLang="en-US" sz="1600" dirty="0">
                <a:solidFill>
                  <a:schemeClr val="tx1"/>
                </a:solidFill>
              </a:rPr>
              <a:t>、</a:t>
            </a:r>
            <a:r>
              <a:rPr lang="en-US" altLang="zh-TW" sz="1600" dirty="0">
                <a:solidFill>
                  <a:schemeClr val="tx1"/>
                </a:solidFill>
              </a:rPr>
              <a:t>Authorization</a:t>
            </a:r>
            <a:r>
              <a:rPr lang="zh-TW" altLang="en-US" sz="1600" dirty="0">
                <a:solidFill>
                  <a:schemeClr val="tx1"/>
                </a:solidFill>
              </a:rPr>
              <a:t>、</a:t>
            </a:r>
            <a:r>
              <a:rPr lang="en-US" altLang="zh-TW" sz="1600" dirty="0">
                <a:solidFill>
                  <a:schemeClr val="tx1"/>
                </a:solidFill>
              </a:rPr>
              <a:t>Admission Control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Secrets Mechanism: Sent only to nodes where a scheduled Pod explicitly requests it; stored temporarily in </a:t>
            </a:r>
            <a:r>
              <a:rPr lang="en-US" sz="1600" dirty="0" err="1">
                <a:solidFill>
                  <a:schemeClr val="tx1"/>
                </a:solidFill>
              </a:rPr>
              <a:t>tmpfs</a:t>
            </a:r>
            <a:r>
              <a:rPr lang="en-US" altLang="zh-TW" sz="1600" dirty="0">
                <a:solidFill>
                  <a:schemeClr val="tx1"/>
                </a:solidFill>
              </a:rPr>
              <a:t>(</a:t>
            </a:r>
            <a:r>
              <a:rPr lang="zh-TW" altLang="en-US" sz="1600" dirty="0">
                <a:solidFill>
                  <a:schemeClr val="tx1"/>
                </a:solidFill>
              </a:rPr>
              <a:t>記憶體</a:t>
            </a:r>
            <a:r>
              <a:rPr lang="en-US" altLang="zh-TW" sz="1600" dirty="0">
                <a:solidFill>
                  <a:schemeClr val="tx1"/>
                </a:solidFill>
              </a:rPr>
              <a:t>)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927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317090" y="206571"/>
            <a:ext cx="850981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>
              <a:buClr>
                <a:schemeClr val="dk1"/>
              </a:buClr>
            </a:pPr>
            <a:r>
              <a:rPr lang="en-US" altLang="zh-TW" sz="2000" dirty="0"/>
              <a:t>3. Secret Management Limitations</a:t>
            </a:r>
            <a:endParaRPr lang="en-US" sz="2000" dirty="0"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393291" y="1113832"/>
            <a:ext cx="858708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600" dirty="0" err="1">
                <a:solidFill>
                  <a:schemeClr val="tx1"/>
                </a:solidFill>
              </a:rPr>
              <a:t>RBAC</a:t>
            </a:r>
            <a:r>
              <a:rPr lang="en-US" altLang="zh-TW" sz="1600" dirty="0">
                <a:solidFill>
                  <a:schemeClr val="tx1"/>
                </a:solidFill>
              </a:rPr>
              <a:t>(Role-Based Access Control)</a:t>
            </a:r>
            <a:r>
              <a:rPr lang="en-US" sz="1600" dirty="0">
                <a:solidFill>
                  <a:schemeClr val="tx1"/>
                </a:solidFill>
              </a:rPr>
              <a:t> controls who can call the API (create/read/delete), but cannot restrict which Pods can mount specific Secrets.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Privilege Escalation: Anyone with "Pod creation" privileges in a Namespace can mount ANY Secret within that Namespace.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Human Error: 88% of analyzed clusters misconfigure Secrets into the default Namespace, exposing them to all default workloads.</a:t>
            </a: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269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317090" y="206571"/>
            <a:ext cx="850981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>
              <a:buClr>
                <a:schemeClr val="dk1"/>
              </a:buClr>
            </a:pPr>
            <a:r>
              <a:rPr lang="en-US" altLang="zh-TW" sz="2000" dirty="0"/>
              <a:t>3.1. Secret Exposure via Excessive Permissions</a:t>
            </a:r>
            <a:endParaRPr lang="en-US" sz="2000" dirty="0"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393291" y="1113832"/>
            <a:ext cx="858708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4CD24BC-49B3-40C4-BD4F-3CB84E99F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54" y="2342076"/>
            <a:ext cx="8061055" cy="180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8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317090" y="206571"/>
            <a:ext cx="850981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>
              <a:buClr>
                <a:schemeClr val="dk1"/>
              </a:buClr>
            </a:pPr>
            <a:r>
              <a:rPr lang="en-US" altLang="zh-TW" sz="2000" dirty="0"/>
              <a:t>3.1. Secret Exposure via Excessive Permissions</a:t>
            </a:r>
            <a:endParaRPr lang="en-US" sz="2000" dirty="0"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393291" y="1113832"/>
            <a:ext cx="4527087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83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Direct Access: Using get/list via API to steal Secrets.</a:t>
            </a:r>
          </a:p>
          <a:p>
            <a:pPr marL="3683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Secret Manipulation</a:t>
            </a:r>
            <a:r>
              <a:rPr lang="en-US" altLang="zh-TW" sz="1600" dirty="0">
                <a:solidFill>
                  <a:schemeClr val="tx1"/>
                </a:solidFill>
              </a:rPr>
              <a:t>(</a:t>
            </a:r>
            <a:r>
              <a:rPr lang="zh-TW" altLang="en-US" sz="1600" dirty="0">
                <a:solidFill>
                  <a:schemeClr val="tx1"/>
                </a:solidFill>
              </a:rPr>
              <a:t>機密竄改</a:t>
            </a:r>
            <a:r>
              <a:rPr lang="en-US" altLang="zh-TW" sz="1600" dirty="0">
                <a:solidFill>
                  <a:schemeClr val="tx1"/>
                </a:solidFill>
              </a:rPr>
              <a:t>)</a:t>
            </a:r>
            <a:r>
              <a:rPr lang="en-US" sz="1600" dirty="0">
                <a:solidFill>
                  <a:schemeClr val="tx1"/>
                </a:solidFill>
              </a:rPr>
              <a:t>: Using patch/update to change Secret ownership.</a:t>
            </a:r>
          </a:p>
          <a:p>
            <a:pPr marL="3683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Resource Scheduling Control: Deploying authorized Pods onto attacker-controlled nodes.</a:t>
            </a:r>
          </a:p>
          <a:p>
            <a:pPr marL="3683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Node Manipulation: Tainting healthy nodes to force workloads onto compromised ones.</a:t>
            </a: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E6DEBAC-BB65-DFFB-7C99-3F4DFC3FC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378" y="914400"/>
            <a:ext cx="4223622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23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317090" y="206571"/>
            <a:ext cx="850981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>
              <a:buClr>
                <a:schemeClr val="dk1"/>
              </a:buClr>
            </a:pPr>
            <a:r>
              <a:rPr lang="en-US" altLang="zh-TW" sz="2000" dirty="0"/>
              <a:t>4. Threat Model</a:t>
            </a:r>
            <a:endParaRPr lang="en-US" sz="2000" dirty="0"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393291" y="1113832"/>
            <a:ext cx="858708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altLang="en-US" sz="1600" dirty="0">
                <a:solidFill>
                  <a:schemeClr val="tx1"/>
                </a:solidFill>
              </a:rPr>
              <a:t>假設兩種攻擊者：</a:t>
            </a:r>
            <a:endParaRPr lang="en-US" altLang="zh-TW" sz="1600" dirty="0">
              <a:solidFill>
                <a:schemeClr val="tx1"/>
              </a:solidFill>
            </a:endParaRPr>
          </a:p>
          <a:p>
            <a:pPr lvl="1" indent="-431800">
              <a:spcBef>
                <a:spcPts val="64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External: Compromises a vulnerable app, gains Pod access, escapes container to control Worker Node.</a:t>
            </a:r>
          </a:p>
          <a:p>
            <a:pPr lvl="1" indent="-431800">
              <a:spcBef>
                <a:spcPts val="64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Internal: Uses an over-privileged Service Account (often from third-party apps) to bypass isolation.</a:t>
            </a:r>
          </a:p>
          <a:p>
            <a:pPr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altLang="en-US" sz="1600" dirty="0">
                <a:solidFill>
                  <a:schemeClr val="tx1"/>
                </a:solidFill>
              </a:rPr>
              <a:t>研究前提：</a:t>
            </a:r>
            <a:r>
              <a:rPr lang="en-US" altLang="zh-TW" sz="1600" dirty="0">
                <a:solidFill>
                  <a:schemeClr val="tx1"/>
                </a:solidFill>
              </a:rPr>
              <a:t>Compromise of the Control Plane (Master Node) or privilege escalation to full </a:t>
            </a:r>
            <a:r>
              <a:rPr lang="en-US" altLang="zh-TW" sz="1600" dirty="0" err="1">
                <a:solidFill>
                  <a:schemeClr val="tx1"/>
                </a:solidFill>
              </a:rPr>
              <a:t>ClusterAdmin</a:t>
            </a:r>
            <a:r>
              <a:rPr lang="en-US" altLang="zh-TW" sz="1600" dirty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047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317090" y="206571"/>
            <a:ext cx="850981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>
              <a:buClr>
                <a:schemeClr val="dk1"/>
              </a:buClr>
            </a:pPr>
            <a:r>
              <a:rPr lang="en-US" altLang="zh-TW" sz="2000"/>
              <a:t>5. Design</a:t>
            </a:r>
            <a:endParaRPr lang="en-US" sz="2000" dirty="0"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393291" y="1113832"/>
            <a:ext cx="4093365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Transparent encryption, zero code modification, strict decryption control.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fr-FR" sz="1600" dirty="0">
              <a:solidFill>
                <a:schemeClr val="tx1"/>
              </a:solidFill>
            </a:endParaRPr>
          </a:p>
          <a:p>
            <a:pPr marL="457200" lvl="0" indent="-4318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altLang="en-US" sz="1600" dirty="0">
                <a:solidFill>
                  <a:schemeClr val="tx1"/>
                </a:solidFill>
              </a:rPr>
              <a:t>相較於</a:t>
            </a:r>
            <a:r>
              <a:rPr lang="en-US" altLang="zh-TW" sz="1600" dirty="0" err="1">
                <a:solidFill>
                  <a:schemeClr val="tx1"/>
                </a:solidFill>
              </a:rPr>
              <a:t>RBAC</a:t>
            </a:r>
            <a:r>
              <a:rPr lang="zh-TW" altLang="en-US" sz="1600" dirty="0">
                <a:solidFill>
                  <a:schemeClr val="tx1"/>
                </a:solidFill>
              </a:rPr>
              <a:t>的優勢：</a:t>
            </a:r>
            <a:endParaRPr lang="en-US" altLang="zh-TW" sz="1600" dirty="0">
              <a:solidFill>
                <a:schemeClr val="tx1"/>
              </a:solidFill>
            </a:endParaRPr>
          </a:p>
          <a:p>
            <a:pPr lvl="1" indent="-431800">
              <a:spcBef>
                <a:spcPts val="64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600" dirty="0">
                <a:solidFill>
                  <a:schemeClr val="tx1"/>
                </a:solidFill>
              </a:rPr>
              <a:t>Automates Secret-to-Pod linkage (avoids manual </a:t>
            </a:r>
            <a:r>
              <a:rPr lang="en-US" altLang="zh-TW" sz="1600" dirty="0" err="1">
                <a:solidFill>
                  <a:schemeClr val="tx1"/>
                </a:solidFill>
              </a:rPr>
              <a:t>RoleBinding</a:t>
            </a:r>
            <a:r>
              <a:rPr lang="en-US" altLang="zh-TW" sz="1600" dirty="0">
                <a:solidFill>
                  <a:schemeClr val="tx1"/>
                </a:solidFill>
              </a:rPr>
              <a:t> errors).</a:t>
            </a:r>
          </a:p>
          <a:p>
            <a:pPr lvl="1" indent="-431800">
              <a:spcBef>
                <a:spcPts val="64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600" dirty="0">
                <a:solidFill>
                  <a:schemeClr val="tx1"/>
                </a:solidFill>
              </a:rPr>
              <a:t>Provides fine-grained(</a:t>
            </a:r>
            <a:r>
              <a:rPr lang="zh-TW" altLang="en-US" sz="1600" dirty="0">
                <a:solidFill>
                  <a:schemeClr val="tx1"/>
                </a:solidFill>
              </a:rPr>
              <a:t>細粒度</a:t>
            </a:r>
            <a:r>
              <a:rPr lang="en-US" altLang="zh-TW" sz="1600" dirty="0">
                <a:solidFill>
                  <a:schemeClr val="tx1"/>
                </a:solidFill>
              </a:rPr>
              <a:t>), Pod-level mount control.</a:t>
            </a:r>
          </a:p>
          <a:p>
            <a:pPr lvl="1" indent="-431800">
              <a:spcBef>
                <a:spcPts val="64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sz="1600" dirty="0">
                <a:solidFill>
                  <a:schemeClr val="tx1"/>
                </a:solidFill>
              </a:rPr>
              <a:t>Encrypts Secrets at rest and in transit (making stolen data useless without the key).</a:t>
            </a: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CB0BB91-6F2F-41B8-B2E1-F146D5E0E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77" y="1372791"/>
            <a:ext cx="4640881" cy="33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5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317090" y="206571"/>
            <a:ext cx="850981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>
              <a:buClr>
                <a:schemeClr val="dk1"/>
              </a:buClr>
            </a:pPr>
            <a:r>
              <a:rPr lang="en-US" sz="2000" dirty="0"/>
              <a:t>5.1. </a:t>
            </a:r>
            <a:r>
              <a:rPr lang="en-US" altLang="zh-TW" sz="2000" dirty="0"/>
              <a:t>Overall Architecture</a:t>
            </a:r>
            <a:endParaRPr lang="en-US" sz="2000" dirty="0"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393291" y="1113832"/>
            <a:ext cx="858708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2FAB45E-46CE-8263-0555-231903EAE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" y="1322781"/>
            <a:ext cx="9144000" cy="320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36707"/>
      </p:ext>
    </p:extLst>
  </p:cSld>
  <p:clrMapOvr>
    <a:masterClrMapping/>
  </p:clrMapOvr>
</p:sld>
</file>

<file path=ppt/theme/theme1.xml><?xml version="1.0" encoding="utf-8"?>
<a:theme xmlns:a="http://schemas.openxmlformats.org/drawingml/2006/main" name="MAIN.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3613</Words>
  <Application>Microsoft Office PowerPoint</Application>
  <PresentationFormat>如螢幕大小 (16:9)</PresentationFormat>
  <Paragraphs>188</Paragraphs>
  <Slides>21</Slides>
  <Notes>21</Notes>
  <HiddenSlides>1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Times New Roman</vt:lpstr>
      <vt:lpstr>Noto Sans Symbols</vt:lpstr>
      <vt:lpstr>Calibri</vt:lpstr>
      <vt:lpstr>微軟正黑體</vt:lpstr>
      <vt:lpstr>PMingLiu</vt:lpstr>
      <vt:lpstr>Arial</vt:lpstr>
      <vt:lpstr>MAIN.template</vt:lpstr>
      <vt:lpstr>KubeKeeper: Protecting Kubernetes Secrets Against Excessive Permissions</vt:lpstr>
      <vt:lpstr>1. Introduction</vt:lpstr>
      <vt:lpstr>2. Background</vt:lpstr>
      <vt:lpstr>3. Secret Management Limitations</vt:lpstr>
      <vt:lpstr>3.1. Secret Exposure via Excessive Permissions</vt:lpstr>
      <vt:lpstr>3.1. Secret Exposure via Excessive Permissions</vt:lpstr>
      <vt:lpstr>4. Threat Model</vt:lpstr>
      <vt:lpstr>5. Design</vt:lpstr>
      <vt:lpstr>5.1. Overall Architecture</vt:lpstr>
      <vt:lpstr>5.2. Secrets Annotation and Encryption</vt:lpstr>
      <vt:lpstr>5.3. Authorization &amp; Transparent Decryption</vt:lpstr>
      <vt:lpstr>5.3. Authorization &amp; Transparent Decryption</vt:lpstr>
      <vt:lpstr>5.4. Envelope Encryption &amp; Indirect Attack Defense</vt:lpstr>
      <vt:lpstr>6. Implementation</vt:lpstr>
      <vt:lpstr>7. Experimental Evaluation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Bridging Observability and Security: A Graph-Based Arbitration and Adaptive Sensing Approach via eBPF</dc:title>
  <dc:creator>win10</dc:creator>
  <cp:lastModifiedBy>wen</cp:lastModifiedBy>
  <cp:revision>33</cp:revision>
  <dcterms:modified xsi:type="dcterms:W3CDTF">2026-04-28T08:57:21Z</dcterms:modified>
</cp:coreProperties>
</file>