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5"/>
  </p:notesMasterIdLst>
  <p:sldIdLst>
    <p:sldId id="256" r:id="rId3"/>
    <p:sldId id="284" r:id="rId4"/>
    <p:sldId id="365" r:id="rId5"/>
    <p:sldId id="301" r:id="rId6"/>
    <p:sldId id="339" r:id="rId7"/>
    <p:sldId id="350" r:id="rId8"/>
    <p:sldId id="351" r:id="rId9"/>
    <p:sldId id="352" r:id="rId10"/>
    <p:sldId id="354" r:id="rId11"/>
    <p:sldId id="353" r:id="rId12"/>
    <p:sldId id="366" r:id="rId13"/>
    <p:sldId id="355" r:id="rId14"/>
    <p:sldId id="356" r:id="rId15"/>
    <p:sldId id="357" r:id="rId16"/>
    <p:sldId id="359" r:id="rId17"/>
    <p:sldId id="362" r:id="rId18"/>
    <p:sldId id="345" r:id="rId19"/>
    <p:sldId id="348" r:id="rId20"/>
    <p:sldId id="346" r:id="rId21"/>
    <p:sldId id="347" r:id="rId22"/>
    <p:sldId id="367" r:id="rId23"/>
    <p:sldId id="364"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6CA9C0-903F-4710-9BAD-54080A3CE0BB}">
  <a:tblStyle styleId="{656CA9C0-903F-4710-9BAD-54080A3CE0BB}" styleName="Table_0">
    <a:wholeTbl>
      <a:tcTxStyle b="off" i="off">
        <a:font>
          <a:latin typeface="Times New Roman"/>
          <a:ea typeface="Times New Roman"/>
          <a:cs typeface="Times New Roman"/>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A2CF41-E141-462B-A1C1-23D1FA3A922E}" styleName="Table_1">
    <a:wholeTbl>
      <a:tcTxStyle b="off" i="off">
        <a:font>
          <a:latin typeface="Times New Roman"/>
          <a:ea typeface="Times New Roman"/>
          <a:cs typeface="Times New Roman"/>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175" autoAdjust="0"/>
  </p:normalViewPr>
  <p:slideViewPr>
    <p:cSldViewPr snapToGrid="0">
      <p:cViewPr varScale="1">
        <p:scale>
          <a:sx n="72" d="100"/>
          <a:sy n="72" d="100"/>
        </p:scale>
        <p:origin x="2197" y="40"/>
      </p:cViewPr>
      <p:guideLst>
        <p:guide orient="horz" pos="1620"/>
        <p:guide pos="2880"/>
      </p:guideLst>
    </p:cSldViewPr>
  </p:slideViewPr>
  <p:notesTextViewPr>
    <p:cViewPr>
      <p:scale>
        <a:sx n="150" d="100"/>
        <a:sy n="150" d="100"/>
      </p:scale>
      <p:origin x="0" y="0"/>
    </p:cViewPr>
  </p:notesTextViewPr>
  <p:notesViewPr>
    <p:cSldViewPr snapToGrid="0">
      <p:cViewPr varScale="1">
        <p:scale>
          <a:sx n="73" d="100"/>
          <a:sy n="73" d="100"/>
        </p:scale>
        <p:origin x="3499"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ef698fbdbc_1_93: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5" name="Google Shape;145;g2ef698fbdbc_1_93: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46" name="Google Shape;146;g2ef698fbdbc_1_93: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ltLang="zh-TW"/>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387300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r>
              <a:rPr lang="zh-TW" altLang="en-US" dirty="0"/>
              <a:t>當一個用戶 </a:t>
            </a:r>
            <a:r>
              <a:rPr lang="en-US" altLang="zh-TW" dirty="0"/>
              <a:t>Session </a:t>
            </a:r>
            <a:r>
              <a:rPr lang="zh-TW" altLang="en-US" dirty="0"/>
              <a:t>發起時，會在來源與目標 </a:t>
            </a:r>
            <a:r>
              <a:rPr lang="en-US" altLang="zh-TW" dirty="0"/>
              <a:t>NF </a:t>
            </a:r>
            <a:r>
              <a:rPr lang="zh-TW" altLang="en-US" dirty="0"/>
              <a:t>之間建立連線，並記錄在各 </a:t>
            </a:r>
            <a:r>
              <a:rPr lang="en-US" altLang="zh-TW" dirty="0"/>
              <a:t>NF </a:t>
            </a:r>
            <a:r>
              <a:rPr lang="zh-TW" altLang="en-US" dirty="0"/>
              <a:t>的本地連線表中。連線以標準的 </a:t>
            </a:r>
            <a:r>
              <a:rPr lang="en-US" altLang="zh-TW" dirty="0"/>
              <a:t>IP </a:t>
            </a:r>
            <a:r>
              <a:rPr lang="zh-TW" altLang="en-US" dirty="0"/>
              <a:t>四元組識別：來源 </a:t>
            </a:r>
            <a:r>
              <a:rPr lang="en-US" altLang="zh-TW" dirty="0"/>
              <a:t>IP </a:t>
            </a:r>
            <a:r>
              <a:rPr lang="zh-TW" altLang="en-US" dirty="0"/>
              <a:t>位址、來源埠號、目標 </a:t>
            </a:r>
            <a:r>
              <a:rPr lang="en-US" altLang="zh-TW" dirty="0"/>
              <a:t>IP </a:t>
            </a:r>
            <a:r>
              <a:rPr lang="zh-TW" altLang="en-US" dirty="0"/>
              <a:t>位址、目標埠號。當訊息描述子抵達目標 </a:t>
            </a:r>
            <a:r>
              <a:rPr lang="en-US" altLang="zh-TW" dirty="0"/>
              <a:t>NF </a:t>
            </a:r>
            <a:r>
              <a:rPr lang="zh-TW" altLang="en-US" dirty="0"/>
              <a:t>時：</a:t>
            </a:r>
            <a:endParaRPr lang="en-US" altLang="zh-TW" dirty="0"/>
          </a:p>
          <a:p>
            <a:r>
              <a:rPr lang="zh-TW" altLang="en-US" dirty="0"/>
              <a:t>① </a:t>
            </a:r>
            <a:r>
              <a:rPr lang="en-US" altLang="zh-TW" dirty="0"/>
              <a:t>Packet Handler </a:t>
            </a:r>
            <a:r>
              <a:rPr lang="zh-TW" altLang="en-US" dirty="0"/>
              <a:t>接收描述子。② 使用描述子中嵌入的 </a:t>
            </a:r>
            <a:r>
              <a:rPr lang="en-US" altLang="zh-TW" dirty="0"/>
              <a:t>IP </a:t>
            </a:r>
            <a:r>
              <a:rPr lang="zh-TW" altLang="en-US" dirty="0"/>
              <a:t>四元組，在本地連線表中進行查找。</a:t>
            </a:r>
            <a:endParaRPr lang="en-US" altLang="zh-TW" dirty="0"/>
          </a:p>
          <a:p>
            <a:r>
              <a:rPr lang="zh-TW" altLang="en-US" dirty="0"/>
              <a:t>③ 識別出正確的連線</a:t>
            </a:r>
            <a:r>
              <a:rPr lang="en-US" altLang="zh-TW" dirty="0"/>
              <a:t>——</a:t>
            </a:r>
            <a:r>
              <a:rPr lang="zh-TW" altLang="en-US" dirty="0"/>
              <a:t>因此也識別出正確的用戶 </a:t>
            </a:r>
            <a:r>
              <a:rPr lang="en-US" altLang="zh-TW" dirty="0"/>
              <a:t>Session——</a:t>
            </a:r>
            <a:r>
              <a:rPr lang="zh-TW" altLang="en-US" dirty="0"/>
              <a:t>將描述子放入該 </a:t>
            </a:r>
            <a:r>
              <a:rPr lang="en-US" altLang="zh-TW" dirty="0"/>
              <a:t>Session </a:t>
            </a:r>
            <a:r>
              <a:rPr lang="zh-TW" altLang="en-US" dirty="0"/>
              <a:t>的專屬接收佇列。</a:t>
            </a:r>
            <a:endParaRPr lang="en-US" altLang="zh-TW"/>
          </a:p>
          <a:p>
            <a:r>
              <a:rPr lang="zh-TW" altLang="en-US"/>
              <a:t>④ </a:t>
            </a:r>
            <a:r>
              <a:rPr lang="zh-TW" altLang="en-US" dirty="0"/>
              <a:t>正在等待其條件變數的對應用戶執行緒被喚醒並處理訊息。這套多工與解多工機制允許任意數量的用戶 </a:t>
            </a:r>
            <a:r>
              <a:rPr lang="en-US" altLang="zh-TW" dirty="0"/>
              <a:t>Session </a:t>
            </a:r>
            <a:r>
              <a:rPr lang="zh-TW" altLang="en-US" dirty="0"/>
              <a:t>並發運行，每個 </a:t>
            </a:r>
            <a:r>
              <a:rPr lang="en-US" altLang="zh-TW" dirty="0"/>
              <a:t>Session </a:t>
            </a:r>
            <a:r>
              <a:rPr lang="zh-TW" altLang="en-US" dirty="0"/>
              <a:t>的訊息都被正確地隔離到其專屬執行緒。</a:t>
            </a:r>
          </a:p>
        </p:txBody>
      </p:sp>
    </p:spTree>
    <p:extLst>
      <p:ext uri="{BB962C8B-B14F-4D97-AF65-F5344CB8AC3E}">
        <p14:creationId xmlns:p14="http://schemas.microsoft.com/office/powerpoint/2010/main" val="1226634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992798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r>
              <a:rPr lang="zh-TW" altLang="en-US" dirty="0"/>
              <a:t>透過 </a:t>
            </a:r>
            <a:r>
              <a:rPr lang="en-US" altLang="zh-TW" dirty="0"/>
              <a:t>AMF Rate Limiter </a:t>
            </a:r>
            <a:r>
              <a:rPr lang="zh-TW" altLang="en-US" dirty="0"/>
              <a:t>進行並發控制。 當大量 </a:t>
            </a:r>
            <a:r>
              <a:rPr lang="en-US" altLang="zh-TW" dirty="0"/>
              <a:t>UE </a:t>
            </a:r>
            <a:r>
              <a:rPr lang="zh-TW" altLang="en-US" dirty="0"/>
              <a:t>同時嘗試完成相同的控制平面事件</a:t>
            </a:r>
            <a:r>
              <a:rPr lang="en-US" altLang="zh-TW" dirty="0"/>
              <a:t>——</a:t>
            </a:r>
            <a:r>
              <a:rPr lang="zh-TW" altLang="en-US" dirty="0"/>
              <a:t>例如 </a:t>
            </a:r>
            <a:r>
              <a:rPr lang="en-US" altLang="zh-TW" dirty="0"/>
              <a:t>PDU Session </a:t>
            </a:r>
            <a:r>
              <a:rPr lang="zh-TW" altLang="en-US" dirty="0"/>
              <a:t>建立</a:t>
            </a:r>
            <a:r>
              <a:rPr lang="en-US" altLang="zh-TW" dirty="0"/>
              <a:t>——</a:t>
            </a:r>
            <a:r>
              <a:rPr lang="zh-TW" altLang="en-US" dirty="0"/>
              <a:t>系統會出現 </a:t>
            </a:r>
            <a:r>
              <a:rPr lang="en-US" altLang="zh-TW" dirty="0"/>
              <a:t>CPU thrashing</a:t>
            </a:r>
            <a:r>
              <a:rPr lang="zh-TW" altLang="en-US" dirty="0"/>
              <a:t>。這是因為每個用戶 </a:t>
            </a:r>
            <a:r>
              <a:rPr lang="en-US" altLang="zh-TW" dirty="0"/>
              <a:t>Session </a:t>
            </a:r>
            <a:r>
              <a:rPr lang="zh-TW" altLang="en-US" dirty="0"/>
              <a:t>在每個 </a:t>
            </a:r>
            <a:r>
              <a:rPr lang="en-US" altLang="zh-TW" dirty="0"/>
              <a:t>NF </a:t>
            </a:r>
            <a:r>
              <a:rPr lang="zh-TW" altLang="en-US" dirty="0"/>
              <a:t>中都需要一個專屬執行緒，而在 </a:t>
            </a:r>
            <a:r>
              <a:rPr lang="en-US" altLang="zh-TW" dirty="0"/>
              <a:t>CPU </a:t>
            </a:r>
            <a:r>
              <a:rPr lang="zh-TW" altLang="en-US" dirty="0"/>
              <a:t>核心數量有限的情況下，作業系統在所有這些執行緒之間快速地切換上下文，為每個 </a:t>
            </a:r>
            <a:r>
              <a:rPr lang="en-US" altLang="zh-TW" dirty="0"/>
              <a:t>Session </a:t>
            </a:r>
            <a:r>
              <a:rPr lang="zh-TW" altLang="en-US" dirty="0"/>
              <a:t>的完成時間增加了可觀的開銷。</a:t>
            </a:r>
            <a:endParaRPr lang="en-US" altLang="zh-TW" dirty="0"/>
          </a:p>
          <a:p>
            <a:endParaRPr lang="zh-TW" altLang="en-US" dirty="0"/>
          </a:p>
          <a:p>
            <a:r>
              <a:rPr lang="zh-TW" altLang="en-US" dirty="0"/>
              <a:t>解決方案是在 </a:t>
            </a:r>
            <a:r>
              <a:rPr lang="en-US" altLang="zh-TW" dirty="0"/>
              <a:t>AMF </a:t>
            </a:r>
            <a:r>
              <a:rPr lang="zh-TW" altLang="en-US" dirty="0"/>
              <a:t>部署一個 </a:t>
            </a:r>
            <a:r>
              <a:rPr lang="en-US" altLang="zh-TW" dirty="0"/>
              <a:t>Rate Limiter</a:t>
            </a:r>
            <a:r>
              <a:rPr lang="zh-TW" altLang="en-US" dirty="0"/>
              <a:t>，</a:t>
            </a:r>
            <a:r>
              <a:rPr lang="en-US" altLang="zh-TW" dirty="0"/>
              <a:t>AMF </a:t>
            </a:r>
            <a:r>
              <a:rPr lang="zh-TW" altLang="en-US" dirty="0"/>
              <a:t>是 </a:t>
            </a:r>
            <a:r>
              <a:rPr lang="en-US" altLang="zh-TW" dirty="0"/>
              <a:t>5G </a:t>
            </a:r>
            <a:r>
              <a:rPr lang="zh-TW" altLang="en-US" dirty="0"/>
              <a:t>控制平面的入口點</a:t>
            </a:r>
            <a:r>
              <a:rPr lang="en-US" altLang="zh-TW" dirty="0"/>
              <a:t>——</a:t>
            </a:r>
            <a:r>
              <a:rPr lang="zh-TW" altLang="en-US" dirty="0"/>
              <a:t>所有控制平面請求都首先通過 </a:t>
            </a:r>
            <a:r>
              <a:rPr lang="en-US" altLang="zh-TW" dirty="0"/>
              <a:t>AMF</a:t>
            </a:r>
            <a:r>
              <a:rPr lang="zh-TW" altLang="en-US" dirty="0"/>
              <a:t>。</a:t>
            </a:r>
            <a:r>
              <a:rPr lang="en-US" altLang="zh-TW" dirty="0"/>
              <a:t>Rate Limiter </a:t>
            </a:r>
            <a:r>
              <a:rPr lang="zh-TW" altLang="en-US" dirty="0"/>
              <a:t>對同時執行的特定類型事件數量強制設定上限。當達到閾值時，新進請求會在 </a:t>
            </a:r>
            <a:r>
              <a:rPr lang="en-US" altLang="zh-TW" dirty="0"/>
              <a:t>AMF </a:t>
            </a:r>
            <a:r>
              <a:rPr lang="zh-TW" altLang="en-US" dirty="0"/>
              <a:t>端排隊等待，而不是立即被啟動。透過在特定測試床硬體上的實驗，最佳並發閾值被確定為 </a:t>
            </a:r>
            <a:r>
              <a:rPr lang="en-US" altLang="zh-TW" dirty="0"/>
              <a:t>16 </a:t>
            </a:r>
            <a:r>
              <a:rPr lang="zh-TW" altLang="en-US" dirty="0"/>
              <a:t>個同時 </a:t>
            </a:r>
            <a:r>
              <a:rPr lang="en-US" altLang="zh-TW" dirty="0"/>
              <a:t>Session</a:t>
            </a:r>
            <a:r>
              <a:rPr lang="zh-TW" altLang="en-US" dirty="0"/>
              <a:t>。這個值平衡了所有活躍執行緒的 </a:t>
            </a:r>
            <a:r>
              <a:rPr lang="en-US" altLang="zh-TW" dirty="0"/>
              <a:t>CPU </a:t>
            </a:r>
            <a:r>
              <a:rPr lang="zh-TW" altLang="en-US" dirty="0"/>
              <a:t>使用率並最小化了上下文切換開銷，與讓所有 </a:t>
            </a:r>
            <a:r>
              <a:rPr lang="en-US" altLang="zh-TW" dirty="0"/>
              <a:t>Session </a:t>
            </a:r>
            <a:r>
              <a:rPr lang="zh-TW" altLang="en-US" dirty="0"/>
              <a:t>完全並行相比，平均完成時間更低。</a:t>
            </a:r>
          </a:p>
        </p:txBody>
      </p:sp>
    </p:spTree>
    <p:extLst>
      <p:ext uri="{BB962C8B-B14F-4D97-AF65-F5344CB8AC3E}">
        <p14:creationId xmlns:p14="http://schemas.microsoft.com/office/powerpoint/2010/main" val="1467017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r>
              <a:rPr lang="zh-TW" altLang="en-US" dirty="0"/>
              <a:t>對於單一 </a:t>
            </a:r>
            <a:r>
              <a:rPr lang="en-US" altLang="zh-TW" dirty="0"/>
              <a:t>UE</a:t>
            </a:r>
            <a:r>
              <a:rPr lang="zh-TW" altLang="en-US" dirty="0"/>
              <a:t>，</a:t>
            </a:r>
            <a:r>
              <a:rPr lang="en-US" altLang="zh-TW" dirty="0"/>
              <a:t>L²5GC+ </a:t>
            </a:r>
            <a:r>
              <a:rPr lang="zh-TW" altLang="en-US" dirty="0"/>
              <a:t>在 </a:t>
            </a:r>
            <a:r>
              <a:rPr lang="en-US" altLang="zh-TW" dirty="0"/>
              <a:t>58.6 </a:t>
            </a:r>
            <a:r>
              <a:rPr lang="zh-TW" altLang="en-US" dirty="0"/>
              <a:t>毫秒內完成 </a:t>
            </a:r>
            <a:r>
              <a:rPr lang="en-US" altLang="zh-TW" dirty="0"/>
              <a:t>UE Registration</a:t>
            </a:r>
            <a:r>
              <a:rPr lang="zh-TW" altLang="en-US" dirty="0"/>
              <a:t>，而 </a:t>
            </a:r>
            <a:r>
              <a:rPr lang="en-US" altLang="zh-TW" dirty="0"/>
              <a:t>free5GC </a:t>
            </a:r>
            <a:r>
              <a:rPr lang="zh-TW" altLang="en-US" dirty="0"/>
              <a:t>需要 </a:t>
            </a:r>
            <a:r>
              <a:rPr lang="en-US" altLang="zh-TW" dirty="0"/>
              <a:t>88.8 </a:t>
            </a:r>
            <a:r>
              <a:rPr lang="zh-TW" altLang="en-US" dirty="0"/>
              <a:t>毫秒</a:t>
            </a:r>
            <a:r>
              <a:rPr lang="en-US" altLang="zh-TW" dirty="0"/>
              <a:t>——</a:t>
            </a:r>
            <a:r>
              <a:rPr lang="zh-TW" altLang="en-US" dirty="0"/>
              <a:t>提升了 </a:t>
            </a:r>
            <a:r>
              <a:rPr lang="en-US" altLang="zh-TW" dirty="0"/>
              <a:t>1.51 </a:t>
            </a:r>
            <a:r>
              <a:rPr lang="zh-TW" altLang="en-US" dirty="0"/>
              <a:t>倍。</a:t>
            </a:r>
            <a:endParaRPr lang="en-US" altLang="zh-TW" dirty="0"/>
          </a:p>
          <a:p>
            <a:r>
              <a:rPr lang="zh-TW" altLang="en-US" dirty="0"/>
              <a:t>對於單一 </a:t>
            </a:r>
            <a:r>
              <a:rPr lang="en-US" altLang="zh-TW" dirty="0"/>
              <a:t>UE </a:t>
            </a:r>
            <a:r>
              <a:rPr lang="zh-TW" altLang="en-US" dirty="0"/>
              <a:t>的 </a:t>
            </a:r>
            <a:r>
              <a:rPr lang="en-US" altLang="zh-TW" dirty="0"/>
              <a:t>PDU Session Establishment</a:t>
            </a:r>
            <a:r>
              <a:rPr lang="zh-TW" altLang="en-US" dirty="0"/>
              <a:t>，</a:t>
            </a:r>
            <a:r>
              <a:rPr lang="en-US" altLang="zh-TW" dirty="0"/>
              <a:t>L²5GC+ </a:t>
            </a:r>
            <a:r>
              <a:rPr lang="zh-TW" altLang="en-US" dirty="0"/>
              <a:t>耗時 </a:t>
            </a:r>
            <a:r>
              <a:rPr lang="en-US" altLang="zh-TW" dirty="0"/>
              <a:t>27.9 </a:t>
            </a:r>
            <a:r>
              <a:rPr lang="zh-TW" altLang="en-US" dirty="0"/>
              <a:t>毫秒，而 </a:t>
            </a:r>
            <a:r>
              <a:rPr lang="en-US" altLang="zh-TW" dirty="0"/>
              <a:t>free5GC </a:t>
            </a:r>
            <a:r>
              <a:rPr lang="zh-TW" altLang="en-US" dirty="0"/>
              <a:t>需要 </a:t>
            </a:r>
            <a:r>
              <a:rPr lang="en-US" altLang="zh-TW" dirty="0"/>
              <a:t>55.7 </a:t>
            </a:r>
            <a:r>
              <a:rPr lang="zh-TW" altLang="en-US" dirty="0"/>
              <a:t>毫秒</a:t>
            </a:r>
            <a:r>
              <a:rPr lang="en-US" altLang="zh-TW" dirty="0"/>
              <a:t>——</a:t>
            </a:r>
            <a:r>
              <a:rPr lang="zh-TW" altLang="en-US" dirty="0"/>
              <a:t>提升了 </a:t>
            </a:r>
            <a:r>
              <a:rPr lang="en-US" altLang="zh-TW" dirty="0"/>
              <a:t>2.0 </a:t>
            </a:r>
            <a:r>
              <a:rPr lang="zh-TW" altLang="en-US" dirty="0"/>
              <a:t>倍。</a:t>
            </a:r>
            <a:endParaRPr lang="en-US" altLang="zh-TW" dirty="0"/>
          </a:p>
          <a:p>
            <a:endParaRPr lang="en-US" altLang="zh-TW" dirty="0"/>
          </a:p>
          <a:p>
            <a:r>
              <a:rPr lang="zh-TW" altLang="en-US" dirty="0"/>
              <a:t>當五個 </a:t>
            </a:r>
            <a:r>
              <a:rPr lang="en-US" altLang="zh-TW" dirty="0"/>
              <a:t>UE </a:t>
            </a:r>
            <a:r>
              <a:rPr lang="zh-TW" altLang="en-US" dirty="0"/>
              <a:t>並發註冊時，</a:t>
            </a:r>
            <a:r>
              <a:rPr lang="en-US" altLang="zh-TW" dirty="0"/>
              <a:t>L²5GC+ </a:t>
            </a:r>
            <a:r>
              <a:rPr lang="zh-TW" altLang="en-US" dirty="0"/>
              <a:t>的 </a:t>
            </a:r>
            <a:r>
              <a:rPr lang="en-US" altLang="zh-TW" dirty="0"/>
              <a:t>Registration </a:t>
            </a:r>
            <a:r>
              <a:rPr lang="zh-TW" altLang="en-US" dirty="0"/>
              <a:t>平均延遲低 </a:t>
            </a:r>
            <a:r>
              <a:rPr lang="en-US" altLang="zh-TW" dirty="0"/>
              <a:t>1.29 </a:t>
            </a:r>
            <a:r>
              <a:rPr lang="zh-TW" altLang="en-US" dirty="0"/>
              <a:t>倍，</a:t>
            </a:r>
            <a:r>
              <a:rPr lang="en-US" altLang="zh-TW" dirty="0"/>
              <a:t>PDU Session Establishment </a:t>
            </a:r>
            <a:r>
              <a:rPr lang="zh-TW" altLang="en-US" dirty="0"/>
              <a:t>低 </a:t>
            </a:r>
            <a:r>
              <a:rPr lang="en-US" altLang="zh-TW" dirty="0"/>
              <a:t>1.61 </a:t>
            </a:r>
            <a:r>
              <a:rPr lang="zh-TW" altLang="en-US" dirty="0"/>
              <a:t>倍。</a:t>
            </a:r>
          </a:p>
        </p:txBody>
      </p:sp>
    </p:spTree>
    <p:extLst>
      <p:ext uri="{BB962C8B-B14F-4D97-AF65-F5344CB8AC3E}">
        <p14:creationId xmlns:p14="http://schemas.microsoft.com/office/powerpoint/2010/main" val="4042306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r>
              <a:rPr lang="zh-TW" altLang="en-US" dirty="0"/>
              <a:t>將並發用戶數從 </a:t>
            </a:r>
            <a:r>
              <a:rPr lang="en-US" altLang="zh-TW" dirty="0"/>
              <a:t>4 </a:t>
            </a:r>
            <a:r>
              <a:rPr lang="zh-TW" altLang="en-US" dirty="0"/>
              <a:t>擴展到 </a:t>
            </a:r>
            <a:r>
              <a:rPr lang="en-US" altLang="zh-TW" dirty="0"/>
              <a:t>64</a:t>
            </a:r>
            <a:r>
              <a:rPr lang="zh-TW" altLang="en-US" dirty="0"/>
              <a:t>。同時加入了第三種事件類型</a:t>
            </a:r>
            <a:r>
              <a:rPr lang="en-US" altLang="zh-TW" dirty="0"/>
              <a:t>——Paging</a:t>
            </a:r>
            <a:r>
              <a:rPr lang="zh-TW" altLang="en-US" dirty="0"/>
              <a:t>，即從閒置狀態喚醒 </a:t>
            </a:r>
            <a:r>
              <a:rPr lang="en-US" altLang="zh-TW" dirty="0"/>
              <a:t>UE </a:t>
            </a:r>
            <a:r>
              <a:rPr lang="zh-TW" altLang="en-US" dirty="0"/>
              <a:t>的過程。</a:t>
            </a:r>
          </a:p>
          <a:p>
            <a:r>
              <a:rPr lang="zh-TW" altLang="en-US" dirty="0"/>
              <a:t>且隨規模擴大而增長。</a:t>
            </a:r>
            <a:endParaRPr lang="en-US" altLang="zh-TW" dirty="0"/>
          </a:p>
          <a:p>
            <a:r>
              <a:rPr lang="zh-TW" altLang="en-US" dirty="0"/>
              <a:t>對於 </a:t>
            </a:r>
            <a:r>
              <a:rPr lang="en-US" altLang="zh-TW" dirty="0"/>
              <a:t>UE Registration</a:t>
            </a:r>
            <a:r>
              <a:rPr lang="zh-TW" altLang="en-US" dirty="0"/>
              <a:t>，</a:t>
            </a:r>
            <a:r>
              <a:rPr lang="en-US" altLang="zh-TW" dirty="0"/>
              <a:t>L²5GC+ </a:t>
            </a:r>
            <a:r>
              <a:rPr lang="zh-TW" altLang="en-US" dirty="0"/>
              <a:t>在所有 </a:t>
            </a:r>
            <a:r>
              <a:rPr lang="en-US" altLang="zh-TW" dirty="0"/>
              <a:t>UE </a:t>
            </a:r>
            <a:r>
              <a:rPr lang="zh-TW" altLang="en-US" dirty="0"/>
              <a:t>數量下平均達到 </a:t>
            </a:r>
            <a:r>
              <a:rPr lang="en-US" altLang="zh-TW" dirty="0"/>
              <a:t>1.87 </a:t>
            </a:r>
            <a:r>
              <a:rPr lang="zh-TW" altLang="en-US" dirty="0"/>
              <a:t>倍的延遲降低。</a:t>
            </a:r>
            <a:endParaRPr lang="en-US" altLang="zh-TW" dirty="0"/>
          </a:p>
          <a:p>
            <a:r>
              <a:rPr lang="zh-TW" altLang="en-US" dirty="0"/>
              <a:t>對於 </a:t>
            </a:r>
            <a:r>
              <a:rPr lang="en-US" altLang="zh-TW" dirty="0"/>
              <a:t>PDU Session Establishment</a:t>
            </a:r>
            <a:r>
              <a:rPr lang="zh-TW" altLang="en-US" dirty="0"/>
              <a:t>，平均改善為 </a:t>
            </a:r>
            <a:r>
              <a:rPr lang="en-US" altLang="zh-TW" dirty="0"/>
              <a:t>2.1 </a:t>
            </a:r>
            <a:r>
              <a:rPr lang="zh-TW" altLang="en-US" dirty="0"/>
              <a:t>倍。</a:t>
            </a:r>
            <a:endParaRPr lang="en-US" altLang="zh-TW" dirty="0"/>
          </a:p>
          <a:p>
            <a:r>
              <a:rPr lang="zh-TW" altLang="en-US" dirty="0"/>
              <a:t>對於 </a:t>
            </a:r>
            <a:r>
              <a:rPr lang="en-US" altLang="zh-TW" dirty="0"/>
              <a:t>Paging </a:t>
            </a:r>
            <a:r>
              <a:rPr lang="zh-TW" altLang="en-US" dirty="0"/>
              <a:t>事件，</a:t>
            </a:r>
            <a:r>
              <a:rPr lang="en-US" altLang="zh-TW" dirty="0"/>
              <a:t>L²5GC+ </a:t>
            </a:r>
            <a:r>
              <a:rPr lang="zh-TW" altLang="en-US" dirty="0"/>
              <a:t>平均減少了 </a:t>
            </a:r>
            <a:r>
              <a:rPr lang="en-US" altLang="zh-TW" dirty="0"/>
              <a:t>1.6 </a:t>
            </a:r>
            <a:r>
              <a:rPr lang="zh-TW" altLang="en-US" dirty="0"/>
              <a:t>倍的延遲。</a:t>
            </a:r>
            <a:endParaRPr lang="en-US" altLang="zh-TW" dirty="0"/>
          </a:p>
        </p:txBody>
      </p:sp>
    </p:spTree>
    <p:extLst>
      <p:ext uri="{BB962C8B-B14F-4D97-AF65-F5344CB8AC3E}">
        <p14:creationId xmlns:p14="http://schemas.microsoft.com/office/powerpoint/2010/main" val="671066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r>
              <a:rPr lang="zh-TW" altLang="en-US" dirty="0"/>
              <a:t>第一，重新設計了 </a:t>
            </a:r>
            <a:r>
              <a:rPr lang="en-US" altLang="zh-TW" dirty="0"/>
              <a:t>I/O Stack</a:t>
            </a:r>
            <a:r>
              <a:rPr lang="zh-TW" altLang="en-US" dirty="0"/>
              <a:t>，透過阻塞式的 </a:t>
            </a:r>
            <a:r>
              <a:rPr lang="en-US" altLang="zh-TW" dirty="0"/>
              <a:t>Write() </a:t>
            </a:r>
            <a:r>
              <a:rPr lang="zh-TW" altLang="en-US" dirty="0"/>
              <a:t>與 </a:t>
            </a:r>
            <a:r>
              <a:rPr lang="en-US" altLang="zh-TW" dirty="0"/>
              <a:t>Read() API </a:t>
            </a:r>
            <a:r>
              <a:rPr lang="zh-TW" altLang="en-US" dirty="0"/>
              <a:t>提供同步共享記憶體通訊，解決了使 </a:t>
            </a:r>
            <a:r>
              <a:rPr lang="en-US" altLang="zh-TW" dirty="0"/>
              <a:t>L²5GC </a:t>
            </a:r>
            <a:r>
              <a:rPr lang="zh-TW" altLang="en-US" dirty="0"/>
              <a:t>的 </a:t>
            </a:r>
            <a:r>
              <a:rPr lang="en-US" altLang="zh-TW" dirty="0"/>
              <a:t>SBI </a:t>
            </a:r>
            <a:r>
              <a:rPr lang="zh-TW" altLang="en-US" dirty="0"/>
              <a:t>不符合 </a:t>
            </a:r>
            <a:r>
              <a:rPr lang="en-US" altLang="zh-TW" dirty="0"/>
              <a:t>3GPP </a:t>
            </a:r>
            <a:r>
              <a:rPr lang="zh-TW" altLang="en-US" dirty="0"/>
              <a:t>規範的根本性非同步</a:t>
            </a:r>
            <a:r>
              <a:rPr lang="en-US" altLang="zh-TW" dirty="0"/>
              <a:t>/</a:t>
            </a:r>
            <a:r>
              <a:rPr lang="zh-TW" altLang="en-US" dirty="0"/>
              <a:t>同步不相容問題。</a:t>
            </a:r>
          </a:p>
          <a:p>
            <a:r>
              <a:rPr lang="zh-TW" altLang="en-US" dirty="0"/>
              <a:t>第二，引入了連線管理</a:t>
            </a:r>
            <a:r>
              <a:rPr lang="en-US" altLang="zh-TW" dirty="0"/>
              <a:t>——</a:t>
            </a:r>
            <a:r>
              <a:rPr lang="zh-TW" altLang="en-US" dirty="0"/>
              <a:t>以 </a:t>
            </a:r>
            <a:r>
              <a:rPr lang="en-US" altLang="zh-TW" dirty="0"/>
              <a:t>IP </a:t>
            </a:r>
            <a:r>
              <a:rPr lang="zh-TW" altLang="en-US" dirty="0"/>
              <a:t>四元組為索引的本地連線表</a:t>
            </a:r>
            <a:r>
              <a:rPr lang="en-US" altLang="zh-TW" dirty="0"/>
              <a:t>——</a:t>
            </a:r>
            <a:r>
              <a:rPr lang="zh-TW" altLang="en-US" dirty="0"/>
              <a:t>使系統能夠區分不同的用戶 </a:t>
            </a:r>
            <a:r>
              <a:rPr lang="en-US" altLang="zh-TW" dirty="0"/>
              <a:t>Session</a:t>
            </a:r>
            <a:r>
              <a:rPr lang="zh-TW" altLang="en-US" dirty="0"/>
              <a:t>。每個用戶執行緒擁有自己的條件變數與接收佇列，實現了真正的並發多用戶運行。</a:t>
            </a:r>
          </a:p>
          <a:p>
            <a:r>
              <a:rPr lang="zh-TW" altLang="en-US" dirty="0"/>
              <a:t>第三，透過 </a:t>
            </a:r>
            <a:r>
              <a:rPr lang="en-US" altLang="zh-TW" dirty="0" err="1"/>
              <a:t>CGo</a:t>
            </a:r>
            <a:r>
              <a:rPr lang="en-US" altLang="zh-TW" dirty="0"/>
              <a:t> </a:t>
            </a:r>
            <a:r>
              <a:rPr lang="zh-TW" altLang="en-US" dirty="0"/>
              <a:t>橋接提供了從 </a:t>
            </a:r>
            <a:r>
              <a:rPr lang="en-US" altLang="zh-TW" dirty="0"/>
              <a:t>free5GC </a:t>
            </a:r>
            <a:r>
              <a:rPr lang="zh-TW" altLang="en-US" dirty="0"/>
              <a:t>無縫移植的路徑。只需以 </a:t>
            </a:r>
            <a:r>
              <a:rPr lang="en-US" altLang="zh-TW" dirty="0"/>
              <a:t>L²5GC+ </a:t>
            </a:r>
            <a:r>
              <a:rPr lang="zh-TW" altLang="en-US" dirty="0"/>
              <a:t>的 </a:t>
            </a:r>
            <a:r>
              <a:rPr lang="en-US" altLang="zh-TW" dirty="0"/>
              <a:t>socket API </a:t>
            </a:r>
            <a:r>
              <a:rPr lang="zh-TW" altLang="en-US" dirty="0"/>
              <a:t>替換底層的 </a:t>
            </a:r>
            <a:r>
              <a:rPr lang="en-US" altLang="zh-TW" dirty="0"/>
              <a:t>Golang net </a:t>
            </a:r>
            <a:r>
              <a:rPr lang="zh-TW" altLang="en-US" dirty="0"/>
              <a:t>套件，所有上層的 </a:t>
            </a:r>
            <a:r>
              <a:rPr lang="en-US" altLang="zh-TW" dirty="0"/>
              <a:t>HTTP/REST </a:t>
            </a:r>
            <a:r>
              <a:rPr lang="zh-TW" altLang="en-US" dirty="0"/>
              <a:t>與 </a:t>
            </a:r>
            <a:r>
              <a:rPr lang="en-US" altLang="zh-TW" dirty="0"/>
              <a:t>3GPP SBI </a:t>
            </a:r>
            <a:r>
              <a:rPr lang="zh-TW" altLang="en-US" dirty="0"/>
              <a:t>邏輯就能直接重用，消除了 </a:t>
            </a:r>
            <a:r>
              <a:rPr lang="en-US" altLang="zh-TW" dirty="0"/>
              <a:t>L²5GC </a:t>
            </a:r>
            <a:r>
              <a:rPr lang="zh-TW" altLang="en-US" dirty="0"/>
              <a:t>所需的大量重構工作。</a:t>
            </a:r>
          </a:p>
          <a:p>
            <a:r>
              <a:rPr lang="zh-TW" altLang="en-US" dirty="0"/>
              <a:t>第四，引入了 </a:t>
            </a:r>
            <a:r>
              <a:rPr lang="en-US" altLang="zh-TW" dirty="0"/>
              <a:t>AMF Rate Limiter</a:t>
            </a:r>
            <a:r>
              <a:rPr lang="zh-TW" altLang="en-US" dirty="0"/>
              <a:t>，一種並發控制機制，在許多用戶同時執行相同控制平面操作時防止 </a:t>
            </a:r>
            <a:r>
              <a:rPr lang="en-US" altLang="zh-TW" dirty="0"/>
              <a:t>CPU thrashing</a:t>
            </a:r>
            <a:r>
              <a:rPr lang="zh-TW" altLang="en-US" dirty="0"/>
              <a:t>，並透過實驗將閾值調整為 </a:t>
            </a:r>
            <a:r>
              <a:rPr lang="en-US" altLang="zh-TW" dirty="0"/>
              <a:t>16 </a:t>
            </a:r>
            <a:r>
              <a:rPr lang="zh-TW" altLang="en-US" dirty="0"/>
              <a:t>個並發 </a:t>
            </a:r>
            <a:r>
              <a:rPr lang="en-US" altLang="zh-TW" dirty="0"/>
              <a:t>Session</a:t>
            </a:r>
            <a:r>
              <a:rPr lang="zh-TW" altLang="en-US" dirty="0"/>
              <a:t>。</a:t>
            </a:r>
          </a:p>
        </p:txBody>
      </p:sp>
    </p:spTree>
    <p:extLst>
      <p:ext uri="{BB962C8B-B14F-4D97-AF65-F5344CB8AC3E}">
        <p14:creationId xmlns:p14="http://schemas.microsoft.com/office/powerpoint/2010/main" val="1901704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790856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304580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r>
              <a:rPr lang="zh-TW" altLang="en-US" dirty="0"/>
              <a:t>我以前寫 </a:t>
            </a:r>
            <a:r>
              <a:rPr lang="en-US" altLang="zh-TW" dirty="0"/>
              <a:t>Bun/Node.js </a:t>
            </a:r>
            <a:r>
              <a:rPr lang="zh-TW" altLang="en-US" dirty="0"/>
              <a:t>後端時，習慣用 </a:t>
            </a:r>
            <a:r>
              <a:rPr lang="en-US" altLang="zh-TW" dirty="0"/>
              <a:t>async/await</a:t>
            </a:r>
            <a:r>
              <a:rPr lang="zh-TW" altLang="en-US" dirty="0"/>
              <a:t>，直覺上覺得 </a:t>
            </a:r>
            <a:r>
              <a:rPr lang="en-US" altLang="zh-TW" dirty="0"/>
              <a:t>REST </a:t>
            </a:r>
            <a:r>
              <a:rPr lang="zh-TW" altLang="en-US" dirty="0"/>
              <a:t>是「非同步的」。</a:t>
            </a:r>
            <a:r>
              <a:rPr lang="en-US" altLang="zh-TW" dirty="0"/>
              <a:t>AI </a:t>
            </a:r>
            <a:r>
              <a:rPr lang="zh-TW" altLang="en-US" dirty="0"/>
              <a:t>的回答讓我理解到這是兩個不同層次的概念：程式語言層面的 </a:t>
            </a:r>
            <a:r>
              <a:rPr lang="en-US" altLang="zh-TW" dirty="0"/>
              <a:t>async/await </a:t>
            </a:r>
            <a:r>
              <a:rPr lang="zh-TW" altLang="en-US" dirty="0"/>
              <a:t>是為了不阻塞 </a:t>
            </a:r>
            <a:r>
              <a:rPr lang="en-US" altLang="zh-TW" dirty="0"/>
              <a:t>CPU </a:t>
            </a:r>
            <a:r>
              <a:rPr lang="zh-TW" altLang="en-US" dirty="0"/>
              <a:t>核心，但網路通訊層面 </a:t>
            </a:r>
            <a:r>
              <a:rPr lang="en-US" altLang="zh-TW" dirty="0"/>
              <a:t>HTTP </a:t>
            </a:r>
            <a:r>
              <a:rPr lang="zh-TW" altLang="en-US" dirty="0"/>
              <a:t>本身的 </a:t>
            </a:r>
            <a:r>
              <a:rPr lang="en-US" altLang="zh-TW" dirty="0"/>
              <a:t>request-response </a:t>
            </a:r>
            <a:r>
              <a:rPr lang="zh-TW" altLang="en-US" dirty="0"/>
              <a:t>仍是同步語義（</a:t>
            </a:r>
            <a:r>
              <a:rPr lang="en-US" altLang="zh-TW" dirty="0"/>
              <a:t>caller </a:t>
            </a:r>
            <a:r>
              <a:rPr lang="zh-TW" altLang="en-US" dirty="0"/>
              <a:t>必須等 </a:t>
            </a:r>
            <a:r>
              <a:rPr lang="en-US" altLang="zh-TW" dirty="0"/>
              <a:t>response</a:t>
            </a:r>
            <a:r>
              <a:rPr lang="zh-TW" altLang="en-US" dirty="0"/>
              <a:t>）。</a:t>
            </a:r>
          </a:p>
        </p:txBody>
      </p:sp>
    </p:spTree>
    <p:extLst>
      <p:ext uri="{BB962C8B-B14F-4D97-AF65-F5344CB8AC3E}">
        <p14:creationId xmlns:p14="http://schemas.microsoft.com/office/powerpoint/2010/main" val="30270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pPr>
              <a:buNone/>
            </a:pPr>
            <a:endParaRPr lang="zh-TW" altLang="en-US" dirty="0"/>
          </a:p>
        </p:txBody>
      </p:sp>
    </p:spTree>
    <p:extLst>
      <p:ext uri="{BB962C8B-B14F-4D97-AF65-F5344CB8AC3E}">
        <p14:creationId xmlns:p14="http://schemas.microsoft.com/office/powerpoint/2010/main" val="2301649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r>
              <a:rPr lang="zh-TW" altLang="en-US" dirty="0"/>
              <a:t>論文中大量使用 </a:t>
            </a:r>
            <a:r>
              <a:rPr lang="en-US" altLang="zh-TW" dirty="0" err="1"/>
              <a:t>rte_mempool_get</a:t>
            </a:r>
            <a:r>
              <a:rPr lang="en-US" altLang="zh-TW" dirty="0"/>
              <a:t>/put</a:t>
            </a:r>
            <a:r>
              <a:rPr lang="zh-TW" altLang="en-US" dirty="0"/>
              <a:t>、</a:t>
            </a:r>
            <a:r>
              <a:rPr lang="en-US" altLang="zh-TW" dirty="0" err="1"/>
              <a:t>rte_ring_enqueue</a:t>
            </a:r>
            <a:r>
              <a:rPr lang="en-US" altLang="zh-TW" dirty="0"/>
              <a:t>/dequeue </a:t>
            </a:r>
            <a:r>
              <a:rPr lang="zh-TW" altLang="en-US" dirty="0"/>
              <a:t>等 </a:t>
            </a:r>
            <a:r>
              <a:rPr lang="en-US" altLang="zh-TW" dirty="0"/>
              <a:t>DPDK API</a:t>
            </a:r>
            <a:r>
              <a:rPr lang="zh-TW" altLang="en-US" dirty="0"/>
              <a:t>，但原本只是抽象的名詞。透過 </a:t>
            </a:r>
            <a:r>
              <a:rPr lang="en-US" altLang="zh-TW" dirty="0"/>
              <a:t>AI </a:t>
            </a:r>
            <a:r>
              <a:rPr lang="zh-TW" altLang="en-US" dirty="0"/>
              <a:t>的教學，我了解了 </a:t>
            </a:r>
            <a:r>
              <a:rPr lang="en-US" altLang="zh-TW" dirty="0" err="1"/>
              <a:t>Hugepage</a:t>
            </a:r>
            <a:r>
              <a:rPr lang="zh-TW" altLang="en-US" dirty="0"/>
              <a:t>、</a:t>
            </a:r>
            <a:r>
              <a:rPr lang="en-US" altLang="zh-TW" dirty="0"/>
              <a:t>Kernel Bypass</a:t>
            </a:r>
            <a:r>
              <a:rPr lang="zh-TW" altLang="en-US" dirty="0"/>
              <a:t>、</a:t>
            </a:r>
            <a:r>
              <a:rPr lang="en-US" altLang="zh-TW" dirty="0"/>
              <a:t>PMD Poll Mode </a:t>
            </a:r>
            <a:r>
              <a:rPr lang="zh-TW" altLang="en-US" dirty="0"/>
              <a:t>的實際運作機制，也看到了對應的程式碼範例，讓這些 </a:t>
            </a:r>
            <a:r>
              <a:rPr lang="en-US" altLang="zh-TW" dirty="0"/>
              <a:t>API </a:t>
            </a:r>
            <a:r>
              <a:rPr lang="zh-TW" altLang="en-US" dirty="0"/>
              <a:t>在腦中有了具體的形象。</a:t>
            </a:r>
          </a:p>
        </p:txBody>
      </p:sp>
    </p:spTree>
    <p:extLst>
      <p:ext uri="{BB962C8B-B14F-4D97-AF65-F5344CB8AC3E}">
        <p14:creationId xmlns:p14="http://schemas.microsoft.com/office/powerpoint/2010/main" val="8785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TW" altLang="en-US" dirty="0"/>
              <a:t>論文中大量使用 </a:t>
            </a:r>
            <a:r>
              <a:rPr lang="en-US" altLang="zh-TW" dirty="0" err="1"/>
              <a:t>rte_mempool_get</a:t>
            </a:r>
            <a:r>
              <a:rPr lang="en-US" altLang="zh-TW" dirty="0"/>
              <a:t>/put</a:t>
            </a:r>
            <a:r>
              <a:rPr lang="zh-TW" altLang="en-US" dirty="0"/>
              <a:t>、</a:t>
            </a:r>
            <a:r>
              <a:rPr lang="en-US" altLang="zh-TW" dirty="0" err="1"/>
              <a:t>rte_ring_enqueue</a:t>
            </a:r>
            <a:r>
              <a:rPr lang="en-US" altLang="zh-TW" dirty="0"/>
              <a:t>/dequeue </a:t>
            </a:r>
            <a:r>
              <a:rPr lang="zh-TW" altLang="en-US" dirty="0"/>
              <a:t>等 </a:t>
            </a:r>
            <a:r>
              <a:rPr lang="en-US" altLang="zh-TW" dirty="0"/>
              <a:t>DPDK API</a:t>
            </a:r>
            <a:r>
              <a:rPr lang="zh-TW" altLang="en-US" dirty="0"/>
              <a:t>，但原本只是抽象的名詞。透過 </a:t>
            </a:r>
            <a:r>
              <a:rPr lang="en-US" altLang="zh-TW" dirty="0"/>
              <a:t>AI </a:t>
            </a:r>
            <a:r>
              <a:rPr lang="zh-TW" altLang="en-US" dirty="0"/>
              <a:t>的教學，我了解了 </a:t>
            </a:r>
            <a:r>
              <a:rPr lang="en-US" altLang="zh-TW" dirty="0" err="1"/>
              <a:t>Hugepage</a:t>
            </a:r>
            <a:r>
              <a:rPr lang="zh-TW" altLang="en-US" dirty="0"/>
              <a:t>、</a:t>
            </a:r>
            <a:r>
              <a:rPr lang="en-US" altLang="zh-TW" dirty="0"/>
              <a:t>Kernel Bypass</a:t>
            </a:r>
            <a:r>
              <a:rPr lang="zh-TW" altLang="en-US" dirty="0"/>
              <a:t>、</a:t>
            </a:r>
            <a:r>
              <a:rPr lang="en-US" altLang="zh-TW" dirty="0"/>
              <a:t>PMD Poll Mode </a:t>
            </a:r>
            <a:r>
              <a:rPr lang="zh-TW" altLang="en-US" dirty="0"/>
              <a:t>的實際運作機制，也看到了對應的程式碼範例，讓這些 </a:t>
            </a:r>
            <a:r>
              <a:rPr lang="en-US" altLang="zh-TW" dirty="0"/>
              <a:t>API </a:t>
            </a:r>
            <a:r>
              <a:rPr lang="zh-TW" altLang="en-US" dirty="0"/>
              <a:t>在腦中有了具體的形象。</a:t>
            </a:r>
          </a:p>
          <a:p>
            <a:endParaRPr lang="zh-TW" altLang="en-US" dirty="0"/>
          </a:p>
        </p:txBody>
      </p:sp>
    </p:spTree>
    <p:extLst>
      <p:ext uri="{BB962C8B-B14F-4D97-AF65-F5344CB8AC3E}">
        <p14:creationId xmlns:p14="http://schemas.microsoft.com/office/powerpoint/2010/main" val="377151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146212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r>
              <a:rPr lang="zh-TW" altLang="en-US" dirty="0"/>
              <a:t>這種高延遲的根本原因，在於服務介面（</a:t>
            </a:r>
            <a:r>
              <a:rPr lang="en-US" altLang="zh-TW" dirty="0"/>
              <a:t>SBI</a:t>
            </a:r>
            <a:r>
              <a:rPr lang="zh-TW" altLang="en-US" dirty="0"/>
              <a:t>，</a:t>
            </a:r>
            <a:r>
              <a:rPr lang="en-US" altLang="zh-TW" dirty="0"/>
              <a:t>Service-Based Interface</a:t>
            </a:r>
            <a:r>
              <a:rPr lang="zh-TW" altLang="en-US" dirty="0"/>
              <a:t>），</a:t>
            </a:r>
            <a:r>
              <a:rPr lang="en-US" altLang="zh-TW" dirty="0"/>
              <a:t>SBI </a:t>
            </a:r>
            <a:r>
              <a:rPr lang="zh-TW" altLang="en-US" dirty="0"/>
              <a:t>建構在 </a:t>
            </a:r>
            <a:r>
              <a:rPr lang="en-US" altLang="zh-TW" dirty="0"/>
              <a:t>HTTP/REST </a:t>
            </a:r>
            <a:r>
              <a:rPr lang="zh-TW" altLang="en-US" dirty="0"/>
              <a:t>上，搭配 </a:t>
            </a:r>
            <a:r>
              <a:rPr lang="en-US" altLang="zh-TW" dirty="0"/>
              <a:t>JSON </a:t>
            </a:r>
            <a:r>
              <a:rPr lang="zh-TW" altLang="en-US" dirty="0"/>
              <a:t>編碼。雖然這對開發者很方便，但引入了多層開銷：緩衝區之間反覆複製資料、每層協定堆疊的處理、使用者空間與核心空間之間耗費資源的切換，以及每次訊息交換時對 </a:t>
            </a:r>
            <a:r>
              <a:rPr lang="en-US" altLang="zh-TW" dirty="0"/>
              <a:t>JSON </a:t>
            </a:r>
            <a:r>
              <a:rPr lang="zh-TW" altLang="en-US" dirty="0"/>
              <a:t>酬載的序列化與反序列化。</a:t>
            </a:r>
          </a:p>
        </p:txBody>
      </p:sp>
    </p:spTree>
    <p:extLst>
      <p:ext uri="{BB962C8B-B14F-4D97-AF65-F5344CB8AC3E}">
        <p14:creationId xmlns:p14="http://schemas.microsoft.com/office/powerpoint/2010/main" val="4172132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r>
              <a:rPr lang="zh-TW" altLang="en-US" dirty="0"/>
              <a:t>第一，非同步與同步不相容。</a:t>
            </a:r>
            <a:r>
              <a:rPr lang="en-US" altLang="zh-TW" dirty="0"/>
              <a:t>L²5GC </a:t>
            </a:r>
            <a:r>
              <a:rPr lang="zh-TW" altLang="en-US" dirty="0"/>
              <a:t>使用 </a:t>
            </a:r>
            <a:r>
              <a:rPr lang="en-US" altLang="zh-TW" dirty="0"/>
              <a:t>DPDK </a:t>
            </a:r>
            <a:r>
              <a:rPr lang="zh-TW" altLang="en-US" dirty="0"/>
              <a:t>原始的非同步共享記憶體 </a:t>
            </a:r>
            <a:r>
              <a:rPr lang="en-US" altLang="zh-TW" dirty="0"/>
              <a:t>I/O</a:t>
            </a:r>
            <a:r>
              <a:rPr lang="zh-TW" altLang="en-US" dirty="0"/>
              <a:t>。在非同步通訊中，呼叫方發送訊息後立即繼續執行，不等待回覆。然而，</a:t>
            </a:r>
            <a:r>
              <a:rPr lang="en-US" altLang="zh-TW" dirty="0"/>
              <a:t>3GPP SBI </a:t>
            </a:r>
            <a:r>
              <a:rPr lang="zh-TW" altLang="en-US" dirty="0"/>
              <a:t>是同步運作的</a:t>
            </a:r>
            <a:r>
              <a:rPr lang="en-US" altLang="zh-TW" dirty="0"/>
              <a:t>——</a:t>
            </a:r>
            <a:r>
              <a:rPr lang="zh-TW" altLang="en-US" dirty="0"/>
              <a:t>呼叫方發出請求後必須阻塞，直到收到回覆。這兩種模型從根本上就不相符。要在非同步傳輸之上模擬同步 </a:t>
            </a:r>
            <a:r>
              <a:rPr lang="en-US" altLang="zh-TW" dirty="0"/>
              <a:t>SBI</a:t>
            </a:r>
            <a:r>
              <a:rPr lang="zh-TW" altLang="en-US" dirty="0"/>
              <a:t>。</a:t>
            </a:r>
          </a:p>
          <a:p>
            <a:r>
              <a:rPr lang="zh-TW" altLang="en-US" dirty="0"/>
              <a:t>第二，沒有連線感知，也就是不支援多 </a:t>
            </a:r>
            <a:r>
              <a:rPr lang="en-US" altLang="zh-TW" dirty="0"/>
              <a:t>Session</a:t>
            </a:r>
            <a:r>
              <a:rPr lang="zh-TW" altLang="en-US" dirty="0"/>
              <a:t>。</a:t>
            </a:r>
            <a:r>
              <a:rPr lang="en-US" altLang="zh-TW" dirty="0"/>
              <a:t>L²5GC </a:t>
            </a:r>
            <a:r>
              <a:rPr lang="zh-TW" altLang="en-US" dirty="0"/>
              <a:t>的共享記憶體 </a:t>
            </a:r>
            <a:r>
              <a:rPr lang="en-US" altLang="zh-TW" dirty="0"/>
              <a:t>I/O </a:t>
            </a:r>
            <a:r>
              <a:rPr lang="zh-TW" altLang="en-US" dirty="0"/>
              <a:t>是無狀態的</a:t>
            </a:r>
            <a:r>
              <a:rPr lang="en-US" altLang="zh-TW" dirty="0"/>
              <a:t>——</a:t>
            </a:r>
            <a:r>
              <a:rPr lang="zh-TW" altLang="en-US" dirty="0"/>
              <a:t>它沒有連線的概念，無法追蹤哪些訊息屬於哪個用戶。在真實的 </a:t>
            </a:r>
            <a:r>
              <a:rPr lang="en-US" altLang="zh-TW" dirty="0"/>
              <a:t>5G </a:t>
            </a:r>
            <a:r>
              <a:rPr lang="zh-TW" altLang="en-US" dirty="0"/>
              <a:t>核心網路中，許多用戶同時被服務，每位用戶都有自己的註冊、</a:t>
            </a:r>
            <a:r>
              <a:rPr lang="en-US" altLang="zh-TW" dirty="0"/>
              <a:t>Session </a:t>
            </a:r>
            <a:r>
              <a:rPr lang="zh-TW" altLang="en-US" dirty="0"/>
              <a:t>建立和換手程序並發進行。由於 </a:t>
            </a:r>
            <a:r>
              <a:rPr lang="en-US" altLang="zh-TW" dirty="0"/>
              <a:t>L²5GC </a:t>
            </a:r>
            <a:r>
              <a:rPr lang="zh-TW" altLang="en-US" dirty="0"/>
              <a:t>無法區分這些用戶 </a:t>
            </a:r>
            <a:r>
              <a:rPr lang="en-US" altLang="zh-TW" dirty="0"/>
              <a:t>Session</a:t>
            </a:r>
            <a:r>
              <a:rPr lang="zh-TW" altLang="en-US" dirty="0"/>
              <a:t>，它從根本上就無法擴展以支援多個同時在線的用戶。</a:t>
            </a:r>
          </a:p>
          <a:p>
            <a:r>
              <a:rPr lang="zh-TW" altLang="en-US" dirty="0"/>
              <a:t>第三，</a:t>
            </a:r>
            <a:r>
              <a:rPr lang="en-US" altLang="zh-TW" dirty="0"/>
              <a:t>C </a:t>
            </a:r>
            <a:r>
              <a:rPr lang="zh-TW" altLang="en-US" dirty="0"/>
              <a:t>與 </a:t>
            </a:r>
            <a:r>
              <a:rPr lang="en-US" altLang="zh-TW" dirty="0"/>
              <a:t>Golang </a:t>
            </a:r>
            <a:r>
              <a:rPr lang="zh-TW" altLang="en-US" dirty="0"/>
              <a:t>程式語言不相容。</a:t>
            </a:r>
            <a:r>
              <a:rPr lang="en-US" altLang="zh-TW" dirty="0"/>
              <a:t>L²5GC </a:t>
            </a:r>
            <a:r>
              <a:rPr lang="zh-TW" altLang="en-US" dirty="0"/>
              <a:t>的高效能 </a:t>
            </a:r>
            <a:r>
              <a:rPr lang="en-US" altLang="zh-TW" dirty="0"/>
              <a:t>I/O </a:t>
            </a:r>
            <a:r>
              <a:rPr lang="zh-TW" altLang="en-US" dirty="0"/>
              <a:t>層是用 </a:t>
            </a:r>
            <a:r>
              <a:rPr lang="en-US" altLang="zh-TW" dirty="0"/>
              <a:t>C </a:t>
            </a:r>
            <a:r>
              <a:rPr lang="zh-TW" altLang="en-US" dirty="0"/>
              <a:t>搭配 </a:t>
            </a:r>
            <a:r>
              <a:rPr lang="en-US" altLang="zh-TW" dirty="0"/>
              <a:t>DPDK </a:t>
            </a:r>
            <a:r>
              <a:rPr lang="zh-TW" altLang="en-US" dirty="0"/>
              <a:t>函式庫撰寫的，而它所基於的符合 </a:t>
            </a:r>
            <a:r>
              <a:rPr lang="en-US" altLang="zh-TW" dirty="0"/>
              <a:t>3GPP </a:t>
            </a:r>
            <a:r>
              <a:rPr lang="zh-TW" altLang="en-US" dirty="0"/>
              <a:t>規範的 </a:t>
            </a:r>
            <a:r>
              <a:rPr lang="en-US" altLang="zh-TW" dirty="0"/>
              <a:t>5GC </a:t>
            </a:r>
            <a:r>
              <a:rPr lang="zh-TW" altLang="en-US" dirty="0"/>
              <a:t>實作</a:t>
            </a:r>
            <a:r>
              <a:rPr lang="en-US" altLang="zh-TW" dirty="0"/>
              <a:t>——free5GC——</a:t>
            </a:r>
            <a:r>
              <a:rPr lang="zh-TW" altLang="en-US" dirty="0"/>
              <a:t>則是用 </a:t>
            </a:r>
            <a:r>
              <a:rPr lang="en-US" altLang="zh-TW" dirty="0"/>
              <a:t>Golang </a:t>
            </a:r>
            <a:r>
              <a:rPr lang="zh-TW" altLang="en-US" dirty="0"/>
              <a:t>撰寫的。這兩種語言之間沒有簡潔的橋接方式，這意味著將 </a:t>
            </a:r>
            <a:r>
              <a:rPr lang="en-US" altLang="zh-TW" dirty="0"/>
              <a:t>free5GC </a:t>
            </a:r>
            <a:r>
              <a:rPr lang="zh-TW" altLang="en-US" dirty="0"/>
              <a:t>移植到 </a:t>
            </a:r>
            <a:r>
              <a:rPr lang="en-US" altLang="zh-TW" dirty="0"/>
              <a:t>L²5GC </a:t>
            </a:r>
            <a:r>
              <a:rPr lang="zh-TW" altLang="en-US" dirty="0"/>
              <a:t>需要大量手動重構程式碼，嚴重拖慢開發進度。</a:t>
            </a:r>
          </a:p>
        </p:txBody>
      </p:sp>
    </p:spTree>
    <p:extLst>
      <p:ext uri="{BB962C8B-B14F-4D97-AF65-F5344CB8AC3E}">
        <p14:creationId xmlns:p14="http://schemas.microsoft.com/office/powerpoint/2010/main" val="401608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r>
              <a:rPr lang="zh-TW" altLang="en-US" dirty="0"/>
              <a:t>最底層是共享記憶體池，由 </a:t>
            </a:r>
            <a:r>
              <a:rPr lang="en-US" altLang="zh-TW" dirty="0"/>
              <a:t>DPDK </a:t>
            </a:r>
            <a:r>
              <a:rPr lang="zh-TW" altLang="en-US" dirty="0"/>
              <a:t>的 </a:t>
            </a:r>
            <a:r>
              <a:rPr lang="en-US" altLang="zh-TW" dirty="0" err="1"/>
              <a:t>Mempool</a:t>
            </a:r>
            <a:r>
              <a:rPr lang="en-US" altLang="zh-TW" dirty="0"/>
              <a:t> </a:t>
            </a:r>
            <a:r>
              <a:rPr lang="zh-TW" altLang="en-US" dirty="0"/>
              <a:t>函式庫管理。</a:t>
            </a:r>
            <a:endParaRPr lang="en-US" altLang="zh-TW" dirty="0"/>
          </a:p>
          <a:p>
            <a:r>
              <a:rPr lang="zh-TW" altLang="en-US" dirty="0"/>
              <a:t>其上是 </a:t>
            </a:r>
            <a:r>
              <a:rPr lang="en-US" altLang="zh-TW" dirty="0"/>
              <a:t>DPDK RTE Ring / </a:t>
            </a:r>
            <a:r>
              <a:rPr lang="en-US" altLang="zh-TW" dirty="0" err="1"/>
              <a:t>Mempool</a:t>
            </a:r>
            <a:r>
              <a:rPr lang="en-US" altLang="zh-TW" dirty="0"/>
              <a:t> </a:t>
            </a:r>
            <a:r>
              <a:rPr lang="zh-TW" altLang="en-US" dirty="0"/>
              <a:t>層，提供原始的無鎖環形緩衝區原語，用於非同步資料移動，就是圖中 </a:t>
            </a:r>
            <a:r>
              <a:rPr lang="en-US" altLang="zh-TW" dirty="0"/>
              <a:t>NF </a:t>
            </a:r>
            <a:r>
              <a:rPr lang="zh-TW" altLang="en-US" dirty="0"/>
              <a:t>的 </a:t>
            </a:r>
            <a:r>
              <a:rPr lang="en-US" altLang="zh-TW" b="1" dirty="0"/>
              <a:t>T</a:t>
            </a:r>
            <a:r>
              <a:rPr lang="zh-TW" altLang="en-US" b="1" dirty="0"/>
              <a:t>（</a:t>
            </a:r>
            <a:r>
              <a:rPr lang="en-US" altLang="zh-TW" b="1" dirty="0"/>
              <a:t>Transmit</a:t>
            </a:r>
            <a:r>
              <a:rPr lang="zh-TW" altLang="en-US" b="1" dirty="0"/>
              <a:t>）</a:t>
            </a:r>
            <a:r>
              <a:rPr lang="en-US" altLang="zh-TW" b="1" dirty="0"/>
              <a:t>/ R</a:t>
            </a:r>
            <a:r>
              <a:rPr lang="zh-TW" altLang="en-US" b="1" dirty="0"/>
              <a:t>（</a:t>
            </a:r>
            <a:r>
              <a:rPr lang="en-US" altLang="zh-TW" b="1" dirty="0"/>
              <a:t>Receive</a:t>
            </a:r>
            <a:r>
              <a:rPr lang="zh-TW" altLang="en-US" b="1" dirty="0"/>
              <a:t>）</a:t>
            </a:r>
            <a:r>
              <a:rPr lang="en-US" altLang="zh-TW" b="1" dirty="0"/>
              <a:t>ring</a:t>
            </a:r>
            <a:r>
              <a:rPr lang="en-US" altLang="zh-TW" dirty="0"/>
              <a:t> </a:t>
            </a:r>
            <a:r>
              <a:rPr lang="zh-TW" altLang="en-US" dirty="0"/>
              <a:t>小圓圈。</a:t>
            </a:r>
            <a:endParaRPr lang="en-US" altLang="zh-TW" dirty="0"/>
          </a:p>
          <a:p>
            <a:r>
              <a:rPr lang="en-US" altLang="zh-TW" dirty="0"/>
              <a:t>I/O Stack</a:t>
            </a:r>
            <a:r>
              <a:rPr lang="zh-TW" altLang="en-US" dirty="0"/>
              <a:t>，也就是 </a:t>
            </a:r>
            <a:r>
              <a:rPr lang="en-US" altLang="zh-TW" dirty="0"/>
              <a:t>L²5GC+ </a:t>
            </a:r>
            <a:r>
              <a:rPr lang="zh-TW" altLang="en-US" dirty="0"/>
              <a:t>對 </a:t>
            </a:r>
            <a:r>
              <a:rPr lang="en-US" altLang="zh-TW" dirty="0"/>
              <a:t>X-IO </a:t>
            </a:r>
            <a:r>
              <a:rPr lang="zh-TW" altLang="en-US" dirty="0"/>
              <a:t>框架的實作</a:t>
            </a:r>
            <a:r>
              <a:rPr lang="en-US" altLang="zh-TW" dirty="0"/>
              <a:t>——</a:t>
            </a:r>
            <a:r>
              <a:rPr lang="zh-TW" altLang="en-US" dirty="0"/>
              <a:t>它負責封包的接收與傳送、連線狀態管理，以及在用戶 </a:t>
            </a:r>
            <a:r>
              <a:rPr lang="en-US" altLang="zh-TW" dirty="0"/>
              <a:t>Session </a:t>
            </a:r>
            <a:r>
              <a:rPr lang="zh-TW" altLang="en-US" dirty="0"/>
              <a:t>執行緒之間路由訊息，這一層繞過了 </a:t>
            </a:r>
            <a:r>
              <a:rPr lang="en-US" altLang="zh-TW" dirty="0"/>
              <a:t>Linux kernel </a:t>
            </a:r>
            <a:r>
              <a:rPr lang="zh-TW" altLang="en-US" dirty="0"/>
              <a:t>的網路協定棧，直接在 </a:t>
            </a:r>
            <a:r>
              <a:rPr lang="en-US" altLang="zh-TW" b="1" dirty="0" err="1"/>
              <a:t>userspace</a:t>
            </a:r>
            <a:r>
              <a:rPr lang="zh-TW" altLang="en-US" dirty="0"/>
              <a:t> 處理，所以速度快。</a:t>
            </a:r>
            <a:endParaRPr lang="en-US" altLang="zh-TW" dirty="0"/>
          </a:p>
          <a:p>
            <a:r>
              <a:rPr lang="en-US" altLang="zh-TW" dirty="0"/>
              <a:t>Socket APIs</a:t>
            </a:r>
            <a:r>
              <a:rPr lang="zh-TW" altLang="en-US" dirty="0"/>
              <a:t>，對外提供類似 </a:t>
            </a:r>
            <a:r>
              <a:rPr lang="en-US" altLang="zh-TW" dirty="0"/>
              <a:t>POSIX </a:t>
            </a:r>
            <a:r>
              <a:rPr lang="zh-TW" altLang="en-US" dirty="0"/>
              <a:t>的介面，包含阻塞式的 </a:t>
            </a:r>
            <a:r>
              <a:rPr lang="en-US" altLang="zh-TW" dirty="0"/>
              <a:t>Write() </a:t>
            </a:r>
            <a:r>
              <a:rPr lang="zh-TW" altLang="en-US" dirty="0"/>
              <a:t>與 </a:t>
            </a:r>
            <a:r>
              <a:rPr lang="en-US" altLang="zh-TW" dirty="0"/>
              <a:t>Read() </a:t>
            </a:r>
            <a:r>
              <a:rPr lang="zh-TW" altLang="en-US" dirty="0"/>
              <a:t>呼叫，將非同步的底層內部隱藏起來。</a:t>
            </a:r>
            <a:endParaRPr lang="en-US" altLang="zh-TW" dirty="0"/>
          </a:p>
          <a:p>
            <a:r>
              <a:rPr lang="en-US" altLang="zh-TW" dirty="0"/>
              <a:t>HTTP/REST APIs </a:t>
            </a:r>
            <a:r>
              <a:rPr lang="zh-TW" altLang="en-US" dirty="0"/>
              <a:t>層再將 </a:t>
            </a:r>
            <a:r>
              <a:rPr lang="en-US" altLang="zh-TW" dirty="0"/>
              <a:t>socket </a:t>
            </a:r>
            <a:r>
              <a:rPr lang="zh-TW" altLang="en-US" dirty="0"/>
              <a:t>介面抽象成標準的 </a:t>
            </a:r>
            <a:r>
              <a:rPr lang="en-US" altLang="zh-TW" dirty="0"/>
              <a:t>Web API </a:t>
            </a:r>
            <a:r>
              <a:rPr lang="zh-TW" altLang="en-US" dirty="0"/>
              <a:t>語意。</a:t>
            </a:r>
            <a:endParaRPr lang="en-US" altLang="zh-TW" dirty="0"/>
          </a:p>
          <a:p>
            <a:r>
              <a:rPr lang="zh-TW" altLang="en-US" dirty="0"/>
              <a:t>最頂層是 </a:t>
            </a:r>
            <a:r>
              <a:rPr lang="en-US" altLang="zh-TW" dirty="0"/>
              <a:t>3GPP SBI</a:t>
            </a:r>
            <a:r>
              <a:rPr lang="zh-TW" altLang="en-US" dirty="0"/>
              <a:t>，直接從 </a:t>
            </a:r>
            <a:r>
              <a:rPr lang="en-US" altLang="zh-TW" dirty="0"/>
              <a:t>free5GC </a:t>
            </a:r>
            <a:r>
              <a:rPr lang="zh-TW" altLang="en-US" dirty="0"/>
              <a:t>移植而來，幾乎不需修改。</a:t>
            </a:r>
          </a:p>
        </p:txBody>
      </p:sp>
    </p:spTree>
    <p:extLst>
      <p:ext uri="{BB962C8B-B14F-4D97-AF65-F5344CB8AC3E}">
        <p14:creationId xmlns:p14="http://schemas.microsoft.com/office/powerpoint/2010/main" val="2580988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r>
              <a:rPr lang="en-US" altLang="zh-TW" dirty="0"/>
              <a:t>NF Manager </a:t>
            </a:r>
            <a:r>
              <a:rPr lang="zh-TW" altLang="en-US" dirty="0"/>
              <a:t>是每個節點上的常駐程式，負責共享記憶體池的生命週期管理</a:t>
            </a:r>
            <a:r>
              <a:rPr lang="en-US" altLang="zh-TW" dirty="0"/>
              <a:t>——</a:t>
            </a:r>
            <a:r>
              <a:rPr lang="zh-TW" altLang="en-US" dirty="0"/>
              <a:t>在啟動時初始化記憶體緩衝區、在運行期間管理其回收，並在關閉時釋放。它同時充當中央路由器，根據 </a:t>
            </a:r>
            <a:r>
              <a:rPr lang="en-US" altLang="zh-TW" dirty="0"/>
              <a:t>IP PORT</a:t>
            </a:r>
            <a:r>
              <a:rPr lang="zh-TW" altLang="en-US" dirty="0"/>
              <a:t>，將訊息描述子轉發至對應的 </a:t>
            </a:r>
            <a:r>
              <a:rPr lang="en-US" altLang="zh-TW" dirty="0"/>
              <a:t>NF</a:t>
            </a:r>
            <a:r>
              <a:rPr lang="zh-TW" altLang="en-US" dirty="0"/>
              <a:t>。</a:t>
            </a:r>
          </a:p>
          <a:p>
            <a:r>
              <a:rPr lang="zh-TW" altLang="en-US" dirty="0"/>
              <a:t>無鎖描述子傳遞機制是效能的關鍵路徑。每個 </a:t>
            </a:r>
            <a:r>
              <a:rPr lang="en-US" altLang="zh-TW" dirty="0"/>
              <a:t>NF </a:t>
            </a:r>
            <a:r>
              <a:rPr lang="zh-TW" altLang="en-US" dirty="0"/>
              <a:t>被分配一對專屬的生產者環（</a:t>
            </a:r>
            <a:r>
              <a:rPr lang="en-US" altLang="zh-TW" dirty="0"/>
              <a:t>producer ring</a:t>
            </a:r>
            <a:r>
              <a:rPr lang="zh-TW" altLang="en-US" dirty="0"/>
              <a:t>）與消費者環（</a:t>
            </a:r>
            <a:r>
              <a:rPr lang="en-US" altLang="zh-TW" dirty="0"/>
              <a:t>consumer ring</a:t>
            </a:r>
            <a:r>
              <a:rPr lang="zh-TW" altLang="en-US" dirty="0"/>
              <a:t>）。這些環只與 </a:t>
            </a:r>
            <a:r>
              <a:rPr lang="en-US" altLang="zh-TW" dirty="0"/>
              <a:t>NF Manager </a:t>
            </a:r>
            <a:r>
              <a:rPr lang="zh-TW" altLang="en-US" dirty="0"/>
              <a:t>共享，這意味著每對環在任意時刻都只有一個生產者和一個消費者，完全消除了加鎖的需求。</a:t>
            </a:r>
            <a:r>
              <a:rPr lang="en-US" altLang="zh-TW" dirty="0"/>
              <a:t>NF Manager </a:t>
            </a:r>
            <a:r>
              <a:rPr lang="zh-TW" altLang="en-US" dirty="0"/>
              <a:t>從某個 </a:t>
            </a:r>
            <a:r>
              <a:rPr lang="en-US" altLang="zh-TW" dirty="0"/>
              <a:t>NF </a:t>
            </a:r>
            <a:r>
              <a:rPr lang="zh-TW" altLang="en-US" dirty="0"/>
              <a:t>的生產者環讀取，再根據路由表查找，將其寫入正確目標 </a:t>
            </a:r>
            <a:r>
              <a:rPr lang="en-US" altLang="zh-TW" dirty="0"/>
              <a:t>NF </a:t>
            </a:r>
            <a:r>
              <a:rPr lang="zh-TW" altLang="en-US" dirty="0"/>
              <a:t>的消費者環。</a:t>
            </a:r>
          </a:p>
          <a:p>
            <a:r>
              <a:rPr lang="en-US" altLang="zh-TW" dirty="0" err="1"/>
              <a:t>CGo</a:t>
            </a:r>
            <a:r>
              <a:rPr lang="en-US" altLang="zh-TW" dirty="0"/>
              <a:t> </a:t>
            </a:r>
            <a:r>
              <a:rPr lang="zh-TW" altLang="en-US" dirty="0"/>
              <a:t>橋接層將 </a:t>
            </a:r>
            <a:r>
              <a:rPr lang="en-US" altLang="zh-TW" dirty="0"/>
              <a:t>C </a:t>
            </a:r>
            <a:r>
              <a:rPr lang="zh-TW" altLang="en-US" dirty="0"/>
              <a:t>撰寫的 </a:t>
            </a:r>
            <a:r>
              <a:rPr lang="en-US" altLang="zh-TW" dirty="0"/>
              <a:t>I/O Stack </a:t>
            </a:r>
            <a:r>
              <a:rPr lang="zh-TW" altLang="en-US" dirty="0"/>
              <a:t>連接至 </a:t>
            </a:r>
            <a:r>
              <a:rPr lang="en-US" altLang="zh-TW" dirty="0"/>
              <a:t>Golang </a:t>
            </a:r>
            <a:r>
              <a:rPr lang="zh-TW" altLang="en-US" dirty="0"/>
              <a:t>撰寫的上層。透過以 </a:t>
            </a:r>
            <a:r>
              <a:rPr lang="en-US" altLang="zh-TW" dirty="0"/>
              <a:t>L²5GC+ </a:t>
            </a:r>
            <a:r>
              <a:rPr lang="zh-TW" altLang="en-US" dirty="0"/>
              <a:t>的 </a:t>
            </a:r>
            <a:r>
              <a:rPr lang="en-US" altLang="zh-TW" dirty="0"/>
              <a:t>socket API </a:t>
            </a:r>
            <a:r>
              <a:rPr lang="zh-TW" altLang="en-US" dirty="0"/>
              <a:t>套件取代 </a:t>
            </a:r>
            <a:r>
              <a:rPr lang="en-US" altLang="zh-TW" dirty="0"/>
              <a:t>Golang </a:t>
            </a:r>
            <a:r>
              <a:rPr lang="zh-TW" altLang="en-US" dirty="0"/>
              <a:t>標準的 </a:t>
            </a:r>
            <a:r>
              <a:rPr lang="en-US" altLang="zh-TW" dirty="0"/>
              <a:t>net </a:t>
            </a:r>
            <a:r>
              <a:rPr lang="zh-TW" altLang="en-US" dirty="0"/>
              <a:t>套件</a:t>
            </a:r>
            <a:r>
              <a:rPr lang="en-US" altLang="zh-TW" dirty="0"/>
              <a:t>——</a:t>
            </a:r>
            <a:r>
              <a:rPr lang="zh-TW" altLang="en-US" dirty="0"/>
              <a:t>兩者公開相同的函式簽章</a:t>
            </a:r>
            <a:r>
              <a:rPr lang="en-US" altLang="zh-TW" dirty="0"/>
              <a:t>——free5GC </a:t>
            </a:r>
            <a:r>
              <a:rPr lang="zh-TW" altLang="en-US" dirty="0"/>
              <a:t>上層的 </a:t>
            </a:r>
            <a:r>
              <a:rPr lang="en-US" altLang="zh-TW" dirty="0"/>
              <a:t>HTTP/REST </a:t>
            </a:r>
            <a:r>
              <a:rPr lang="zh-TW" altLang="en-US" dirty="0"/>
              <a:t>與 </a:t>
            </a:r>
            <a:r>
              <a:rPr lang="en-US" altLang="zh-TW" dirty="0"/>
              <a:t>3GPP SBI </a:t>
            </a:r>
            <a:r>
              <a:rPr lang="zh-TW" altLang="en-US" dirty="0"/>
              <a:t>程式碼可以直接重用，無需修改。</a:t>
            </a:r>
            <a:r>
              <a:rPr lang="en-US" altLang="zh-TW" dirty="0"/>
              <a:t>C </a:t>
            </a:r>
            <a:r>
              <a:rPr lang="zh-TW" altLang="en-US" dirty="0"/>
              <a:t>到 </a:t>
            </a:r>
            <a:r>
              <a:rPr lang="en-US" altLang="zh-TW" dirty="0"/>
              <a:t>Go </a:t>
            </a:r>
            <a:r>
              <a:rPr lang="zh-TW" altLang="en-US" dirty="0"/>
              <a:t>的邊界跨越每次呼叫僅增加約 </a:t>
            </a:r>
            <a:r>
              <a:rPr lang="en-US" altLang="zh-TW" dirty="0"/>
              <a:t>70 </a:t>
            </a:r>
            <a:r>
              <a:rPr lang="zh-TW" altLang="en-US" dirty="0"/>
              <a:t>奈秒的開銷，可以忽略不計。</a:t>
            </a:r>
          </a:p>
        </p:txBody>
      </p:sp>
    </p:spTree>
    <p:extLst>
      <p:ext uri="{BB962C8B-B14F-4D97-AF65-F5344CB8AC3E}">
        <p14:creationId xmlns:p14="http://schemas.microsoft.com/office/powerpoint/2010/main" val="355588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r>
              <a:rPr lang="en-US" altLang="zh-TW" dirty="0"/>
              <a:t>Write()——</a:t>
            </a:r>
            <a:r>
              <a:rPr lang="zh-TW" altLang="en-US" dirty="0"/>
              <a:t>發送訊息。 目標是阻塞呼叫方，直到訊息已安全交付至共享記憶體層。流程如下：① 用戶執行緒呼叫 </a:t>
            </a:r>
            <a:r>
              <a:rPr lang="en-US" altLang="zh-TW" dirty="0"/>
              <a:t>Write()</a:t>
            </a:r>
            <a:r>
              <a:rPr lang="zh-TW" altLang="en-US" dirty="0"/>
              <a:t>，傳入包含訊息酬載的發送緩衝區。② </a:t>
            </a:r>
            <a:r>
              <a:rPr lang="en-US" altLang="zh-TW" dirty="0"/>
              <a:t>Write() </a:t>
            </a:r>
            <a:r>
              <a:rPr lang="zh-TW" altLang="en-US" dirty="0"/>
              <a:t>呼叫將此緩衝區傳給 </a:t>
            </a:r>
            <a:r>
              <a:rPr lang="en-US" altLang="zh-TW" dirty="0"/>
              <a:t>I/O Stack </a:t>
            </a:r>
            <a:r>
              <a:rPr lang="zh-TW" altLang="en-US" dirty="0"/>
              <a:t>內的 </a:t>
            </a:r>
            <a:r>
              <a:rPr lang="en-US" altLang="zh-TW" dirty="0"/>
              <a:t>Packet Handler</a:t>
            </a:r>
            <a:r>
              <a:rPr lang="zh-TW" altLang="en-US" dirty="0"/>
              <a:t>。</a:t>
            </a:r>
            <a:endParaRPr lang="en-US" altLang="zh-TW" dirty="0"/>
          </a:p>
          <a:p>
            <a:r>
              <a:rPr lang="zh-TW" altLang="en-US" dirty="0"/>
              <a:t>③ </a:t>
            </a:r>
            <a:r>
              <a:rPr lang="en-US" altLang="zh-TW" dirty="0"/>
              <a:t>Packet Handler </a:t>
            </a:r>
            <a:r>
              <a:rPr lang="zh-TW" altLang="en-US" dirty="0"/>
              <a:t>呼叫 </a:t>
            </a:r>
            <a:r>
              <a:rPr lang="en-US" altLang="zh-TW" dirty="0" err="1"/>
              <a:t>rte_mempool_get</a:t>
            </a:r>
            <a:r>
              <a:rPr lang="en-US" altLang="zh-TW" dirty="0"/>
              <a:t>() </a:t>
            </a:r>
            <a:r>
              <a:rPr lang="zh-TW" altLang="en-US" dirty="0"/>
              <a:t>從共享記憶體池取得空閒緩衝區槽位，然後將訊息從呼叫方的發送緩衝區複製到此共享記憶體緩衝區。</a:t>
            </a:r>
            <a:endParaRPr lang="en-US" altLang="zh-TW" dirty="0"/>
          </a:p>
          <a:p>
            <a:r>
              <a:rPr lang="zh-TW" altLang="en-US" dirty="0"/>
              <a:t>④ </a:t>
            </a:r>
            <a:r>
              <a:rPr lang="en-US" altLang="zh-TW" dirty="0"/>
              <a:t>Packet Handler </a:t>
            </a:r>
            <a:r>
              <a:rPr lang="zh-TW" altLang="en-US" dirty="0"/>
              <a:t>呼叫 </a:t>
            </a:r>
            <a:r>
              <a:rPr lang="en-US" altLang="zh-TW" dirty="0" err="1"/>
              <a:t>rte_ring_enqueue</a:t>
            </a:r>
            <a:r>
              <a:rPr lang="en-US" altLang="zh-TW" dirty="0"/>
              <a:t>()</a:t>
            </a:r>
            <a:r>
              <a:rPr lang="zh-TW" altLang="en-US" dirty="0"/>
              <a:t>，將緩衝區描述子</a:t>
            </a:r>
            <a:r>
              <a:rPr lang="en-US" altLang="zh-TW" dirty="0"/>
              <a:t>——</a:t>
            </a:r>
            <a:r>
              <a:rPr lang="zh-TW" altLang="en-US" dirty="0"/>
              <a:t>也就是指向共享記憶體槽位的輕量指標</a:t>
            </a:r>
            <a:r>
              <a:rPr lang="en-US" altLang="zh-TW" dirty="0"/>
              <a:t>——</a:t>
            </a:r>
            <a:r>
              <a:rPr lang="zh-TW" altLang="en-US" dirty="0"/>
              <a:t>放入 </a:t>
            </a:r>
            <a:r>
              <a:rPr lang="en-US" altLang="zh-TW" dirty="0"/>
              <a:t>NF </a:t>
            </a:r>
            <a:r>
              <a:rPr lang="zh-TW" altLang="en-US" dirty="0"/>
              <a:t>的生產者 </a:t>
            </a:r>
            <a:r>
              <a:rPr lang="en-US" altLang="zh-TW" dirty="0"/>
              <a:t>TX </a:t>
            </a:r>
            <a:r>
              <a:rPr lang="zh-TW" altLang="en-US" dirty="0"/>
              <a:t>環。</a:t>
            </a:r>
            <a:endParaRPr lang="en-US" altLang="zh-TW" dirty="0"/>
          </a:p>
          <a:p>
            <a:r>
              <a:rPr lang="zh-TW" altLang="en-US" dirty="0"/>
              <a:t>⑤ 一旦入隊成功，</a:t>
            </a:r>
            <a:r>
              <a:rPr lang="en-US" altLang="zh-TW" dirty="0"/>
              <a:t>Packet Handler </a:t>
            </a:r>
            <a:r>
              <a:rPr lang="zh-TW" altLang="en-US" dirty="0"/>
              <a:t>解除 </a:t>
            </a:r>
            <a:r>
              <a:rPr lang="en-US" altLang="zh-TW" dirty="0"/>
              <a:t>Write() </a:t>
            </a:r>
            <a:r>
              <a:rPr lang="zh-TW" altLang="en-US" dirty="0"/>
              <a:t>的阻塞並將控制權返回給呼叫執行緒。此時，呼叫方可以安全地繼續執行，知道訊息已在共享記憶體中，即將被傳遞。</a:t>
            </a:r>
            <a:endParaRPr lang="en-US" altLang="zh-TW" dirty="0"/>
          </a:p>
          <a:p>
            <a:endParaRPr lang="en-US" altLang="zh-TW" dirty="0"/>
          </a:p>
          <a:p>
            <a:r>
              <a:rPr lang="en-US" altLang="zh-TW" dirty="0"/>
              <a:t>Runtime Environment Ring Enqueue</a:t>
            </a:r>
            <a:endParaRPr lang="zh-TW" altLang="en-US" dirty="0"/>
          </a:p>
        </p:txBody>
      </p:sp>
    </p:spTree>
    <p:extLst>
      <p:ext uri="{BB962C8B-B14F-4D97-AF65-F5344CB8AC3E}">
        <p14:creationId xmlns:p14="http://schemas.microsoft.com/office/powerpoint/2010/main" val="2546593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E95B-5378-A6D5-9FD4-C2A71FFA54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D1390-8C8C-7F56-7363-0608A6ECAE88}"/>
              </a:ext>
            </a:extLst>
          </p:cNvPr>
          <p:cNvSpPr>
            <a:spLocks noGrp="1" noRot="1" noChangeAspect="1"/>
          </p:cNvSpPr>
          <p:nvPr>
            <p:ph type="sldImg"/>
          </p:nvPr>
        </p:nvSpPr>
        <p:spPr>
          <a:xfrm>
            <a:off x="381000" y="685800"/>
            <a:ext cx="6096000" cy="3429000"/>
          </a:xfrm>
        </p:spPr>
      </p:sp>
      <p:sp>
        <p:nvSpPr>
          <p:cNvPr id="3" name="備忘稿版面配置區 2">
            <a:extLst>
              <a:ext uri="{FF2B5EF4-FFF2-40B4-BE49-F238E27FC236}">
                <a16:creationId xmlns:a16="http://schemas.microsoft.com/office/drawing/2014/main" id="{CE9F3823-0CB3-2A5E-0FB4-8C652D4985FE}"/>
              </a:ext>
            </a:extLst>
          </p:cNvPr>
          <p:cNvSpPr>
            <a:spLocks noGrp="1"/>
          </p:cNvSpPr>
          <p:nvPr>
            <p:ph type="body" idx="1"/>
          </p:nvPr>
        </p:nvSpPr>
        <p:spPr/>
        <p:txBody>
          <a:bodyPr/>
          <a:lstStyle/>
          <a:p>
            <a:r>
              <a:rPr lang="en-US" altLang="zh-TW" dirty="0"/>
              <a:t>Read()——</a:t>
            </a:r>
            <a:r>
              <a:rPr lang="zh-TW" altLang="en-US" dirty="0"/>
              <a:t>接收訊息。它需要呼叫方等待一個非同步抵達的訊息。阻塞機制使用兩個關鍵資料結構：條件變數（</a:t>
            </a:r>
            <a:r>
              <a:rPr lang="en-US" altLang="zh-TW" dirty="0"/>
              <a:t>condition variable</a:t>
            </a:r>
            <a:r>
              <a:rPr lang="zh-TW" altLang="en-US" dirty="0"/>
              <a:t>）與接收佇列（</a:t>
            </a:r>
            <a:r>
              <a:rPr lang="en-US" altLang="zh-TW" dirty="0"/>
              <a:t>receive queue</a:t>
            </a:r>
            <a:r>
              <a:rPr lang="zh-TW" altLang="en-US" dirty="0"/>
              <a:t>），兩者都專屬於每個用戶執行緒。流程如下：</a:t>
            </a:r>
            <a:endParaRPr lang="en-US" altLang="zh-TW" dirty="0"/>
          </a:p>
          <a:p>
            <a:r>
              <a:rPr lang="zh-TW" altLang="en-US" dirty="0"/>
              <a:t>① 用戶執行緒呼叫 </a:t>
            </a:r>
            <a:r>
              <a:rPr lang="en-US" altLang="zh-TW" dirty="0"/>
              <a:t>Read()</a:t>
            </a:r>
            <a:r>
              <a:rPr lang="zh-TW" altLang="en-US" dirty="0"/>
              <a:t>，立即將條件變數設為 </a:t>
            </a:r>
            <a:r>
              <a:rPr lang="en-US" altLang="zh-TW" dirty="0"/>
              <a:t>TRUE </a:t>
            </a:r>
            <a:r>
              <a:rPr lang="zh-TW" altLang="en-US" dirty="0"/>
              <a:t>並阻塞該執行緒，使其暫停執行。</a:t>
            </a:r>
            <a:endParaRPr lang="en-US" altLang="zh-TW" dirty="0"/>
          </a:p>
          <a:p>
            <a:r>
              <a:rPr lang="zh-TW" altLang="en-US" dirty="0"/>
              <a:t>② 同時，</a:t>
            </a:r>
            <a:r>
              <a:rPr lang="en-US" altLang="zh-TW" dirty="0"/>
              <a:t>I/O Stack </a:t>
            </a:r>
            <a:r>
              <a:rPr lang="zh-TW" altLang="en-US" dirty="0"/>
              <a:t>的 </a:t>
            </a:r>
            <a:r>
              <a:rPr lang="en-US" altLang="zh-TW" dirty="0"/>
              <a:t>Packet Handler </a:t>
            </a:r>
            <a:r>
              <a:rPr lang="zh-TW" altLang="en-US" dirty="0"/>
              <a:t>非同步地輪詢消費者 </a:t>
            </a:r>
            <a:r>
              <a:rPr lang="en-US" altLang="zh-TW" dirty="0"/>
              <a:t>RX </a:t>
            </a:r>
            <a:r>
              <a:rPr lang="zh-TW" altLang="en-US" dirty="0"/>
              <a:t>環，等待傳入的描述子。</a:t>
            </a:r>
            <a:endParaRPr lang="en-US" altLang="zh-TW" dirty="0"/>
          </a:p>
          <a:p>
            <a:r>
              <a:rPr lang="zh-TW" altLang="en-US" dirty="0"/>
              <a:t>③ 當新的描述子抵達時，</a:t>
            </a:r>
            <a:r>
              <a:rPr lang="en-US" altLang="zh-TW" dirty="0"/>
              <a:t>Packet Handler </a:t>
            </a:r>
            <a:r>
              <a:rPr lang="zh-TW" altLang="en-US" dirty="0"/>
              <a:t>透過查找連線表識別其所屬的連線，然後將描述子放入對應用戶執行緒的接收佇列。</a:t>
            </a:r>
            <a:endParaRPr lang="en-US" altLang="zh-TW" dirty="0"/>
          </a:p>
          <a:p>
            <a:r>
              <a:rPr lang="zh-TW" altLang="en-US" dirty="0"/>
              <a:t>④ </a:t>
            </a:r>
            <a:r>
              <a:rPr lang="en-US" altLang="zh-TW" dirty="0"/>
              <a:t>Packet Handler </a:t>
            </a:r>
            <a:r>
              <a:rPr lang="zh-TW" altLang="en-US" dirty="0"/>
              <a:t>接著將條件變數設為 </a:t>
            </a:r>
            <a:r>
              <a:rPr lang="en-US" altLang="zh-TW" dirty="0"/>
              <a:t>FALSE</a:t>
            </a:r>
            <a:r>
              <a:rPr lang="zh-TW" altLang="en-US" dirty="0"/>
              <a:t>，喚醒被阻塞的用戶執行緒。</a:t>
            </a:r>
            <a:endParaRPr lang="en-US" altLang="zh-TW" dirty="0"/>
          </a:p>
          <a:p>
            <a:r>
              <a:rPr lang="zh-TW" altLang="en-US" dirty="0"/>
              <a:t>⑤ 現已解除阻塞的 </a:t>
            </a:r>
            <a:r>
              <a:rPr lang="en-US" altLang="zh-TW" dirty="0"/>
              <a:t>Read() </a:t>
            </a:r>
            <a:r>
              <a:rPr lang="zh-TW" altLang="en-US" dirty="0"/>
              <a:t>從接收佇列取出描述子。</a:t>
            </a:r>
            <a:endParaRPr lang="en-US" altLang="zh-TW" dirty="0"/>
          </a:p>
          <a:p>
            <a:r>
              <a:rPr lang="zh-TW" altLang="en-US" dirty="0"/>
              <a:t>⑥ 它將訊息酬載從共享記憶體緩衝區複製到用戶執行緒的本地接收緩衝區，呼叫 </a:t>
            </a:r>
            <a:r>
              <a:rPr lang="en-US" altLang="zh-TW" dirty="0" err="1"/>
              <a:t>rte_mempool_put</a:t>
            </a:r>
            <a:r>
              <a:rPr lang="en-US" altLang="zh-TW" dirty="0"/>
              <a:t>() </a:t>
            </a:r>
            <a:r>
              <a:rPr lang="zh-TW" altLang="en-US" dirty="0"/>
              <a:t>將共享記憶體槽位歸還至記憶體池，最後將接收到的資料返回給用戶執行緒。</a:t>
            </a:r>
          </a:p>
        </p:txBody>
      </p:sp>
    </p:spTree>
    <p:extLst>
      <p:ext uri="{BB962C8B-B14F-4D97-AF65-F5344CB8AC3E}">
        <p14:creationId xmlns:p14="http://schemas.microsoft.com/office/powerpoint/2010/main" val="296046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標題投影片" type="title">
  <p:cSld name="TITLE">
    <p:spTree>
      <p:nvGrpSpPr>
        <p:cNvPr id="1" name="Shape 59"/>
        <p:cNvGrpSpPr/>
        <p:nvPr/>
      </p:nvGrpSpPr>
      <p:grpSpPr>
        <a:xfrm>
          <a:off x="0" y="0"/>
          <a:ext cx="0" cy="0"/>
          <a:chOff x="0" y="0"/>
          <a:chExt cx="0" cy="0"/>
        </a:xfrm>
      </p:grpSpPr>
      <p:grpSp>
        <p:nvGrpSpPr>
          <p:cNvPr id="60" name="Google Shape;60;p14"/>
          <p:cNvGrpSpPr/>
          <p:nvPr/>
        </p:nvGrpSpPr>
        <p:grpSpPr>
          <a:xfrm>
            <a:off x="0" y="0"/>
            <a:ext cx="9144000" cy="5143500"/>
            <a:chOff x="0" y="0"/>
            <a:chExt cx="9143995" cy="6858000"/>
          </a:xfrm>
        </p:grpSpPr>
        <p:grpSp>
          <p:nvGrpSpPr>
            <p:cNvPr id="61" name="Google Shape;61;p14"/>
            <p:cNvGrpSpPr/>
            <p:nvPr/>
          </p:nvGrpSpPr>
          <p:grpSpPr>
            <a:xfrm>
              <a:off x="5399085" y="6113463"/>
              <a:ext cx="3744910" cy="700087"/>
              <a:chOff x="3379" y="3851"/>
              <a:chExt cx="2359" cy="441"/>
            </a:xfrm>
          </p:grpSpPr>
          <p:pic>
            <p:nvPicPr>
              <p:cNvPr id="62" name="Google Shape;62;p14"/>
              <p:cNvPicPr preferRelativeResize="0"/>
              <p:nvPr/>
            </p:nvPicPr>
            <p:blipFill rotWithShape="1">
              <a:blip r:embed="rId2">
                <a:alphaModFix/>
              </a:blip>
              <a:srcRect/>
              <a:stretch/>
            </p:blipFill>
            <p:spPr>
              <a:xfrm>
                <a:off x="5255" y="3851"/>
                <a:ext cx="483" cy="441"/>
              </a:xfrm>
              <a:prstGeom prst="rect">
                <a:avLst/>
              </a:prstGeom>
              <a:noFill/>
              <a:ln>
                <a:noFill/>
              </a:ln>
            </p:spPr>
          </p:pic>
          <p:sp>
            <p:nvSpPr>
              <p:cNvPr id="63" name="Google Shape;63;p14"/>
              <p:cNvSpPr/>
              <p:nvPr/>
            </p:nvSpPr>
            <p:spPr>
              <a:xfrm>
                <a:off x="3379" y="4020"/>
                <a:ext cx="1961" cy="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zh-TW" sz="1000" b="0" i="0" u="none" strike="noStrike" cap="none">
                    <a:solidFill>
                      <a:srgbClr val="969696"/>
                    </a:solidFill>
                    <a:latin typeface="Calibri"/>
                    <a:ea typeface="Calibri"/>
                    <a:cs typeface="Calibri"/>
                    <a:sym typeface="Calibri"/>
                  </a:rPr>
                  <a:t>National Chung Cheng University</a:t>
                </a:r>
                <a:endParaRPr/>
              </a:p>
              <a:p>
                <a:pPr marL="0" marR="0" lvl="0" indent="0" algn="r" rtl="0">
                  <a:spcBef>
                    <a:spcPts val="0"/>
                  </a:spcBef>
                  <a:spcAft>
                    <a:spcPts val="0"/>
                  </a:spcAft>
                  <a:buNone/>
                </a:pPr>
                <a:r>
                  <a:rPr lang="zh-TW" sz="1000" b="0" i="0" u="none" strike="noStrike" cap="none">
                    <a:solidFill>
                      <a:srgbClr val="969696"/>
                    </a:solidFill>
                    <a:latin typeface="Calibri"/>
                    <a:ea typeface="Calibri"/>
                    <a:cs typeface="Calibri"/>
                    <a:sym typeface="Calibri"/>
                  </a:rPr>
                  <a:t>Dept. Computer Science &amp; Information Engineering</a:t>
                </a:r>
                <a:endParaRPr/>
              </a:p>
            </p:txBody>
          </p:sp>
        </p:grpSp>
        <p:pic>
          <p:nvPicPr>
            <p:cNvPr id="64" name="Google Shape;64;p14"/>
            <p:cNvPicPr preferRelativeResize="0"/>
            <p:nvPr/>
          </p:nvPicPr>
          <p:blipFill rotWithShape="1">
            <a:blip r:embed="rId3">
              <a:alphaModFix/>
            </a:blip>
            <a:srcRect l="22060" b="24757"/>
            <a:stretch/>
          </p:blipFill>
          <p:spPr>
            <a:xfrm>
              <a:off x="0" y="4643438"/>
              <a:ext cx="2271713" cy="2214562"/>
            </a:xfrm>
            <a:prstGeom prst="rect">
              <a:avLst/>
            </a:prstGeom>
            <a:noFill/>
            <a:ln>
              <a:noFill/>
            </a:ln>
          </p:spPr>
        </p:pic>
        <p:pic>
          <p:nvPicPr>
            <p:cNvPr id="65" name="Google Shape;65;p14"/>
            <p:cNvPicPr preferRelativeResize="0"/>
            <p:nvPr/>
          </p:nvPicPr>
          <p:blipFill rotWithShape="1">
            <a:blip r:embed="rId4">
              <a:alphaModFix/>
            </a:blip>
            <a:srcRect b="3809"/>
            <a:stretch/>
          </p:blipFill>
          <p:spPr>
            <a:xfrm>
              <a:off x="2214563" y="5053013"/>
              <a:ext cx="1819275" cy="1804987"/>
            </a:xfrm>
            <a:prstGeom prst="rect">
              <a:avLst/>
            </a:prstGeom>
            <a:noFill/>
            <a:ln>
              <a:noFill/>
            </a:ln>
          </p:spPr>
        </p:pic>
        <p:pic>
          <p:nvPicPr>
            <p:cNvPr id="66" name="Google Shape;66;p14"/>
            <p:cNvPicPr preferRelativeResize="0"/>
            <p:nvPr/>
          </p:nvPicPr>
          <p:blipFill rotWithShape="1">
            <a:blip r:embed="rId3">
              <a:alphaModFix/>
            </a:blip>
            <a:srcRect l="21568" t="33981"/>
            <a:stretch/>
          </p:blipFill>
          <p:spPr>
            <a:xfrm>
              <a:off x="0" y="0"/>
              <a:ext cx="2286000" cy="1943100"/>
            </a:xfrm>
            <a:prstGeom prst="rect">
              <a:avLst/>
            </a:prstGeom>
            <a:noFill/>
            <a:ln>
              <a:noFill/>
            </a:ln>
          </p:spPr>
        </p:pic>
        <p:pic>
          <p:nvPicPr>
            <p:cNvPr id="67" name="Google Shape;67;p14"/>
            <p:cNvPicPr preferRelativeResize="0"/>
            <p:nvPr/>
          </p:nvPicPr>
          <p:blipFill rotWithShape="1">
            <a:blip r:embed="rId5">
              <a:alphaModFix/>
            </a:blip>
            <a:srcRect l="73567"/>
            <a:stretch/>
          </p:blipFill>
          <p:spPr>
            <a:xfrm>
              <a:off x="0" y="1162050"/>
              <a:ext cx="1052513" cy="3981450"/>
            </a:xfrm>
            <a:prstGeom prst="rect">
              <a:avLst/>
            </a:prstGeom>
            <a:noFill/>
            <a:ln>
              <a:noFill/>
            </a:ln>
          </p:spPr>
        </p:pic>
        <p:sp>
          <p:nvSpPr>
            <p:cNvPr id="68" name="Google Shape;68;p14"/>
            <p:cNvSpPr/>
            <p:nvPr/>
          </p:nvSpPr>
          <p:spPr>
            <a:xfrm>
              <a:off x="142875" y="6367463"/>
              <a:ext cx="4284661" cy="3381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1600" b="1" i="0" u="none" strike="noStrike" cap="none" dirty="0">
                  <a:solidFill>
                    <a:schemeClr val="dk1"/>
                  </a:solidFill>
                  <a:latin typeface="Calibri"/>
                  <a:ea typeface="Calibri"/>
                  <a:cs typeface="Calibri"/>
                  <a:sym typeface="Calibri"/>
                </a:rPr>
                <a:t>202</a:t>
              </a:r>
              <a:r>
                <a:rPr lang="en-US" altLang="zh-TW" sz="1600" b="1" i="0" u="none" strike="noStrike" cap="none" dirty="0">
                  <a:solidFill>
                    <a:schemeClr val="dk1"/>
                  </a:solidFill>
                  <a:latin typeface="Calibri"/>
                  <a:ea typeface="Calibri"/>
                  <a:cs typeface="Calibri"/>
                  <a:sym typeface="Calibri"/>
                </a:rPr>
                <a:t>6</a:t>
              </a:r>
              <a:r>
                <a:rPr lang="zh-TW" sz="1600" b="1" i="0" u="none" strike="noStrike" cap="none" dirty="0">
                  <a:solidFill>
                    <a:schemeClr val="dk1"/>
                  </a:solidFill>
                  <a:latin typeface="Calibri"/>
                  <a:ea typeface="Calibri"/>
                  <a:cs typeface="Calibri"/>
                  <a:sym typeface="Calibri"/>
                </a:rPr>
                <a:t> Mobile All-IP Networking Laboratory</a:t>
              </a:r>
              <a:endParaRPr dirty="0"/>
            </a:p>
          </p:txBody>
        </p:sp>
      </p:grpSp>
      <p:sp>
        <p:nvSpPr>
          <p:cNvPr id="69" name="Google Shape;69;p14"/>
          <p:cNvSpPr txBox="1">
            <a:spLocks noGrp="1"/>
          </p:cNvSpPr>
          <p:nvPr>
            <p:ph type="ctrTitle"/>
          </p:nvPr>
        </p:nvSpPr>
        <p:spPr>
          <a:xfrm>
            <a:off x="685800" y="1257302"/>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14"/>
          <p:cNvSpPr txBox="1">
            <a:spLocks noGrp="1"/>
          </p:cNvSpPr>
          <p:nvPr>
            <p:ph type="subTitle" idx="1"/>
          </p:nvPr>
        </p:nvSpPr>
        <p:spPr>
          <a:xfrm>
            <a:off x="1371600" y="2574131"/>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1" name="Google Shape;71;p14"/>
          <p:cNvSpPr txBox="1">
            <a:spLocks noGrp="1"/>
          </p:cNvSpPr>
          <p:nvPr>
            <p:ph type="dt" idx="10"/>
          </p:nvPr>
        </p:nvSpPr>
        <p:spPr>
          <a:xfrm>
            <a:off x="504600" y="4331352"/>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600" b="1" i="0" u="none" strike="noStrike" cap="none">
                <a:solidFill>
                  <a:srgbClr val="898989"/>
                </a:solidFill>
                <a:latin typeface="Arial"/>
                <a:ea typeface="Arial"/>
                <a:cs typeface="Arial"/>
                <a:sym typeface="Arial"/>
              </a:defRPr>
            </a:lvl1pPr>
            <a:lvl2pPr marL="0" lvl="1" indent="0" algn="ctr">
              <a:spcBef>
                <a:spcPts val="0"/>
              </a:spcBef>
              <a:spcAft>
                <a:spcPts val="0"/>
              </a:spcAft>
              <a:buNone/>
              <a:defRPr sz="1600" b="1" i="0" u="none" strike="noStrike" cap="none">
                <a:solidFill>
                  <a:srgbClr val="898989"/>
                </a:solidFill>
                <a:latin typeface="Arial"/>
                <a:ea typeface="Arial"/>
                <a:cs typeface="Arial"/>
                <a:sym typeface="Arial"/>
              </a:defRPr>
            </a:lvl2pPr>
            <a:lvl3pPr marL="0" lvl="2" indent="0" algn="ctr">
              <a:spcBef>
                <a:spcPts val="0"/>
              </a:spcBef>
              <a:spcAft>
                <a:spcPts val="0"/>
              </a:spcAft>
              <a:buNone/>
              <a:defRPr sz="1600" b="1" i="0" u="none" strike="noStrike" cap="none">
                <a:solidFill>
                  <a:srgbClr val="898989"/>
                </a:solidFill>
                <a:latin typeface="Arial"/>
                <a:ea typeface="Arial"/>
                <a:cs typeface="Arial"/>
                <a:sym typeface="Arial"/>
              </a:defRPr>
            </a:lvl3pPr>
            <a:lvl4pPr marL="0" lvl="3" indent="0" algn="ctr">
              <a:spcBef>
                <a:spcPts val="0"/>
              </a:spcBef>
              <a:spcAft>
                <a:spcPts val="0"/>
              </a:spcAft>
              <a:buNone/>
              <a:defRPr sz="1600" b="1" i="0" u="none" strike="noStrike" cap="none">
                <a:solidFill>
                  <a:srgbClr val="898989"/>
                </a:solidFill>
                <a:latin typeface="Arial"/>
                <a:ea typeface="Arial"/>
                <a:cs typeface="Arial"/>
                <a:sym typeface="Arial"/>
              </a:defRPr>
            </a:lvl4pPr>
            <a:lvl5pPr marL="0" lvl="4" indent="0" algn="ctr">
              <a:spcBef>
                <a:spcPts val="0"/>
              </a:spcBef>
              <a:spcAft>
                <a:spcPts val="0"/>
              </a:spcAft>
              <a:buNone/>
              <a:defRPr sz="1600" b="1" i="0" u="none" strike="noStrike" cap="none">
                <a:solidFill>
                  <a:srgbClr val="898989"/>
                </a:solidFill>
                <a:latin typeface="Arial"/>
                <a:ea typeface="Arial"/>
                <a:cs typeface="Arial"/>
                <a:sym typeface="Arial"/>
              </a:defRPr>
            </a:lvl5pPr>
            <a:lvl6pPr marL="0" lvl="5" indent="0" algn="ctr">
              <a:spcBef>
                <a:spcPts val="0"/>
              </a:spcBef>
              <a:spcAft>
                <a:spcPts val="0"/>
              </a:spcAft>
              <a:buNone/>
              <a:defRPr sz="1600" b="1" i="0" u="none" strike="noStrike" cap="none">
                <a:solidFill>
                  <a:srgbClr val="898989"/>
                </a:solidFill>
                <a:latin typeface="Arial"/>
                <a:ea typeface="Arial"/>
                <a:cs typeface="Arial"/>
                <a:sym typeface="Arial"/>
              </a:defRPr>
            </a:lvl6pPr>
            <a:lvl7pPr marL="0" lvl="6" indent="0" algn="ctr">
              <a:spcBef>
                <a:spcPts val="0"/>
              </a:spcBef>
              <a:spcAft>
                <a:spcPts val="0"/>
              </a:spcAft>
              <a:buNone/>
              <a:defRPr sz="1600" b="1" i="0" u="none" strike="noStrike" cap="none">
                <a:solidFill>
                  <a:srgbClr val="898989"/>
                </a:solidFill>
                <a:latin typeface="Arial"/>
                <a:ea typeface="Arial"/>
                <a:cs typeface="Arial"/>
                <a:sym typeface="Arial"/>
              </a:defRPr>
            </a:lvl7pPr>
            <a:lvl8pPr marL="0" lvl="7" indent="0" algn="ctr">
              <a:spcBef>
                <a:spcPts val="0"/>
              </a:spcBef>
              <a:spcAft>
                <a:spcPts val="0"/>
              </a:spcAft>
              <a:buNone/>
              <a:defRPr sz="1600" b="1" i="0" u="none" strike="noStrike" cap="none">
                <a:solidFill>
                  <a:srgbClr val="898989"/>
                </a:solidFill>
                <a:latin typeface="Arial"/>
                <a:ea typeface="Arial"/>
                <a:cs typeface="Arial"/>
                <a:sym typeface="Arial"/>
              </a:defRPr>
            </a:lvl8pPr>
            <a:lvl9pPr marL="0" lvl="8" indent="0" algn="ctr">
              <a:spcBef>
                <a:spcPts val="0"/>
              </a:spcBef>
              <a:spcAft>
                <a:spcPts val="0"/>
              </a:spcAft>
              <a:buNone/>
              <a:defRPr sz="1600" b="1" i="0" u="none" strike="noStrike" cap="none">
                <a:solidFill>
                  <a:srgbClr val="898989"/>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74"/>
        <p:cNvGrpSpPr/>
        <p:nvPr/>
      </p:nvGrpSpPr>
      <p:grpSpPr>
        <a:xfrm>
          <a:off x="0" y="0"/>
          <a:ext cx="0" cy="0"/>
          <a:chOff x="0" y="0"/>
          <a:chExt cx="0" cy="0"/>
        </a:xfrm>
      </p:grpSpPr>
      <p:cxnSp>
        <p:nvCxnSpPr>
          <p:cNvPr id="75" name="Google Shape;75;p15"/>
          <p:cNvCxnSpPr/>
          <p:nvPr/>
        </p:nvCxnSpPr>
        <p:spPr>
          <a:xfrm>
            <a:off x="457200" y="1120380"/>
            <a:ext cx="8229600" cy="119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sp>
        <p:nvSpPr>
          <p:cNvPr id="76" name="Google Shape;76;p1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15"/>
          <p:cNvSpPr txBox="1">
            <a:spLocks noGrp="1"/>
          </p:cNvSpPr>
          <p:nvPr>
            <p:ph type="body" idx="1"/>
          </p:nvPr>
        </p:nvSpPr>
        <p:spPr>
          <a:xfrm>
            <a:off x="457200" y="1200152"/>
            <a:ext cx="8229600" cy="3394472"/>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17365D"/>
              </a:buClr>
              <a:buSzPts val="3200"/>
              <a:buFont typeface="Noto Sans Symbols"/>
              <a:buChar char="■"/>
              <a:defRPr b="0" u="none">
                <a:solidFill>
                  <a:srgbClr val="17365D"/>
                </a:solidFill>
              </a:defRPr>
            </a:lvl1pPr>
            <a:lvl2pPr marL="914400" lvl="1" indent="-406400" algn="l">
              <a:spcBef>
                <a:spcPts val="560"/>
              </a:spcBef>
              <a:spcAft>
                <a:spcPts val="0"/>
              </a:spcAft>
              <a:buClr>
                <a:srgbClr val="3F3F3F"/>
              </a:buClr>
              <a:buSzPts val="2800"/>
              <a:buChar char="–"/>
              <a:defRPr>
                <a:solidFill>
                  <a:srgbClr val="3F3F3F"/>
                </a:solidFill>
              </a:defRPr>
            </a:lvl2pPr>
            <a:lvl3pPr marL="1371600" lvl="2" indent="-381000" algn="l">
              <a:spcBef>
                <a:spcPts val="480"/>
              </a:spcBef>
              <a:spcAft>
                <a:spcPts val="0"/>
              </a:spcAft>
              <a:buClr>
                <a:srgbClr val="595959"/>
              </a:buClr>
              <a:buSzPts val="2400"/>
              <a:buChar char="•"/>
              <a:defRPr>
                <a:solidFill>
                  <a:srgbClr val="595959"/>
                </a:solidFill>
              </a:defRPr>
            </a:lvl3pPr>
            <a:lvl4pPr marL="1828800" lvl="3" indent="-355600" algn="l">
              <a:spcBef>
                <a:spcPts val="400"/>
              </a:spcBef>
              <a:spcAft>
                <a:spcPts val="0"/>
              </a:spcAft>
              <a:buClr>
                <a:srgbClr val="595959"/>
              </a:buClr>
              <a:buSzPts val="2000"/>
              <a:buChar char="–"/>
              <a:defRPr>
                <a:solidFill>
                  <a:srgbClr val="595959"/>
                </a:solidFill>
              </a:defRPr>
            </a:lvl4pPr>
            <a:lvl5pPr marL="2286000" lvl="4" indent="-355600" algn="l">
              <a:spcBef>
                <a:spcPts val="400"/>
              </a:spcBef>
              <a:spcAft>
                <a:spcPts val="0"/>
              </a:spcAft>
              <a:buClr>
                <a:srgbClr val="595959"/>
              </a:buClr>
              <a:buSzPts val="20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600" b="1" i="0" u="none" strike="noStrike" cap="none">
                <a:solidFill>
                  <a:srgbClr val="898989"/>
                </a:solidFill>
                <a:latin typeface="Calibri"/>
                <a:ea typeface="Calibri"/>
                <a:cs typeface="Calibri"/>
                <a:sym typeface="Calibri"/>
              </a:defRPr>
            </a:lvl1pPr>
            <a:lvl2pPr marL="0" lvl="1" indent="0" algn="ctr">
              <a:spcBef>
                <a:spcPts val="0"/>
              </a:spcBef>
              <a:spcAft>
                <a:spcPts val="0"/>
              </a:spcAft>
              <a:buNone/>
              <a:defRPr sz="1600" b="1" i="0" u="none" strike="noStrike" cap="none">
                <a:solidFill>
                  <a:srgbClr val="898989"/>
                </a:solidFill>
                <a:latin typeface="Calibri"/>
                <a:ea typeface="Calibri"/>
                <a:cs typeface="Calibri"/>
                <a:sym typeface="Calibri"/>
              </a:defRPr>
            </a:lvl2pPr>
            <a:lvl3pPr marL="0" lvl="2" indent="0" algn="ctr">
              <a:spcBef>
                <a:spcPts val="0"/>
              </a:spcBef>
              <a:spcAft>
                <a:spcPts val="0"/>
              </a:spcAft>
              <a:buNone/>
              <a:defRPr sz="1600" b="1" i="0" u="none" strike="noStrike" cap="none">
                <a:solidFill>
                  <a:srgbClr val="898989"/>
                </a:solidFill>
                <a:latin typeface="Calibri"/>
                <a:ea typeface="Calibri"/>
                <a:cs typeface="Calibri"/>
                <a:sym typeface="Calibri"/>
              </a:defRPr>
            </a:lvl3pPr>
            <a:lvl4pPr marL="0" lvl="3" indent="0" algn="ctr">
              <a:spcBef>
                <a:spcPts val="0"/>
              </a:spcBef>
              <a:spcAft>
                <a:spcPts val="0"/>
              </a:spcAft>
              <a:buNone/>
              <a:defRPr sz="1600" b="1" i="0" u="none" strike="noStrike" cap="none">
                <a:solidFill>
                  <a:srgbClr val="898989"/>
                </a:solidFill>
                <a:latin typeface="Calibri"/>
                <a:ea typeface="Calibri"/>
                <a:cs typeface="Calibri"/>
                <a:sym typeface="Calibri"/>
              </a:defRPr>
            </a:lvl4pPr>
            <a:lvl5pPr marL="0" lvl="4" indent="0" algn="ctr">
              <a:spcBef>
                <a:spcPts val="0"/>
              </a:spcBef>
              <a:spcAft>
                <a:spcPts val="0"/>
              </a:spcAft>
              <a:buNone/>
              <a:defRPr sz="1600" b="1" i="0" u="none" strike="noStrike" cap="none">
                <a:solidFill>
                  <a:srgbClr val="898989"/>
                </a:solidFill>
                <a:latin typeface="Calibri"/>
                <a:ea typeface="Calibri"/>
                <a:cs typeface="Calibri"/>
                <a:sym typeface="Calibri"/>
              </a:defRPr>
            </a:lvl5pPr>
            <a:lvl6pPr marL="0" lvl="5" indent="0" algn="ctr">
              <a:spcBef>
                <a:spcPts val="0"/>
              </a:spcBef>
              <a:spcAft>
                <a:spcPts val="0"/>
              </a:spcAft>
              <a:buNone/>
              <a:defRPr sz="1600" b="1" i="0" u="none" strike="noStrike" cap="none">
                <a:solidFill>
                  <a:srgbClr val="898989"/>
                </a:solidFill>
                <a:latin typeface="Calibri"/>
                <a:ea typeface="Calibri"/>
                <a:cs typeface="Calibri"/>
                <a:sym typeface="Calibri"/>
              </a:defRPr>
            </a:lvl6pPr>
            <a:lvl7pPr marL="0" lvl="6" indent="0" algn="ctr">
              <a:spcBef>
                <a:spcPts val="0"/>
              </a:spcBef>
              <a:spcAft>
                <a:spcPts val="0"/>
              </a:spcAft>
              <a:buNone/>
              <a:defRPr sz="1600" b="1" i="0" u="none" strike="noStrike" cap="none">
                <a:solidFill>
                  <a:srgbClr val="898989"/>
                </a:solidFill>
                <a:latin typeface="Calibri"/>
                <a:ea typeface="Calibri"/>
                <a:cs typeface="Calibri"/>
                <a:sym typeface="Calibri"/>
              </a:defRPr>
            </a:lvl7pPr>
            <a:lvl8pPr marL="0" lvl="7" indent="0" algn="ctr">
              <a:spcBef>
                <a:spcPts val="0"/>
              </a:spcBef>
              <a:spcAft>
                <a:spcPts val="0"/>
              </a:spcAft>
              <a:buNone/>
              <a:defRPr sz="1600" b="1" i="0" u="none" strike="noStrike" cap="none">
                <a:solidFill>
                  <a:srgbClr val="898989"/>
                </a:solidFill>
                <a:latin typeface="Calibri"/>
                <a:ea typeface="Calibri"/>
                <a:cs typeface="Calibri"/>
                <a:sym typeface="Calibri"/>
              </a:defRPr>
            </a:lvl8pPr>
            <a:lvl9pPr marL="0" lvl="8" indent="0" algn="ctr">
              <a:spcBef>
                <a:spcPts val="0"/>
              </a:spcBef>
              <a:spcAft>
                <a:spcPts val="0"/>
              </a:spcAft>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區段標題" type="secHead">
  <p:cSld name="SECTION_HEADER">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722313" y="3305177"/>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3" name="Google Shape;83;p1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4" name="Google Shape;84;p1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6"/>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6"/>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600" b="1" i="0" u="none" strike="noStrike" cap="none">
                <a:solidFill>
                  <a:srgbClr val="898989"/>
                </a:solidFill>
                <a:latin typeface="Calibri"/>
                <a:ea typeface="Calibri"/>
                <a:cs typeface="Calibri"/>
                <a:sym typeface="Calibri"/>
              </a:defRPr>
            </a:lvl1pPr>
            <a:lvl2pPr marL="0" lvl="1" indent="0" algn="ctr">
              <a:spcBef>
                <a:spcPts val="0"/>
              </a:spcBef>
              <a:spcAft>
                <a:spcPts val="0"/>
              </a:spcAft>
              <a:buNone/>
              <a:defRPr sz="1600" b="1" i="0" u="none" strike="noStrike" cap="none">
                <a:solidFill>
                  <a:srgbClr val="898989"/>
                </a:solidFill>
                <a:latin typeface="Calibri"/>
                <a:ea typeface="Calibri"/>
                <a:cs typeface="Calibri"/>
                <a:sym typeface="Calibri"/>
              </a:defRPr>
            </a:lvl2pPr>
            <a:lvl3pPr marL="0" lvl="2" indent="0" algn="ctr">
              <a:spcBef>
                <a:spcPts val="0"/>
              </a:spcBef>
              <a:spcAft>
                <a:spcPts val="0"/>
              </a:spcAft>
              <a:buNone/>
              <a:defRPr sz="1600" b="1" i="0" u="none" strike="noStrike" cap="none">
                <a:solidFill>
                  <a:srgbClr val="898989"/>
                </a:solidFill>
                <a:latin typeface="Calibri"/>
                <a:ea typeface="Calibri"/>
                <a:cs typeface="Calibri"/>
                <a:sym typeface="Calibri"/>
              </a:defRPr>
            </a:lvl3pPr>
            <a:lvl4pPr marL="0" lvl="3" indent="0" algn="ctr">
              <a:spcBef>
                <a:spcPts val="0"/>
              </a:spcBef>
              <a:spcAft>
                <a:spcPts val="0"/>
              </a:spcAft>
              <a:buNone/>
              <a:defRPr sz="1600" b="1" i="0" u="none" strike="noStrike" cap="none">
                <a:solidFill>
                  <a:srgbClr val="898989"/>
                </a:solidFill>
                <a:latin typeface="Calibri"/>
                <a:ea typeface="Calibri"/>
                <a:cs typeface="Calibri"/>
                <a:sym typeface="Calibri"/>
              </a:defRPr>
            </a:lvl4pPr>
            <a:lvl5pPr marL="0" lvl="4" indent="0" algn="ctr">
              <a:spcBef>
                <a:spcPts val="0"/>
              </a:spcBef>
              <a:spcAft>
                <a:spcPts val="0"/>
              </a:spcAft>
              <a:buNone/>
              <a:defRPr sz="1600" b="1" i="0" u="none" strike="noStrike" cap="none">
                <a:solidFill>
                  <a:srgbClr val="898989"/>
                </a:solidFill>
                <a:latin typeface="Calibri"/>
                <a:ea typeface="Calibri"/>
                <a:cs typeface="Calibri"/>
                <a:sym typeface="Calibri"/>
              </a:defRPr>
            </a:lvl5pPr>
            <a:lvl6pPr marL="0" lvl="5" indent="0" algn="ctr">
              <a:spcBef>
                <a:spcPts val="0"/>
              </a:spcBef>
              <a:spcAft>
                <a:spcPts val="0"/>
              </a:spcAft>
              <a:buNone/>
              <a:defRPr sz="1600" b="1" i="0" u="none" strike="noStrike" cap="none">
                <a:solidFill>
                  <a:srgbClr val="898989"/>
                </a:solidFill>
                <a:latin typeface="Calibri"/>
                <a:ea typeface="Calibri"/>
                <a:cs typeface="Calibri"/>
                <a:sym typeface="Calibri"/>
              </a:defRPr>
            </a:lvl6pPr>
            <a:lvl7pPr marL="0" lvl="6" indent="0" algn="ctr">
              <a:spcBef>
                <a:spcPts val="0"/>
              </a:spcBef>
              <a:spcAft>
                <a:spcPts val="0"/>
              </a:spcAft>
              <a:buNone/>
              <a:defRPr sz="1600" b="1" i="0" u="none" strike="noStrike" cap="none">
                <a:solidFill>
                  <a:srgbClr val="898989"/>
                </a:solidFill>
                <a:latin typeface="Calibri"/>
                <a:ea typeface="Calibri"/>
                <a:cs typeface="Calibri"/>
                <a:sym typeface="Calibri"/>
              </a:defRPr>
            </a:lvl7pPr>
            <a:lvl8pPr marL="0" lvl="7" indent="0" algn="ctr">
              <a:spcBef>
                <a:spcPts val="0"/>
              </a:spcBef>
              <a:spcAft>
                <a:spcPts val="0"/>
              </a:spcAft>
              <a:buNone/>
              <a:defRPr sz="1600" b="1" i="0" u="none" strike="noStrike" cap="none">
                <a:solidFill>
                  <a:srgbClr val="898989"/>
                </a:solidFill>
                <a:latin typeface="Calibri"/>
                <a:ea typeface="Calibri"/>
                <a:cs typeface="Calibri"/>
                <a:sym typeface="Calibri"/>
              </a:defRPr>
            </a:lvl8pPr>
            <a:lvl9pPr marL="0" lvl="8" indent="0" algn="ctr">
              <a:spcBef>
                <a:spcPts val="0"/>
              </a:spcBef>
              <a:spcAft>
                <a:spcPts val="0"/>
              </a:spcAft>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87"/>
        <p:cNvGrpSpPr/>
        <p:nvPr/>
      </p:nvGrpSpPr>
      <p:grpSpPr>
        <a:xfrm>
          <a:off x="0" y="0"/>
          <a:ext cx="0" cy="0"/>
          <a:chOff x="0" y="0"/>
          <a:chExt cx="0" cy="0"/>
        </a:xfrm>
      </p:grpSpPr>
      <p:cxnSp>
        <p:nvCxnSpPr>
          <p:cNvPr id="88" name="Google Shape;88;p17"/>
          <p:cNvCxnSpPr/>
          <p:nvPr/>
        </p:nvCxnSpPr>
        <p:spPr>
          <a:xfrm>
            <a:off x="457200" y="1120380"/>
            <a:ext cx="8229600" cy="119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sp>
        <p:nvSpPr>
          <p:cNvPr id="89" name="Google Shape;89;p1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0" name="Google Shape;90;p17"/>
          <p:cNvSpPr txBox="1">
            <a:spLocks noGrp="1"/>
          </p:cNvSpPr>
          <p:nvPr>
            <p:ph type="body" idx="1"/>
          </p:nvPr>
        </p:nvSpPr>
        <p:spPr>
          <a:xfrm>
            <a:off x="457200" y="1200152"/>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1" name="Google Shape;91;p17"/>
          <p:cNvSpPr txBox="1">
            <a:spLocks noGrp="1"/>
          </p:cNvSpPr>
          <p:nvPr>
            <p:ph type="body" idx="2"/>
          </p:nvPr>
        </p:nvSpPr>
        <p:spPr>
          <a:xfrm>
            <a:off x="4648200" y="1200152"/>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2" name="Google Shape;92;p1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7"/>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7"/>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600" b="1" i="0" u="none" strike="noStrike" cap="none">
                <a:solidFill>
                  <a:srgbClr val="898989"/>
                </a:solidFill>
                <a:latin typeface="Calibri"/>
                <a:ea typeface="Calibri"/>
                <a:cs typeface="Calibri"/>
                <a:sym typeface="Calibri"/>
              </a:defRPr>
            </a:lvl1pPr>
            <a:lvl2pPr marL="0" lvl="1" indent="0" algn="ctr">
              <a:spcBef>
                <a:spcPts val="0"/>
              </a:spcBef>
              <a:spcAft>
                <a:spcPts val="0"/>
              </a:spcAft>
              <a:buNone/>
              <a:defRPr sz="1600" b="1" i="0" u="none" strike="noStrike" cap="none">
                <a:solidFill>
                  <a:srgbClr val="898989"/>
                </a:solidFill>
                <a:latin typeface="Calibri"/>
                <a:ea typeface="Calibri"/>
                <a:cs typeface="Calibri"/>
                <a:sym typeface="Calibri"/>
              </a:defRPr>
            </a:lvl2pPr>
            <a:lvl3pPr marL="0" lvl="2" indent="0" algn="ctr">
              <a:spcBef>
                <a:spcPts val="0"/>
              </a:spcBef>
              <a:spcAft>
                <a:spcPts val="0"/>
              </a:spcAft>
              <a:buNone/>
              <a:defRPr sz="1600" b="1" i="0" u="none" strike="noStrike" cap="none">
                <a:solidFill>
                  <a:srgbClr val="898989"/>
                </a:solidFill>
                <a:latin typeface="Calibri"/>
                <a:ea typeface="Calibri"/>
                <a:cs typeface="Calibri"/>
                <a:sym typeface="Calibri"/>
              </a:defRPr>
            </a:lvl3pPr>
            <a:lvl4pPr marL="0" lvl="3" indent="0" algn="ctr">
              <a:spcBef>
                <a:spcPts val="0"/>
              </a:spcBef>
              <a:spcAft>
                <a:spcPts val="0"/>
              </a:spcAft>
              <a:buNone/>
              <a:defRPr sz="1600" b="1" i="0" u="none" strike="noStrike" cap="none">
                <a:solidFill>
                  <a:srgbClr val="898989"/>
                </a:solidFill>
                <a:latin typeface="Calibri"/>
                <a:ea typeface="Calibri"/>
                <a:cs typeface="Calibri"/>
                <a:sym typeface="Calibri"/>
              </a:defRPr>
            </a:lvl4pPr>
            <a:lvl5pPr marL="0" lvl="4" indent="0" algn="ctr">
              <a:spcBef>
                <a:spcPts val="0"/>
              </a:spcBef>
              <a:spcAft>
                <a:spcPts val="0"/>
              </a:spcAft>
              <a:buNone/>
              <a:defRPr sz="1600" b="1" i="0" u="none" strike="noStrike" cap="none">
                <a:solidFill>
                  <a:srgbClr val="898989"/>
                </a:solidFill>
                <a:latin typeface="Calibri"/>
                <a:ea typeface="Calibri"/>
                <a:cs typeface="Calibri"/>
                <a:sym typeface="Calibri"/>
              </a:defRPr>
            </a:lvl5pPr>
            <a:lvl6pPr marL="0" lvl="5" indent="0" algn="ctr">
              <a:spcBef>
                <a:spcPts val="0"/>
              </a:spcBef>
              <a:spcAft>
                <a:spcPts val="0"/>
              </a:spcAft>
              <a:buNone/>
              <a:defRPr sz="1600" b="1" i="0" u="none" strike="noStrike" cap="none">
                <a:solidFill>
                  <a:srgbClr val="898989"/>
                </a:solidFill>
                <a:latin typeface="Calibri"/>
                <a:ea typeface="Calibri"/>
                <a:cs typeface="Calibri"/>
                <a:sym typeface="Calibri"/>
              </a:defRPr>
            </a:lvl6pPr>
            <a:lvl7pPr marL="0" lvl="6" indent="0" algn="ctr">
              <a:spcBef>
                <a:spcPts val="0"/>
              </a:spcBef>
              <a:spcAft>
                <a:spcPts val="0"/>
              </a:spcAft>
              <a:buNone/>
              <a:defRPr sz="1600" b="1" i="0" u="none" strike="noStrike" cap="none">
                <a:solidFill>
                  <a:srgbClr val="898989"/>
                </a:solidFill>
                <a:latin typeface="Calibri"/>
                <a:ea typeface="Calibri"/>
                <a:cs typeface="Calibri"/>
                <a:sym typeface="Calibri"/>
              </a:defRPr>
            </a:lvl7pPr>
            <a:lvl8pPr marL="0" lvl="7" indent="0" algn="ctr">
              <a:spcBef>
                <a:spcPts val="0"/>
              </a:spcBef>
              <a:spcAft>
                <a:spcPts val="0"/>
              </a:spcAft>
              <a:buNone/>
              <a:defRPr sz="1600" b="1" i="0" u="none" strike="noStrike" cap="none">
                <a:solidFill>
                  <a:srgbClr val="898989"/>
                </a:solidFill>
                <a:latin typeface="Calibri"/>
                <a:ea typeface="Calibri"/>
                <a:cs typeface="Calibri"/>
                <a:sym typeface="Calibri"/>
              </a:defRPr>
            </a:lvl8pPr>
            <a:lvl9pPr marL="0" lvl="8" indent="0" algn="ctr">
              <a:spcBef>
                <a:spcPts val="0"/>
              </a:spcBef>
              <a:spcAft>
                <a:spcPts val="0"/>
              </a:spcAft>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95"/>
        <p:cNvGrpSpPr/>
        <p:nvPr/>
      </p:nvGrpSpPr>
      <p:grpSpPr>
        <a:xfrm>
          <a:off x="0" y="0"/>
          <a:ext cx="0" cy="0"/>
          <a:chOff x="0" y="0"/>
          <a:chExt cx="0" cy="0"/>
        </a:xfrm>
      </p:grpSpPr>
      <p:cxnSp>
        <p:nvCxnSpPr>
          <p:cNvPr id="96" name="Google Shape;96;p18"/>
          <p:cNvCxnSpPr/>
          <p:nvPr/>
        </p:nvCxnSpPr>
        <p:spPr>
          <a:xfrm>
            <a:off x="457200" y="1120380"/>
            <a:ext cx="8229600" cy="119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sp>
        <p:nvSpPr>
          <p:cNvPr id="97" name="Google Shape;97;p1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8" name="Google Shape;98;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9" name="Google Shape;99;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0" name="Google Shape;100;p1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1" name="Google Shape;101;p1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2" name="Google Shape;102;p1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8"/>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8"/>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600" b="1" i="0" u="none" strike="noStrike" cap="none">
                <a:solidFill>
                  <a:srgbClr val="898989"/>
                </a:solidFill>
                <a:latin typeface="Calibri"/>
                <a:ea typeface="Calibri"/>
                <a:cs typeface="Calibri"/>
                <a:sym typeface="Calibri"/>
              </a:defRPr>
            </a:lvl1pPr>
            <a:lvl2pPr marL="0" lvl="1" indent="0" algn="ctr">
              <a:spcBef>
                <a:spcPts val="0"/>
              </a:spcBef>
              <a:spcAft>
                <a:spcPts val="0"/>
              </a:spcAft>
              <a:buNone/>
              <a:defRPr sz="1600" b="1" i="0" u="none" strike="noStrike" cap="none">
                <a:solidFill>
                  <a:srgbClr val="898989"/>
                </a:solidFill>
                <a:latin typeface="Calibri"/>
                <a:ea typeface="Calibri"/>
                <a:cs typeface="Calibri"/>
                <a:sym typeface="Calibri"/>
              </a:defRPr>
            </a:lvl2pPr>
            <a:lvl3pPr marL="0" lvl="2" indent="0" algn="ctr">
              <a:spcBef>
                <a:spcPts val="0"/>
              </a:spcBef>
              <a:spcAft>
                <a:spcPts val="0"/>
              </a:spcAft>
              <a:buNone/>
              <a:defRPr sz="1600" b="1" i="0" u="none" strike="noStrike" cap="none">
                <a:solidFill>
                  <a:srgbClr val="898989"/>
                </a:solidFill>
                <a:latin typeface="Calibri"/>
                <a:ea typeface="Calibri"/>
                <a:cs typeface="Calibri"/>
                <a:sym typeface="Calibri"/>
              </a:defRPr>
            </a:lvl3pPr>
            <a:lvl4pPr marL="0" lvl="3" indent="0" algn="ctr">
              <a:spcBef>
                <a:spcPts val="0"/>
              </a:spcBef>
              <a:spcAft>
                <a:spcPts val="0"/>
              </a:spcAft>
              <a:buNone/>
              <a:defRPr sz="1600" b="1" i="0" u="none" strike="noStrike" cap="none">
                <a:solidFill>
                  <a:srgbClr val="898989"/>
                </a:solidFill>
                <a:latin typeface="Calibri"/>
                <a:ea typeface="Calibri"/>
                <a:cs typeface="Calibri"/>
                <a:sym typeface="Calibri"/>
              </a:defRPr>
            </a:lvl4pPr>
            <a:lvl5pPr marL="0" lvl="4" indent="0" algn="ctr">
              <a:spcBef>
                <a:spcPts val="0"/>
              </a:spcBef>
              <a:spcAft>
                <a:spcPts val="0"/>
              </a:spcAft>
              <a:buNone/>
              <a:defRPr sz="1600" b="1" i="0" u="none" strike="noStrike" cap="none">
                <a:solidFill>
                  <a:srgbClr val="898989"/>
                </a:solidFill>
                <a:latin typeface="Calibri"/>
                <a:ea typeface="Calibri"/>
                <a:cs typeface="Calibri"/>
                <a:sym typeface="Calibri"/>
              </a:defRPr>
            </a:lvl5pPr>
            <a:lvl6pPr marL="0" lvl="5" indent="0" algn="ctr">
              <a:spcBef>
                <a:spcPts val="0"/>
              </a:spcBef>
              <a:spcAft>
                <a:spcPts val="0"/>
              </a:spcAft>
              <a:buNone/>
              <a:defRPr sz="1600" b="1" i="0" u="none" strike="noStrike" cap="none">
                <a:solidFill>
                  <a:srgbClr val="898989"/>
                </a:solidFill>
                <a:latin typeface="Calibri"/>
                <a:ea typeface="Calibri"/>
                <a:cs typeface="Calibri"/>
                <a:sym typeface="Calibri"/>
              </a:defRPr>
            </a:lvl6pPr>
            <a:lvl7pPr marL="0" lvl="6" indent="0" algn="ctr">
              <a:spcBef>
                <a:spcPts val="0"/>
              </a:spcBef>
              <a:spcAft>
                <a:spcPts val="0"/>
              </a:spcAft>
              <a:buNone/>
              <a:defRPr sz="1600" b="1" i="0" u="none" strike="noStrike" cap="none">
                <a:solidFill>
                  <a:srgbClr val="898989"/>
                </a:solidFill>
                <a:latin typeface="Calibri"/>
                <a:ea typeface="Calibri"/>
                <a:cs typeface="Calibri"/>
                <a:sym typeface="Calibri"/>
              </a:defRPr>
            </a:lvl7pPr>
            <a:lvl8pPr marL="0" lvl="7" indent="0" algn="ctr">
              <a:spcBef>
                <a:spcPts val="0"/>
              </a:spcBef>
              <a:spcAft>
                <a:spcPts val="0"/>
              </a:spcAft>
              <a:buNone/>
              <a:defRPr sz="1600" b="1" i="0" u="none" strike="noStrike" cap="none">
                <a:solidFill>
                  <a:srgbClr val="898989"/>
                </a:solidFill>
                <a:latin typeface="Calibri"/>
                <a:ea typeface="Calibri"/>
                <a:cs typeface="Calibri"/>
                <a:sym typeface="Calibri"/>
              </a:defRPr>
            </a:lvl8pPr>
            <a:lvl9pPr marL="0" lvl="8" indent="0" algn="ctr">
              <a:spcBef>
                <a:spcPts val="0"/>
              </a:spcBef>
              <a:spcAft>
                <a:spcPts val="0"/>
              </a:spcAft>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105"/>
        <p:cNvGrpSpPr/>
        <p:nvPr/>
      </p:nvGrpSpPr>
      <p:grpSpPr>
        <a:xfrm>
          <a:off x="0" y="0"/>
          <a:ext cx="0" cy="0"/>
          <a:chOff x="0" y="0"/>
          <a:chExt cx="0" cy="0"/>
        </a:xfrm>
      </p:grpSpPr>
      <p:cxnSp>
        <p:nvCxnSpPr>
          <p:cNvPr id="106" name="Google Shape;106;p19"/>
          <p:cNvCxnSpPr/>
          <p:nvPr/>
        </p:nvCxnSpPr>
        <p:spPr>
          <a:xfrm>
            <a:off x="457200" y="1120380"/>
            <a:ext cx="8229600" cy="119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sp>
        <p:nvSpPr>
          <p:cNvPr id="107" name="Google Shape;107;p1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1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9"/>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9"/>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600" b="1" i="0" u="none" strike="noStrike" cap="none">
                <a:solidFill>
                  <a:srgbClr val="898989"/>
                </a:solidFill>
                <a:latin typeface="Calibri"/>
                <a:ea typeface="Calibri"/>
                <a:cs typeface="Calibri"/>
                <a:sym typeface="Calibri"/>
              </a:defRPr>
            </a:lvl1pPr>
            <a:lvl2pPr marL="0" lvl="1" indent="0" algn="ctr">
              <a:spcBef>
                <a:spcPts val="0"/>
              </a:spcBef>
              <a:spcAft>
                <a:spcPts val="0"/>
              </a:spcAft>
              <a:buNone/>
              <a:defRPr sz="1600" b="1" i="0" u="none" strike="noStrike" cap="none">
                <a:solidFill>
                  <a:srgbClr val="898989"/>
                </a:solidFill>
                <a:latin typeface="Calibri"/>
                <a:ea typeface="Calibri"/>
                <a:cs typeface="Calibri"/>
                <a:sym typeface="Calibri"/>
              </a:defRPr>
            </a:lvl2pPr>
            <a:lvl3pPr marL="0" lvl="2" indent="0" algn="ctr">
              <a:spcBef>
                <a:spcPts val="0"/>
              </a:spcBef>
              <a:spcAft>
                <a:spcPts val="0"/>
              </a:spcAft>
              <a:buNone/>
              <a:defRPr sz="1600" b="1" i="0" u="none" strike="noStrike" cap="none">
                <a:solidFill>
                  <a:srgbClr val="898989"/>
                </a:solidFill>
                <a:latin typeface="Calibri"/>
                <a:ea typeface="Calibri"/>
                <a:cs typeface="Calibri"/>
                <a:sym typeface="Calibri"/>
              </a:defRPr>
            </a:lvl3pPr>
            <a:lvl4pPr marL="0" lvl="3" indent="0" algn="ctr">
              <a:spcBef>
                <a:spcPts val="0"/>
              </a:spcBef>
              <a:spcAft>
                <a:spcPts val="0"/>
              </a:spcAft>
              <a:buNone/>
              <a:defRPr sz="1600" b="1" i="0" u="none" strike="noStrike" cap="none">
                <a:solidFill>
                  <a:srgbClr val="898989"/>
                </a:solidFill>
                <a:latin typeface="Calibri"/>
                <a:ea typeface="Calibri"/>
                <a:cs typeface="Calibri"/>
                <a:sym typeface="Calibri"/>
              </a:defRPr>
            </a:lvl4pPr>
            <a:lvl5pPr marL="0" lvl="4" indent="0" algn="ctr">
              <a:spcBef>
                <a:spcPts val="0"/>
              </a:spcBef>
              <a:spcAft>
                <a:spcPts val="0"/>
              </a:spcAft>
              <a:buNone/>
              <a:defRPr sz="1600" b="1" i="0" u="none" strike="noStrike" cap="none">
                <a:solidFill>
                  <a:srgbClr val="898989"/>
                </a:solidFill>
                <a:latin typeface="Calibri"/>
                <a:ea typeface="Calibri"/>
                <a:cs typeface="Calibri"/>
                <a:sym typeface="Calibri"/>
              </a:defRPr>
            </a:lvl5pPr>
            <a:lvl6pPr marL="0" lvl="5" indent="0" algn="ctr">
              <a:spcBef>
                <a:spcPts val="0"/>
              </a:spcBef>
              <a:spcAft>
                <a:spcPts val="0"/>
              </a:spcAft>
              <a:buNone/>
              <a:defRPr sz="1600" b="1" i="0" u="none" strike="noStrike" cap="none">
                <a:solidFill>
                  <a:srgbClr val="898989"/>
                </a:solidFill>
                <a:latin typeface="Calibri"/>
                <a:ea typeface="Calibri"/>
                <a:cs typeface="Calibri"/>
                <a:sym typeface="Calibri"/>
              </a:defRPr>
            </a:lvl6pPr>
            <a:lvl7pPr marL="0" lvl="6" indent="0" algn="ctr">
              <a:spcBef>
                <a:spcPts val="0"/>
              </a:spcBef>
              <a:spcAft>
                <a:spcPts val="0"/>
              </a:spcAft>
              <a:buNone/>
              <a:defRPr sz="1600" b="1" i="0" u="none" strike="noStrike" cap="none">
                <a:solidFill>
                  <a:srgbClr val="898989"/>
                </a:solidFill>
                <a:latin typeface="Calibri"/>
                <a:ea typeface="Calibri"/>
                <a:cs typeface="Calibri"/>
                <a:sym typeface="Calibri"/>
              </a:defRPr>
            </a:lvl7pPr>
            <a:lvl8pPr marL="0" lvl="7" indent="0" algn="ctr">
              <a:spcBef>
                <a:spcPts val="0"/>
              </a:spcBef>
              <a:spcAft>
                <a:spcPts val="0"/>
              </a:spcAft>
              <a:buNone/>
              <a:defRPr sz="1600" b="1" i="0" u="none" strike="noStrike" cap="none">
                <a:solidFill>
                  <a:srgbClr val="898989"/>
                </a:solidFill>
                <a:latin typeface="Calibri"/>
                <a:ea typeface="Calibri"/>
                <a:cs typeface="Calibri"/>
                <a:sym typeface="Calibri"/>
              </a:defRPr>
            </a:lvl8pPr>
            <a:lvl9pPr marL="0" lvl="8" indent="0" algn="ctr">
              <a:spcBef>
                <a:spcPts val="0"/>
              </a:spcBef>
              <a:spcAft>
                <a:spcPts val="0"/>
              </a:spcAft>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11"/>
        <p:cNvGrpSpPr/>
        <p:nvPr/>
      </p:nvGrpSpPr>
      <p:grpSpPr>
        <a:xfrm>
          <a:off x="0" y="0"/>
          <a:ext cx="0" cy="0"/>
          <a:chOff x="0" y="0"/>
          <a:chExt cx="0" cy="0"/>
        </a:xfrm>
      </p:grpSpPr>
      <p:sp>
        <p:nvSpPr>
          <p:cNvPr id="112" name="Google Shape;112;p2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600" b="1" i="0" u="none" strike="noStrike" cap="none">
                <a:solidFill>
                  <a:srgbClr val="898989"/>
                </a:solidFill>
                <a:latin typeface="Calibri"/>
                <a:ea typeface="Calibri"/>
                <a:cs typeface="Calibri"/>
                <a:sym typeface="Calibri"/>
              </a:defRPr>
            </a:lvl1pPr>
            <a:lvl2pPr marL="0" lvl="1" indent="0" algn="ctr">
              <a:spcBef>
                <a:spcPts val="0"/>
              </a:spcBef>
              <a:spcAft>
                <a:spcPts val="0"/>
              </a:spcAft>
              <a:buNone/>
              <a:defRPr sz="1600" b="1" i="0" u="none" strike="noStrike" cap="none">
                <a:solidFill>
                  <a:srgbClr val="898989"/>
                </a:solidFill>
                <a:latin typeface="Calibri"/>
                <a:ea typeface="Calibri"/>
                <a:cs typeface="Calibri"/>
                <a:sym typeface="Calibri"/>
              </a:defRPr>
            </a:lvl2pPr>
            <a:lvl3pPr marL="0" lvl="2" indent="0" algn="ctr">
              <a:spcBef>
                <a:spcPts val="0"/>
              </a:spcBef>
              <a:spcAft>
                <a:spcPts val="0"/>
              </a:spcAft>
              <a:buNone/>
              <a:defRPr sz="1600" b="1" i="0" u="none" strike="noStrike" cap="none">
                <a:solidFill>
                  <a:srgbClr val="898989"/>
                </a:solidFill>
                <a:latin typeface="Calibri"/>
                <a:ea typeface="Calibri"/>
                <a:cs typeface="Calibri"/>
                <a:sym typeface="Calibri"/>
              </a:defRPr>
            </a:lvl3pPr>
            <a:lvl4pPr marL="0" lvl="3" indent="0" algn="ctr">
              <a:spcBef>
                <a:spcPts val="0"/>
              </a:spcBef>
              <a:spcAft>
                <a:spcPts val="0"/>
              </a:spcAft>
              <a:buNone/>
              <a:defRPr sz="1600" b="1" i="0" u="none" strike="noStrike" cap="none">
                <a:solidFill>
                  <a:srgbClr val="898989"/>
                </a:solidFill>
                <a:latin typeface="Calibri"/>
                <a:ea typeface="Calibri"/>
                <a:cs typeface="Calibri"/>
                <a:sym typeface="Calibri"/>
              </a:defRPr>
            </a:lvl4pPr>
            <a:lvl5pPr marL="0" lvl="4" indent="0" algn="ctr">
              <a:spcBef>
                <a:spcPts val="0"/>
              </a:spcBef>
              <a:spcAft>
                <a:spcPts val="0"/>
              </a:spcAft>
              <a:buNone/>
              <a:defRPr sz="1600" b="1" i="0" u="none" strike="noStrike" cap="none">
                <a:solidFill>
                  <a:srgbClr val="898989"/>
                </a:solidFill>
                <a:latin typeface="Calibri"/>
                <a:ea typeface="Calibri"/>
                <a:cs typeface="Calibri"/>
                <a:sym typeface="Calibri"/>
              </a:defRPr>
            </a:lvl5pPr>
            <a:lvl6pPr marL="0" lvl="5" indent="0" algn="ctr">
              <a:spcBef>
                <a:spcPts val="0"/>
              </a:spcBef>
              <a:spcAft>
                <a:spcPts val="0"/>
              </a:spcAft>
              <a:buNone/>
              <a:defRPr sz="1600" b="1" i="0" u="none" strike="noStrike" cap="none">
                <a:solidFill>
                  <a:srgbClr val="898989"/>
                </a:solidFill>
                <a:latin typeface="Calibri"/>
                <a:ea typeface="Calibri"/>
                <a:cs typeface="Calibri"/>
                <a:sym typeface="Calibri"/>
              </a:defRPr>
            </a:lvl6pPr>
            <a:lvl7pPr marL="0" lvl="6" indent="0" algn="ctr">
              <a:spcBef>
                <a:spcPts val="0"/>
              </a:spcBef>
              <a:spcAft>
                <a:spcPts val="0"/>
              </a:spcAft>
              <a:buNone/>
              <a:defRPr sz="1600" b="1" i="0" u="none" strike="noStrike" cap="none">
                <a:solidFill>
                  <a:srgbClr val="898989"/>
                </a:solidFill>
                <a:latin typeface="Calibri"/>
                <a:ea typeface="Calibri"/>
                <a:cs typeface="Calibri"/>
                <a:sym typeface="Calibri"/>
              </a:defRPr>
            </a:lvl7pPr>
            <a:lvl8pPr marL="0" lvl="7" indent="0" algn="ctr">
              <a:spcBef>
                <a:spcPts val="0"/>
              </a:spcBef>
              <a:spcAft>
                <a:spcPts val="0"/>
              </a:spcAft>
              <a:buNone/>
              <a:defRPr sz="1600" b="1" i="0" u="none" strike="noStrike" cap="none">
                <a:solidFill>
                  <a:srgbClr val="898989"/>
                </a:solidFill>
                <a:latin typeface="Calibri"/>
                <a:ea typeface="Calibri"/>
                <a:cs typeface="Calibri"/>
                <a:sym typeface="Calibri"/>
              </a:defRPr>
            </a:lvl8pPr>
            <a:lvl9pPr marL="0" lvl="8" indent="0" algn="ctr">
              <a:spcBef>
                <a:spcPts val="0"/>
              </a:spcBef>
              <a:spcAft>
                <a:spcPts val="0"/>
              </a:spcAft>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457201" y="204788"/>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18" name="Google Shape;118;p21"/>
          <p:cNvSpPr txBox="1">
            <a:spLocks noGrp="1"/>
          </p:cNvSpPr>
          <p:nvPr>
            <p:ph type="body" idx="2"/>
          </p:nvPr>
        </p:nvSpPr>
        <p:spPr>
          <a:xfrm>
            <a:off x="457201" y="1076327"/>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9" name="Google Shape;119;p2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1"/>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1"/>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600" b="1" i="0" u="none" strike="noStrike" cap="none">
                <a:solidFill>
                  <a:srgbClr val="898989"/>
                </a:solidFill>
                <a:latin typeface="Calibri"/>
                <a:ea typeface="Calibri"/>
                <a:cs typeface="Calibri"/>
                <a:sym typeface="Calibri"/>
              </a:defRPr>
            </a:lvl1pPr>
            <a:lvl2pPr marL="0" lvl="1" indent="0" algn="ctr">
              <a:spcBef>
                <a:spcPts val="0"/>
              </a:spcBef>
              <a:spcAft>
                <a:spcPts val="0"/>
              </a:spcAft>
              <a:buNone/>
              <a:defRPr sz="1600" b="1" i="0" u="none" strike="noStrike" cap="none">
                <a:solidFill>
                  <a:srgbClr val="898989"/>
                </a:solidFill>
                <a:latin typeface="Calibri"/>
                <a:ea typeface="Calibri"/>
                <a:cs typeface="Calibri"/>
                <a:sym typeface="Calibri"/>
              </a:defRPr>
            </a:lvl2pPr>
            <a:lvl3pPr marL="0" lvl="2" indent="0" algn="ctr">
              <a:spcBef>
                <a:spcPts val="0"/>
              </a:spcBef>
              <a:spcAft>
                <a:spcPts val="0"/>
              </a:spcAft>
              <a:buNone/>
              <a:defRPr sz="1600" b="1" i="0" u="none" strike="noStrike" cap="none">
                <a:solidFill>
                  <a:srgbClr val="898989"/>
                </a:solidFill>
                <a:latin typeface="Calibri"/>
                <a:ea typeface="Calibri"/>
                <a:cs typeface="Calibri"/>
                <a:sym typeface="Calibri"/>
              </a:defRPr>
            </a:lvl3pPr>
            <a:lvl4pPr marL="0" lvl="3" indent="0" algn="ctr">
              <a:spcBef>
                <a:spcPts val="0"/>
              </a:spcBef>
              <a:spcAft>
                <a:spcPts val="0"/>
              </a:spcAft>
              <a:buNone/>
              <a:defRPr sz="1600" b="1" i="0" u="none" strike="noStrike" cap="none">
                <a:solidFill>
                  <a:srgbClr val="898989"/>
                </a:solidFill>
                <a:latin typeface="Calibri"/>
                <a:ea typeface="Calibri"/>
                <a:cs typeface="Calibri"/>
                <a:sym typeface="Calibri"/>
              </a:defRPr>
            </a:lvl4pPr>
            <a:lvl5pPr marL="0" lvl="4" indent="0" algn="ctr">
              <a:spcBef>
                <a:spcPts val="0"/>
              </a:spcBef>
              <a:spcAft>
                <a:spcPts val="0"/>
              </a:spcAft>
              <a:buNone/>
              <a:defRPr sz="1600" b="1" i="0" u="none" strike="noStrike" cap="none">
                <a:solidFill>
                  <a:srgbClr val="898989"/>
                </a:solidFill>
                <a:latin typeface="Calibri"/>
                <a:ea typeface="Calibri"/>
                <a:cs typeface="Calibri"/>
                <a:sym typeface="Calibri"/>
              </a:defRPr>
            </a:lvl5pPr>
            <a:lvl6pPr marL="0" lvl="5" indent="0" algn="ctr">
              <a:spcBef>
                <a:spcPts val="0"/>
              </a:spcBef>
              <a:spcAft>
                <a:spcPts val="0"/>
              </a:spcAft>
              <a:buNone/>
              <a:defRPr sz="1600" b="1" i="0" u="none" strike="noStrike" cap="none">
                <a:solidFill>
                  <a:srgbClr val="898989"/>
                </a:solidFill>
                <a:latin typeface="Calibri"/>
                <a:ea typeface="Calibri"/>
                <a:cs typeface="Calibri"/>
                <a:sym typeface="Calibri"/>
              </a:defRPr>
            </a:lvl6pPr>
            <a:lvl7pPr marL="0" lvl="6" indent="0" algn="ctr">
              <a:spcBef>
                <a:spcPts val="0"/>
              </a:spcBef>
              <a:spcAft>
                <a:spcPts val="0"/>
              </a:spcAft>
              <a:buNone/>
              <a:defRPr sz="1600" b="1" i="0" u="none" strike="noStrike" cap="none">
                <a:solidFill>
                  <a:srgbClr val="898989"/>
                </a:solidFill>
                <a:latin typeface="Calibri"/>
                <a:ea typeface="Calibri"/>
                <a:cs typeface="Calibri"/>
                <a:sym typeface="Calibri"/>
              </a:defRPr>
            </a:lvl7pPr>
            <a:lvl8pPr marL="0" lvl="7" indent="0" algn="ctr">
              <a:spcBef>
                <a:spcPts val="0"/>
              </a:spcBef>
              <a:spcAft>
                <a:spcPts val="0"/>
              </a:spcAft>
              <a:buNone/>
              <a:defRPr sz="1600" b="1" i="0" u="none" strike="noStrike" cap="none">
                <a:solidFill>
                  <a:srgbClr val="898989"/>
                </a:solidFill>
                <a:latin typeface="Calibri"/>
                <a:ea typeface="Calibri"/>
                <a:cs typeface="Calibri"/>
                <a:sym typeface="Calibri"/>
              </a:defRPr>
            </a:lvl8pPr>
            <a:lvl9pPr marL="0" lvl="8" indent="0" algn="ctr">
              <a:spcBef>
                <a:spcPts val="0"/>
              </a:spcBef>
              <a:spcAft>
                <a:spcPts val="0"/>
              </a:spcAft>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4" name="Google Shape;124;p22"/>
          <p:cNvSpPr>
            <a:spLocks noGrp="1"/>
          </p:cNvSpPr>
          <p:nvPr>
            <p:ph type="pic" idx="2"/>
          </p:nvPr>
        </p:nvSpPr>
        <p:spPr>
          <a:xfrm>
            <a:off x="1792288" y="459581"/>
            <a:ext cx="5486400" cy="3086100"/>
          </a:xfrm>
          <a:prstGeom prst="rect">
            <a:avLst/>
          </a:prstGeom>
          <a:noFill/>
          <a:ln>
            <a:noFill/>
          </a:ln>
        </p:spPr>
      </p:sp>
      <p:sp>
        <p:nvSpPr>
          <p:cNvPr id="125" name="Google Shape;125;p2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26" name="Google Shape;126;p2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600" b="1" i="0" u="none" strike="noStrike" cap="none">
                <a:solidFill>
                  <a:srgbClr val="898989"/>
                </a:solidFill>
                <a:latin typeface="Calibri"/>
                <a:ea typeface="Calibri"/>
                <a:cs typeface="Calibri"/>
                <a:sym typeface="Calibri"/>
              </a:defRPr>
            </a:lvl1pPr>
            <a:lvl2pPr marL="0" lvl="1" indent="0" algn="ctr">
              <a:spcBef>
                <a:spcPts val="0"/>
              </a:spcBef>
              <a:spcAft>
                <a:spcPts val="0"/>
              </a:spcAft>
              <a:buNone/>
              <a:defRPr sz="1600" b="1" i="0" u="none" strike="noStrike" cap="none">
                <a:solidFill>
                  <a:srgbClr val="898989"/>
                </a:solidFill>
                <a:latin typeface="Calibri"/>
                <a:ea typeface="Calibri"/>
                <a:cs typeface="Calibri"/>
                <a:sym typeface="Calibri"/>
              </a:defRPr>
            </a:lvl2pPr>
            <a:lvl3pPr marL="0" lvl="2" indent="0" algn="ctr">
              <a:spcBef>
                <a:spcPts val="0"/>
              </a:spcBef>
              <a:spcAft>
                <a:spcPts val="0"/>
              </a:spcAft>
              <a:buNone/>
              <a:defRPr sz="1600" b="1" i="0" u="none" strike="noStrike" cap="none">
                <a:solidFill>
                  <a:srgbClr val="898989"/>
                </a:solidFill>
                <a:latin typeface="Calibri"/>
                <a:ea typeface="Calibri"/>
                <a:cs typeface="Calibri"/>
                <a:sym typeface="Calibri"/>
              </a:defRPr>
            </a:lvl3pPr>
            <a:lvl4pPr marL="0" lvl="3" indent="0" algn="ctr">
              <a:spcBef>
                <a:spcPts val="0"/>
              </a:spcBef>
              <a:spcAft>
                <a:spcPts val="0"/>
              </a:spcAft>
              <a:buNone/>
              <a:defRPr sz="1600" b="1" i="0" u="none" strike="noStrike" cap="none">
                <a:solidFill>
                  <a:srgbClr val="898989"/>
                </a:solidFill>
                <a:latin typeface="Calibri"/>
                <a:ea typeface="Calibri"/>
                <a:cs typeface="Calibri"/>
                <a:sym typeface="Calibri"/>
              </a:defRPr>
            </a:lvl4pPr>
            <a:lvl5pPr marL="0" lvl="4" indent="0" algn="ctr">
              <a:spcBef>
                <a:spcPts val="0"/>
              </a:spcBef>
              <a:spcAft>
                <a:spcPts val="0"/>
              </a:spcAft>
              <a:buNone/>
              <a:defRPr sz="1600" b="1" i="0" u="none" strike="noStrike" cap="none">
                <a:solidFill>
                  <a:srgbClr val="898989"/>
                </a:solidFill>
                <a:latin typeface="Calibri"/>
                <a:ea typeface="Calibri"/>
                <a:cs typeface="Calibri"/>
                <a:sym typeface="Calibri"/>
              </a:defRPr>
            </a:lvl5pPr>
            <a:lvl6pPr marL="0" lvl="5" indent="0" algn="ctr">
              <a:spcBef>
                <a:spcPts val="0"/>
              </a:spcBef>
              <a:spcAft>
                <a:spcPts val="0"/>
              </a:spcAft>
              <a:buNone/>
              <a:defRPr sz="1600" b="1" i="0" u="none" strike="noStrike" cap="none">
                <a:solidFill>
                  <a:srgbClr val="898989"/>
                </a:solidFill>
                <a:latin typeface="Calibri"/>
                <a:ea typeface="Calibri"/>
                <a:cs typeface="Calibri"/>
                <a:sym typeface="Calibri"/>
              </a:defRPr>
            </a:lvl6pPr>
            <a:lvl7pPr marL="0" lvl="6" indent="0" algn="ctr">
              <a:spcBef>
                <a:spcPts val="0"/>
              </a:spcBef>
              <a:spcAft>
                <a:spcPts val="0"/>
              </a:spcAft>
              <a:buNone/>
              <a:defRPr sz="1600" b="1" i="0" u="none" strike="noStrike" cap="none">
                <a:solidFill>
                  <a:srgbClr val="898989"/>
                </a:solidFill>
                <a:latin typeface="Calibri"/>
                <a:ea typeface="Calibri"/>
                <a:cs typeface="Calibri"/>
                <a:sym typeface="Calibri"/>
              </a:defRPr>
            </a:lvl7pPr>
            <a:lvl8pPr marL="0" lvl="7" indent="0" algn="ctr">
              <a:spcBef>
                <a:spcPts val="0"/>
              </a:spcBef>
              <a:spcAft>
                <a:spcPts val="0"/>
              </a:spcAft>
              <a:buNone/>
              <a:defRPr sz="1600" b="1" i="0" u="none" strike="noStrike" cap="none">
                <a:solidFill>
                  <a:srgbClr val="898989"/>
                </a:solidFill>
                <a:latin typeface="Calibri"/>
                <a:ea typeface="Calibri"/>
                <a:cs typeface="Calibri"/>
                <a:sym typeface="Calibri"/>
              </a:defRPr>
            </a:lvl8pPr>
            <a:lvl9pPr marL="0" lvl="8" indent="0" algn="ctr">
              <a:spcBef>
                <a:spcPts val="0"/>
              </a:spcBef>
              <a:spcAft>
                <a:spcPts val="0"/>
              </a:spcAft>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129"/>
        <p:cNvGrpSpPr/>
        <p:nvPr/>
      </p:nvGrpSpPr>
      <p:grpSpPr>
        <a:xfrm>
          <a:off x="0" y="0"/>
          <a:ext cx="0" cy="0"/>
          <a:chOff x="0" y="0"/>
          <a:chExt cx="0" cy="0"/>
        </a:xfrm>
      </p:grpSpPr>
      <p:cxnSp>
        <p:nvCxnSpPr>
          <p:cNvPr id="130" name="Google Shape;130;p23"/>
          <p:cNvCxnSpPr/>
          <p:nvPr/>
        </p:nvCxnSpPr>
        <p:spPr>
          <a:xfrm>
            <a:off x="457200" y="1120380"/>
            <a:ext cx="8229600" cy="119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sp>
        <p:nvSpPr>
          <p:cNvPr id="131" name="Google Shape;131;p2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2" name="Google Shape;132;p23"/>
          <p:cNvSpPr txBox="1">
            <a:spLocks noGrp="1"/>
          </p:cNvSpPr>
          <p:nvPr>
            <p:ph type="body" idx="1"/>
          </p:nvPr>
        </p:nvSpPr>
        <p:spPr>
          <a:xfrm rot="5400000">
            <a:off x="2874764" y="-1217412"/>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2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3"/>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3"/>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600" b="1" i="0" u="none" strike="noStrike" cap="none">
                <a:solidFill>
                  <a:srgbClr val="898989"/>
                </a:solidFill>
                <a:latin typeface="Calibri"/>
                <a:ea typeface="Calibri"/>
                <a:cs typeface="Calibri"/>
                <a:sym typeface="Calibri"/>
              </a:defRPr>
            </a:lvl1pPr>
            <a:lvl2pPr marL="0" lvl="1" indent="0" algn="ctr">
              <a:spcBef>
                <a:spcPts val="0"/>
              </a:spcBef>
              <a:spcAft>
                <a:spcPts val="0"/>
              </a:spcAft>
              <a:buNone/>
              <a:defRPr sz="1600" b="1" i="0" u="none" strike="noStrike" cap="none">
                <a:solidFill>
                  <a:srgbClr val="898989"/>
                </a:solidFill>
                <a:latin typeface="Calibri"/>
                <a:ea typeface="Calibri"/>
                <a:cs typeface="Calibri"/>
                <a:sym typeface="Calibri"/>
              </a:defRPr>
            </a:lvl2pPr>
            <a:lvl3pPr marL="0" lvl="2" indent="0" algn="ctr">
              <a:spcBef>
                <a:spcPts val="0"/>
              </a:spcBef>
              <a:spcAft>
                <a:spcPts val="0"/>
              </a:spcAft>
              <a:buNone/>
              <a:defRPr sz="1600" b="1" i="0" u="none" strike="noStrike" cap="none">
                <a:solidFill>
                  <a:srgbClr val="898989"/>
                </a:solidFill>
                <a:latin typeface="Calibri"/>
                <a:ea typeface="Calibri"/>
                <a:cs typeface="Calibri"/>
                <a:sym typeface="Calibri"/>
              </a:defRPr>
            </a:lvl3pPr>
            <a:lvl4pPr marL="0" lvl="3" indent="0" algn="ctr">
              <a:spcBef>
                <a:spcPts val="0"/>
              </a:spcBef>
              <a:spcAft>
                <a:spcPts val="0"/>
              </a:spcAft>
              <a:buNone/>
              <a:defRPr sz="1600" b="1" i="0" u="none" strike="noStrike" cap="none">
                <a:solidFill>
                  <a:srgbClr val="898989"/>
                </a:solidFill>
                <a:latin typeface="Calibri"/>
                <a:ea typeface="Calibri"/>
                <a:cs typeface="Calibri"/>
                <a:sym typeface="Calibri"/>
              </a:defRPr>
            </a:lvl4pPr>
            <a:lvl5pPr marL="0" lvl="4" indent="0" algn="ctr">
              <a:spcBef>
                <a:spcPts val="0"/>
              </a:spcBef>
              <a:spcAft>
                <a:spcPts val="0"/>
              </a:spcAft>
              <a:buNone/>
              <a:defRPr sz="1600" b="1" i="0" u="none" strike="noStrike" cap="none">
                <a:solidFill>
                  <a:srgbClr val="898989"/>
                </a:solidFill>
                <a:latin typeface="Calibri"/>
                <a:ea typeface="Calibri"/>
                <a:cs typeface="Calibri"/>
                <a:sym typeface="Calibri"/>
              </a:defRPr>
            </a:lvl5pPr>
            <a:lvl6pPr marL="0" lvl="5" indent="0" algn="ctr">
              <a:spcBef>
                <a:spcPts val="0"/>
              </a:spcBef>
              <a:spcAft>
                <a:spcPts val="0"/>
              </a:spcAft>
              <a:buNone/>
              <a:defRPr sz="1600" b="1" i="0" u="none" strike="noStrike" cap="none">
                <a:solidFill>
                  <a:srgbClr val="898989"/>
                </a:solidFill>
                <a:latin typeface="Calibri"/>
                <a:ea typeface="Calibri"/>
                <a:cs typeface="Calibri"/>
                <a:sym typeface="Calibri"/>
              </a:defRPr>
            </a:lvl6pPr>
            <a:lvl7pPr marL="0" lvl="6" indent="0" algn="ctr">
              <a:spcBef>
                <a:spcPts val="0"/>
              </a:spcBef>
              <a:spcAft>
                <a:spcPts val="0"/>
              </a:spcAft>
              <a:buNone/>
              <a:defRPr sz="1600" b="1" i="0" u="none" strike="noStrike" cap="none">
                <a:solidFill>
                  <a:srgbClr val="898989"/>
                </a:solidFill>
                <a:latin typeface="Calibri"/>
                <a:ea typeface="Calibri"/>
                <a:cs typeface="Calibri"/>
                <a:sym typeface="Calibri"/>
              </a:defRPr>
            </a:lvl7pPr>
            <a:lvl8pPr marL="0" lvl="7" indent="0" algn="ctr">
              <a:spcBef>
                <a:spcPts val="0"/>
              </a:spcBef>
              <a:spcAft>
                <a:spcPts val="0"/>
              </a:spcAft>
              <a:buNone/>
              <a:defRPr sz="1600" b="1" i="0" u="none" strike="noStrike" cap="none">
                <a:solidFill>
                  <a:srgbClr val="898989"/>
                </a:solidFill>
                <a:latin typeface="Calibri"/>
                <a:ea typeface="Calibri"/>
                <a:cs typeface="Calibri"/>
                <a:sym typeface="Calibri"/>
              </a:defRPr>
            </a:lvl8pPr>
            <a:lvl9pPr marL="0" lvl="8" indent="0" algn="ctr">
              <a:spcBef>
                <a:spcPts val="0"/>
              </a:spcBef>
              <a:spcAft>
                <a:spcPts val="0"/>
              </a:spcAft>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136"/>
        <p:cNvGrpSpPr/>
        <p:nvPr/>
      </p:nvGrpSpPr>
      <p:grpSpPr>
        <a:xfrm>
          <a:off x="0" y="0"/>
          <a:ext cx="0" cy="0"/>
          <a:chOff x="0" y="0"/>
          <a:chExt cx="0" cy="0"/>
        </a:xfrm>
      </p:grpSpPr>
      <p:cxnSp>
        <p:nvCxnSpPr>
          <p:cNvPr id="137" name="Google Shape;137;p24"/>
          <p:cNvCxnSpPr/>
          <p:nvPr/>
        </p:nvCxnSpPr>
        <p:spPr>
          <a:xfrm rot="5400000">
            <a:off x="4381501" y="2399905"/>
            <a:ext cx="4343400" cy="3175"/>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sp>
        <p:nvSpPr>
          <p:cNvPr id="138" name="Google Shape;138;p24"/>
          <p:cNvSpPr txBox="1">
            <a:spLocks noGrp="1"/>
          </p:cNvSpPr>
          <p:nvPr>
            <p:ph type="title"/>
          </p:nvPr>
        </p:nvSpPr>
        <p:spPr>
          <a:xfrm rot="5400000">
            <a:off x="5463778" y="1371602"/>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9" name="Google Shape;139;p24"/>
          <p:cNvSpPr txBox="1">
            <a:spLocks noGrp="1"/>
          </p:cNvSpPr>
          <p:nvPr>
            <p:ph type="body" idx="1"/>
          </p:nvPr>
        </p:nvSpPr>
        <p:spPr>
          <a:xfrm rot="5400000">
            <a:off x="1272778" y="-609598"/>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0" name="Google Shape;140;p2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4"/>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4"/>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600" b="1" i="0" u="none" strike="noStrike" cap="none">
                <a:solidFill>
                  <a:srgbClr val="898989"/>
                </a:solidFill>
                <a:latin typeface="Calibri"/>
                <a:ea typeface="Calibri"/>
                <a:cs typeface="Calibri"/>
                <a:sym typeface="Calibri"/>
              </a:defRPr>
            </a:lvl1pPr>
            <a:lvl2pPr marL="0" lvl="1" indent="0" algn="ctr">
              <a:spcBef>
                <a:spcPts val="0"/>
              </a:spcBef>
              <a:spcAft>
                <a:spcPts val="0"/>
              </a:spcAft>
              <a:buNone/>
              <a:defRPr sz="1600" b="1" i="0" u="none" strike="noStrike" cap="none">
                <a:solidFill>
                  <a:srgbClr val="898989"/>
                </a:solidFill>
                <a:latin typeface="Calibri"/>
                <a:ea typeface="Calibri"/>
                <a:cs typeface="Calibri"/>
                <a:sym typeface="Calibri"/>
              </a:defRPr>
            </a:lvl2pPr>
            <a:lvl3pPr marL="0" lvl="2" indent="0" algn="ctr">
              <a:spcBef>
                <a:spcPts val="0"/>
              </a:spcBef>
              <a:spcAft>
                <a:spcPts val="0"/>
              </a:spcAft>
              <a:buNone/>
              <a:defRPr sz="1600" b="1" i="0" u="none" strike="noStrike" cap="none">
                <a:solidFill>
                  <a:srgbClr val="898989"/>
                </a:solidFill>
                <a:latin typeface="Calibri"/>
                <a:ea typeface="Calibri"/>
                <a:cs typeface="Calibri"/>
                <a:sym typeface="Calibri"/>
              </a:defRPr>
            </a:lvl3pPr>
            <a:lvl4pPr marL="0" lvl="3" indent="0" algn="ctr">
              <a:spcBef>
                <a:spcPts val="0"/>
              </a:spcBef>
              <a:spcAft>
                <a:spcPts val="0"/>
              </a:spcAft>
              <a:buNone/>
              <a:defRPr sz="1600" b="1" i="0" u="none" strike="noStrike" cap="none">
                <a:solidFill>
                  <a:srgbClr val="898989"/>
                </a:solidFill>
                <a:latin typeface="Calibri"/>
                <a:ea typeface="Calibri"/>
                <a:cs typeface="Calibri"/>
                <a:sym typeface="Calibri"/>
              </a:defRPr>
            </a:lvl4pPr>
            <a:lvl5pPr marL="0" lvl="4" indent="0" algn="ctr">
              <a:spcBef>
                <a:spcPts val="0"/>
              </a:spcBef>
              <a:spcAft>
                <a:spcPts val="0"/>
              </a:spcAft>
              <a:buNone/>
              <a:defRPr sz="1600" b="1" i="0" u="none" strike="noStrike" cap="none">
                <a:solidFill>
                  <a:srgbClr val="898989"/>
                </a:solidFill>
                <a:latin typeface="Calibri"/>
                <a:ea typeface="Calibri"/>
                <a:cs typeface="Calibri"/>
                <a:sym typeface="Calibri"/>
              </a:defRPr>
            </a:lvl5pPr>
            <a:lvl6pPr marL="0" lvl="5" indent="0" algn="ctr">
              <a:spcBef>
                <a:spcPts val="0"/>
              </a:spcBef>
              <a:spcAft>
                <a:spcPts val="0"/>
              </a:spcAft>
              <a:buNone/>
              <a:defRPr sz="1600" b="1" i="0" u="none" strike="noStrike" cap="none">
                <a:solidFill>
                  <a:srgbClr val="898989"/>
                </a:solidFill>
                <a:latin typeface="Calibri"/>
                <a:ea typeface="Calibri"/>
                <a:cs typeface="Calibri"/>
                <a:sym typeface="Calibri"/>
              </a:defRPr>
            </a:lvl6pPr>
            <a:lvl7pPr marL="0" lvl="6" indent="0" algn="ctr">
              <a:spcBef>
                <a:spcPts val="0"/>
              </a:spcBef>
              <a:spcAft>
                <a:spcPts val="0"/>
              </a:spcAft>
              <a:buNone/>
              <a:defRPr sz="1600" b="1" i="0" u="none" strike="noStrike" cap="none">
                <a:solidFill>
                  <a:srgbClr val="898989"/>
                </a:solidFill>
                <a:latin typeface="Calibri"/>
                <a:ea typeface="Calibri"/>
                <a:cs typeface="Calibri"/>
                <a:sym typeface="Calibri"/>
              </a:defRPr>
            </a:lvl7pPr>
            <a:lvl8pPr marL="0" lvl="7" indent="0" algn="ctr">
              <a:spcBef>
                <a:spcPts val="0"/>
              </a:spcBef>
              <a:spcAft>
                <a:spcPts val="0"/>
              </a:spcAft>
              <a:buNone/>
              <a:defRPr sz="1600" b="1" i="0" u="none" strike="noStrike" cap="none">
                <a:solidFill>
                  <a:srgbClr val="898989"/>
                </a:solidFill>
                <a:latin typeface="Calibri"/>
                <a:ea typeface="Calibri"/>
                <a:cs typeface="Calibri"/>
                <a:sym typeface="Calibri"/>
              </a:defRPr>
            </a:lvl8pPr>
            <a:lvl9pPr marL="0" lvl="8" indent="0" algn="ctr">
              <a:spcBef>
                <a:spcPts val="0"/>
              </a:spcBef>
              <a:spcAft>
                <a:spcPts val="0"/>
              </a:spcAft>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descr="logo_ppt.png"/>
          <p:cNvPicPr preferRelativeResize="0"/>
          <p:nvPr/>
        </p:nvPicPr>
        <p:blipFill rotWithShape="1">
          <a:blip r:embed="rId13">
            <a:alphaModFix/>
          </a:blip>
          <a:srcRect/>
          <a:stretch/>
        </p:blipFill>
        <p:spPr>
          <a:xfrm>
            <a:off x="6400800" y="4514850"/>
            <a:ext cx="2000250" cy="571500"/>
          </a:xfrm>
          <a:prstGeom prst="rect">
            <a:avLst/>
          </a:prstGeom>
          <a:noFill/>
          <a:ln>
            <a:noFill/>
          </a:ln>
        </p:spPr>
      </p:pic>
      <p:pic>
        <p:nvPicPr>
          <p:cNvPr id="52" name="Google Shape;52;p13"/>
          <p:cNvPicPr preferRelativeResize="0"/>
          <p:nvPr/>
        </p:nvPicPr>
        <p:blipFill rotWithShape="1">
          <a:blip r:embed="rId14">
            <a:alphaModFix/>
          </a:blip>
          <a:srcRect/>
          <a:stretch/>
        </p:blipFill>
        <p:spPr>
          <a:xfrm>
            <a:off x="1" y="-10716"/>
            <a:ext cx="575072" cy="525066"/>
          </a:xfrm>
          <a:prstGeom prst="rect">
            <a:avLst/>
          </a:prstGeom>
          <a:noFill/>
          <a:ln>
            <a:noFill/>
          </a:ln>
        </p:spPr>
      </p:pic>
      <p:sp>
        <p:nvSpPr>
          <p:cNvPr id="53" name="Google Shape;53;p13"/>
          <p:cNvSpPr/>
          <p:nvPr/>
        </p:nvSpPr>
        <p:spPr>
          <a:xfrm>
            <a:off x="620714" y="45244"/>
            <a:ext cx="3113087" cy="29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1000" b="0" i="0" u="none" strike="noStrike" cap="none">
                <a:solidFill>
                  <a:srgbClr val="969696"/>
                </a:solidFill>
                <a:latin typeface="Calibri"/>
                <a:ea typeface="Calibri"/>
                <a:cs typeface="Calibri"/>
                <a:sym typeface="Calibri"/>
              </a:rPr>
              <a:t>National Chung Cheng University</a:t>
            </a:r>
            <a:endParaRPr/>
          </a:p>
          <a:p>
            <a:pPr marL="0" marR="0" lvl="0" indent="0" algn="l" rtl="0">
              <a:spcBef>
                <a:spcPts val="0"/>
              </a:spcBef>
              <a:spcAft>
                <a:spcPts val="0"/>
              </a:spcAft>
              <a:buNone/>
            </a:pPr>
            <a:r>
              <a:rPr lang="zh-TW" sz="1000" b="0" i="0" u="none" strike="noStrike" cap="none">
                <a:solidFill>
                  <a:srgbClr val="969696"/>
                </a:solidFill>
                <a:latin typeface="Calibri"/>
                <a:ea typeface="Calibri"/>
                <a:cs typeface="Calibri"/>
                <a:sym typeface="Calibri"/>
              </a:rPr>
              <a:t>Dept. Computer Science &amp; Information Engineering</a:t>
            </a:r>
            <a:endParaRPr/>
          </a:p>
        </p:txBody>
      </p:sp>
      <p:sp>
        <p:nvSpPr>
          <p:cNvPr id="54" name="Google Shape;54;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chemeClr val="dk1"/>
                </a:solidFill>
                <a:latin typeface="Microsoft JhengHei"/>
                <a:ea typeface="Microsoft JhengHei"/>
                <a:cs typeface="Microsoft JhengHei"/>
                <a:sym typeface="Microsoft JhengHei"/>
              </a:defRPr>
            </a:lvl2pPr>
            <a:lvl3pPr marR="0" lvl="2" algn="ctr" rtl="0">
              <a:spcBef>
                <a:spcPts val="0"/>
              </a:spcBef>
              <a:spcAft>
                <a:spcPts val="0"/>
              </a:spcAft>
              <a:buSzPts val="1400"/>
              <a:buNone/>
              <a:defRPr sz="4400" b="1" i="0" u="none" strike="noStrike" cap="none">
                <a:solidFill>
                  <a:schemeClr val="dk1"/>
                </a:solidFill>
                <a:latin typeface="Microsoft JhengHei"/>
                <a:ea typeface="Microsoft JhengHei"/>
                <a:cs typeface="Microsoft JhengHei"/>
                <a:sym typeface="Microsoft JhengHei"/>
              </a:defRPr>
            </a:lvl3pPr>
            <a:lvl4pPr marR="0" lvl="3" algn="ctr" rtl="0">
              <a:spcBef>
                <a:spcPts val="0"/>
              </a:spcBef>
              <a:spcAft>
                <a:spcPts val="0"/>
              </a:spcAft>
              <a:buSzPts val="1400"/>
              <a:buNone/>
              <a:defRPr sz="4400" b="1" i="0" u="none" strike="noStrike" cap="none">
                <a:solidFill>
                  <a:schemeClr val="dk1"/>
                </a:solidFill>
                <a:latin typeface="Microsoft JhengHei"/>
                <a:ea typeface="Microsoft JhengHei"/>
                <a:cs typeface="Microsoft JhengHei"/>
                <a:sym typeface="Microsoft JhengHei"/>
              </a:defRPr>
            </a:lvl4pPr>
            <a:lvl5pPr marR="0" lvl="4" algn="ctr" rtl="0">
              <a:spcBef>
                <a:spcPts val="0"/>
              </a:spcBef>
              <a:spcAft>
                <a:spcPts val="0"/>
              </a:spcAft>
              <a:buSzPts val="1400"/>
              <a:buNone/>
              <a:defRPr sz="4400" b="1" i="0" u="none" strike="noStrike" cap="none">
                <a:solidFill>
                  <a:schemeClr val="dk1"/>
                </a:solidFill>
                <a:latin typeface="Microsoft JhengHei"/>
                <a:ea typeface="Microsoft JhengHei"/>
                <a:cs typeface="Microsoft JhengHei"/>
                <a:sym typeface="Microsoft JhengHe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body" idx="1"/>
          </p:nvPr>
        </p:nvSpPr>
        <p:spPr>
          <a:xfrm>
            <a:off x="457200" y="1200152"/>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6" name="Google Shape;56;p1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13"/>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Google Shape;58;p13"/>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600" b="1" i="0" u="none" strike="noStrike" cap="none">
                <a:solidFill>
                  <a:srgbClr val="898989"/>
                </a:solidFill>
                <a:latin typeface="Calibri"/>
                <a:ea typeface="Calibri"/>
                <a:cs typeface="Calibri"/>
                <a:sym typeface="Calibri"/>
              </a:defRPr>
            </a:lvl1pPr>
            <a:lvl2pPr marL="0" marR="0" lvl="1" indent="0" algn="ctr" rtl="0">
              <a:spcBef>
                <a:spcPts val="0"/>
              </a:spcBef>
              <a:spcAft>
                <a:spcPts val="0"/>
              </a:spcAft>
              <a:buNone/>
              <a:defRPr sz="1600" b="1" i="0" u="none" strike="noStrike" cap="none">
                <a:solidFill>
                  <a:srgbClr val="898989"/>
                </a:solidFill>
                <a:latin typeface="Calibri"/>
                <a:ea typeface="Calibri"/>
                <a:cs typeface="Calibri"/>
                <a:sym typeface="Calibri"/>
              </a:defRPr>
            </a:lvl2pPr>
            <a:lvl3pPr marL="0" marR="0" lvl="2" indent="0" algn="ctr" rtl="0">
              <a:spcBef>
                <a:spcPts val="0"/>
              </a:spcBef>
              <a:spcAft>
                <a:spcPts val="0"/>
              </a:spcAft>
              <a:buNone/>
              <a:defRPr sz="1600" b="1" i="0" u="none" strike="noStrike" cap="none">
                <a:solidFill>
                  <a:srgbClr val="898989"/>
                </a:solidFill>
                <a:latin typeface="Calibri"/>
                <a:ea typeface="Calibri"/>
                <a:cs typeface="Calibri"/>
                <a:sym typeface="Calibri"/>
              </a:defRPr>
            </a:lvl3pPr>
            <a:lvl4pPr marL="0" marR="0" lvl="3" indent="0" algn="ctr" rtl="0">
              <a:spcBef>
                <a:spcPts val="0"/>
              </a:spcBef>
              <a:spcAft>
                <a:spcPts val="0"/>
              </a:spcAft>
              <a:buNone/>
              <a:defRPr sz="1600" b="1" i="0" u="none" strike="noStrike" cap="none">
                <a:solidFill>
                  <a:srgbClr val="898989"/>
                </a:solidFill>
                <a:latin typeface="Calibri"/>
                <a:ea typeface="Calibri"/>
                <a:cs typeface="Calibri"/>
                <a:sym typeface="Calibri"/>
              </a:defRPr>
            </a:lvl4pPr>
            <a:lvl5pPr marL="0" marR="0" lvl="4" indent="0" algn="ctr" rtl="0">
              <a:spcBef>
                <a:spcPts val="0"/>
              </a:spcBef>
              <a:spcAft>
                <a:spcPts val="0"/>
              </a:spcAft>
              <a:buNone/>
              <a:defRPr sz="1600" b="1" i="0" u="none" strike="noStrike" cap="none">
                <a:solidFill>
                  <a:srgbClr val="898989"/>
                </a:solidFill>
                <a:latin typeface="Calibri"/>
                <a:ea typeface="Calibri"/>
                <a:cs typeface="Calibri"/>
                <a:sym typeface="Calibri"/>
              </a:defRPr>
            </a:lvl5pPr>
            <a:lvl6pPr marL="0" marR="0" lvl="5" indent="0" algn="ctr" rtl="0">
              <a:spcBef>
                <a:spcPts val="0"/>
              </a:spcBef>
              <a:spcAft>
                <a:spcPts val="0"/>
              </a:spcAft>
              <a:buNone/>
              <a:defRPr sz="1600" b="1" i="0" u="none" strike="noStrike" cap="none">
                <a:solidFill>
                  <a:srgbClr val="898989"/>
                </a:solidFill>
                <a:latin typeface="Calibri"/>
                <a:ea typeface="Calibri"/>
                <a:cs typeface="Calibri"/>
                <a:sym typeface="Calibri"/>
              </a:defRPr>
            </a:lvl6pPr>
            <a:lvl7pPr marL="0" marR="0" lvl="6" indent="0" algn="ctr" rtl="0">
              <a:spcBef>
                <a:spcPts val="0"/>
              </a:spcBef>
              <a:spcAft>
                <a:spcPts val="0"/>
              </a:spcAft>
              <a:buNone/>
              <a:defRPr sz="1600" b="1" i="0" u="none" strike="noStrike" cap="none">
                <a:solidFill>
                  <a:srgbClr val="898989"/>
                </a:solidFill>
                <a:latin typeface="Calibri"/>
                <a:ea typeface="Calibri"/>
                <a:cs typeface="Calibri"/>
                <a:sym typeface="Calibri"/>
              </a:defRPr>
            </a:lvl7pPr>
            <a:lvl8pPr marL="0" marR="0" lvl="7" indent="0" algn="ctr" rtl="0">
              <a:spcBef>
                <a:spcPts val="0"/>
              </a:spcBef>
              <a:spcAft>
                <a:spcPts val="0"/>
              </a:spcAft>
              <a:buNone/>
              <a:defRPr sz="1600" b="1" i="0" u="none" strike="noStrike" cap="none">
                <a:solidFill>
                  <a:srgbClr val="898989"/>
                </a:solidFill>
                <a:latin typeface="Calibri"/>
                <a:ea typeface="Calibri"/>
                <a:cs typeface="Calibri"/>
                <a:sym typeface="Calibri"/>
              </a:defRPr>
            </a:lvl8pPr>
            <a:lvl9pPr marL="0" marR="0" lvl="8" indent="0" algn="ctr" rtl="0">
              <a:spcBef>
                <a:spcPts val="0"/>
              </a:spcBef>
              <a:spcAft>
                <a:spcPts val="0"/>
              </a:spcAft>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ctrTitle"/>
          </p:nvPr>
        </p:nvSpPr>
        <p:spPr>
          <a:xfrm>
            <a:off x="685800" y="1257302"/>
            <a:ext cx="7772400" cy="110251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TW" sz="3200" b="0" dirty="0"/>
              <a:t>進度報告</a:t>
            </a:r>
            <a:endParaRPr dirty="0"/>
          </a:p>
        </p:txBody>
      </p:sp>
      <p:sp>
        <p:nvSpPr>
          <p:cNvPr id="149" name="Google Shape;149;p25"/>
          <p:cNvSpPr txBox="1">
            <a:spLocks noGrp="1"/>
          </p:cNvSpPr>
          <p:nvPr>
            <p:ph type="subTitle" idx="1"/>
          </p:nvPr>
        </p:nvSpPr>
        <p:spPr>
          <a:xfrm>
            <a:off x="1371600" y="2571749"/>
            <a:ext cx="6400800" cy="13144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None/>
            </a:pPr>
            <a:r>
              <a:rPr lang="zh-TW" sz="2800" dirty="0">
                <a:solidFill>
                  <a:schemeClr val="dk1"/>
                </a:solidFill>
                <a:latin typeface="PMingLiu"/>
                <a:ea typeface="PMingLiu"/>
                <a:cs typeface="PMingLiu"/>
                <a:sym typeface="PMingLiu"/>
              </a:rPr>
              <a:t>日期:</a:t>
            </a:r>
            <a:r>
              <a:rPr lang="zh-TW" altLang="en-US" sz="2800" dirty="0">
                <a:solidFill>
                  <a:schemeClr val="dk1"/>
                </a:solidFill>
                <a:latin typeface="PMingLiu"/>
                <a:ea typeface="PMingLiu"/>
                <a:cs typeface="PMingLiu"/>
                <a:sym typeface="PMingLiu"/>
              </a:rPr>
              <a:t> </a:t>
            </a:r>
            <a:r>
              <a:rPr lang="zh-TW" sz="2800" dirty="0">
                <a:solidFill>
                  <a:schemeClr val="dk1"/>
                </a:solidFill>
                <a:latin typeface="PMingLiu"/>
                <a:ea typeface="PMingLiu"/>
                <a:cs typeface="PMingLiu"/>
                <a:sym typeface="PMingLiu"/>
              </a:rPr>
              <a:t>202</a:t>
            </a:r>
            <a:r>
              <a:rPr lang="en-US" altLang="zh-TW" sz="2800" dirty="0">
                <a:solidFill>
                  <a:schemeClr val="dk1"/>
                </a:solidFill>
                <a:latin typeface="PMingLiu"/>
                <a:ea typeface="PMingLiu"/>
                <a:cs typeface="PMingLiu"/>
                <a:sym typeface="PMingLiu"/>
              </a:rPr>
              <a:t>6</a:t>
            </a:r>
            <a:r>
              <a:rPr lang="zh-TW" sz="2800" dirty="0">
                <a:solidFill>
                  <a:schemeClr val="dk1"/>
                </a:solidFill>
                <a:latin typeface="PMingLiu"/>
                <a:ea typeface="PMingLiu"/>
                <a:cs typeface="PMingLiu"/>
                <a:sym typeface="PMingLiu"/>
              </a:rPr>
              <a:t>/</a:t>
            </a:r>
            <a:r>
              <a:rPr lang="en-US" altLang="zh-TW" sz="2800" dirty="0">
                <a:solidFill>
                  <a:schemeClr val="dk1"/>
                </a:solidFill>
                <a:latin typeface="PMingLiu"/>
                <a:ea typeface="PMingLiu"/>
                <a:cs typeface="PMingLiu"/>
                <a:sym typeface="PMingLiu"/>
              </a:rPr>
              <a:t>04/14</a:t>
            </a:r>
            <a:br>
              <a:rPr lang="zh-TW" sz="2800" dirty="0">
                <a:solidFill>
                  <a:schemeClr val="dk1"/>
                </a:solidFill>
                <a:latin typeface="PMingLiu"/>
                <a:ea typeface="PMingLiu"/>
                <a:cs typeface="PMingLiu"/>
                <a:sym typeface="PMingLiu"/>
              </a:rPr>
            </a:br>
            <a:r>
              <a:rPr lang="zh-TW" sz="2800" dirty="0">
                <a:solidFill>
                  <a:schemeClr val="dk1"/>
                </a:solidFill>
                <a:latin typeface="PMingLiu"/>
                <a:ea typeface="PMingLiu"/>
                <a:cs typeface="PMingLiu"/>
                <a:sym typeface="PMingLiu"/>
              </a:rPr>
              <a:t>姓名:</a:t>
            </a:r>
            <a:r>
              <a:rPr lang="zh-TW" altLang="en-US" sz="2800" dirty="0">
                <a:solidFill>
                  <a:schemeClr val="dk1"/>
                </a:solidFill>
                <a:latin typeface="PMingLiu"/>
                <a:ea typeface="PMingLiu"/>
                <a:cs typeface="PMingLiu"/>
                <a:sym typeface="PMingLiu"/>
              </a:rPr>
              <a:t> 陳育哲</a:t>
            </a:r>
            <a:br>
              <a:rPr lang="zh-TW" sz="2800" dirty="0">
                <a:solidFill>
                  <a:schemeClr val="dk1"/>
                </a:solidFill>
                <a:latin typeface="PMingLiu"/>
                <a:ea typeface="PMingLiu"/>
                <a:cs typeface="PMingLiu"/>
                <a:sym typeface="PMingLiu"/>
              </a:rPr>
            </a:br>
            <a:br>
              <a:rPr lang="zh-TW" sz="2800" dirty="0">
                <a:solidFill>
                  <a:schemeClr val="dk1"/>
                </a:solidFill>
                <a:latin typeface="PMingLiu"/>
                <a:ea typeface="PMingLiu"/>
                <a:cs typeface="PMingLiu"/>
                <a:sym typeface="PMingLiu"/>
              </a:rPr>
            </a:br>
            <a:endParaRPr sz="2800" dirty="0">
              <a:solidFill>
                <a:schemeClr val="dk1"/>
              </a:solidFill>
              <a:latin typeface="PMingLiu"/>
              <a:ea typeface="PMingLiu"/>
              <a:cs typeface="PMingLiu"/>
              <a:sym typeface="PMingLiu"/>
            </a:endParaRPr>
          </a:p>
        </p:txBody>
      </p:sp>
      <p:sp>
        <p:nvSpPr>
          <p:cNvPr id="150" name="Google Shape;150;p25"/>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5" name="標題 1">
            <a:extLst>
              <a:ext uri="{FF2B5EF4-FFF2-40B4-BE49-F238E27FC236}">
                <a16:creationId xmlns:a16="http://schemas.microsoft.com/office/drawing/2014/main" id="{DF0B51FF-547D-A2BE-5566-E1E1EF7EBEAB}"/>
              </a:ext>
            </a:extLst>
          </p:cNvPr>
          <p:cNvSpPr>
            <a:spLocks noGrp="1"/>
          </p:cNvSpPr>
          <p:nvPr>
            <p:ph type="title"/>
          </p:nvPr>
        </p:nvSpPr>
        <p:spPr>
          <a:xfrm>
            <a:off x="457200" y="329070"/>
            <a:ext cx="8229600" cy="857250"/>
          </a:xfrm>
        </p:spPr>
        <p:txBody>
          <a:bodyPr/>
          <a:lstStyle/>
          <a:p>
            <a:r>
              <a:rPr lang="en-US" altLang="zh-TW" sz="2400" b="1" i="0" dirty="0">
                <a:solidFill>
                  <a:srgbClr val="000000"/>
                </a:solidFill>
                <a:effectLst/>
                <a:latin typeface="Open Sans" panose="020B0604020202020204" pitchFamily="34" charset="0"/>
              </a:rPr>
              <a:t>Synchronous I/O: Write() and Read()</a:t>
            </a:r>
            <a:endParaRPr lang="en-US" altLang="zh-TW" sz="2400" b="0" dirty="0">
              <a:latin typeface="Times New Roman"/>
              <a:cs typeface="Times New Roman"/>
            </a:endParaRPr>
          </a:p>
        </p:txBody>
      </p:sp>
      <p:pic>
        <p:nvPicPr>
          <p:cNvPr id="3" name="圖片 2">
            <a:extLst>
              <a:ext uri="{FF2B5EF4-FFF2-40B4-BE49-F238E27FC236}">
                <a16:creationId xmlns:a16="http://schemas.microsoft.com/office/drawing/2014/main" id="{90F63123-B1EA-4FBF-96C6-5613EEA35051}"/>
              </a:ext>
            </a:extLst>
          </p:cNvPr>
          <p:cNvPicPr>
            <a:picLocks noChangeAspect="1"/>
          </p:cNvPicPr>
          <p:nvPr/>
        </p:nvPicPr>
        <p:blipFill>
          <a:blip r:embed="rId3"/>
          <a:stretch>
            <a:fillRect/>
          </a:stretch>
        </p:blipFill>
        <p:spPr>
          <a:xfrm>
            <a:off x="0" y="1187331"/>
            <a:ext cx="9144000" cy="2768837"/>
          </a:xfrm>
          <a:prstGeom prst="rect">
            <a:avLst/>
          </a:prstGeom>
        </p:spPr>
      </p:pic>
      <p:sp>
        <p:nvSpPr>
          <p:cNvPr id="6" name="Google Shape;150;p25">
            <a:extLst>
              <a:ext uri="{FF2B5EF4-FFF2-40B4-BE49-F238E27FC236}">
                <a16:creationId xmlns:a16="http://schemas.microsoft.com/office/drawing/2014/main" id="{52EFF000-9A37-42AA-B2C1-F8E331D9E0E0}"/>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10</a:t>
            </a:fld>
            <a:endParaRPr dirty="0"/>
          </a:p>
        </p:txBody>
      </p:sp>
    </p:spTree>
    <p:extLst>
      <p:ext uri="{BB962C8B-B14F-4D97-AF65-F5344CB8AC3E}">
        <p14:creationId xmlns:p14="http://schemas.microsoft.com/office/powerpoint/2010/main" val="2687438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5" name="標題 1">
            <a:extLst>
              <a:ext uri="{FF2B5EF4-FFF2-40B4-BE49-F238E27FC236}">
                <a16:creationId xmlns:a16="http://schemas.microsoft.com/office/drawing/2014/main" id="{DF0B51FF-547D-A2BE-5566-E1E1EF7EBEAB}"/>
              </a:ext>
            </a:extLst>
          </p:cNvPr>
          <p:cNvSpPr>
            <a:spLocks noGrp="1"/>
          </p:cNvSpPr>
          <p:nvPr>
            <p:ph type="title"/>
          </p:nvPr>
        </p:nvSpPr>
        <p:spPr>
          <a:xfrm>
            <a:off x="457200" y="329070"/>
            <a:ext cx="8229600" cy="857250"/>
          </a:xfrm>
        </p:spPr>
        <p:txBody>
          <a:bodyPr/>
          <a:lstStyle/>
          <a:p>
            <a:r>
              <a:rPr lang="en-US" altLang="zh-TW" sz="2400" b="1" i="0" dirty="0">
                <a:solidFill>
                  <a:srgbClr val="000000"/>
                </a:solidFill>
                <a:effectLst/>
                <a:latin typeface="Open Sans" panose="020B0604020202020204" pitchFamily="34" charset="0"/>
              </a:rPr>
              <a:t>Concurrent User Session Support</a:t>
            </a:r>
            <a:endParaRPr lang="en-US" altLang="zh-TW" sz="2400" b="0" dirty="0">
              <a:latin typeface="Times New Roman"/>
              <a:cs typeface="Times New Roman"/>
            </a:endParaRPr>
          </a:p>
        </p:txBody>
      </p:sp>
      <p:sp>
        <p:nvSpPr>
          <p:cNvPr id="4" name="文字方塊 3">
            <a:extLst>
              <a:ext uri="{FF2B5EF4-FFF2-40B4-BE49-F238E27FC236}">
                <a16:creationId xmlns:a16="http://schemas.microsoft.com/office/drawing/2014/main" id="{07AE0265-3F5E-4FF7-97CA-CDF879E1DF03}"/>
              </a:ext>
            </a:extLst>
          </p:cNvPr>
          <p:cNvSpPr txBox="1"/>
          <p:nvPr/>
        </p:nvSpPr>
        <p:spPr>
          <a:xfrm>
            <a:off x="635923" y="1389481"/>
            <a:ext cx="7872153" cy="3016210"/>
          </a:xfrm>
          <a:prstGeom prst="rect">
            <a:avLst/>
          </a:prstGeom>
          <a:noFill/>
        </p:spPr>
        <p:txBody>
          <a:bodyPr wrap="square">
            <a:spAutoFit/>
          </a:bodyPr>
          <a:lstStyle/>
          <a:p>
            <a:r>
              <a:rPr lang="en-US" altLang="zh-TW" sz="1800" b="1" dirty="0"/>
              <a:t>Session demultiplexing — routing messages to the right user thread:</a:t>
            </a:r>
          </a:p>
          <a:p>
            <a:endParaRPr lang="en-US" altLang="zh-TW" sz="1800" b="1" dirty="0"/>
          </a:p>
          <a:p>
            <a:pPr marL="285750" indent="-285750">
              <a:buFont typeface="Arial" panose="020B0604020202020204" pitchFamily="34" charset="0"/>
              <a:buChar char="•"/>
            </a:pPr>
            <a:r>
              <a:rPr lang="en-US" altLang="zh-TW" dirty="0"/>
              <a:t>Each connection identified by IP 4-tuple (</a:t>
            </a:r>
            <a:r>
              <a:rPr lang="en-US" altLang="zh-TW" dirty="0" err="1"/>
              <a:t>src</a:t>
            </a:r>
            <a:r>
              <a:rPr lang="en-US" altLang="zh-TW" dirty="0"/>
              <a:t> IP, </a:t>
            </a:r>
            <a:r>
              <a:rPr lang="en-US" altLang="zh-TW" dirty="0" err="1"/>
              <a:t>src</a:t>
            </a:r>
            <a:r>
              <a:rPr lang="en-US" altLang="zh-TW" dirty="0"/>
              <a:t> port, </a:t>
            </a:r>
            <a:r>
              <a:rPr lang="en-US" altLang="zh-TW" dirty="0" err="1"/>
              <a:t>dst</a:t>
            </a:r>
            <a:r>
              <a:rPr lang="en-US" altLang="zh-TW" dirty="0"/>
              <a:t> IP, </a:t>
            </a:r>
            <a:r>
              <a:rPr lang="en-US" altLang="zh-TW" dirty="0" err="1"/>
              <a:t>dst</a:t>
            </a:r>
            <a:r>
              <a:rPr lang="en-US" altLang="zh-TW" dirty="0"/>
              <a:t> port), recorded in each NF's local connection table</a:t>
            </a:r>
          </a:p>
          <a:p>
            <a:endParaRPr lang="zh-TW" altLang="en-US" dirty="0"/>
          </a:p>
          <a:p>
            <a:pPr marL="342900" indent="-342900">
              <a:buFont typeface="+mj-lt"/>
              <a:buAutoNum type="arabicPeriod"/>
            </a:pPr>
            <a:r>
              <a:rPr lang="zh-TW" altLang="en-US" dirty="0"/>
              <a:t>Packet Handler receives an incoming descriptor</a:t>
            </a:r>
          </a:p>
          <a:p>
            <a:pPr marL="342900" indent="-342900">
              <a:buFont typeface="+mj-lt"/>
              <a:buAutoNum type="arabicPeriod"/>
            </a:pPr>
            <a:endParaRPr lang="zh-TW" altLang="en-US" dirty="0"/>
          </a:p>
          <a:p>
            <a:pPr marL="342900" indent="-342900">
              <a:buFont typeface="+mj-lt"/>
              <a:buAutoNum type="arabicPeriod"/>
            </a:pPr>
            <a:r>
              <a:rPr lang="zh-TW" altLang="en-US" dirty="0"/>
              <a:t>Looks up the local connection table using the IP 4-tuple embedded in the descriptor</a:t>
            </a:r>
          </a:p>
          <a:p>
            <a:pPr marL="342900" indent="-342900">
              <a:buFont typeface="+mj-lt"/>
              <a:buAutoNum type="arabicPeriod"/>
            </a:pPr>
            <a:endParaRPr lang="zh-TW" altLang="en-US" dirty="0"/>
          </a:p>
          <a:p>
            <a:pPr marL="342900" indent="-342900">
              <a:buFont typeface="+mj-lt"/>
              <a:buAutoNum type="arabicPeriod"/>
            </a:pPr>
            <a:r>
              <a:rPr lang="zh-TW" altLang="en-US" dirty="0"/>
              <a:t>Enqueues the descriptor into the identified session's dedicated receive queue</a:t>
            </a:r>
          </a:p>
          <a:p>
            <a:pPr marL="342900" indent="-342900">
              <a:buFont typeface="+mj-lt"/>
              <a:buAutoNum type="arabicPeriod"/>
            </a:pPr>
            <a:endParaRPr lang="zh-TW" altLang="en-US" dirty="0"/>
          </a:p>
          <a:p>
            <a:pPr marL="342900" indent="-342900">
              <a:buFont typeface="+mj-lt"/>
              <a:buAutoNum type="arabicPeriod"/>
            </a:pPr>
            <a:r>
              <a:rPr lang="zh-TW" altLang="en-US" dirty="0"/>
              <a:t>Corresponding user thread — blocked on its condition variable — is woken up and processes the message</a:t>
            </a:r>
          </a:p>
        </p:txBody>
      </p:sp>
      <p:sp>
        <p:nvSpPr>
          <p:cNvPr id="6" name="Google Shape;150;p25">
            <a:extLst>
              <a:ext uri="{FF2B5EF4-FFF2-40B4-BE49-F238E27FC236}">
                <a16:creationId xmlns:a16="http://schemas.microsoft.com/office/drawing/2014/main" id="{B79D151F-0282-43FA-AA92-E5B40C5509EC}"/>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11</a:t>
            </a:fld>
            <a:endParaRPr dirty="0"/>
          </a:p>
        </p:txBody>
      </p:sp>
    </p:spTree>
    <p:extLst>
      <p:ext uri="{BB962C8B-B14F-4D97-AF65-F5344CB8AC3E}">
        <p14:creationId xmlns:p14="http://schemas.microsoft.com/office/powerpoint/2010/main" val="290253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5" name="標題 1">
            <a:extLst>
              <a:ext uri="{FF2B5EF4-FFF2-40B4-BE49-F238E27FC236}">
                <a16:creationId xmlns:a16="http://schemas.microsoft.com/office/drawing/2014/main" id="{DF0B51FF-547D-A2BE-5566-E1E1EF7EBEAB}"/>
              </a:ext>
            </a:extLst>
          </p:cNvPr>
          <p:cNvSpPr>
            <a:spLocks noGrp="1"/>
          </p:cNvSpPr>
          <p:nvPr>
            <p:ph type="title"/>
          </p:nvPr>
        </p:nvSpPr>
        <p:spPr>
          <a:xfrm>
            <a:off x="457200" y="329070"/>
            <a:ext cx="8229600" cy="857250"/>
          </a:xfrm>
        </p:spPr>
        <p:txBody>
          <a:bodyPr/>
          <a:lstStyle/>
          <a:p>
            <a:r>
              <a:rPr lang="en-US" altLang="zh-TW" sz="2400" b="1" i="0" dirty="0">
                <a:solidFill>
                  <a:srgbClr val="000000"/>
                </a:solidFill>
                <a:effectLst/>
                <a:latin typeface="Open Sans" panose="020B0604020202020204" pitchFamily="34" charset="0"/>
              </a:rPr>
              <a:t>Concurrent User Session Support</a:t>
            </a:r>
            <a:endParaRPr lang="en-US" altLang="zh-TW" sz="2400" b="0" dirty="0">
              <a:latin typeface="Times New Roman"/>
              <a:cs typeface="Times New Roman"/>
            </a:endParaRPr>
          </a:p>
        </p:txBody>
      </p:sp>
      <p:pic>
        <p:nvPicPr>
          <p:cNvPr id="3" name="圖片 2">
            <a:extLst>
              <a:ext uri="{FF2B5EF4-FFF2-40B4-BE49-F238E27FC236}">
                <a16:creationId xmlns:a16="http://schemas.microsoft.com/office/drawing/2014/main" id="{1A56E67E-B6D9-419B-BD98-299E0BAB5B9D}"/>
              </a:ext>
            </a:extLst>
          </p:cNvPr>
          <p:cNvPicPr>
            <a:picLocks noChangeAspect="1"/>
          </p:cNvPicPr>
          <p:nvPr/>
        </p:nvPicPr>
        <p:blipFill>
          <a:blip r:embed="rId3"/>
          <a:stretch>
            <a:fillRect/>
          </a:stretch>
        </p:blipFill>
        <p:spPr>
          <a:xfrm>
            <a:off x="1131808" y="1416815"/>
            <a:ext cx="6557895" cy="2976462"/>
          </a:xfrm>
          <a:prstGeom prst="rect">
            <a:avLst/>
          </a:prstGeom>
        </p:spPr>
      </p:pic>
      <p:sp>
        <p:nvSpPr>
          <p:cNvPr id="6" name="Google Shape;150;p25">
            <a:extLst>
              <a:ext uri="{FF2B5EF4-FFF2-40B4-BE49-F238E27FC236}">
                <a16:creationId xmlns:a16="http://schemas.microsoft.com/office/drawing/2014/main" id="{9B3C1CD6-909D-4E4C-896F-05B08A493C80}"/>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12</a:t>
            </a:fld>
            <a:endParaRPr dirty="0"/>
          </a:p>
        </p:txBody>
      </p:sp>
    </p:spTree>
    <p:extLst>
      <p:ext uri="{BB962C8B-B14F-4D97-AF65-F5344CB8AC3E}">
        <p14:creationId xmlns:p14="http://schemas.microsoft.com/office/powerpoint/2010/main" val="152790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5" name="標題 1">
            <a:extLst>
              <a:ext uri="{FF2B5EF4-FFF2-40B4-BE49-F238E27FC236}">
                <a16:creationId xmlns:a16="http://schemas.microsoft.com/office/drawing/2014/main" id="{DF0B51FF-547D-A2BE-5566-E1E1EF7EBEAB}"/>
              </a:ext>
            </a:extLst>
          </p:cNvPr>
          <p:cNvSpPr>
            <a:spLocks noGrp="1"/>
          </p:cNvSpPr>
          <p:nvPr>
            <p:ph type="title"/>
          </p:nvPr>
        </p:nvSpPr>
        <p:spPr>
          <a:xfrm>
            <a:off x="457200" y="329070"/>
            <a:ext cx="8229600" cy="857250"/>
          </a:xfrm>
        </p:spPr>
        <p:txBody>
          <a:bodyPr/>
          <a:lstStyle/>
          <a:p>
            <a:r>
              <a:rPr lang="en-US" altLang="zh-TW" sz="2400" b="1" i="0" dirty="0">
                <a:solidFill>
                  <a:srgbClr val="000000"/>
                </a:solidFill>
                <a:effectLst/>
                <a:latin typeface="Open Sans" panose="020B0604020202020204" pitchFamily="34" charset="0"/>
              </a:rPr>
              <a:t>Concurrent User Session Support</a:t>
            </a:r>
            <a:endParaRPr lang="en-US" altLang="zh-TW" sz="2400" b="0" dirty="0">
              <a:latin typeface="Times New Roman"/>
              <a:cs typeface="Times New Roman"/>
            </a:endParaRPr>
          </a:p>
        </p:txBody>
      </p:sp>
      <p:sp>
        <p:nvSpPr>
          <p:cNvPr id="2" name="文字方塊 1">
            <a:extLst>
              <a:ext uri="{FF2B5EF4-FFF2-40B4-BE49-F238E27FC236}">
                <a16:creationId xmlns:a16="http://schemas.microsoft.com/office/drawing/2014/main" id="{349DFA2C-3836-4441-9A7F-B2A6FB0EA5A8}"/>
              </a:ext>
            </a:extLst>
          </p:cNvPr>
          <p:cNvSpPr txBox="1"/>
          <p:nvPr/>
        </p:nvSpPr>
        <p:spPr>
          <a:xfrm>
            <a:off x="873461" y="1501344"/>
            <a:ext cx="7609424" cy="2616101"/>
          </a:xfrm>
          <a:prstGeom prst="rect">
            <a:avLst/>
          </a:prstGeom>
          <a:noFill/>
        </p:spPr>
        <p:txBody>
          <a:bodyPr wrap="square" rtlCol="0">
            <a:spAutoFit/>
          </a:bodyPr>
          <a:lstStyle/>
          <a:p>
            <a:r>
              <a:rPr lang="en-US" altLang="zh-TW" sz="1800" b="1" dirty="0"/>
              <a:t>AMF Rate Limiter — concurrency control to prevent CPU thrashing:</a:t>
            </a:r>
          </a:p>
          <a:p>
            <a:endParaRPr lang="en-US" altLang="zh-TW" sz="2000" b="1" dirty="0"/>
          </a:p>
          <a:p>
            <a:pPr marL="285750" indent="-285750">
              <a:buFont typeface="Arial" panose="020B0604020202020204" pitchFamily="34" charset="0"/>
              <a:buChar char="•"/>
            </a:pPr>
            <a:r>
              <a:rPr lang="en-US" altLang="zh-TW" dirty="0"/>
              <a:t>Problem: many UEs simultaneously performing the same control plane event → too many threads competing for limited CPU cores → excessive context switching</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Solution: Rate Limiter at the AMF (entry point of all control plane requests) enforces an upper bound on simultaneously executing events of the same type</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Requests exceeding the threshold are queued at the AMF</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Experimentally tuned optimal threshold: 16 concurrent sessions</a:t>
            </a:r>
            <a:endParaRPr lang="zh-TW" altLang="en-US" dirty="0"/>
          </a:p>
        </p:txBody>
      </p:sp>
      <p:sp>
        <p:nvSpPr>
          <p:cNvPr id="4" name="Google Shape;150;p25">
            <a:extLst>
              <a:ext uri="{FF2B5EF4-FFF2-40B4-BE49-F238E27FC236}">
                <a16:creationId xmlns:a16="http://schemas.microsoft.com/office/drawing/2014/main" id="{1D4C531B-BC36-4AE5-A322-20E096EDEC64}"/>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13</a:t>
            </a:fld>
            <a:endParaRPr dirty="0"/>
          </a:p>
        </p:txBody>
      </p:sp>
    </p:spTree>
    <p:extLst>
      <p:ext uri="{BB962C8B-B14F-4D97-AF65-F5344CB8AC3E}">
        <p14:creationId xmlns:p14="http://schemas.microsoft.com/office/powerpoint/2010/main" val="22740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5" name="標題 1">
            <a:extLst>
              <a:ext uri="{FF2B5EF4-FFF2-40B4-BE49-F238E27FC236}">
                <a16:creationId xmlns:a16="http://schemas.microsoft.com/office/drawing/2014/main" id="{DF0B51FF-547D-A2BE-5566-E1E1EF7EBEAB}"/>
              </a:ext>
            </a:extLst>
          </p:cNvPr>
          <p:cNvSpPr>
            <a:spLocks noGrp="1"/>
          </p:cNvSpPr>
          <p:nvPr>
            <p:ph type="title"/>
          </p:nvPr>
        </p:nvSpPr>
        <p:spPr>
          <a:xfrm>
            <a:off x="457200" y="329070"/>
            <a:ext cx="8229600" cy="857250"/>
          </a:xfrm>
        </p:spPr>
        <p:txBody>
          <a:bodyPr/>
          <a:lstStyle/>
          <a:p>
            <a:r>
              <a:rPr lang="en-US" altLang="zh-TW" sz="2400" b="1" i="0" dirty="0">
                <a:solidFill>
                  <a:srgbClr val="000000"/>
                </a:solidFill>
                <a:effectLst/>
                <a:latin typeface="Open Sans" panose="020B0604020202020204" pitchFamily="34" charset="0"/>
              </a:rPr>
              <a:t>L25GC+: An Improved, 3GPP-compliant 5G Core</a:t>
            </a:r>
            <a:br>
              <a:rPr lang="en-US" altLang="zh-TW" sz="2400" b="1" i="0" dirty="0">
                <a:solidFill>
                  <a:srgbClr val="000000"/>
                </a:solidFill>
                <a:effectLst/>
                <a:latin typeface="Open Sans" panose="020B0604020202020204" pitchFamily="34" charset="0"/>
              </a:rPr>
            </a:br>
            <a:r>
              <a:rPr lang="en-US" altLang="zh-TW" sz="2400" b="1" i="0" dirty="0">
                <a:solidFill>
                  <a:srgbClr val="000000"/>
                </a:solidFill>
                <a:effectLst/>
                <a:latin typeface="Open Sans" panose="020B0604020202020204" pitchFamily="34" charset="0"/>
              </a:rPr>
              <a:t>for Low-latency Control Plane Operations</a:t>
            </a:r>
            <a:endParaRPr lang="en-US" altLang="zh-TW" sz="2400" b="0" dirty="0">
              <a:latin typeface="Times New Roman"/>
              <a:cs typeface="Times New Roman"/>
            </a:endParaRPr>
          </a:p>
        </p:txBody>
      </p:sp>
      <p:sp>
        <p:nvSpPr>
          <p:cNvPr id="6" name="文字方塊 5">
            <a:extLst>
              <a:ext uri="{FF2B5EF4-FFF2-40B4-BE49-F238E27FC236}">
                <a16:creationId xmlns:a16="http://schemas.microsoft.com/office/drawing/2014/main" id="{4380C0BB-4DB3-4303-BE72-04AE9F730415}"/>
              </a:ext>
            </a:extLst>
          </p:cNvPr>
          <p:cNvSpPr txBox="1"/>
          <p:nvPr/>
        </p:nvSpPr>
        <p:spPr>
          <a:xfrm>
            <a:off x="561110" y="1535101"/>
            <a:ext cx="4572000" cy="1169551"/>
          </a:xfrm>
          <a:prstGeom prst="rect">
            <a:avLst/>
          </a:prstGeom>
          <a:noFill/>
        </p:spPr>
        <p:txBody>
          <a:bodyPr wrap="square">
            <a:spAutoFit/>
          </a:bodyPr>
          <a:lstStyle/>
          <a:p>
            <a:r>
              <a:rPr lang="zh-TW" altLang="en-US" dirty="0"/>
              <a:t>Single UE:</a:t>
            </a:r>
          </a:p>
          <a:p>
            <a:r>
              <a:rPr lang="zh-TW" altLang="en-US" dirty="0"/>
              <a:t>UE Registration: L²5GC+ 58.6 ms vs. free5GC 88.8 ms → 1.51× improvement</a:t>
            </a:r>
          </a:p>
          <a:p>
            <a:r>
              <a:rPr lang="zh-TW" altLang="en-US" dirty="0"/>
              <a:t>PDU Session Establishment: L²5GC+ 27.9 ms vs. free5GC 55.7 ms → 2.0× improvement</a:t>
            </a:r>
          </a:p>
        </p:txBody>
      </p:sp>
      <p:sp>
        <p:nvSpPr>
          <p:cNvPr id="7" name="文字方塊 6">
            <a:extLst>
              <a:ext uri="{FF2B5EF4-FFF2-40B4-BE49-F238E27FC236}">
                <a16:creationId xmlns:a16="http://schemas.microsoft.com/office/drawing/2014/main" id="{6476A544-6D7B-4F53-88B2-73CADDD3C309}"/>
              </a:ext>
            </a:extLst>
          </p:cNvPr>
          <p:cNvSpPr txBox="1"/>
          <p:nvPr/>
        </p:nvSpPr>
        <p:spPr>
          <a:xfrm>
            <a:off x="561110" y="3053433"/>
            <a:ext cx="4572000" cy="738664"/>
          </a:xfrm>
          <a:prstGeom prst="rect">
            <a:avLst/>
          </a:prstGeom>
          <a:noFill/>
        </p:spPr>
        <p:txBody>
          <a:bodyPr wrap="square">
            <a:spAutoFit/>
          </a:bodyPr>
          <a:lstStyle/>
          <a:p>
            <a:r>
              <a:rPr lang="zh-TW" altLang="en-US" dirty="0"/>
              <a:t>Five concurrent UEs:</a:t>
            </a:r>
          </a:p>
          <a:p>
            <a:r>
              <a:rPr lang="zh-TW" altLang="en-US" dirty="0"/>
              <a:t>UE Registration: 1.29× lower latency</a:t>
            </a:r>
          </a:p>
          <a:p>
            <a:r>
              <a:rPr lang="zh-TW" altLang="en-US" dirty="0"/>
              <a:t>PDU Session Establishment: 1.61× lower latency</a:t>
            </a:r>
          </a:p>
        </p:txBody>
      </p:sp>
      <p:sp>
        <p:nvSpPr>
          <p:cNvPr id="8" name="Google Shape;150;p25">
            <a:extLst>
              <a:ext uri="{FF2B5EF4-FFF2-40B4-BE49-F238E27FC236}">
                <a16:creationId xmlns:a16="http://schemas.microsoft.com/office/drawing/2014/main" id="{914BBBD9-6EF2-4F7A-BC9A-3D43BE94302A}"/>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14</a:t>
            </a:fld>
            <a:endParaRPr dirty="0"/>
          </a:p>
        </p:txBody>
      </p:sp>
      <p:pic>
        <p:nvPicPr>
          <p:cNvPr id="9" name="圖片 8">
            <a:extLst>
              <a:ext uri="{FF2B5EF4-FFF2-40B4-BE49-F238E27FC236}">
                <a16:creationId xmlns:a16="http://schemas.microsoft.com/office/drawing/2014/main" id="{664C193D-2B44-4932-AE42-765C09B7B0EB}"/>
              </a:ext>
            </a:extLst>
          </p:cNvPr>
          <p:cNvPicPr>
            <a:picLocks noChangeAspect="1"/>
          </p:cNvPicPr>
          <p:nvPr/>
        </p:nvPicPr>
        <p:blipFill rotWithShape="1">
          <a:blip r:embed="rId3"/>
          <a:srcRect r="50000"/>
          <a:stretch/>
        </p:blipFill>
        <p:spPr>
          <a:xfrm>
            <a:off x="5414217" y="1742647"/>
            <a:ext cx="3505340" cy="2446480"/>
          </a:xfrm>
          <a:prstGeom prst="rect">
            <a:avLst/>
          </a:prstGeom>
        </p:spPr>
      </p:pic>
    </p:spTree>
    <p:extLst>
      <p:ext uri="{BB962C8B-B14F-4D97-AF65-F5344CB8AC3E}">
        <p14:creationId xmlns:p14="http://schemas.microsoft.com/office/powerpoint/2010/main" val="268323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5" name="標題 1">
            <a:extLst>
              <a:ext uri="{FF2B5EF4-FFF2-40B4-BE49-F238E27FC236}">
                <a16:creationId xmlns:a16="http://schemas.microsoft.com/office/drawing/2014/main" id="{DF0B51FF-547D-A2BE-5566-E1E1EF7EBEAB}"/>
              </a:ext>
            </a:extLst>
          </p:cNvPr>
          <p:cNvSpPr>
            <a:spLocks noGrp="1"/>
          </p:cNvSpPr>
          <p:nvPr>
            <p:ph type="title"/>
          </p:nvPr>
        </p:nvSpPr>
        <p:spPr>
          <a:xfrm>
            <a:off x="457200" y="329070"/>
            <a:ext cx="8229600" cy="857250"/>
          </a:xfrm>
        </p:spPr>
        <p:txBody>
          <a:bodyPr/>
          <a:lstStyle/>
          <a:p>
            <a:r>
              <a:rPr lang="en-US" altLang="zh-TW" sz="2400" b="1" i="0" dirty="0">
                <a:solidFill>
                  <a:srgbClr val="000000"/>
                </a:solidFill>
                <a:effectLst/>
                <a:latin typeface="Open Sans" panose="020B0604020202020204" pitchFamily="34" charset="0"/>
              </a:rPr>
              <a:t>Simulated Scalability (4–64 UEs)</a:t>
            </a:r>
            <a:endParaRPr lang="en-US" altLang="zh-TW" sz="2400" b="0" dirty="0">
              <a:latin typeface="Times New Roman"/>
              <a:cs typeface="Times New Roman"/>
            </a:endParaRPr>
          </a:p>
        </p:txBody>
      </p:sp>
      <p:sp>
        <p:nvSpPr>
          <p:cNvPr id="4" name="文字方塊 3">
            <a:extLst>
              <a:ext uri="{FF2B5EF4-FFF2-40B4-BE49-F238E27FC236}">
                <a16:creationId xmlns:a16="http://schemas.microsoft.com/office/drawing/2014/main" id="{F2387163-0125-4E83-B3C0-6453ACDADEF6}"/>
              </a:ext>
            </a:extLst>
          </p:cNvPr>
          <p:cNvSpPr txBox="1"/>
          <p:nvPr/>
        </p:nvSpPr>
        <p:spPr>
          <a:xfrm>
            <a:off x="839586" y="1163138"/>
            <a:ext cx="7464828" cy="2031325"/>
          </a:xfrm>
          <a:prstGeom prst="rect">
            <a:avLst/>
          </a:prstGeom>
          <a:noFill/>
        </p:spPr>
        <p:txBody>
          <a:bodyPr wrap="square">
            <a:spAutoFit/>
          </a:bodyPr>
          <a:lstStyle/>
          <a:p>
            <a:pPr marL="285750" indent="-285750">
              <a:buFont typeface="Arial" panose="020B0604020202020204" pitchFamily="34" charset="0"/>
              <a:buChar char="•"/>
            </a:pPr>
            <a:r>
              <a:rPr lang="zh-TW" altLang="en-US" sz="1800" dirty="0"/>
              <a:t>UE Registration: average 1.87× latency reduction across all UE counts</a:t>
            </a:r>
          </a:p>
          <a:p>
            <a:pPr marL="285750" indent="-285750">
              <a:buFont typeface="Arial" panose="020B0604020202020204" pitchFamily="34" charset="0"/>
              <a:buChar char="•"/>
            </a:pPr>
            <a:r>
              <a:rPr lang="zh-TW" altLang="en-US" sz="1800" dirty="0"/>
              <a:t>PDU Session Establishment: average 2.1× latency reduction</a:t>
            </a:r>
          </a:p>
          <a:p>
            <a:pPr marL="285750" indent="-285750">
              <a:buFont typeface="Arial" panose="020B0604020202020204" pitchFamily="34" charset="0"/>
              <a:buChar char="•"/>
            </a:pPr>
            <a:r>
              <a:rPr lang="zh-TW" altLang="en-US" sz="1800" dirty="0"/>
              <a:t>Paging (idle-to-active): average 1.6× latency reduction</a:t>
            </a:r>
          </a:p>
          <a:p>
            <a:pPr marL="285750" indent="-285750">
              <a:buFont typeface="Arial" panose="020B0604020202020204" pitchFamily="34" charset="0"/>
              <a:buChar char="•"/>
            </a:pPr>
            <a:r>
              <a:rPr lang="zh-TW" altLang="en-US" sz="1800" dirty="0"/>
              <a:t>Scalability comparison (PDU Session Establishment):</a:t>
            </a:r>
          </a:p>
          <a:p>
            <a:pPr marL="342900" indent="-342900">
              <a:buFont typeface="+mj-lt"/>
              <a:buAutoNum type="arabicPeriod"/>
            </a:pPr>
            <a:r>
              <a:rPr lang="zh-TW" altLang="en-US" sz="1800" dirty="0"/>
              <a:t>  free5GC: 16 UEs → ~70 ms, 64 UEs → 774 ms</a:t>
            </a:r>
            <a:endParaRPr lang="en-US" altLang="zh-TW" sz="1800" dirty="0"/>
          </a:p>
          <a:p>
            <a:pPr marL="342900" indent="-342900">
              <a:buFont typeface="+mj-lt"/>
              <a:buAutoNum type="arabicPeriod"/>
            </a:pPr>
            <a:r>
              <a:rPr lang="zh-TW" altLang="en-US" sz="1800" dirty="0"/>
              <a:t>  </a:t>
            </a:r>
            <a:r>
              <a:rPr lang="en-US" altLang="zh-TW" sz="1800" dirty="0"/>
              <a:t>L²5GC+: 16 UEs → ~34 </a:t>
            </a:r>
            <a:r>
              <a:rPr lang="en-US" altLang="zh-TW" sz="1800" dirty="0" err="1"/>
              <a:t>ms</a:t>
            </a:r>
            <a:r>
              <a:rPr lang="en-US" altLang="zh-TW" sz="1800" dirty="0"/>
              <a:t>, 64 UEs → 401 </a:t>
            </a:r>
            <a:r>
              <a:rPr lang="en-US" altLang="zh-TW" sz="1800" dirty="0" err="1"/>
              <a:t>ms</a:t>
            </a:r>
            <a:r>
              <a:rPr lang="en-US" altLang="zh-TW" sz="1800" dirty="0"/>
              <a:t> </a:t>
            </a:r>
            <a:endParaRPr lang="zh-TW" altLang="en-US" sz="1800" dirty="0"/>
          </a:p>
        </p:txBody>
      </p:sp>
      <p:sp>
        <p:nvSpPr>
          <p:cNvPr id="6" name="Google Shape;150;p25">
            <a:extLst>
              <a:ext uri="{FF2B5EF4-FFF2-40B4-BE49-F238E27FC236}">
                <a16:creationId xmlns:a16="http://schemas.microsoft.com/office/drawing/2014/main" id="{51DAF566-4519-4F0C-84D0-D4E7425492E5}"/>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15</a:t>
            </a:fld>
            <a:endParaRPr dirty="0"/>
          </a:p>
        </p:txBody>
      </p:sp>
      <p:pic>
        <p:nvPicPr>
          <p:cNvPr id="7" name="圖片 6">
            <a:extLst>
              <a:ext uri="{FF2B5EF4-FFF2-40B4-BE49-F238E27FC236}">
                <a16:creationId xmlns:a16="http://schemas.microsoft.com/office/drawing/2014/main" id="{9133813A-86CA-480A-9C35-BC31A5804DF9}"/>
              </a:ext>
            </a:extLst>
          </p:cNvPr>
          <p:cNvPicPr>
            <a:picLocks noChangeAspect="1"/>
          </p:cNvPicPr>
          <p:nvPr/>
        </p:nvPicPr>
        <p:blipFill>
          <a:blip r:embed="rId3"/>
          <a:stretch>
            <a:fillRect/>
          </a:stretch>
        </p:blipFill>
        <p:spPr>
          <a:xfrm>
            <a:off x="3268981" y="3130762"/>
            <a:ext cx="5875019" cy="2012738"/>
          </a:xfrm>
          <a:prstGeom prst="rect">
            <a:avLst/>
          </a:prstGeom>
        </p:spPr>
      </p:pic>
    </p:spTree>
    <p:extLst>
      <p:ext uri="{BB962C8B-B14F-4D97-AF65-F5344CB8AC3E}">
        <p14:creationId xmlns:p14="http://schemas.microsoft.com/office/powerpoint/2010/main" val="277402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5" name="標題 1">
            <a:extLst>
              <a:ext uri="{FF2B5EF4-FFF2-40B4-BE49-F238E27FC236}">
                <a16:creationId xmlns:a16="http://schemas.microsoft.com/office/drawing/2014/main" id="{DF0B51FF-547D-A2BE-5566-E1E1EF7EBEAB}"/>
              </a:ext>
            </a:extLst>
          </p:cNvPr>
          <p:cNvSpPr>
            <a:spLocks noGrp="1"/>
          </p:cNvSpPr>
          <p:nvPr>
            <p:ph type="title"/>
          </p:nvPr>
        </p:nvSpPr>
        <p:spPr>
          <a:xfrm>
            <a:off x="457200" y="329070"/>
            <a:ext cx="8229600" cy="857250"/>
          </a:xfrm>
        </p:spPr>
        <p:txBody>
          <a:bodyPr/>
          <a:lstStyle/>
          <a:p>
            <a:r>
              <a:rPr lang="en-US" altLang="zh-TW" sz="2400" b="1" i="0" dirty="0">
                <a:solidFill>
                  <a:srgbClr val="000000"/>
                </a:solidFill>
                <a:effectLst/>
                <a:latin typeface="Open Sans" panose="020B0604020202020204" pitchFamily="34" charset="0"/>
              </a:rPr>
              <a:t>Conclusion</a:t>
            </a:r>
            <a:endParaRPr lang="en-US" altLang="zh-TW" sz="2400" b="0" dirty="0">
              <a:latin typeface="Times New Roman"/>
              <a:cs typeface="Times New Roman"/>
            </a:endParaRPr>
          </a:p>
        </p:txBody>
      </p:sp>
      <p:sp>
        <p:nvSpPr>
          <p:cNvPr id="4" name="文字方塊 3">
            <a:extLst>
              <a:ext uri="{FF2B5EF4-FFF2-40B4-BE49-F238E27FC236}">
                <a16:creationId xmlns:a16="http://schemas.microsoft.com/office/drawing/2014/main" id="{DE483D8E-0317-4642-8131-91597C79B4EE}"/>
              </a:ext>
            </a:extLst>
          </p:cNvPr>
          <p:cNvSpPr txBox="1"/>
          <p:nvPr/>
        </p:nvSpPr>
        <p:spPr>
          <a:xfrm>
            <a:off x="1130530" y="1411294"/>
            <a:ext cx="6882939" cy="2677656"/>
          </a:xfrm>
          <a:prstGeom prst="rect">
            <a:avLst/>
          </a:prstGeom>
          <a:noFill/>
        </p:spPr>
        <p:txBody>
          <a:bodyPr wrap="square">
            <a:spAutoFit/>
          </a:bodyPr>
          <a:lstStyle/>
          <a:p>
            <a:pPr marL="285750" indent="-285750">
              <a:buFont typeface="Arial" panose="020B0604020202020204" pitchFamily="34" charset="0"/>
              <a:buChar char="•"/>
            </a:pPr>
            <a:r>
              <a:rPr lang="zh-TW" altLang="en-US" dirty="0"/>
              <a:t>Synchronous shared memory I/O: blocking Write()/Read() APIs resolve the fundamental async/sync incompatibility of L²5GC</a:t>
            </a:r>
            <a:endParaRPr lang="en-US" altLang="zh-TW" dirty="0"/>
          </a:p>
          <a:p>
            <a:pPr marL="285750" indent="-285750">
              <a:buFont typeface="Arial" panose="020B0604020202020204" pitchFamily="34" charset="0"/>
              <a:buChar char="•"/>
            </a:pPr>
            <a:endParaRPr lang="zh-TW" altLang="en-US" dirty="0"/>
          </a:p>
          <a:p>
            <a:pPr marL="285750" indent="-285750">
              <a:buFont typeface="Arial" panose="020B0604020202020204" pitchFamily="34" charset="0"/>
              <a:buChar char="•"/>
            </a:pPr>
            <a:r>
              <a:rPr lang="zh-TW" altLang="en-US" dirty="0"/>
              <a:t>Connection management: IP 4-tuple indexed connection table with per-thread condition variable and receive queue — enables truly concurrent multi-user operation</a:t>
            </a:r>
            <a:endParaRPr lang="en-US" altLang="zh-TW" dirty="0"/>
          </a:p>
          <a:p>
            <a:pPr marL="285750" indent="-285750">
              <a:buFont typeface="Arial" panose="020B0604020202020204" pitchFamily="34" charset="0"/>
              <a:buChar char="•"/>
            </a:pPr>
            <a:endParaRPr lang="zh-TW" altLang="en-US" dirty="0"/>
          </a:p>
          <a:p>
            <a:pPr marL="285750" indent="-285750">
              <a:buFont typeface="Arial" panose="020B0604020202020204" pitchFamily="34" charset="0"/>
              <a:buChar char="•"/>
            </a:pPr>
            <a:r>
              <a:rPr lang="zh-TW" altLang="en-US" dirty="0"/>
              <a:t>CGo bridging porting path: only the bottom-layer net package is replaced; all upper-layer HTTP/REST and 3GPP SBI logic from free5GC is reused directly</a:t>
            </a:r>
            <a:endParaRPr lang="en-US" altLang="zh-TW" dirty="0"/>
          </a:p>
          <a:p>
            <a:pPr marL="285750" indent="-285750">
              <a:buFont typeface="Arial" panose="020B0604020202020204" pitchFamily="34" charset="0"/>
              <a:buChar char="•"/>
            </a:pPr>
            <a:endParaRPr lang="zh-TW" altLang="en-US" dirty="0"/>
          </a:p>
          <a:p>
            <a:pPr marL="285750" indent="-285750">
              <a:buFont typeface="Arial" panose="020B0604020202020204" pitchFamily="34" charset="0"/>
              <a:buChar char="•"/>
            </a:pPr>
            <a:r>
              <a:rPr lang="zh-TW" altLang="en-US" dirty="0"/>
              <a:t>AMF Rate Limiter: prevents CPU thrashing under high concurrent load; experimentally tuned threshold of 16 concurrent sessions</a:t>
            </a:r>
          </a:p>
        </p:txBody>
      </p:sp>
      <p:sp>
        <p:nvSpPr>
          <p:cNvPr id="6" name="Google Shape;150;p25">
            <a:extLst>
              <a:ext uri="{FF2B5EF4-FFF2-40B4-BE49-F238E27FC236}">
                <a16:creationId xmlns:a16="http://schemas.microsoft.com/office/drawing/2014/main" id="{F422EE27-D961-4B7C-A9EA-003CAFE88ACC}"/>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16</a:t>
            </a:fld>
            <a:endParaRPr dirty="0"/>
          </a:p>
        </p:txBody>
      </p:sp>
    </p:spTree>
    <p:extLst>
      <p:ext uri="{BB962C8B-B14F-4D97-AF65-F5344CB8AC3E}">
        <p14:creationId xmlns:p14="http://schemas.microsoft.com/office/powerpoint/2010/main" val="1108174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3" name="標題 2">
            <a:extLst>
              <a:ext uri="{FF2B5EF4-FFF2-40B4-BE49-F238E27FC236}">
                <a16:creationId xmlns:a16="http://schemas.microsoft.com/office/drawing/2014/main" id="{9EA98165-F09C-45FB-9B6A-674A3CC7601E}"/>
              </a:ext>
            </a:extLst>
          </p:cNvPr>
          <p:cNvSpPr>
            <a:spLocks noGrp="1"/>
          </p:cNvSpPr>
          <p:nvPr>
            <p:ph type="title"/>
          </p:nvPr>
        </p:nvSpPr>
        <p:spPr/>
        <p:txBody>
          <a:bodyPr/>
          <a:lstStyle/>
          <a:p>
            <a:r>
              <a:rPr lang="zh-TW" altLang="en-US" dirty="0"/>
              <a:t>問</a:t>
            </a:r>
            <a:r>
              <a:rPr lang="en-US" altLang="zh-TW" dirty="0"/>
              <a:t>AI</a:t>
            </a:r>
            <a:r>
              <a:rPr lang="zh-TW" altLang="en-US" dirty="0"/>
              <a:t>的第一個問題</a:t>
            </a:r>
          </a:p>
        </p:txBody>
      </p:sp>
      <p:sp>
        <p:nvSpPr>
          <p:cNvPr id="7" name="文字方塊 6">
            <a:extLst>
              <a:ext uri="{FF2B5EF4-FFF2-40B4-BE49-F238E27FC236}">
                <a16:creationId xmlns:a16="http://schemas.microsoft.com/office/drawing/2014/main" id="{05A1E8FE-7D18-4F4D-8A4F-26B608247F40}"/>
              </a:ext>
            </a:extLst>
          </p:cNvPr>
          <p:cNvSpPr txBox="1"/>
          <p:nvPr/>
        </p:nvSpPr>
        <p:spPr>
          <a:xfrm>
            <a:off x="962198" y="1281709"/>
            <a:ext cx="7219604" cy="369332"/>
          </a:xfrm>
          <a:prstGeom prst="rect">
            <a:avLst/>
          </a:prstGeom>
          <a:noFill/>
        </p:spPr>
        <p:txBody>
          <a:bodyPr wrap="square" rtlCol="0">
            <a:spAutoFit/>
          </a:bodyPr>
          <a:lstStyle/>
          <a:p>
            <a:r>
              <a:rPr lang="zh-TW" altLang="en-US" sz="1800" b="1" dirty="0">
                <a:solidFill>
                  <a:srgbClr val="1F1F1F"/>
                </a:solidFill>
                <a:latin typeface="Google Sans Flex"/>
              </a:rPr>
              <a:t>問題</a:t>
            </a:r>
            <a:r>
              <a:rPr lang="en-US" altLang="zh-TW" sz="1800" b="1" dirty="0">
                <a:solidFill>
                  <a:srgbClr val="1F1F1F"/>
                </a:solidFill>
                <a:latin typeface="Google Sans Flex"/>
              </a:rPr>
              <a:t>1: </a:t>
            </a:r>
            <a:r>
              <a:rPr lang="zh-TW" altLang="en-US" sz="1800" b="1" dirty="0">
                <a:solidFill>
                  <a:srgbClr val="1F1F1F"/>
                </a:solidFill>
                <a:latin typeface="Google Sans Flex"/>
              </a:rPr>
              <a:t>請詳細說明一下非同步 </a:t>
            </a:r>
            <a:r>
              <a:rPr lang="en-US" altLang="zh-TW" sz="1800" b="1" dirty="0">
                <a:solidFill>
                  <a:srgbClr val="1F1F1F"/>
                </a:solidFill>
                <a:latin typeface="Google Sans Flex"/>
              </a:rPr>
              <a:t>I/O</a:t>
            </a:r>
            <a:r>
              <a:rPr lang="zh-TW" altLang="en-US" sz="1800" b="1" dirty="0">
                <a:solidFill>
                  <a:srgbClr val="1F1F1F"/>
                </a:solidFill>
                <a:latin typeface="Google Sans Flex"/>
              </a:rPr>
              <a:t>和</a:t>
            </a:r>
            <a:r>
              <a:rPr lang="en-US" altLang="zh-TW" sz="1800" b="1" dirty="0">
                <a:solidFill>
                  <a:srgbClr val="1F1F1F"/>
                </a:solidFill>
                <a:latin typeface="Google Sans Flex"/>
              </a:rPr>
              <a:t>HTTP/REST </a:t>
            </a:r>
            <a:r>
              <a:rPr lang="zh-TW" altLang="en-US" sz="1800" b="1" dirty="0">
                <a:solidFill>
                  <a:srgbClr val="1F1F1F"/>
                </a:solidFill>
                <a:latin typeface="Google Sans Flex"/>
              </a:rPr>
              <a:t>的同步請求有什麼不同</a:t>
            </a:r>
          </a:p>
        </p:txBody>
      </p:sp>
      <p:pic>
        <p:nvPicPr>
          <p:cNvPr id="9" name="圖片 8">
            <a:extLst>
              <a:ext uri="{FF2B5EF4-FFF2-40B4-BE49-F238E27FC236}">
                <a16:creationId xmlns:a16="http://schemas.microsoft.com/office/drawing/2014/main" id="{74B05904-32BE-4151-B0E9-32C8D740694D}"/>
              </a:ext>
            </a:extLst>
          </p:cNvPr>
          <p:cNvPicPr>
            <a:picLocks noChangeAspect="1"/>
          </p:cNvPicPr>
          <p:nvPr/>
        </p:nvPicPr>
        <p:blipFill>
          <a:blip r:embed="rId3"/>
          <a:stretch>
            <a:fillRect/>
          </a:stretch>
        </p:blipFill>
        <p:spPr>
          <a:xfrm>
            <a:off x="1180407" y="1942101"/>
            <a:ext cx="7219604" cy="1450489"/>
          </a:xfrm>
          <a:prstGeom prst="rect">
            <a:avLst/>
          </a:prstGeom>
        </p:spPr>
      </p:pic>
      <p:sp>
        <p:nvSpPr>
          <p:cNvPr id="4" name="文字方塊 3">
            <a:extLst>
              <a:ext uri="{FF2B5EF4-FFF2-40B4-BE49-F238E27FC236}">
                <a16:creationId xmlns:a16="http://schemas.microsoft.com/office/drawing/2014/main" id="{AC68BB1C-9CDF-48EB-90E1-05888EB44E36}"/>
              </a:ext>
            </a:extLst>
          </p:cNvPr>
          <p:cNvSpPr txBox="1"/>
          <p:nvPr/>
        </p:nvSpPr>
        <p:spPr>
          <a:xfrm>
            <a:off x="577735" y="1942101"/>
            <a:ext cx="3794760" cy="738664"/>
          </a:xfrm>
          <a:prstGeom prst="rect">
            <a:avLst/>
          </a:prstGeom>
          <a:noFill/>
        </p:spPr>
        <p:txBody>
          <a:bodyPr wrap="square" rtlCol="0">
            <a:spAutoFit/>
          </a:bodyPr>
          <a:lstStyle/>
          <a:p>
            <a:r>
              <a:rPr lang="en-US" altLang="zh-TW" dirty="0"/>
              <a:t>AI</a:t>
            </a:r>
            <a:r>
              <a:rPr lang="zh-TW" altLang="en-US" dirty="0"/>
              <a:t>的回答</a:t>
            </a:r>
            <a:r>
              <a:rPr lang="en-US" altLang="zh-TW" dirty="0"/>
              <a:t>:</a:t>
            </a:r>
          </a:p>
          <a:p>
            <a:endParaRPr lang="en-US" altLang="zh-TW" dirty="0"/>
          </a:p>
          <a:p>
            <a:endParaRPr lang="zh-TW" altLang="en-US" dirty="0"/>
          </a:p>
        </p:txBody>
      </p:sp>
      <p:pic>
        <p:nvPicPr>
          <p:cNvPr id="11" name="圖片 10">
            <a:extLst>
              <a:ext uri="{FF2B5EF4-FFF2-40B4-BE49-F238E27FC236}">
                <a16:creationId xmlns:a16="http://schemas.microsoft.com/office/drawing/2014/main" id="{F331BFFB-2151-4856-A275-5768F19E7A21}"/>
              </a:ext>
            </a:extLst>
          </p:cNvPr>
          <p:cNvPicPr>
            <a:picLocks noChangeAspect="1"/>
          </p:cNvPicPr>
          <p:nvPr/>
        </p:nvPicPr>
        <p:blipFill>
          <a:blip r:embed="rId4"/>
          <a:stretch>
            <a:fillRect/>
          </a:stretch>
        </p:blipFill>
        <p:spPr>
          <a:xfrm>
            <a:off x="1108710" y="3390887"/>
            <a:ext cx="7362997" cy="1546635"/>
          </a:xfrm>
          <a:prstGeom prst="rect">
            <a:avLst/>
          </a:prstGeom>
        </p:spPr>
      </p:pic>
      <p:sp>
        <p:nvSpPr>
          <p:cNvPr id="12" name="Google Shape;150;p25">
            <a:extLst>
              <a:ext uri="{FF2B5EF4-FFF2-40B4-BE49-F238E27FC236}">
                <a16:creationId xmlns:a16="http://schemas.microsoft.com/office/drawing/2014/main" id="{C4E82B8C-48E5-46A7-802B-C48FA905208E}"/>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17</a:t>
            </a:fld>
            <a:endParaRPr dirty="0"/>
          </a:p>
        </p:txBody>
      </p:sp>
    </p:spTree>
    <p:extLst>
      <p:ext uri="{BB962C8B-B14F-4D97-AF65-F5344CB8AC3E}">
        <p14:creationId xmlns:p14="http://schemas.microsoft.com/office/powerpoint/2010/main" val="1741149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3" name="標題 2">
            <a:extLst>
              <a:ext uri="{FF2B5EF4-FFF2-40B4-BE49-F238E27FC236}">
                <a16:creationId xmlns:a16="http://schemas.microsoft.com/office/drawing/2014/main" id="{9EA98165-F09C-45FB-9B6A-674A3CC7601E}"/>
              </a:ext>
            </a:extLst>
          </p:cNvPr>
          <p:cNvSpPr>
            <a:spLocks noGrp="1"/>
          </p:cNvSpPr>
          <p:nvPr>
            <p:ph type="title"/>
          </p:nvPr>
        </p:nvSpPr>
        <p:spPr/>
        <p:txBody>
          <a:bodyPr/>
          <a:lstStyle/>
          <a:p>
            <a:r>
              <a:rPr lang="zh-TW" altLang="en-US" dirty="0"/>
              <a:t>問</a:t>
            </a:r>
            <a:r>
              <a:rPr lang="en-US" altLang="zh-TW" dirty="0"/>
              <a:t>AI</a:t>
            </a:r>
            <a:r>
              <a:rPr lang="zh-TW" altLang="en-US" dirty="0"/>
              <a:t>的第一個問題</a:t>
            </a:r>
          </a:p>
        </p:txBody>
      </p:sp>
      <p:sp>
        <p:nvSpPr>
          <p:cNvPr id="5" name="文字方塊 4">
            <a:extLst>
              <a:ext uri="{FF2B5EF4-FFF2-40B4-BE49-F238E27FC236}">
                <a16:creationId xmlns:a16="http://schemas.microsoft.com/office/drawing/2014/main" id="{98B20716-4276-4B98-A9E2-79C9CA18B608}"/>
              </a:ext>
            </a:extLst>
          </p:cNvPr>
          <p:cNvSpPr txBox="1"/>
          <p:nvPr/>
        </p:nvSpPr>
        <p:spPr>
          <a:xfrm>
            <a:off x="1068185" y="1529997"/>
            <a:ext cx="6571480" cy="1600438"/>
          </a:xfrm>
          <a:prstGeom prst="rect">
            <a:avLst/>
          </a:prstGeom>
          <a:noFill/>
        </p:spPr>
        <p:txBody>
          <a:bodyPr wrap="square" rtlCol="0">
            <a:spAutoFit/>
          </a:bodyPr>
          <a:lstStyle/>
          <a:p>
            <a:r>
              <a:rPr lang="en-US" altLang="zh-TW" dirty="0"/>
              <a:t>DPDK </a:t>
            </a:r>
            <a:r>
              <a:rPr lang="zh-TW" altLang="en-US" dirty="0"/>
              <a:t>的 </a:t>
            </a:r>
            <a:r>
              <a:rPr lang="en-US" altLang="zh-TW" dirty="0" err="1"/>
              <a:t>rte_ring_enqueue</a:t>
            </a:r>
            <a:r>
              <a:rPr lang="en-US" altLang="zh-TW" dirty="0"/>
              <a:t>/dequeue </a:t>
            </a:r>
            <a:r>
              <a:rPr lang="zh-TW" altLang="en-US" dirty="0"/>
              <a:t>是 </a:t>
            </a:r>
            <a:r>
              <a:rPr lang="en-US" altLang="zh-TW" dirty="0"/>
              <a:t>non-blocking </a:t>
            </a:r>
            <a:r>
              <a:rPr lang="zh-TW" altLang="en-US" dirty="0"/>
              <a:t>的，呼叫後立刻返回，而 </a:t>
            </a:r>
            <a:r>
              <a:rPr lang="en-US" altLang="zh-TW" dirty="0"/>
              <a:t>HTTP/REST SBI </a:t>
            </a:r>
            <a:r>
              <a:rPr lang="zh-TW" altLang="en-US" dirty="0"/>
              <a:t>本質上是 </a:t>
            </a:r>
            <a:r>
              <a:rPr lang="en-US" altLang="zh-TW" dirty="0"/>
              <a:t>blocking </a:t>
            </a:r>
            <a:r>
              <a:rPr lang="zh-TW" altLang="en-US" dirty="0"/>
              <a:t>的 </a:t>
            </a:r>
            <a:r>
              <a:rPr lang="en-US" altLang="zh-TW" dirty="0"/>
              <a:t>request-response </a:t>
            </a:r>
            <a:r>
              <a:rPr lang="zh-TW" altLang="en-US" dirty="0"/>
              <a:t>模式，</a:t>
            </a:r>
            <a:r>
              <a:rPr lang="en-US" altLang="zh-TW" dirty="0"/>
              <a:t>caller </a:t>
            </a:r>
            <a:r>
              <a:rPr lang="zh-TW" altLang="en-US" dirty="0"/>
              <a:t>必須等到 </a:t>
            </a:r>
            <a:r>
              <a:rPr lang="en-US" altLang="zh-TW" dirty="0"/>
              <a:t>response </a:t>
            </a:r>
            <a:r>
              <a:rPr lang="zh-TW" altLang="en-US" dirty="0"/>
              <a:t>才能繼續。所以</a:t>
            </a:r>
            <a:r>
              <a:rPr lang="en-US" altLang="zh-TW" dirty="0"/>
              <a:t>L²5GC </a:t>
            </a:r>
            <a:r>
              <a:rPr lang="zh-TW" altLang="en-US" dirty="0"/>
              <a:t>需要引入 </a:t>
            </a:r>
            <a:r>
              <a:rPr lang="en-US" altLang="zh-TW" dirty="0"/>
              <a:t>X-IO </a:t>
            </a:r>
            <a:r>
              <a:rPr lang="zh-TW" altLang="en-US" dirty="0"/>
              <a:t>和 </a:t>
            </a:r>
            <a:r>
              <a:rPr lang="en-US" altLang="zh-TW" dirty="0"/>
              <a:t>API libs </a:t>
            </a:r>
            <a:r>
              <a:rPr lang="zh-TW" altLang="en-US" dirty="0"/>
              <a:t>來疊加 </a:t>
            </a:r>
            <a:r>
              <a:rPr lang="en-US" altLang="zh-TW" dirty="0"/>
              <a:t>synchronous </a:t>
            </a:r>
            <a:r>
              <a:rPr lang="zh-TW" altLang="en-US" dirty="0"/>
              <a:t>的原因。</a:t>
            </a:r>
          </a:p>
          <a:p>
            <a:endParaRPr lang="en-US" altLang="zh-TW" dirty="0"/>
          </a:p>
          <a:p>
            <a:endParaRPr lang="en-US" altLang="zh-TW" dirty="0"/>
          </a:p>
          <a:p>
            <a:endParaRPr lang="zh-TW" altLang="en-US" dirty="0"/>
          </a:p>
        </p:txBody>
      </p:sp>
      <p:sp>
        <p:nvSpPr>
          <p:cNvPr id="7" name="Google Shape;150;p25">
            <a:extLst>
              <a:ext uri="{FF2B5EF4-FFF2-40B4-BE49-F238E27FC236}">
                <a16:creationId xmlns:a16="http://schemas.microsoft.com/office/drawing/2014/main" id="{C47B02A3-2569-4E2E-8B2D-3016F6941180}"/>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18</a:t>
            </a:fld>
            <a:endParaRPr dirty="0"/>
          </a:p>
        </p:txBody>
      </p:sp>
    </p:spTree>
    <p:extLst>
      <p:ext uri="{BB962C8B-B14F-4D97-AF65-F5344CB8AC3E}">
        <p14:creationId xmlns:p14="http://schemas.microsoft.com/office/powerpoint/2010/main" val="1506266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3" name="標題 2">
            <a:extLst>
              <a:ext uri="{FF2B5EF4-FFF2-40B4-BE49-F238E27FC236}">
                <a16:creationId xmlns:a16="http://schemas.microsoft.com/office/drawing/2014/main" id="{9EA98165-F09C-45FB-9B6A-674A3CC7601E}"/>
              </a:ext>
            </a:extLst>
          </p:cNvPr>
          <p:cNvSpPr>
            <a:spLocks noGrp="1"/>
          </p:cNvSpPr>
          <p:nvPr>
            <p:ph type="title"/>
          </p:nvPr>
        </p:nvSpPr>
        <p:spPr/>
        <p:txBody>
          <a:bodyPr/>
          <a:lstStyle/>
          <a:p>
            <a:r>
              <a:rPr lang="zh-TW" altLang="en-US" dirty="0"/>
              <a:t>問</a:t>
            </a:r>
            <a:r>
              <a:rPr lang="en-US" altLang="zh-TW" dirty="0"/>
              <a:t>AI</a:t>
            </a:r>
            <a:r>
              <a:rPr lang="zh-TW" altLang="en-US" dirty="0"/>
              <a:t>的第二個問題</a:t>
            </a:r>
          </a:p>
        </p:txBody>
      </p:sp>
      <p:sp>
        <p:nvSpPr>
          <p:cNvPr id="4" name="文字方塊 3">
            <a:extLst>
              <a:ext uri="{FF2B5EF4-FFF2-40B4-BE49-F238E27FC236}">
                <a16:creationId xmlns:a16="http://schemas.microsoft.com/office/drawing/2014/main" id="{AC68BB1C-9CDF-48EB-90E1-05888EB44E36}"/>
              </a:ext>
            </a:extLst>
          </p:cNvPr>
          <p:cNvSpPr txBox="1"/>
          <p:nvPr/>
        </p:nvSpPr>
        <p:spPr>
          <a:xfrm>
            <a:off x="876993" y="1994275"/>
            <a:ext cx="3794760" cy="738664"/>
          </a:xfrm>
          <a:prstGeom prst="rect">
            <a:avLst/>
          </a:prstGeom>
          <a:noFill/>
        </p:spPr>
        <p:txBody>
          <a:bodyPr wrap="square" rtlCol="0">
            <a:spAutoFit/>
          </a:bodyPr>
          <a:lstStyle/>
          <a:p>
            <a:r>
              <a:rPr lang="en-US" altLang="zh-TW" dirty="0"/>
              <a:t>AI</a:t>
            </a:r>
            <a:r>
              <a:rPr lang="zh-TW" altLang="en-US" dirty="0"/>
              <a:t>的回答</a:t>
            </a:r>
            <a:r>
              <a:rPr lang="en-US" altLang="zh-TW" dirty="0"/>
              <a:t>:</a:t>
            </a:r>
          </a:p>
          <a:p>
            <a:endParaRPr lang="en-US" altLang="zh-TW" dirty="0"/>
          </a:p>
          <a:p>
            <a:endParaRPr lang="zh-TW" altLang="en-US" dirty="0"/>
          </a:p>
        </p:txBody>
      </p:sp>
      <p:sp>
        <p:nvSpPr>
          <p:cNvPr id="2" name="文字方塊 1">
            <a:extLst>
              <a:ext uri="{FF2B5EF4-FFF2-40B4-BE49-F238E27FC236}">
                <a16:creationId xmlns:a16="http://schemas.microsoft.com/office/drawing/2014/main" id="{42D59E82-E211-4987-90C9-95AA7B02B96A}"/>
              </a:ext>
            </a:extLst>
          </p:cNvPr>
          <p:cNvSpPr txBox="1"/>
          <p:nvPr/>
        </p:nvSpPr>
        <p:spPr>
          <a:xfrm>
            <a:off x="706582" y="1225376"/>
            <a:ext cx="6779029" cy="646331"/>
          </a:xfrm>
          <a:prstGeom prst="rect">
            <a:avLst/>
          </a:prstGeom>
          <a:noFill/>
        </p:spPr>
        <p:txBody>
          <a:bodyPr wrap="square" rtlCol="0">
            <a:spAutoFit/>
          </a:bodyPr>
          <a:lstStyle/>
          <a:p>
            <a:r>
              <a:rPr lang="zh-TW" altLang="en-US" sz="1800" b="1" i="0" dirty="0">
                <a:solidFill>
                  <a:srgbClr val="1F1F1F"/>
                </a:solidFill>
                <a:effectLst/>
                <a:latin typeface="Google Sans Flex"/>
              </a:rPr>
              <a:t>問題</a:t>
            </a:r>
            <a:r>
              <a:rPr lang="en-US" altLang="zh-TW" sz="1800" b="1" i="0" dirty="0">
                <a:solidFill>
                  <a:srgbClr val="1F1F1F"/>
                </a:solidFill>
                <a:effectLst/>
                <a:latin typeface="Google Sans Flex"/>
              </a:rPr>
              <a:t>2:</a:t>
            </a:r>
            <a:r>
              <a:rPr lang="zh-TW" altLang="en-US" sz="1800" b="1" i="0" dirty="0">
                <a:solidFill>
                  <a:srgbClr val="1F1F1F"/>
                </a:solidFill>
                <a:effectLst/>
                <a:latin typeface="Google Sans Flex"/>
              </a:rPr>
              <a:t> 像我之前在寫後端</a:t>
            </a:r>
            <a:r>
              <a:rPr lang="en-US" altLang="zh-TW" sz="1800" b="1" i="0" dirty="0">
                <a:solidFill>
                  <a:srgbClr val="1F1F1F"/>
                </a:solidFill>
                <a:effectLst/>
                <a:latin typeface="Google Sans Flex"/>
              </a:rPr>
              <a:t>HTTP/REST</a:t>
            </a:r>
            <a:r>
              <a:rPr lang="zh-TW" altLang="en-US" sz="1800" b="1" i="0" dirty="0">
                <a:solidFill>
                  <a:srgbClr val="1F1F1F"/>
                </a:solidFill>
                <a:effectLst/>
                <a:latin typeface="Google Sans Flex"/>
              </a:rPr>
              <a:t> </a:t>
            </a:r>
            <a:r>
              <a:rPr lang="en-US" altLang="zh-TW" sz="1800" b="1" i="0" dirty="0">
                <a:solidFill>
                  <a:srgbClr val="1F1F1F"/>
                </a:solidFill>
                <a:effectLst/>
                <a:latin typeface="Google Sans Flex"/>
              </a:rPr>
              <a:t>API</a:t>
            </a:r>
            <a:r>
              <a:rPr lang="zh-TW" altLang="en-US" sz="1800" b="1" i="0" dirty="0">
                <a:solidFill>
                  <a:srgbClr val="1F1F1F"/>
                </a:solidFill>
                <a:effectLst/>
                <a:latin typeface="Google Sans Flex"/>
              </a:rPr>
              <a:t>的時候像是</a:t>
            </a:r>
            <a:r>
              <a:rPr lang="en-US" altLang="zh-TW" sz="1800" b="1" dirty="0">
                <a:solidFill>
                  <a:srgbClr val="1F1F1F"/>
                </a:solidFill>
                <a:latin typeface="Google Sans Flex"/>
              </a:rPr>
              <a:t>B</a:t>
            </a:r>
            <a:r>
              <a:rPr lang="en-US" altLang="zh-TW" sz="1800" b="1" i="0" dirty="0">
                <a:solidFill>
                  <a:srgbClr val="1F1F1F"/>
                </a:solidFill>
                <a:effectLst/>
                <a:latin typeface="Google Sans Flex"/>
              </a:rPr>
              <a:t>un</a:t>
            </a:r>
            <a:r>
              <a:rPr lang="zh-TW" altLang="en-US" sz="1800" b="1" i="0" dirty="0">
                <a:solidFill>
                  <a:srgbClr val="1F1F1F"/>
                </a:solidFill>
                <a:effectLst/>
                <a:latin typeface="Google Sans Flex"/>
              </a:rPr>
              <a:t>我都會寫</a:t>
            </a:r>
            <a:r>
              <a:rPr lang="en-US" altLang="zh-TW" sz="1800" b="1" i="0" dirty="0">
                <a:solidFill>
                  <a:srgbClr val="1F1F1F"/>
                </a:solidFill>
                <a:effectLst/>
                <a:latin typeface="Google Sans Flex"/>
              </a:rPr>
              <a:t>async</a:t>
            </a:r>
            <a:r>
              <a:rPr lang="zh-TW" altLang="en-US" sz="1800" b="1" i="0" dirty="0">
                <a:solidFill>
                  <a:srgbClr val="1F1F1F"/>
                </a:solidFill>
                <a:effectLst/>
                <a:latin typeface="Google Sans Flex"/>
              </a:rPr>
              <a:t>和</a:t>
            </a:r>
            <a:r>
              <a:rPr lang="en-US" altLang="zh-TW" sz="1800" b="1" i="0" dirty="0">
                <a:solidFill>
                  <a:srgbClr val="1F1F1F"/>
                </a:solidFill>
                <a:effectLst/>
                <a:latin typeface="Google Sans Flex"/>
              </a:rPr>
              <a:t>await</a:t>
            </a:r>
            <a:r>
              <a:rPr lang="zh-TW" altLang="en-US" sz="1800" b="1" i="0" dirty="0">
                <a:solidFill>
                  <a:srgbClr val="1F1F1F"/>
                </a:solidFill>
                <a:effectLst/>
                <a:latin typeface="Google Sans Flex"/>
              </a:rPr>
              <a:t>呼叫，這樣不是異步嗎</a:t>
            </a:r>
            <a:endParaRPr lang="zh-TW" altLang="en-US" sz="1800" b="1" dirty="0"/>
          </a:p>
        </p:txBody>
      </p:sp>
      <p:pic>
        <p:nvPicPr>
          <p:cNvPr id="7" name="圖片 6">
            <a:extLst>
              <a:ext uri="{FF2B5EF4-FFF2-40B4-BE49-F238E27FC236}">
                <a16:creationId xmlns:a16="http://schemas.microsoft.com/office/drawing/2014/main" id="{302406F5-A79D-4ED1-BC2C-3DBD9FFEA54E}"/>
              </a:ext>
            </a:extLst>
          </p:cNvPr>
          <p:cNvPicPr>
            <a:picLocks noChangeAspect="1"/>
          </p:cNvPicPr>
          <p:nvPr/>
        </p:nvPicPr>
        <p:blipFill>
          <a:blip r:embed="rId3"/>
          <a:stretch>
            <a:fillRect/>
          </a:stretch>
        </p:blipFill>
        <p:spPr>
          <a:xfrm>
            <a:off x="410232" y="2455420"/>
            <a:ext cx="4652218" cy="721896"/>
          </a:xfrm>
          <a:prstGeom prst="rect">
            <a:avLst/>
          </a:prstGeom>
        </p:spPr>
      </p:pic>
      <p:pic>
        <p:nvPicPr>
          <p:cNvPr id="9" name="圖片 8">
            <a:extLst>
              <a:ext uri="{FF2B5EF4-FFF2-40B4-BE49-F238E27FC236}">
                <a16:creationId xmlns:a16="http://schemas.microsoft.com/office/drawing/2014/main" id="{F15A55B9-8484-4FEE-B646-4B9E9D29CB98}"/>
              </a:ext>
            </a:extLst>
          </p:cNvPr>
          <p:cNvPicPr>
            <a:picLocks noChangeAspect="1"/>
          </p:cNvPicPr>
          <p:nvPr/>
        </p:nvPicPr>
        <p:blipFill rotWithShape="1">
          <a:blip r:embed="rId4"/>
          <a:srcRect b="29210"/>
          <a:stretch/>
        </p:blipFill>
        <p:spPr>
          <a:xfrm>
            <a:off x="706582" y="3486899"/>
            <a:ext cx="4214552" cy="972879"/>
          </a:xfrm>
          <a:prstGeom prst="rect">
            <a:avLst/>
          </a:prstGeom>
        </p:spPr>
      </p:pic>
      <p:pic>
        <p:nvPicPr>
          <p:cNvPr id="11" name="圖片 10">
            <a:extLst>
              <a:ext uri="{FF2B5EF4-FFF2-40B4-BE49-F238E27FC236}">
                <a16:creationId xmlns:a16="http://schemas.microsoft.com/office/drawing/2014/main" id="{D4D3A65E-8C21-4B43-B779-AEEB8824CAE8}"/>
              </a:ext>
            </a:extLst>
          </p:cNvPr>
          <p:cNvPicPr>
            <a:picLocks noChangeAspect="1"/>
          </p:cNvPicPr>
          <p:nvPr/>
        </p:nvPicPr>
        <p:blipFill>
          <a:blip r:embed="rId5"/>
          <a:stretch>
            <a:fillRect/>
          </a:stretch>
        </p:blipFill>
        <p:spPr>
          <a:xfrm>
            <a:off x="4289369" y="2471586"/>
            <a:ext cx="4728419" cy="1584625"/>
          </a:xfrm>
          <a:prstGeom prst="rect">
            <a:avLst/>
          </a:prstGeom>
        </p:spPr>
      </p:pic>
      <p:sp>
        <p:nvSpPr>
          <p:cNvPr id="12" name="Google Shape;150;p25">
            <a:extLst>
              <a:ext uri="{FF2B5EF4-FFF2-40B4-BE49-F238E27FC236}">
                <a16:creationId xmlns:a16="http://schemas.microsoft.com/office/drawing/2014/main" id="{704AA109-C7C9-4186-BD82-B56048A92F3D}"/>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19</a:t>
            </a:fld>
            <a:endParaRPr dirty="0"/>
          </a:p>
        </p:txBody>
      </p:sp>
    </p:spTree>
    <p:extLst>
      <p:ext uri="{BB962C8B-B14F-4D97-AF65-F5344CB8AC3E}">
        <p14:creationId xmlns:p14="http://schemas.microsoft.com/office/powerpoint/2010/main" val="62101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F952D48-DE77-B3A9-946F-D657805F440F}"/>
              </a:ext>
            </a:extLst>
          </p:cNvPr>
          <p:cNvSpPr>
            <a:spLocks noGrp="1"/>
          </p:cNvSpPr>
          <p:nvPr>
            <p:ph type="title"/>
          </p:nvPr>
        </p:nvSpPr>
        <p:spPr>
          <a:xfrm>
            <a:off x="457200" y="2224876"/>
            <a:ext cx="8229600" cy="857250"/>
          </a:xfrm>
        </p:spPr>
        <p:txBody>
          <a:bodyPr/>
          <a:lstStyle/>
          <a:p>
            <a:r>
              <a:rPr lang="en-US" altLang="zh-TW" sz="1800" b="1" i="0" dirty="0">
                <a:solidFill>
                  <a:srgbClr val="000000"/>
                </a:solidFill>
                <a:effectLst/>
                <a:latin typeface="Open Sans" panose="020B0604020202020204" pitchFamily="34" charset="0"/>
              </a:rPr>
              <a:t>L25GC+: An Improved, 3GPP-compliant 5G Core</a:t>
            </a:r>
            <a:br>
              <a:rPr lang="en-US" altLang="zh-TW" sz="1800" b="1" i="0" dirty="0">
                <a:solidFill>
                  <a:srgbClr val="000000"/>
                </a:solidFill>
                <a:effectLst/>
                <a:latin typeface="Open Sans" panose="020B0604020202020204" pitchFamily="34" charset="0"/>
              </a:rPr>
            </a:br>
            <a:r>
              <a:rPr lang="en-US" altLang="zh-TW" sz="1800" b="1" i="0" dirty="0">
                <a:solidFill>
                  <a:srgbClr val="000000"/>
                </a:solidFill>
                <a:effectLst/>
                <a:latin typeface="Open Sans" panose="020B0604020202020204" pitchFamily="34" charset="0"/>
              </a:rPr>
              <a:t>for Low-latency Control Plane Operations</a:t>
            </a:r>
          </a:p>
        </p:txBody>
      </p:sp>
      <p:sp>
        <p:nvSpPr>
          <p:cNvPr id="3" name="文字方塊 2">
            <a:extLst>
              <a:ext uri="{FF2B5EF4-FFF2-40B4-BE49-F238E27FC236}">
                <a16:creationId xmlns:a16="http://schemas.microsoft.com/office/drawing/2014/main" id="{4880AE1E-EF2A-201A-2240-2BA9FC1F6F23}"/>
              </a:ext>
            </a:extLst>
          </p:cNvPr>
          <p:cNvSpPr txBox="1"/>
          <p:nvPr/>
        </p:nvSpPr>
        <p:spPr>
          <a:xfrm>
            <a:off x="1354498" y="3554605"/>
            <a:ext cx="6435004" cy="1015663"/>
          </a:xfrm>
          <a:prstGeom prst="rect">
            <a:avLst/>
          </a:prstGeom>
          <a:noFill/>
        </p:spPr>
        <p:txBody>
          <a:bodyPr wrap="square" rtlCol="0">
            <a:spAutoFit/>
          </a:bodyPr>
          <a:lstStyle/>
          <a:p>
            <a:pPr marL="25400" indent="0" algn="ctr">
              <a:buClr>
                <a:schemeClr val="tx1"/>
              </a:buClr>
              <a:buSzPct val="100000"/>
              <a:buNone/>
            </a:pPr>
            <a:r>
              <a:rPr lang="en-US" altLang="zh-TW" sz="1200" dirty="0">
                <a:solidFill>
                  <a:schemeClr val="tx1"/>
                </a:solidFill>
              </a:rPr>
              <a:t>Published in: 2023 IEEE 12th International Conference on Cloud Networking (</a:t>
            </a:r>
            <a:r>
              <a:rPr lang="en-US" altLang="zh-TW" sz="1200" dirty="0" err="1">
                <a:solidFill>
                  <a:schemeClr val="tx1"/>
                </a:solidFill>
              </a:rPr>
              <a:t>CloudNet</a:t>
            </a:r>
            <a:r>
              <a:rPr lang="en-US" altLang="zh-TW" sz="1200" dirty="0">
                <a:solidFill>
                  <a:schemeClr val="tx1"/>
                </a:solidFill>
              </a:rPr>
              <a:t>)</a:t>
            </a:r>
          </a:p>
          <a:p>
            <a:pPr marL="25400" indent="0" algn="ctr">
              <a:buClr>
                <a:schemeClr val="tx1"/>
              </a:buClr>
              <a:buSzPct val="100000"/>
              <a:buNone/>
            </a:pPr>
            <a:endParaRPr lang="en-US" altLang="zh-TW" sz="1200" dirty="0">
              <a:solidFill>
                <a:schemeClr val="tx1"/>
              </a:solidFill>
            </a:endParaRPr>
          </a:p>
          <a:p>
            <a:pPr marL="25400" indent="0" algn="ctr">
              <a:buClr>
                <a:schemeClr val="tx1"/>
              </a:buClr>
              <a:buSzPct val="100000"/>
              <a:buNone/>
            </a:pPr>
            <a:r>
              <a:rPr lang="zh-TW" altLang="en-US" sz="1200" dirty="0">
                <a:solidFill>
                  <a:schemeClr val="tx1"/>
                </a:solidFill>
              </a:rPr>
              <a:t>作者： </a:t>
            </a:r>
            <a:r>
              <a:rPr lang="en-US" altLang="zh-TW" sz="1200" dirty="0">
                <a:solidFill>
                  <a:schemeClr val="tx1"/>
                </a:solidFill>
              </a:rPr>
              <a:t> Yu-Sheng Liu†, </a:t>
            </a:r>
            <a:r>
              <a:rPr lang="en-US" altLang="zh-TW" sz="1200" dirty="0" err="1">
                <a:solidFill>
                  <a:schemeClr val="tx1"/>
                </a:solidFill>
              </a:rPr>
              <a:t>Shixiong</a:t>
            </a:r>
            <a:r>
              <a:rPr lang="en-US" altLang="zh-TW" sz="1200" dirty="0">
                <a:solidFill>
                  <a:schemeClr val="tx1"/>
                </a:solidFill>
              </a:rPr>
              <a:t> Qi∗, Po-Yi Lin†, Han-Sing Tsai†, K. K. Ramakrishnan∗, </a:t>
            </a:r>
            <a:r>
              <a:rPr lang="en-US" altLang="zh-TW" sz="1200" dirty="0" err="1">
                <a:solidFill>
                  <a:schemeClr val="tx1"/>
                </a:solidFill>
              </a:rPr>
              <a:t>Jyh</a:t>
            </a:r>
            <a:r>
              <a:rPr lang="en-US" altLang="zh-TW" sz="1200" dirty="0">
                <a:solidFill>
                  <a:schemeClr val="tx1"/>
                </a:solidFill>
              </a:rPr>
              <a:t>-Cheng Chen†</a:t>
            </a:r>
          </a:p>
          <a:p>
            <a:pPr marL="25400" indent="0" algn="ctr">
              <a:buClr>
                <a:schemeClr val="tx1"/>
              </a:buClr>
              <a:buSzPct val="100000"/>
              <a:buNone/>
            </a:pPr>
            <a:r>
              <a:rPr lang="en-US" altLang="zh-TW" sz="1200" dirty="0">
                <a:solidFill>
                  <a:schemeClr val="tx1"/>
                </a:solidFill>
              </a:rPr>
              <a:t>†National Yang Ming Chiao Tung University, ∗University of California, Riverside</a:t>
            </a:r>
          </a:p>
        </p:txBody>
      </p:sp>
      <p:sp>
        <p:nvSpPr>
          <p:cNvPr id="4" name="標題 1">
            <a:extLst>
              <a:ext uri="{FF2B5EF4-FFF2-40B4-BE49-F238E27FC236}">
                <a16:creationId xmlns:a16="http://schemas.microsoft.com/office/drawing/2014/main" id="{60334986-6A4D-9E58-5B78-CEE1B80CAD57}"/>
              </a:ext>
            </a:extLst>
          </p:cNvPr>
          <p:cNvSpPr txBox="1">
            <a:spLocks/>
          </p:cNvSpPr>
          <p:nvPr/>
        </p:nvSpPr>
        <p:spPr>
          <a:xfrm>
            <a:off x="457200" y="341999"/>
            <a:ext cx="8229600"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zh-TW" altLang="en-US" sz="4000" dirty="0">
                <a:latin typeface="Times New Roman"/>
                <a:cs typeface="Times New Roman"/>
              </a:rPr>
              <a:t>論文</a:t>
            </a:r>
            <a:endParaRPr lang="en-US" altLang="zh-TW" sz="4000" dirty="0">
              <a:latin typeface="Times New Roman"/>
              <a:cs typeface="Times New Roman"/>
            </a:endParaRPr>
          </a:p>
        </p:txBody>
      </p:sp>
      <p:sp>
        <p:nvSpPr>
          <p:cNvPr id="5" name="Google Shape;150;p25">
            <a:extLst>
              <a:ext uri="{FF2B5EF4-FFF2-40B4-BE49-F238E27FC236}">
                <a16:creationId xmlns:a16="http://schemas.microsoft.com/office/drawing/2014/main" id="{88B73775-CC30-444A-92C1-E67B3B153F04}"/>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2</a:t>
            </a:fld>
            <a:endParaRPr dirty="0"/>
          </a:p>
        </p:txBody>
      </p:sp>
    </p:spTree>
    <p:extLst>
      <p:ext uri="{BB962C8B-B14F-4D97-AF65-F5344CB8AC3E}">
        <p14:creationId xmlns:p14="http://schemas.microsoft.com/office/powerpoint/2010/main" val="1876175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3" name="標題 2">
            <a:extLst>
              <a:ext uri="{FF2B5EF4-FFF2-40B4-BE49-F238E27FC236}">
                <a16:creationId xmlns:a16="http://schemas.microsoft.com/office/drawing/2014/main" id="{9EA98165-F09C-45FB-9B6A-674A3CC7601E}"/>
              </a:ext>
            </a:extLst>
          </p:cNvPr>
          <p:cNvSpPr>
            <a:spLocks noGrp="1"/>
          </p:cNvSpPr>
          <p:nvPr>
            <p:ph type="title"/>
          </p:nvPr>
        </p:nvSpPr>
        <p:spPr/>
        <p:txBody>
          <a:bodyPr/>
          <a:lstStyle/>
          <a:p>
            <a:r>
              <a:rPr lang="zh-TW" altLang="en-US" dirty="0"/>
              <a:t>問</a:t>
            </a:r>
            <a:r>
              <a:rPr lang="en-US" altLang="zh-TW" dirty="0"/>
              <a:t>AI</a:t>
            </a:r>
            <a:r>
              <a:rPr lang="zh-TW" altLang="en-US" dirty="0"/>
              <a:t>的第三個問題</a:t>
            </a:r>
          </a:p>
        </p:txBody>
      </p:sp>
      <p:sp>
        <p:nvSpPr>
          <p:cNvPr id="5" name="Google Shape;150;p25">
            <a:extLst>
              <a:ext uri="{FF2B5EF4-FFF2-40B4-BE49-F238E27FC236}">
                <a16:creationId xmlns:a16="http://schemas.microsoft.com/office/drawing/2014/main" id="{9D3E01D1-053E-4278-A9F1-E9794C7ABA88}"/>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20</a:t>
            </a:fld>
            <a:endParaRPr dirty="0"/>
          </a:p>
        </p:txBody>
      </p:sp>
      <p:pic>
        <p:nvPicPr>
          <p:cNvPr id="11" name="圖片 10">
            <a:extLst>
              <a:ext uri="{FF2B5EF4-FFF2-40B4-BE49-F238E27FC236}">
                <a16:creationId xmlns:a16="http://schemas.microsoft.com/office/drawing/2014/main" id="{89C39E26-654B-46CD-8C8A-08AFB1A44682}"/>
              </a:ext>
            </a:extLst>
          </p:cNvPr>
          <p:cNvPicPr>
            <a:picLocks noChangeAspect="1"/>
          </p:cNvPicPr>
          <p:nvPr/>
        </p:nvPicPr>
        <p:blipFill rotWithShape="1">
          <a:blip r:embed="rId3"/>
          <a:srcRect b="5262"/>
          <a:stretch/>
        </p:blipFill>
        <p:spPr>
          <a:xfrm>
            <a:off x="2082471" y="1122223"/>
            <a:ext cx="5093155" cy="3990866"/>
          </a:xfrm>
          <a:prstGeom prst="rect">
            <a:avLst/>
          </a:prstGeom>
        </p:spPr>
      </p:pic>
    </p:spTree>
    <p:extLst>
      <p:ext uri="{BB962C8B-B14F-4D97-AF65-F5344CB8AC3E}">
        <p14:creationId xmlns:p14="http://schemas.microsoft.com/office/powerpoint/2010/main" val="168672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3" name="標題 2">
            <a:extLst>
              <a:ext uri="{FF2B5EF4-FFF2-40B4-BE49-F238E27FC236}">
                <a16:creationId xmlns:a16="http://schemas.microsoft.com/office/drawing/2014/main" id="{9EA98165-F09C-45FB-9B6A-674A3CC7601E}"/>
              </a:ext>
            </a:extLst>
          </p:cNvPr>
          <p:cNvSpPr>
            <a:spLocks noGrp="1"/>
          </p:cNvSpPr>
          <p:nvPr>
            <p:ph type="title"/>
          </p:nvPr>
        </p:nvSpPr>
        <p:spPr/>
        <p:txBody>
          <a:bodyPr/>
          <a:lstStyle/>
          <a:p>
            <a:r>
              <a:rPr lang="zh-TW" altLang="en-US" dirty="0"/>
              <a:t>問</a:t>
            </a:r>
            <a:r>
              <a:rPr lang="en-US" altLang="zh-TW" dirty="0"/>
              <a:t>AI</a:t>
            </a:r>
            <a:r>
              <a:rPr lang="zh-TW" altLang="en-US" dirty="0"/>
              <a:t>的第三個問題</a:t>
            </a:r>
          </a:p>
        </p:txBody>
      </p:sp>
      <p:sp>
        <p:nvSpPr>
          <p:cNvPr id="5" name="Google Shape;150;p25">
            <a:extLst>
              <a:ext uri="{FF2B5EF4-FFF2-40B4-BE49-F238E27FC236}">
                <a16:creationId xmlns:a16="http://schemas.microsoft.com/office/drawing/2014/main" id="{9D3E01D1-053E-4278-A9F1-E9794C7ABA88}"/>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21</a:t>
            </a:fld>
            <a:endParaRPr dirty="0"/>
          </a:p>
        </p:txBody>
      </p:sp>
      <p:pic>
        <p:nvPicPr>
          <p:cNvPr id="13" name="圖片 12">
            <a:extLst>
              <a:ext uri="{FF2B5EF4-FFF2-40B4-BE49-F238E27FC236}">
                <a16:creationId xmlns:a16="http://schemas.microsoft.com/office/drawing/2014/main" id="{B65BF88E-D869-4F3D-9FC6-3CB22959980A}"/>
              </a:ext>
            </a:extLst>
          </p:cNvPr>
          <p:cNvPicPr>
            <a:picLocks noChangeAspect="1"/>
          </p:cNvPicPr>
          <p:nvPr/>
        </p:nvPicPr>
        <p:blipFill>
          <a:blip r:embed="rId3"/>
          <a:stretch>
            <a:fillRect/>
          </a:stretch>
        </p:blipFill>
        <p:spPr>
          <a:xfrm>
            <a:off x="870155" y="1467577"/>
            <a:ext cx="6828503" cy="2208346"/>
          </a:xfrm>
          <a:prstGeom prst="rect">
            <a:avLst/>
          </a:prstGeom>
        </p:spPr>
      </p:pic>
      <p:pic>
        <p:nvPicPr>
          <p:cNvPr id="4" name="圖片 3">
            <a:extLst>
              <a:ext uri="{FF2B5EF4-FFF2-40B4-BE49-F238E27FC236}">
                <a16:creationId xmlns:a16="http://schemas.microsoft.com/office/drawing/2014/main" id="{9513A3E3-2FF4-4087-9497-024E0E1901EC}"/>
              </a:ext>
            </a:extLst>
          </p:cNvPr>
          <p:cNvPicPr>
            <a:picLocks noChangeAspect="1"/>
          </p:cNvPicPr>
          <p:nvPr/>
        </p:nvPicPr>
        <p:blipFill>
          <a:blip r:embed="rId4"/>
          <a:stretch>
            <a:fillRect/>
          </a:stretch>
        </p:blipFill>
        <p:spPr>
          <a:xfrm>
            <a:off x="1089562" y="3845088"/>
            <a:ext cx="2839408" cy="1196020"/>
          </a:xfrm>
          <a:prstGeom prst="rect">
            <a:avLst/>
          </a:prstGeom>
        </p:spPr>
      </p:pic>
    </p:spTree>
    <p:extLst>
      <p:ext uri="{BB962C8B-B14F-4D97-AF65-F5344CB8AC3E}">
        <p14:creationId xmlns:p14="http://schemas.microsoft.com/office/powerpoint/2010/main" val="1978080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4FF5CE-0073-4BE6-99C2-4F92A5672798}"/>
              </a:ext>
            </a:extLst>
          </p:cNvPr>
          <p:cNvSpPr>
            <a:spLocks noGrp="1"/>
          </p:cNvSpPr>
          <p:nvPr>
            <p:ph type="title"/>
          </p:nvPr>
        </p:nvSpPr>
        <p:spPr/>
        <p:txBody>
          <a:bodyPr/>
          <a:lstStyle/>
          <a:p>
            <a:r>
              <a:rPr lang="zh-TW" altLang="en-US" dirty="0"/>
              <a:t>助教事項</a:t>
            </a:r>
          </a:p>
        </p:txBody>
      </p:sp>
      <p:sp>
        <p:nvSpPr>
          <p:cNvPr id="3" name="文字版面配置區 2">
            <a:extLst>
              <a:ext uri="{FF2B5EF4-FFF2-40B4-BE49-F238E27FC236}">
                <a16:creationId xmlns:a16="http://schemas.microsoft.com/office/drawing/2014/main" id="{411237D5-EBFA-4EC0-AAA2-76DBC0EC21AE}"/>
              </a:ext>
            </a:extLst>
          </p:cNvPr>
          <p:cNvSpPr>
            <a:spLocks noGrp="1"/>
          </p:cNvSpPr>
          <p:nvPr>
            <p:ph type="body" idx="1"/>
          </p:nvPr>
        </p:nvSpPr>
        <p:spPr/>
        <p:txBody>
          <a:bodyPr/>
          <a:lstStyle/>
          <a:p>
            <a:r>
              <a:rPr lang="zh-TW" altLang="en-US" dirty="0"/>
              <a:t>請子緯學長幫忙雲端計算期中考監考</a:t>
            </a:r>
            <a:endParaRPr lang="en-US" altLang="zh-TW" dirty="0"/>
          </a:p>
        </p:txBody>
      </p:sp>
      <p:sp>
        <p:nvSpPr>
          <p:cNvPr id="4" name="Google Shape;150;p25">
            <a:extLst>
              <a:ext uri="{FF2B5EF4-FFF2-40B4-BE49-F238E27FC236}">
                <a16:creationId xmlns:a16="http://schemas.microsoft.com/office/drawing/2014/main" id="{A3610172-0D3A-4C49-9538-E528A3D8775F}"/>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22</a:t>
            </a:fld>
            <a:endParaRPr dirty="0"/>
          </a:p>
        </p:txBody>
      </p:sp>
    </p:spTree>
    <p:extLst>
      <p:ext uri="{BB962C8B-B14F-4D97-AF65-F5344CB8AC3E}">
        <p14:creationId xmlns:p14="http://schemas.microsoft.com/office/powerpoint/2010/main" val="865089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5" name="標題 1">
            <a:extLst>
              <a:ext uri="{FF2B5EF4-FFF2-40B4-BE49-F238E27FC236}">
                <a16:creationId xmlns:a16="http://schemas.microsoft.com/office/drawing/2014/main" id="{DF0B51FF-547D-A2BE-5566-E1E1EF7EBEAB}"/>
              </a:ext>
            </a:extLst>
          </p:cNvPr>
          <p:cNvSpPr>
            <a:spLocks noGrp="1"/>
          </p:cNvSpPr>
          <p:nvPr>
            <p:ph type="title"/>
          </p:nvPr>
        </p:nvSpPr>
        <p:spPr>
          <a:xfrm>
            <a:off x="457200" y="329070"/>
            <a:ext cx="8229600" cy="857250"/>
          </a:xfrm>
        </p:spPr>
        <p:txBody>
          <a:bodyPr/>
          <a:lstStyle/>
          <a:p>
            <a:r>
              <a:rPr lang="en-US" altLang="zh-TW" sz="4000" b="1" i="0" dirty="0">
                <a:solidFill>
                  <a:srgbClr val="000000"/>
                </a:solidFill>
                <a:effectLst/>
                <a:latin typeface="Open Sans" panose="020B0604020202020204" pitchFamily="34" charset="0"/>
              </a:rPr>
              <a:t>Outline</a:t>
            </a:r>
            <a:endParaRPr lang="en-US" altLang="zh-TW" sz="4000" b="0" dirty="0">
              <a:latin typeface="Times New Roman"/>
              <a:cs typeface="Times New Roman"/>
            </a:endParaRPr>
          </a:p>
        </p:txBody>
      </p:sp>
      <p:sp>
        <p:nvSpPr>
          <p:cNvPr id="4" name="文字方塊 3">
            <a:extLst>
              <a:ext uri="{FF2B5EF4-FFF2-40B4-BE49-F238E27FC236}">
                <a16:creationId xmlns:a16="http://schemas.microsoft.com/office/drawing/2014/main" id="{648CEEC7-F906-4343-9A71-58B77EA3C601}"/>
              </a:ext>
            </a:extLst>
          </p:cNvPr>
          <p:cNvSpPr txBox="1"/>
          <p:nvPr/>
        </p:nvSpPr>
        <p:spPr>
          <a:xfrm>
            <a:off x="1184564" y="1284197"/>
            <a:ext cx="6093229" cy="3139321"/>
          </a:xfrm>
          <a:prstGeom prst="rect">
            <a:avLst/>
          </a:prstGeom>
          <a:noFill/>
        </p:spPr>
        <p:txBody>
          <a:bodyPr wrap="square">
            <a:spAutoFit/>
          </a:bodyPr>
          <a:lstStyle/>
          <a:p>
            <a:pPr marL="285750" indent="-285750">
              <a:buFont typeface="Arial" panose="020B0604020202020204" pitchFamily="34" charset="0"/>
              <a:buChar char="•"/>
            </a:pPr>
            <a:r>
              <a:rPr lang="zh-TW" altLang="en-US" sz="1800" dirty="0"/>
              <a:t>Background &amp; motivation</a:t>
            </a:r>
            <a:endParaRPr lang="en-US" altLang="zh-TW" sz="1800" dirty="0"/>
          </a:p>
          <a:p>
            <a:pPr marL="285750" indent="-285750">
              <a:buFont typeface="Arial" panose="020B0604020202020204" pitchFamily="34" charset="0"/>
              <a:buChar char="•"/>
            </a:pPr>
            <a:endParaRPr lang="zh-TW" altLang="en-US" sz="1800" dirty="0"/>
          </a:p>
          <a:p>
            <a:pPr marL="285750" indent="-285750">
              <a:buFont typeface="Arial" panose="020B0604020202020204" pitchFamily="34" charset="0"/>
              <a:buChar char="•"/>
            </a:pPr>
            <a:r>
              <a:rPr lang="zh-TW" altLang="en-US" sz="1800" dirty="0"/>
              <a:t>Three limitations of L²5GC</a:t>
            </a:r>
            <a:endParaRPr lang="en-US" altLang="zh-TW" sz="1800" dirty="0"/>
          </a:p>
          <a:p>
            <a:pPr marL="285750" indent="-285750">
              <a:buFont typeface="Arial" panose="020B0604020202020204" pitchFamily="34" charset="0"/>
              <a:buChar char="•"/>
            </a:pPr>
            <a:endParaRPr lang="zh-TW" altLang="en-US" sz="1800" dirty="0"/>
          </a:p>
          <a:p>
            <a:pPr marL="285750" indent="-285750">
              <a:buFont typeface="Arial" panose="020B0604020202020204" pitchFamily="34" charset="0"/>
              <a:buChar char="•"/>
            </a:pPr>
            <a:r>
              <a:rPr lang="zh-TW" altLang="en-US" sz="1800" dirty="0"/>
              <a:t>L²5GC+ architecture design</a:t>
            </a:r>
            <a:endParaRPr lang="en-US" altLang="zh-TW" sz="1800" dirty="0"/>
          </a:p>
          <a:p>
            <a:pPr marL="285750" indent="-285750">
              <a:buFont typeface="Arial" panose="020B0604020202020204" pitchFamily="34" charset="0"/>
              <a:buChar char="•"/>
            </a:pPr>
            <a:endParaRPr lang="zh-TW" altLang="en-US" sz="1800" dirty="0"/>
          </a:p>
          <a:p>
            <a:pPr marL="285750" indent="-285750">
              <a:buFont typeface="Arial" panose="020B0604020202020204" pitchFamily="34" charset="0"/>
              <a:buChar char="•"/>
            </a:pPr>
            <a:r>
              <a:rPr lang="zh-TW" altLang="en-US" sz="1800" dirty="0"/>
              <a:t>Key implementation details (synchronous Write / Read)</a:t>
            </a:r>
            <a:endParaRPr lang="en-US" altLang="zh-TW" sz="1800" dirty="0"/>
          </a:p>
          <a:p>
            <a:pPr marL="285750" indent="-285750">
              <a:buFont typeface="Arial" panose="020B0604020202020204" pitchFamily="34" charset="0"/>
              <a:buChar char="•"/>
            </a:pPr>
            <a:endParaRPr lang="zh-TW" altLang="en-US" sz="1800" dirty="0"/>
          </a:p>
          <a:p>
            <a:pPr marL="285750" indent="-285750">
              <a:buFont typeface="Arial" panose="020B0604020202020204" pitchFamily="34" charset="0"/>
              <a:buChar char="•"/>
            </a:pPr>
            <a:r>
              <a:rPr lang="zh-TW" altLang="en-US" sz="1800" dirty="0"/>
              <a:t>Concurrent user session support</a:t>
            </a:r>
            <a:endParaRPr lang="en-US" altLang="zh-TW" sz="1800" dirty="0"/>
          </a:p>
          <a:p>
            <a:pPr marL="285750" indent="-285750">
              <a:buFont typeface="Arial" panose="020B0604020202020204" pitchFamily="34" charset="0"/>
              <a:buChar char="•"/>
            </a:pPr>
            <a:endParaRPr lang="zh-TW" altLang="en-US" sz="1800" dirty="0"/>
          </a:p>
          <a:p>
            <a:pPr marL="285750" indent="-285750">
              <a:buFont typeface="Arial" panose="020B0604020202020204" pitchFamily="34" charset="0"/>
              <a:buChar char="•"/>
            </a:pPr>
            <a:r>
              <a:rPr lang="zh-TW" altLang="en-US" sz="1800"/>
              <a:t>Evaluation results</a:t>
            </a:r>
            <a:endParaRPr lang="zh-TW" altLang="en-US" sz="1800" dirty="0"/>
          </a:p>
        </p:txBody>
      </p:sp>
      <p:sp>
        <p:nvSpPr>
          <p:cNvPr id="6" name="Google Shape;150;p25">
            <a:extLst>
              <a:ext uri="{FF2B5EF4-FFF2-40B4-BE49-F238E27FC236}">
                <a16:creationId xmlns:a16="http://schemas.microsoft.com/office/drawing/2014/main" id="{AEAE9F5A-670D-4FB5-9CF5-D912F1C58236}"/>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3</a:t>
            </a:fld>
            <a:endParaRPr dirty="0"/>
          </a:p>
        </p:txBody>
      </p:sp>
    </p:spTree>
    <p:extLst>
      <p:ext uri="{BB962C8B-B14F-4D97-AF65-F5344CB8AC3E}">
        <p14:creationId xmlns:p14="http://schemas.microsoft.com/office/powerpoint/2010/main" val="375034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5" name="標題 1">
            <a:extLst>
              <a:ext uri="{FF2B5EF4-FFF2-40B4-BE49-F238E27FC236}">
                <a16:creationId xmlns:a16="http://schemas.microsoft.com/office/drawing/2014/main" id="{DF0B51FF-547D-A2BE-5566-E1E1EF7EBEAB}"/>
              </a:ext>
            </a:extLst>
          </p:cNvPr>
          <p:cNvSpPr>
            <a:spLocks noGrp="1"/>
          </p:cNvSpPr>
          <p:nvPr>
            <p:ph type="title"/>
          </p:nvPr>
        </p:nvSpPr>
        <p:spPr>
          <a:xfrm>
            <a:off x="457200" y="329070"/>
            <a:ext cx="8229600" cy="857250"/>
          </a:xfrm>
        </p:spPr>
        <p:txBody>
          <a:bodyPr/>
          <a:lstStyle/>
          <a:p>
            <a:r>
              <a:rPr lang="en-US" altLang="zh-TW" sz="2400" b="1" i="0" dirty="0">
                <a:solidFill>
                  <a:srgbClr val="000000"/>
                </a:solidFill>
                <a:effectLst/>
                <a:latin typeface="Open Sans" panose="020B0604020202020204" pitchFamily="34" charset="0"/>
              </a:rPr>
              <a:t>Background &amp; motivation</a:t>
            </a:r>
          </a:p>
        </p:txBody>
      </p:sp>
      <p:sp>
        <p:nvSpPr>
          <p:cNvPr id="3" name="文字方塊 2">
            <a:extLst>
              <a:ext uri="{FF2B5EF4-FFF2-40B4-BE49-F238E27FC236}">
                <a16:creationId xmlns:a16="http://schemas.microsoft.com/office/drawing/2014/main" id="{A276C21C-D486-4E77-A163-6689D5203B55}"/>
              </a:ext>
            </a:extLst>
          </p:cNvPr>
          <p:cNvSpPr txBox="1"/>
          <p:nvPr/>
        </p:nvSpPr>
        <p:spPr>
          <a:xfrm>
            <a:off x="457200" y="1232922"/>
            <a:ext cx="6513022" cy="1815882"/>
          </a:xfrm>
          <a:prstGeom prst="rect">
            <a:avLst/>
          </a:prstGeom>
          <a:noFill/>
        </p:spPr>
        <p:txBody>
          <a:bodyPr wrap="square" rtlCol="0">
            <a:spAutoFit/>
          </a:bodyPr>
          <a:lstStyle/>
          <a:p>
            <a:pPr lvl="4"/>
            <a:endParaRPr lang="en-US" altLang="zh-TW" dirty="0"/>
          </a:p>
          <a:p>
            <a:pPr marL="285750" indent="-285750">
              <a:buFont typeface="Arial" panose="020B0604020202020204" pitchFamily="34" charset="0"/>
              <a:buChar char="•"/>
            </a:pPr>
            <a:r>
              <a:rPr lang="en-US" altLang="zh-TW" dirty="0"/>
              <a:t>SBI (Service-Based Interface):</a:t>
            </a:r>
          </a:p>
          <a:p>
            <a:pPr marL="285750" indent="-285750">
              <a:buFont typeface="Arial" panose="020B0604020202020204" pitchFamily="34" charset="0"/>
              <a:buChar char="•"/>
            </a:pPr>
            <a:endParaRPr lang="en-US" altLang="zh-TW" dirty="0"/>
          </a:p>
          <a:p>
            <a:pPr marL="342900" lvl="3" indent="-342900">
              <a:buFont typeface="+mj-lt"/>
              <a:buAutoNum type="arabicPeriod"/>
            </a:pPr>
            <a:r>
              <a:rPr lang="en-US" altLang="zh-TW" dirty="0"/>
              <a:t>Built on HTTP/REST with JSON encoding</a:t>
            </a:r>
          </a:p>
          <a:p>
            <a:pPr marL="342900" lvl="3" indent="-342900">
              <a:buFont typeface="+mj-lt"/>
              <a:buAutoNum type="arabicPeriod"/>
            </a:pPr>
            <a:endParaRPr lang="en-US" altLang="zh-TW" dirty="0"/>
          </a:p>
          <a:p>
            <a:pPr marL="342900" lvl="3" indent="-342900">
              <a:buFont typeface="+mj-lt"/>
              <a:buAutoNum type="arabicPeriod"/>
            </a:pPr>
            <a:r>
              <a:rPr lang="en-US" altLang="zh-TW" dirty="0"/>
              <a:t>Overhead: repeated buffer copies, protocol stack processing, user/kernel space crossings, JSON serialization/deserialization at every message exchange</a:t>
            </a:r>
            <a:endParaRPr lang="zh-TW" altLang="en-US" dirty="0"/>
          </a:p>
        </p:txBody>
      </p:sp>
      <p:pic>
        <p:nvPicPr>
          <p:cNvPr id="6" name="圖片 5">
            <a:extLst>
              <a:ext uri="{FF2B5EF4-FFF2-40B4-BE49-F238E27FC236}">
                <a16:creationId xmlns:a16="http://schemas.microsoft.com/office/drawing/2014/main" id="{5661773F-37AF-4745-A664-5E27B2C34924}"/>
              </a:ext>
            </a:extLst>
          </p:cNvPr>
          <p:cNvPicPr>
            <a:picLocks noChangeAspect="1"/>
          </p:cNvPicPr>
          <p:nvPr/>
        </p:nvPicPr>
        <p:blipFill>
          <a:blip r:embed="rId3"/>
          <a:stretch>
            <a:fillRect/>
          </a:stretch>
        </p:blipFill>
        <p:spPr>
          <a:xfrm>
            <a:off x="3068089" y="2943476"/>
            <a:ext cx="2855422" cy="1476817"/>
          </a:xfrm>
          <a:prstGeom prst="rect">
            <a:avLst/>
          </a:prstGeom>
        </p:spPr>
      </p:pic>
      <p:sp>
        <p:nvSpPr>
          <p:cNvPr id="7" name="Google Shape;150;p25">
            <a:extLst>
              <a:ext uri="{FF2B5EF4-FFF2-40B4-BE49-F238E27FC236}">
                <a16:creationId xmlns:a16="http://schemas.microsoft.com/office/drawing/2014/main" id="{60FA8585-5B7D-4B03-8545-C50894E465B5}"/>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4</a:t>
            </a:fld>
            <a:endParaRPr dirty="0"/>
          </a:p>
        </p:txBody>
      </p:sp>
    </p:spTree>
    <p:extLst>
      <p:ext uri="{BB962C8B-B14F-4D97-AF65-F5344CB8AC3E}">
        <p14:creationId xmlns:p14="http://schemas.microsoft.com/office/powerpoint/2010/main" val="212832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5" name="標題 1">
            <a:extLst>
              <a:ext uri="{FF2B5EF4-FFF2-40B4-BE49-F238E27FC236}">
                <a16:creationId xmlns:a16="http://schemas.microsoft.com/office/drawing/2014/main" id="{DF0B51FF-547D-A2BE-5566-E1E1EF7EBEAB}"/>
              </a:ext>
            </a:extLst>
          </p:cNvPr>
          <p:cNvSpPr>
            <a:spLocks noGrp="1"/>
          </p:cNvSpPr>
          <p:nvPr>
            <p:ph type="title"/>
          </p:nvPr>
        </p:nvSpPr>
        <p:spPr>
          <a:xfrm>
            <a:off x="457200" y="329070"/>
            <a:ext cx="8229600" cy="857250"/>
          </a:xfrm>
        </p:spPr>
        <p:txBody>
          <a:bodyPr/>
          <a:lstStyle/>
          <a:p>
            <a:r>
              <a:rPr lang="en-US" altLang="zh-TW" sz="2400" b="1" i="0" dirty="0">
                <a:solidFill>
                  <a:srgbClr val="000000"/>
                </a:solidFill>
                <a:effectLst/>
                <a:latin typeface="Open Sans" panose="020B0604020202020204" pitchFamily="34" charset="0"/>
              </a:rPr>
              <a:t>Three limitations of L²5GC</a:t>
            </a:r>
          </a:p>
        </p:txBody>
      </p:sp>
      <p:sp>
        <p:nvSpPr>
          <p:cNvPr id="7" name="文字方塊 6">
            <a:extLst>
              <a:ext uri="{FF2B5EF4-FFF2-40B4-BE49-F238E27FC236}">
                <a16:creationId xmlns:a16="http://schemas.microsoft.com/office/drawing/2014/main" id="{15668CEE-CBCB-4650-BAFD-EB5DE9875D23}"/>
              </a:ext>
            </a:extLst>
          </p:cNvPr>
          <p:cNvSpPr txBox="1"/>
          <p:nvPr/>
        </p:nvSpPr>
        <p:spPr>
          <a:xfrm>
            <a:off x="1138844" y="1458044"/>
            <a:ext cx="6504709" cy="2893100"/>
          </a:xfrm>
          <a:prstGeom prst="rect">
            <a:avLst/>
          </a:prstGeom>
          <a:noFill/>
        </p:spPr>
        <p:txBody>
          <a:bodyPr wrap="square">
            <a:spAutoFit/>
          </a:bodyPr>
          <a:lstStyle/>
          <a:p>
            <a:pPr marL="285750" indent="-285750">
              <a:buFont typeface="Arial" panose="020B0604020202020204" pitchFamily="34" charset="0"/>
              <a:buChar char="•"/>
            </a:pPr>
            <a:r>
              <a:rPr lang="zh-TW" altLang="en-US" dirty="0"/>
              <a:t>Limitation 1</a:t>
            </a:r>
            <a:r>
              <a:rPr lang="en-US" altLang="zh-TW" dirty="0"/>
              <a:t>:	</a:t>
            </a:r>
            <a:r>
              <a:rPr lang="zh-TW" altLang="en-US" dirty="0"/>
              <a:t>Asynchronous / synchronous incompatibility</a:t>
            </a:r>
          </a:p>
          <a:p>
            <a:r>
              <a:rPr lang="zh-TW" altLang="en-US" dirty="0"/>
              <a:t>L²5GC used DPDK's raw asynchronous shared memory I/O</a:t>
            </a:r>
          </a:p>
          <a:p>
            <a:r>
              <a:rPr lang="zh-TW" altLang="en-US" dirty="0"/>
              <a:t>3GPP SBI operates synchronously — caller sends and blocks until reply arrives</a:t>
            </a:r>
          </a:p>
          <a:p>
            <a:r>
              <a:rPr lang="zh-TW" altLang="en-US" dirty="0"/>
              <a:t>→ Complex workarounds required; code difficult to write, test, and maintain</a:t>
            </a:r>
            <a:endParaRPr lang="en-US" altLang="zh-TW" dirty="0"/>
          </a:p>
          <a:p>
            <a:endParaRPr lang="zh-TW" altLang="en-US" dirty="0"/>
          </a:p>
          <a:p>
            <a:pPr marL="285750" indent="-285750">
              <a:buFont typeface="Arial" panose="020B0604020202020204" pitchFamily="34" charset="0"/>
              <a:buChar char="•"/>
            </a:pPr>
            <a:r>
              <a:rPr lang="zh-TW" altLang="en-US" dirty="0"/>
              <a:t>Limitation 2</a:t>
            </a:r>
            <a:r>
              <a:rPr lang="en-US" altLang="zh-TW" dirty="0"/>
              <a:t>:	</a:t>
            </a:r>
            <a:r>
              <a:rPr lang="zh-TW" altLang="en-US" dirty="0"/>
              <a:t>No connection awareness — no multi-session support</a:t>
            </a:r>
          </a:p>
          <a:p>
            <a:r>
              <a:rPr lang="zh-TW" altLang="en-US" dirty="0"/>
              <a:t>Shared memory I/O was stateless — could not track which messages belong to which user</a:t>
            </a:r>
          </a:p>
          <a:p>
            <a:r>
              <a:rPr lang="zh-TW" altLang="en-US" dirty="0"/>
              <a:t>→ Fundamentally unable to support multiple simultaneous users</a:t>
            </a:r>
            <a:endParaRPr lang="en-US" altLang="zh-TW" dirty="0"/>
          </a:p>
          <a:p>
            <a:endParaRPr lang="zh-TW" altLang="en-US" dirty="0"/>
          </a:p>
          <a:p>
            <a:pPr marL="285750" indent="-285750">
              <a:buFont typeface="Arial" panose="020B0604020202020204" pitchFamily="34" charset="0"/>
              <a:buChar char="•"/>
            </a:pPr>
            <a:r>
              <a:rPr lang="zh-TW" altLang="en-US" dirty="0"/>
              <a:t>Limitation 3</a:t>
            </a:r>
            <a:r>
              <a:rPr lang="en-US" altLang="zh-TW" dirty="0"/>
              <a:t>:	</a:t>
            </a:r>
            <a:r>
              <a:rPr lang="zh-TW" altLang="en-US" dirty="0"/>
              <a:t>C / Golang language incompatibility</a:t>
            </a:r>
          </a:p>
          <a:p>
            <a:r>
              <a:rPr lang="zh-TW" altLang="en-US" dirty="0"/>
              <a:t>I/O layer written in C (DPDK); free5GC written in Golang</a:t>
            </a:r>
          </a:p>
          <a:p>
            <a:r>
              <a:rPr lang="zh-TW" altLang="en-US" dirty="0"/>
              <a:t>→ Porting required extensive manual code refactoring</a:t>
            </a:r>
          </a:p>
        </p:txBody>
      </p:sp>
      <p:sp>
        <p:nvSpPr>
          <p:cNvPr id="8" name="Google Shape;150;p25">
            <a:extLst>
              <a:ext uri="{FF2B5EF4-FFF2-40B4-BE49-F238E27FC236}">
                <a16:creationId xmlns:a16="http://schemas.microsoft.com/office/drawing/2014/main" id="{8E25BB73-40FA-4DC8-A88D-32E48449A5A4}"/>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5</a:t>
            </a:fld>
            <a:endParaRPr dirty="0"/>
          </a:p>
        </p:txBody>
      </p:sp>
    </p:spTree>
    <p:extLst>
      <p:ext uri="{BB962C8B-B14F-4D97-AF65-F5344CB8AC3E}">
        <p14:creationId xmlns:p14="http://schemas.microsoft.com/office/powerpoint/2010/main" val="405538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5" name="標題 1">
            <a:extLst>
              <a:ext uri="{FF2B5EF4-FFF2-40B4-BE49-F238E27FC236}">
                <a16:creationId xmlns:a16="http://schemas.microsoft.com/office/drawing/2014/main" id="{DF0B51FF-547D-A2BE-5566-E1E1EF7EBEAB}"/>
              </a:ext>
            </a:extLst>
          </p:cNvPr>
          <p:cNvSpPr>
            <a:spLocks noGrp="1"/>
          </p:cNvSpPr>
          <p:nvPr>
            <p:ph type="title"/>
          </p:nvPr>
        </p:nvSpPr>
        <p:spPr>
          <a:xfrm>
            <a:off x="457200" y="329070"/>
            <a:ext cx="8229600" cy="857250"/>
          </a:xfrm>
        </p:spPr>
        <p:txBody>
          <a:bodyPr/>
          <a:lstStyle/>
          <a:p>
            <a:r>
              <a:rPr lang="en-US" altLang="zh-TW" sz="2800" b="1" i="0" dirty="0">
                <a:solidFill>
                  <a:srgbClr val="000000"/>
                </a:solidFill>
                <a:effectLst/>
                <a:latin typeface="Open Sans" panose="020B0604020202020204" pitchFamily="34" charset="0"/>
              </a:rPr>
              <a:t>L²5GC+ Architecture Overview</a:t>
            </a:r>
            <a:endParaRPr lang="en-US" altLang="zh-TW" sz="2800" b="0" dirty="0">
              <a:latin typeface="Times New Roman"/>
              <a:cs typeface="Times New Roman"/>
            </a:endParaRPr>
          </a:p>
        </p:txBody>
      </p:sp>
      <p:sp>
        <p:nvSpPr>
          <p:cNvPr id="4" name="文字方塊 3">
            <a:extLst>
              <a:ext uri="{FF2B5EF4-FFF2-40B4-BE49-F238E27FC236}">
                <a16:creationId xmlns:a16="http://schemas.microsoft.com/office/drawing/2014/main" id="{D078D314-C2F5-4814-9BA9-D2089F68E57B}"/>
              </a:ext>
            </a:extLst>
          </p:cNvPr>
          <p:cNvSpPr txBox="1"/>
          <p:nvPr/>
        </p:nvSpPr>
        <p:spPr>
          <a:xfrm>
            <a:off x="315882" y="1413164"/>
            <a:ext cx="4376653" cy="2893100"/>
          </a:xfrm>
          <a:prstGeom prst="rect">
            <a:avLst/>
          </a:prstGeom>
          <a:noFill/>
        </p:spPr>
        <p:txBody>
          <a:bodyPr wrap="square">
            <a:spAutoFit/>
          </a:bodyPr>
          <a:lstStyle/>
          <a:p>
            <a:r>
              <a:rPr lang="zh-TW" altLang="en-US" dirty="0"/>
              <a:t>Layered stack (bottom to top):</a:t>
            </a:r>
          </a:p>
          <a:p>
            <a:pPr marL="285750" indent="-285750">
              <a:buFont typeface="Arial" panose="020B0604020202020204" pitchFamily="34" charset="0"/>
              <a:buChar char="•"/>
            </a:pPr>
            <a:r>
              <a:rPr lang="zh-TW" altLang="en-US" dirty="0"/>
              <a:t>Shared Memory Pool — managed by DPDK Mempool Library</a:t>
            </a:r>
          </a:p>
          <a:p>
            <a:pPr marL="285750" indent="-285750">
              <a:buFont typeface="Arial" panose="020B0604020202020204" pitchFamily="34" charset="0"/>
              <a:buChar char="•"/>
            </a:pPr>
            <a:r>
              <a:rPr lang="zh-TW" altLang="en-US" dirty="0"/>
              <a:t>DPDK RTE Ring / Mempool — lock-free ring-buffer primitives</a:t>
            </a:r>
          </a:p>
          <a:p>
            <a:pPr marL="285750" indent="-285750">
              <a:buFont typeface="Arial" panose="020B0604020202020204" pitchFamily="34" charset="0"/>
              <a:buChar char="•"/>
            </a:pPr>
            <a:r>
              <a:rPr lang="zh-TW" altLang="en-US" dirty="0"/>
              <a:t>I/O Stack — X-IO framework; handles packet RX/TX, connection state, message routing</a:t>
            </a:r>
          </a:p>
          <a:p>
            <a:pPr marL="285750" indent="-285750">
              <a:buFont typeface="Arial" panose="020B0604020202020204" pitchFamily="34" charset="0"/>
              <a:buChar char="•"/>
            </a:pPr>
            <a:r>
              <a:rPr lang="zh-TW" altLang="en-US" dirty="0"/>
              <a:t>Socket APIs — POSIX-like blocking Write() and Read() interface</a:t>
            </a:r>
          </a:p>
          <a:p>
            <a:pPr marL="285750" indent="-285750">
              <a:buFont typeface="Arial" panose="020B0604020202020204" pitchFamily="34" charset="0"/>
              <a:buChar char="•"/>
            </a:pPr>
            <a:r>
              <a:rPr lang="zh-TW" altLang="en-US" dirty="0"/>
              <a:t>HTTP/REST APIs — standard web API semantics</a:t>
            </a:r>
          </a:p>
          <a:p>
            <a:pPr marL="285750" indent="-285750">
              <a:buFont typeface="Arial" panose="020B0604020202020204" pitchFamily="34" charset="0"/>
              <a:buChar char="•"/>
            </a:pPr>
            <a:r>
              <a:rPr lang="zh-TW" altLang="en-US" dirty="0"/>
              <a:t>3GPP SBI — directly ported from free5GC with minimal changes</a:t>
            </a:r>
          </a:p>
        </p:txBody>
      </p:sp>
      <p:pic>
        <p:nvPicPr>
          <p:cNvPr id="6" name="圖片 5">
            <a:extLst>
              <a:ext uri="{FF2B5EF4-FFF2-40B4-BE49-F238E27FC236}">
                <a16:creationId xmlns:a16="http://schemas.microsoft.com/office/drawing/2014/main" id="{35390627-C213-4FF4-B650-20A2F58B177B}"/>
              </a:ext>
            </a:extLst>
          </p:cNvPr>
          <p:cNvPicPr>
            <a:picLocks noChangeAspect="1"/>
          </p:cNvPicPr>
          <p:nvPr/>
        </p:nvPicPr>
        <p:blipFill>
          <a:blip r:embed="rId3"/>
          <a:stretch>
            <a:fillRect/>
          </a:stretch>
        </p:blipFill>
        <p:spPr>
          <a:xfrm>
            <a:off x="4757805" y="1131872"/>
            <a:ext cx="4291549" cy="3226811"/>
          </a:xfrm>
          <a:prstGeom prst="rect">
            <a:avLst/>
          </a:prstGeom>
        </p:spPr>
      </p:pic>
      <p:sp>
        <p:nvSpPr>
          <p:cNvPr id="7" name="Google Shape;150;p25">
            <a:extLst>
              <a:ext uri="{FF2B5EF4-FFF2-40B4-BE49-F238E27FC236}">
                <a16:creationId xmlns:a16="http://schemas.microsoft.com/office/drawing/2014/main" id="{B8C0040B-B8A8-415A-84F6-AAD1E178534B}"/>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6</a:t>
            </a:fld>
            <a:endParaRPr dirty="0"/>
          </a:p>
        </p:txBody>
      </p:sp>
    </p:spTree>
    <p:extLst>
      <p:ext uri="{BB962C8B-B14F-4D97-AF65-F5344CB8AC3E}">
        <p14:creationId xmlns:p14="http://schemas.microsoft.com/office/powerpoint/2010/main" val="21870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5" name="標題 1">
            <a:extLst>
              <a:ext uri="{FF2B5EF4-FFF2-40B4-BE49-F238E27FC236}">
                <a16:creationId xmlns:a16="http://schemas.microsoft.com/office/drawing/2014/main" id="{DF0B51FF-547D-A2BE-5566-E1E1EF7EBEAB}"/>
              </a:ext>
            </a:extLst>
          </p:cNvPr>
          <p:cNvSpPr>
            <a:spLocks noGrp="1"/>
          </p:cNvSpPr>
          <p:nvPr>
            <p:ph type="title"/>
          </p:nvPr>
        </p:nvSpPr>
        <p:spPr>
          <a:xfrm>
            <a:off x="457200" y="329070"/>
            <a:ext cx="8229600" cy="857250"/>
          </a:xfrm>
        </p:spPr>
        <p:txBody>
          <a:bodyPr/>
          <a:lstStyle/>
          <a:p>
            <a:r>
              <a:rPr lang="en-US" altLang="zh-TW" sz="2400" b="1" i="0" dirty="0">
                <a:solidFill>
                  <a:srgbClr val="000000"/>
                </a:solidFill>
                <a:effectLst/>
                <a:latin typeface="Open Sans" panose="020B0604020202020204" pitchFamily="34" charset="0"/>
              </a:rPr>
              <a:t>L²5GC+ Architecture Overview</a:t>
            </a:r>
            <a:endParaRPr lang="en-US" altLang="zh-TW" sz="2400" b="0" dirty="0">
              <a:latin typeface="Times New Roman"/>
              <a:cs typeface="Times New Roman"/>
            </a:endParaRPr>
          </a:p>
        </p:txBody>
      </p:sp>
      <p:sp>
        <p:nvSpPr>
          <p:cNvPr id="6" name="文字方塊 5">
            <a:extLst>
              <a:ext uri="{FF2B5EF4-FFF2-40B4-BE49-F238E27FC236}">
                <a16:creationId xmlns:a16="http://schemas.microsoft.com/office/drawing/2014/main" id="{88FE9875-982E-468C-944C-472B3D7D1B8B}"/>
              </a:ext>
            </a:extLst>
          </p:cNvPr>
          <p:cNvSpPr txBox="1"/>
          <p:nvPr/>
        </p:nvSpPr>
        <p:spPr>
          <a:xfrm>
            <a:off x="638001" y="1336480"/>
            <a:ext cx="7867997" cy="2554545"/>
          </a:xfrm>
          <a:prstGeom prst="rect">
            <a:avLst/>
          </a:prstGeom>
          <a:noFill/>
        </p:spPr>
        <p:txBody>
          <a:bodyPr wrap="square">
            <a:spAutoFit/>
          </a:bodyPr>
          <a:lstStyle/>
          <a:p>
            <a:pPr marL="285750" indent="-285750">
              <a:buFont typeface="Arial" panose="020B0604020202020204" pitchFamily="34" charset="0"/>
              <a:buChar char="•"/>
            </a:pPr>
            <a:r>
              <a:rPr lang="zh-TW" altLang="en-US" sz="1600" dirty="0"/>
              <a:t>NF Manager: per-node daemon managing shared memory pool lifecycle; routes message descriptors between NFs via IP 4-tuple lookup</a:t>
            </a:r>
            <a:endParaRPr lang="en-US" altLang="zh-TW" sz="1600" dirty="0"/>
          </a:p>
          <a:p>
            <a:pPr marL="285750" indent="-285750">
              <a:buFont typeface="Arial" panose="020B0604020202020204" pitchFamily="34" charset="0"/>
              <a:buChar char="•"/>
            </a:pPr>
            <a:endParaRPr lang="zh-TW" altLang="en-US" sz="1600" dirty="0"/>
          </a:p>
          <a:p>
            <a:pPr marL="285750" indent="-285750">
              <a:buFont typeface="Arial" panose="020B0604020202020204" pitchFamily="34" charset="0"/>
              <a:buChar char="•"/>
            </a:pPr>
            <a:r>
              <a:rPr lang="zh-TW" altLang="en-US" sz="1600" dirty="0"/>
              <a:t>Lock-free descriptor delivery: each NF has a dedicated producer ring + consumer ring shared only with NF Manager → always exactly one producer and one consumer → no locks needed</a:t>
            </a:r>
            <a:endParaRPr lang="en-US" altLang="zh-TW" sz="1600" dirty="0"/>
          </a:p>
          <a:p>
            <a:pPr marL="285750" indent="-285750">
              <a:buFont typeface="Arial" panose="020B0604020202020204" pitchFamily="34" charset="0"/>
              <a:buChar char="•"/>
            </a:pPr>
            <a:endParaRPr lang="zh-TW" altLang="en-US" sz="1600" dirty="0"/>
          </a:p>
          <a:p>
            <a:pPr marL="285750" indent="-285750">
              <a:buFont typeface="Arial" panose="020B0604020202020204" pitchFamily="34" charset="0"/>
              <a:buChar char="•"/>
            </a:pPr>
            <a:r>
              <a:rPr lang="zh-TW" altLang="en-US" sz="1600" dirty="0"/>
              <a:t>CGo bridge: replaces Golang's net package with L²5GC+ socket API (same function signatures) → upper-layer free5GC code reused without modification. C↔Go boundary overhead ≈ 70 ns</a:t>
            </a:r>
            <a:endParaRPr lang="en-US" altLang="zh-TW" sz="1600" dirty="0"/>
          </a:p>
        </p:txBody>
      </p:sp>
      <p:sp>
        <p:nvSpPr>
          <p:cNvPr id="7" name="Google Shape;150;p25">
            <a:extLst>
              <a:ext uri="{FF2B5EF4-FFF2-40B4-BE49-F238E27FC236}">
                <a16:creationId xmlns:a16="http://schemas.microsoft.com/office/drawing/2014/main" id="{6FBDCBDD-46C7-4164-B712-DBD638C6E9B1}"/>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7</a:t>
            </a:fld>
            <a:endParaRPr dirty="0"/>
          </a:p>
        </p:txBody>
      </p:sp>
    </p:spTree>
    <p:extLst>
      <p:ext uri="{BB962C8B-B14F-4D97-AF65-F5344CB8AC3E}">
        <p14:creationId xmlns:p14="http://schemas.microsoft.com/office/powerpoint/2010/main" val="216966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5" name="標題 1">
            <a:extLst>
              <a:ext uri="{FF2B5EF4-FFF2-40B4-BE49-F238E27FC236}">
                <a16:creationId xmlns:a16="http://schemas.microsoft.com/office/drawing/2014/main" id="{DF0B51FF-547D-A2BE-5566-E1E1EF7EBEAB}"/>
              </a:ext>
            </a:extLst>
          </p:cNvPr>
          <p:cNvSpPr>
            <a:spLocks noGrp="1"/>
          </p:cNvSpPr>
          <p:nvPr>
            <p:ph type="title"/>
          </p:nvPr>
        </p:nvSpPr>
        <p:spPr>
          <a:xfrm>
            <a:off x="457200" y="329070"/>
            <a:ext cx="8229600" cy="857250"/>
          </a:xfrm>
        </p:spPr>
        <p:txBody>
          <a:bodyPr/>
          <a:lstStyle/>
          <a:p>
            <a:r>
              <a:rPr lang="en-US" altLang="zh-TW" sz="2400" b="1" i="0" dirty="0">
                <a:solidFill>
                  <a:srgbClr val="000000"/>
                </a:solidFill>
                <a:effectLst/>
                <a:latin typeface="Open Sans" panose="020B0604020202020204" pitchFamily="34" charset="0"/>
              </a:rPr>
              <a:t>Synchronous I/O: Write() and Read()</a:t>
            </a:r>
            <a:endParaRPr lang="en-US" altLang="zh-TW" sz="2400" b="0" dirty="0">
              <a:latin typeface="Times New Roman"/>
              <a:cs typeface="Times New Roman"/>
            </a:endParaRPr>
          </a:p>
        </p:txBody>
      </p:sp>
      <p:sp>
        <p:nvSpPr>
          <p:cNvPr id="4" name="文字方塊 3">
            <a:extLst>
              <a:ext uri="{FF2B5EF4-FFF2-40B4-BE49-F238E27FC236}">
                <a16:creationId xmlns:a16="http://schemas.microsoft.com/office/drawing/2014/main" id="{E10463A1-5745-430B-9296-F22F447E3496}"/>
              </a:ext>
            </a:extLst>
          </p:cNvPr>
          <p:cNvSpPr txBox="1"/>
          <p:nvPr/>
        </p:nvSpPr>
        <p:spPr>
          <a:xfrm>
            <a:off x="955963" y="1139722"/>
            <a:ext cx="7003473" cy="3508653"/>
          </a:xfrm>
          <a:prstGeom prst="rect">
            <a:avLst/>
          </a:prstGeom>
          <a:noFill/>
        </p:spPr>
        <p:txBody>
          <a:bodyPr wrap="square">
            <a:spAutoFit/>
          </a:bodyPr>
          <a:lstStyle/>
          <a:p>
            <a:r>
              <a:rPr lang="en-US" altLang="zh-TW" sz="2000" dirty="0"/>
              <a:t>Write() — block until message is handed off to shared memory:</a:t>
            </a:r>
          </a:p>
          <a:p>
            <a:pPr marL="342900" indent="-342900">
              <a:buFont typeface="+mj-lt"/>
              <a:buAutoNum type="arabicPeriod"/>
            </a:pPr>
            <a:endParaRPr lang="zh-TW" altLang="en-US" dirty="0"/>
          </a:p>
          <a:p>
            <a:pPr marL="342900" indent="-342900">
              <a:buFont typeface="+mj-lt"/>
              <a:buAutoNum type="arabicPeriod"/>
            </a:pPr>
            <a:r>
              <a:rPr lang="zh-TW" altLang="en-US" dirty="0"/>
              <a:t>User thread calls </a:t>
            </a:r>
            <a:r>
              <a:rPr lang="en-US" altLang="zh-TW" dirty="0"/>
              <a:t>“</a:t>
            </a:r>
            <a:r>
              <a:rPr lang="zh-TW" altLang="en-US" dirty="0"/>
              <a:t>Write()</a:t>
            </a:r>
            <a:r>
              <a:rPr lang="en-US" altLang="zh-TW" dirty="0"/>
              <a:t>”</a:t>
            </a:r>
            <a:r>
              <a:rPr lang="zh-TW" altLang="en-US" dirty="0"/>
              <a:t> with a send buffer containing the message payload</a:t>
            </a:r>
          </a:p>
          <a:p>
            <a:pPr marL="342900" indent="-342900">
              <a:buFont typeface="+mj-lt"/>
              <a:buAutoNum type="arabicPeriod"/>
            </a:pPr>
            <a:endParaRPr lang="zh-TW" altLang="en-US" dirty="0"/>
          </a:p>
          <a:p>
            <a:pPr marL="342900" indent="-342900">
              <a:buFont typeface="+mj-lt"/>
              <a:buAutoNum type="arabicPeriod"/>
            </a:pPr>
            <a:r>
              <a:rPr lang="en-US" altLang="zh-TW" dirty="0"/>
              <a:t>“</a:t>
            </a:r>
            <a:r>
              <a:rPr lang="zh-TW" altLang="en-US" dirty="0"/>
              <a:t>Write()</a:t>
            </a:r>
            <a:r>
              <a:rPr lang="en-US" altLang="zh-TW" dirty="0"/>
              <a:t>”</a:t>
            </a:r>
            <a:r>
              <a:rPr lang="zh-TW" altLang="en-US" dirty="0"/>
              <a:t> passes the buffer to the Packet Handler inside the I/O Stack</a:t>
            </a:r>
          </a:p>
          <a:p>
            <a:pPr marL="342900" indent="-342900">
              <a:buFont typeface="+mj-lt"/>
              <a:buAutoNum type="arabicPeriod"/>
            </a:pPr>
            <a:endParaRPr lang="zh-TW" altLang="en-US" dirty="0"/>
          </a:p>
          <a:p>
            <a:pPr marL="342900" indent="-342900">
              <a:buFont typeface="+mj-lt"/>
              <a:buAutoNum type="arabicPeriod"/>
            </a:pPr>
            <a:r>
              <a:rPr lang="zh-TW" altLang="en-US" dirty="0"/>
              <a:t>Packet Handler calls</a:t>
            </a:r>
            <a:r>
              <a:rPr lang="en-US" altLang="zh-TW" dirty="0"/>
              <a:t>”</a:t>
            </a:r>
            <a:r>
              <a:rPr lang="zh-TW" altLang="en-US" dirty="0"/>
              <a:t>rte_mempool_get()</a:t>
            </a:r>
            <a:r>
              <a:rPr lang="en-US" altLang="zh-TW" dirty="0"/>
              <a:t>”</a:t>
            </a:r>
            <a:r>
              <a:rPr lang="zh-TW" altLang="en-US" dirty="0"/>
              <a:t> to obtain a free shared memory buffer slot; copies message into it</a:t>
            </a:r>
          </a:p>
          <a:p>
            <a:pPr marL="342900" indent="-342900">
              <a:buFont typeface="+mj-lt"/>
              <a:buAutoNum type="arabicPeriod"/>
            </a:pPr>
            <a:endParaRPr lang="zh-TW" altLang="en-US" dirty="0"/>
          </a:p>
          <a:p>
            <a:pPr marL="342900" indent="-342900">
              <a:buFont typeface="+mj-lt"/>
              <a:buAutoNum type="arabicPeriod"/>
            </a:pPr>
            <a:r>
              <a:rPr lang="zh-TW" altLang="en-US" dirty="0"/>
              <a:t>Packet Handler calls </a:t>
            </a:r>
            <a:r>
              <a:rPr lang="en-US" altLang="zh-TW" dirty="0"/>
              <a:t>“</a:t>
            </a:r>
            <a:r>
              <a:rPr lang="zh-TW" altLang="en-US" dirty="0"/>
              <a:t>rte_ring_enqueue()</a:t>
            </a:r>
            <a:r>
              <a:rPr lang="en-US" altLang="zh-TW" dirty="0"/>
              <a:t>”</a:t>
            </a:r>
            <a:r>
              <a:rPr lang="zh-TW" altLang="en-US" dirty="0"/>
              <a:t> to place the buffer descriptor into the NF's producer TX ring</a:t>
            </a:r>
          </a:p>
          <a:p>
            <a:pPr marL="342900" indent="-342900">
              <a:buFont typeface="+mj-lt"/>
              <a:buAutoNum type="arabicPeriod"/>
            </a:pPr>
            <a:endParaRPr lang="zh-TW" altLang="en-US" dirty="0"/>
          </a:p>
          <a:p>
            <a:pPr marL="342900" indent="-342900">
              <a:buFont typeface="+mj-lt"/>
              <a:buAutoNum type="arabicPeriod"/>
            </a:pPr>
            <a:r>
              <a:rPr lang="zh-TW" altLang="en-US" dirty="0"/>
              <a:t>Once enqueue succeeds, </a:t>
            </a:r>
            <a:r>
              <a:rPr lang="en-US" altLang="zh-TW" dirty="0"/>
              <a:t>”</a:t>
            </a:r>
            <a:r>
              <a:rPr lang="zh-TW" altLang="en-US" dirty="0"/>
              <a:t>Write()</a:t>
            </a:r>
            <a:r>
              <a:rPr lang="en-US" altLang="zh-TW" dirty="0"/>
              <a:t>”</a:t>
            </a:r>
            <a:r>
              <a:rPr lang="zh-TW" altLang="en-US" dirty="0"/>
              <a:t> unblocks and returns control to the calling thread</a:t>
            </a:r>
          </a:p>
        </p:txBody>
      </p:sp>
      <p:sp>
        <p:nvSpPr>
          <p:cNvPr id="6" name="Google Shape;150;p25">
            <a:extLst>
              <a:ext uri="{FF2B5EF4-FFF2-40B4-BE49-F238E27FC236}">
                <a16:creationId xmlns:a16="http://schemas.microsoft.com/office/drawing/2014/main" id="{6F3160C1-92FD-43FA-81FB-325E4070A0A9}"/>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8</a:t>
            </a:fld>
            <a:endParaRPr dirty="0"/>
          </a:p>
        </p:txBody>
      </p:sp>
    </p:spTree>
    <p:extLst>
      <p:ext uri="{BB962C8B-B14F-4D97-AF65-F5344CB8AC3E}">
        <p14:creationId xmlns:p14="http://schemas.microsoft.com/office/powerpoint/2010/main" val="85337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E7C8-57EB-822F-FA48-C5E72EFD66D9}"/>
            </a:ext>
          </a:extLst>
        </p:cNvPr>
        <p:cNvGrpSpPr/>
        <p:nvPr/>
      </p:nvGrpSpPr>
      <p:grpSpPr>
        <a:xfrm>
          <a:off x="0" y="0"/>
          <a:ext cx="0" cy="0"/>
          <a:chOff x="0" y="0"/>
          <a:chExt cx="0" cy="0"/>
        </a:xfrm>
      </p:grpSpPr>
      <p:sp>
        <p:nvSpPr>
          <p:cNvPr id="5" name="標題 1">
            <a:extLst>
              <a:ext uri="{FF2B5EF4-FFF2-40B4-BE49-F238E27FC236}">
                <a16:creationId xmlns:a16="http://schemas.microsoft.com/office/drawing/2014/main" id="{DF0B51FF-547D-A2BE-5566-E1E1EF7EBEAB}"/>
              </a:ext>
            </a:extLst>
          </p:cNvPr>
          <p:cNvSpPr>
            <a:spLocks noGrp="1"/>
          </p:cNvSpPr>
          <p:nvPr>
            <p:ph type="title"/>
          </p:nvPr>
        </p:nvSpPr>
        <p:spPr>
          <a:xfrm>
            <a:off x="457200" y="329070"/>
            <a:ext cx="8229600" cy="857250"/>
          </a:xfrm>
        </p:spPr>
        <p:txBody>
          <a:bodyPr/>
          <a:lstStyle/>
          <a:p>
            <a:r>
              <a:rPr lang="en-US" altLang="zh-TW" sz="2400" b="1" i="0" dirty="0">
                <a:solidFill>
                  <a:srgbClr val="000000"/>
                </a:solidFill>
                <a:effectLst/>
                <a:latin typeface="Open Sans" panose="020B0604020202020204" pitchFamily="34" charset="0"/>
              </a:rPr>
              <a:t>Synchronous I/O: Write() and Read()</a:t>
            </a:r>
            <a:endParaRPr lang="en-US" altLang="zh-TW" sz="2400" b="0" dirty="0">
              <a:latin typeface="Times New Roman"/>
              <a:cs typeface="Times New Roman"/>
            </a:endParaRPr>
          </a:p>
        </p:txBody>
      </p:sp>
      <p:sp>
        <p:nvSpPr>
          <p:cNvPr id="6" name="文字方塊 5">
            <a:extLst>
              <a:ext uri="{FF2B5EF4-FFF2-40B4-BE49-F238E27FC236}">
                <a16:creationId xmlns:a16="http://schemas.microsoft.com/office/drawing/2014/main" id="{15FD285A-4286-4445-83FD-E7A28D0E1336}"/>
              </a:ext>
            </a:extLst>
          </p:cNvPr>
          <p:cNvSpPr txBox="1"/>
          <p:nvPr/>
        </p:nvSpPr>
        <p:spPr>
          <a:xfrm>
            <a:off x="793864" y="1186320"/>
            <a:ext cx="7892936" cy="3662541"/>
          </a:xfrm>
          <a:prstGeom prst="rect">
            <a:avLst/>
          </a:prstGeom>
          <a:noFill/>
        </p:spPr>
        <p:txBody>
          <a:bodyPr wrap="square">
            <a:spAutoFit/>
          </a:bodyPr>
          <a:lstStyle/>
          <a:p>
            <a:r>
              <a:rPr lang="en-US" altLang="zh-TW" sz="1800" b="1" dirty="0"/>
              <a:t>Read() — block using a per-thread condition variable until a message arrives:</a:t>
            </a:r>
            <a:endParaRPr lang="zh-TW" altLang="en-US" sz="1800" b="1" dirty="0"/>
          </a:p>
          <a:p>
            <a:pPr marL="342900" indent="-342900">
              <a:buFont typeface="+mj-lt"/>
              <a:buAutoNum type="arabicPeriod"/>
            </a:pPr>
            <a:r>
              <a:rPr lang="zh-TW" altLang="en-US" dirty="0"/>
              <a:t>User thread calls </a:t>
            </a:r>
            <a:r>
              <a:rPr lang="en-US" altLang="zh-TW" dirty="0"/>
              <a:t>”</a:t>
            </a:r>
            <a:r>
              <a:rPr lang="zh-TW" altLang="en-US" dirty="0"/>
              <a:t>Read()</a:t>
            </a:r>
            <a:r>
              <a:rPr lang="en-US" altLang="zh-TW" dirty="0"/>
              <a:t>”</a:t>
            </a:r>
            <a:r>
              <a:rPr lang="zh-TW" altLang="en-US" dirty="0"/>
              <a:t> ; sets condition variable to TRUE and suspends the thread</a:t>
            </a:r>
          </a:p>
          <a:p>
            <a:pPr marL="342900" indent="-342900">
              <a:buFont typeface="+mj-lt"/>
              <a:buAutoNum type="arabicPeriod"/>
            </a:pPr>
            <a:endParaRPr lang="zh-TW" altLang="en-US" dirty="0"/>
          </a:p>
          <a:p>
            <a:pPr marL="342900" indent="-342900">
              <a:buFont typeface="+mj-lt"/>
              <a:buAutoNum type="arabicPeriod"/>
            </a:pPr>
            <a:r>
              <a:rPr lang="zh-TW" altLang="en-US" dirty="0"/>
              <a:t>Packet Handler asynchronously polls the consumer RX ring for incoming descriptors</a:t>
            </a:r>
          </a:p>
          <a:p>
            <a:pPr marL="342900" indent="-342900">
              <a:buFont typeface="+mj-lt"/>
              <a:buAutoNum type="arabicPeriod"/>
            </a:pPr>
            <a:endParaRPr lang="zh-TW" altLang="en-US" dirty="0"/>
          </a:p>
          <a:p>
            <a:pPr marL="342900" indent="-342900">
              <a:buFont typeface="+mj-lt"/>
              <a:buAutoNum type="arabicPeriod"/>
            </a:pPr>
            <a:r>
              <a:rPr lang="zh-TW" altLang="en-US" dirty="0"/>
              <a:t>When a descriptor arrives, Packet Handler looks up the connection table and identifies the correct user thread</a:t>
            </a:r>
          </a:p>
          <a:p>
            <a:pPr marL="342900" indent="-342900">
              <a:buFont typeface="+mj-lt"/>
              <a:buAutoNum type="arabicPeriod"/>
            </a:pPr>
            <a:endParaRPr lang="zh-TW" altLang="en-US" dirty="0"/>
          </a:p>
          <a:p>
            <a:pPr marL="342900" indent="-342900">
              <a:buFont typeface="+mj-lt"/>
              <a:buAutoNum type="arabicPeriod"/>
            </a:pPr>
            <a:r>
              <a:rPr lang="zh-TW" altLang="en-US" dirty="0"/>
              <a:t>Descriptor is enqueued into that thread's dedicated receive queue; condition variable set to FALSE → thread wakes up</a:t>
            </a:r>
          </a:p>
          <a:p>
            <a:pPr marL="342900" indent="-342900">
              <a:buFont typeface="+mj-lt"/>
              <a:buAutoNum type="arabicPeriod"/>
            </a:pPr>
            <a:endParaRPr lang="zh-TW" altLang="en-US" dirty="0"/>
          </a:p>
          <a:p>
            <a:pPr marL="342900" indent="-342900">
              <a:buFont typeface="+mj-lt"/>
              <a:buAutoNum type="arabicPeriod"/>
            </a:pPr>
            <a:r>
              <a:rPr lang="zh-TW" altLang="en-US" dirty="0"/>
              <a:t>Unblocked </a:t>
            </a:r>
            <a:r>
              <a:rPr lang="en-US" altLang="zh-TW" dirty="0"/>
              <a:t>“</a:t>
            </a:r>
            <a:r>
              <a:rPr lang="zh-TW" altLang="en-US" dirty="0"/>
              <a:t>Read()</a:t>
            </a:r>
            <a:r>
              <a:rPr lang="en-US" altLang="zh-TW" dirty="0"/>
              <a:t>”</a:t>
            </a:r>
            <a:r>
              <a:rPr lang="zh-TW" altLang="en-US" dirty="0"/>
              <a:t> dequeues the descriptor from the receive queue</a:t>
            </a:r>
          </a:p>
          <a:p>
            <a:pPr marL="342900" indent="-342900">
              <a:buFont typeface="+mj-lt"/>
              <a:buAutoNum type="arabicPeriod"/>
            </a:pPr>
            <a:endParaRPr lang="zh-TW" altLang="en-US" dirty="0"/>
          </a:p>
          <a:p>
            <a:pPr marL="342900" indent="-342900">
              <a:buFont typeface="+mj-lt"/>
              <a:buAutoNum type="arabicPeriod"/>
            </a:pPr>
            <a:r>
              <a:rPr lang="zh-TW" altLang="en-US" dirty="0"/>
              <a:t>Copies payload to the local receive buffer; calls </a:t>
            </a:r>
            <a:r>
              <a:rPr lang="en-US" altLang="zh-TW" dirty="0"/>
              <a:t>“</a:t>
            </a:r>
            <a:r>
              <a:rPr lang="zh-TW" altLang="en-US" dirty="0"/>
              <a:t>rte_mempool_put()</a:t>
            </a:r>
            <a:r>
              <a:rPr lang="en-US" altLang="zh-TW" dirty="0"/>
              <a:t>”</a:t>
            </a:r>
            <a:r>
              <a:rPr lang="zh-TW" altLang="en-US" dirty="0"/>
              <a:t> to return the shared memory slot; returns data to the user thread</a:t>
            </a:r>
          </a:p>
        </p:txBody>
      </p:sp>
      <p:sp>
        <p:nvSpPr>
          <p:cNvPr id="7" name="Google Shape;150;p25">
            <a:extLst>
              <a:ext uri="{FF2B5EF4-FFF2-40B4-BE49-F238E27FC236}">
                <a16:creationId xmlns:a16="http://schemas.microsoft.com/office/drawing/2014/main" id="{2CB73045-F90A-4E03-8465-F7D3EB44D65D}"/>
              </a:ext>
            </a:extLst>
          </p:cNvPr>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tLang="zh-TW"/>
              <a:t>9</a:t>
            </a:fld>
            <a:endParaRPr dirty="0"/>
          </a:p>
        </p:txBody>
      </p:sp>
    </p:spTree>
    <p:extLst>
      <p:ext uri="{BB962C8B-B14F-4D97-AF65-F5344CB8AC3E}">
        <p14:creationId xmlns:p14="http://schemas.microsoft.com/office/powerpoint/2010/main" val="175964815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14698</TotalTime>
  <Words>3585</Words>
  <Application>Microsoft Office PowerPoint</Application>
  <PresentationFormat>如螢幕大小 (16:9)</PresentationFormat>
  <Paragraphs>210</Paragraphs>
  <Slides>22</Slides>
  <Notes>21</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22</vt:i4>
      </vt:variant>
    </vt:vector>
  </HeadingPairs>
  <TitlesOfParts>
    <vt:vector size="32" baseType="lpstr">
      <vt:lpstr>Google Sans Flex</vt:lpstr>
      <vt:lpstr>Noto Sans Symbols</vt:lpstr>
      <vt:lpstr>Microsoft JhengHei</vt:lpstr>
      <vt:lpstr>PMingLiu</vt:lpstr>
      <vt:lpstr>Arial</vt:lpstr>
      <vt:lpstr>Calibri</vt:lpstr>
      <vt:lpstr>Open Sans</vt:lpstr>
      <vt:lpstr>Times New Roman</vt:lpstr>
      <vt:lpstr>Simple Light</vt:lpstr>
      <vt:lpstr>MAIN.template</vt:lpstr>
      <vt:lpstr>進度報告</vt:lpstr>
      <vt:lpstr>L25GC+: An Improved, 3GPP-compliant 5G Core for Low-latency Control Plane Operations</vt:lpstr>
      <vt:lpstr>Outline</vt:lpstr>
      <vt:lpstr>Background &amp; motivation</vt:lpstr>
      <vt:lpstr>Three limitations of L²5GC</vt:lpstr>
      <vt:lpstr>L²5GC+ Architecture Overview</vt:lpstr>
      <vt:lpstr>L²5GC+ Architecture Overview</vt:lpstr>
      <vt:lpstr>Synchronous I/O: Write() and Read()</vt:lpstr>
      <vt:lpstr>Synchronous I/O: Write() and Read()</vt:lpstr>
      <vt:lpstr>Synchronous I/O: Write() and Read()</vt:lpstr>
      <vt:lpstr>Concurrent User Session Support</vt:lpstr>
      <vt:lpstr>Concurrent User Session Support</vt:lpstr>
      <vt:lpstr>Concurrent User Session Support</vt:lpstr>
      <vt:lpstr>L25GC+: An Improved, 3GPP-compliant 5G Core for Low-latency Control Plane Operations</vt:lpstr>
      <vt:lpstr>Simulated Scalability (4–64 UEs)</vt:lpstr>
      <vt:lpstr>Conclusion</vt:lpstr>
      <vt:lpstr>問AI的第一個問題</vt:lpstr>
      <vt:lpstr>問AI的第一個問題</vt:lpstr>
      <vt:lpstr>問AI的第二個問題</vt:lpstr>
      <vt:lpstr>問AI的第三個問題</vt:lpstr>
      <vt:lpstr>問AI的第三個問題</vt:lpstr>
      <vt:lpstr>助教事項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進度報告</dc:title>
  <dc:creator>eric</dc:creator>
  <cp:lastModifiedBy>育哲 陳</cp:lastModifiedBy>
  <cp:revision>892</cp:revision>
  <dcterms:modified xsi:type="dcterms:W3CDTF">2026-04-14T05:27:22Z</dcterms:modified>
</cp:coreProperties>
</file>