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17"/>
  </p:notesMasterIdLst>
  <p:sldIdLst>
    <p:sldId id="256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1" r:id="rId13"/>
    <p:sldId id="310" r:id="rId14"/>
    <p:sldId id="312" r:id="rId15"/>
    <p:sldId id="313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56CA9C0-903F-4710-9BAD-54080A3CE0BB}">
  <a:tblStyle styleId="{656CA9C0-903F-4710-9BAD-54080A3CE0BB}" styleName="Table_0">
    <a:wholeTbl>
      <a:tcTxStyle b="off" i="off">
        <a:font>
          <a:latin typeface="Times New Roman"/>
          <a:ea typeface="Times New Roman"/>
          <a:cs typeface="Times New Roman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FDA2CF41-E141-462B-A1C1-23D1FA3A922E}" styleName="Table_1">
    <a:wholeTbl>
      <a:tcTxStyle b="off" i="off">
        <a:font>
          <a:latin typeface="Times New Roman"/>
          <a:ea typeface="Times New Roman"/>
          <a:cs typeface="Times New Roman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77692" autoAdjust="0"/>
  </p:normalViewPr>
  <p:slideViewPr>
    <p:cSldViewPr snapToGrid="0">
      <p:cViewPr varScale="1">
        <p:scale>
          <a:sx n="122" d="100"/>
          <a:sy n="122" d="100"/>
        </p:scale>
        <p:origin x="1278" y="-192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ef698fbdbc_1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758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45" name="Google Shape;145;g2ef698fbdbc_1_93:notes"/>
          <p:cNvSpPr txBox="1">
            <a:spLocks noGrp="1"/>
          </p:cNvSpPr>
          <p:nvPr>
            <p:ph type="body" idx="1"/>
          </p:nvPr>
        </p:nvSpPr>
        <p:spPr>
          <a:xfrm>
            <a:off x="687555" y="4343507"/>
            <a:ext cx="5485084" cy="4115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46200" rIns="92425" bIns="46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g2ef698fbdbc_1_93:notes"/>
          <p:cNvSpPr txBox="1">
            <a:spLocks noGrp="1"/>
          </p:cNvSpPr>
          <p:nvPr>
            <p:ph type="sldNum" idx="12"/>
          </p:nvPr>
        </p:nvSpPr>
        <p:spPr>
          <a:xfrm>
            <a:off x="3884081" y="8684881"/>
            <a:ext cx="2972824" cy="4569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425" tIns="46200" rIns="92425" bIns="462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zh-TW" altLang="en-US" dirty="0"/>
              <a:t>在 </a:t>
            </a:r>
            <a:r>
              <a:rPr lang="en-US" altLang="zh-TW" dirty="0"/>
              <a:t>MEC-NFV </a:t>
            </a:r>
            <a:r>
              <a:rPr lang="zh-TW" altLang="en-US" dirty="0"/>
              <a:t>環境中，延遲和可用性驅動的 </a:t>
            </a:r>
            <a:r>
              <a:rPr lang="en-US" altLang="zh-TW" dirty="0"/>
              <a:t>VNF </a:t>
            </a:r>
            <a:r>
              <a:rPr lang="zh-TW" altLang="en-US" dirty="0"/>
              <a:t>部署</a:t>
            </a:r>
            <a:endParaRPr lang="en-US" altLang="zh-TW" dirty="0"/>
          </a:p>
          <a:p>
            <a:r>
              <a:rPr lang="zh-TW" altLang="en-US" dirty="0"/>
              <a:t>系統在幫 </a:t>
            </a:r>
            <a:r>
              <a:rPr lang="en-US" altLang="zh-TW" dirty="0"/>
              <a:t>VNF</a:t>
            </a:r>
            <a:r>
              <a:rPr lang="zh-TW" altLang="en-US" dirty="0"/>
              <a:t>（虛擬網路功能）找家時，不是漫無目的地放，而是被**「延遲」</a:t>
            </a:r>
            <a:r>
              <a:rPr lang="zh-TW" altLang="en-US" b="1" dirty="0"/>
              <a:t>與</a:t>
            </a:r>
            <a:r>
              <a:rPr lang="zh-TW" altLang="en-US" dirty="0"/>
              <a:t>「可用性」**這兩個關鍵指標拉著跑。</a:t>
            </a:r>
          </a:p>
          <a:p>
            <a:r>
              <a:rPr lang="zh-TW" altLang="en-US"/>
              <a:t>這兩個驅動因子就像是天平的兩端，決定了整個演算法的行為邏輯：</a:t>
            </a:r>
          </a:p>
          <a:p>
            <a:pPr marL="15875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98687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zh-TW" altLang="en-US" dirty="0"/>
              <a:t>針對</a:t>
            </a:r>
            <a:r>
              <a:rPr lang="en-US" altLang="zh-TW" dirty="0" err="1"/>
              <a:t>uRLLC</a:t>
            </a:r>
            <a:r>
              <a:rPr lang="zh-TW" altLang="en-US" dirty="0"/>
              <a:t>，提出一種針對虛擬網路功能（</a:t>
            </a:r>
            <a:r>
              <a:rPr lang="en-US" altLang="zh-TW" dirty="0"/>
              <a:t>VNF</a:t>
            </a:r>
            <a:r>
              <a:rPr lang="zh-TW" altLang="en-US" dirty="0"/>
              <a:t>）部署問題的方法，把問題轉化成最小化存取延遲和最大化服務可用性。兩個相互衝突目標的最佳化問題。</a:t>
            </a:r>
            <a:endParaRPr lang="en-US" altLang="zh-TW" dirty="0"/>
          </a:p>
          <a:p>
            <a:pPr marL="158750" indent="0">
              <a:buNone/>
            </a:pPr>
            <a:r>
              <a:rPr lang="zh-TW" altLang="en-US" dirty="0"/>
              <a:t>使用基因演算法解決。</a:t>
            </a:r>
            <a:r>
              <a:rPr lang="en-US" altLang="zh-TW" dirty="0"/>
              <a:t>\\\\\\\</a:t>
            </a:r>
          </a:p>
          <a:p>
            <a:pPr marL="158750" indent="0">
              <a:buNone/>
            </a:pPr>
            <a:r>
              <a:rPr lang="en-US" altLang="zh-TW" dirty="0"/>
              <a:t>{</a:t>
            </a:r>
            <a:r>
              <a:rPr lang="zh-TW" altLang="en-US" dirty="0"/>
              <a:t>為甚麼邊緣可用性較低 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Google Sans Text"/>
              </a:rPr>
              <a:t>由於邊緣環境的資源較少，很難像中央雲端那樣確保虛擬機的複製與遷移，因此</a:t>
            </a:r>
            <a:r>
              <a:rPr lang="zh-TW" altLang="en-US" b="1" i="0" dirty="0">
                <a:solidFill>
                  <a:srgbClr val="303030"/>
                </a:solidFill>
                <a:effectLst/>
                <a:latin typeface="Google Sans Text"/>
              </a:rPr>
              <a:t>邊緣主機的故障機率較高、相對不可靠</a:t>
            </a:r>
            <a:r>
              <a:rPr lang="en-US" altLang="zh-TW" dirty="0"/>
              <a:t>}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32964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在延遲模型 的設定上，實體機器 </a:t>
            </a:r>
            <a:r>
              <a:rPr lang="en-US" altLang="zh-TW" dirty="0"/>
              <a:t>(PM) </a:t>
            </a:r>
            <a:r>
              <a:rPr lang="zh-TW" altLang="en-US" dirty="0"/>
              <a:t>分成兩種：邊緣端 </a:t>
            </a:r>
            <a:r>
              <a:rPr lang="en-US" altLang="zh-TW" dirty="0"/>
              <a:t>(edge) </a:t>
            </a:r>
            <a:r>
              <a:rPr lang="zh-TW" altLang="en-US" dirty="0"/>
              <a:t>與中央雲端 </a:t>
            </a:r>
            <a:r>
              <a:rPr lang="en-US" altLang="zh-TW" dirty="0"/>
              <a:t>(central cloud)</a:t>
            </a:r>
            <a:r>
              <a:rPr lang="zh-TW" altLang="en-US" dirty="0"/>
              <a:t>。因為物理距離的關係，因為距離的關係有不同的延遲。</a:t>
            </a:r>
          </a:p>
          <a:p>
            <a:r>
              <a:rPr lang="zh-TW" altLang="en-US" dirty="0"/>
              <a:t>最佳化問題的</a:t>
            </a:r>
            <a:r>
              <a:rPr lang="zh-TW" altLang="en-US" b="1" dirty="0"/>
              <a:t>目標函數 </a:t>
            </a:r>
            <a:r>
              <a:rPr lang="en-US" altLang="zh-TW" b="1" dirty="0"/>
              <a:t>(Objective function)</a:t>
            </a:r>
            <a:r>
              <a:rPr lang="zh-TW" altLang="en-US" dirty="0"/>
              <a:t> 要去最小化所有 </a:t>
            </a:r>
            <a:r>
              <a:rPr lang="en-US" altLang="zh-TW" dirty="0"/>
              <a:t>(VMs) </a:t>
            </a:r>
            <a:r>
              <a:rPr lang="zh-TW" altLang="en-US" dirty="0"/>
              <a:t>的整體平均延遲。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958062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zh-TW" altLang="en-US" b="1" dirty="0"/>
              <a:t>每一個</a:t>
            </a:r>
            <a:r>
              <a:rPr lang="en-US" altLang="zh-TW" b="1" dirty="0"/>
              <a:t>VM</a:t>
            </a:r>
            <a:r>
              <a:rPr lang="zh-TW" altLang="en-US" b="1" dirty="0"/>
              <a:t>的故障機率都可能不一樣，</a:t>
            </a:r>
            <a:r>
              <a:rPr lang="zh-TW" altLang="en-US" dirty="0"/>
              <a:t>因為硬體環境的差異，</a:t>
            </a:r>
            <a:r>
              <a:rPr lang="zh-TW" altLang="en-US" b="1" dirty="0"/>
              <a:t>中央伺服器與邊緣伺服器也具有不同的硬體故障機率。</a:t>
            </a:r>
            <a:endParaRPr lang="en-US" altLang="zh-TW" b="1" dirty="0"/>
          </a:p>
          <a:p>
            <a:pPr marL="158750" indent="0">
              <a:buNone/>
            </a:pPr>
            <a:r>
              <a:rPr lang="zh-TW" altLang="en-US" dirty="0"/>
              <a:t>系統整體的可用性算法就是</a:t>
            </a:r>
            <a:r>
              <a:rPr lang="en-US" altLang="zh-TW" dirty="0"/>
              <a:t>1</a:t>
            </a:r>
            <a:r>
              <a:rPr lang="zh-TW" altLang="en-US" dirty="0"/>
              <a:t>減掉所有伺服器群組皆故障的機率。單一伺服器群組失效的定義：該台 </a:t>
            </a:r>
            <a:r>
              <a:rPr lang="en-US" altLang="zh-TW" dirty="0"/>
              <a:t>PM </a:t>
            </a:r>
            <a:r>
              <a:rPr lang="zh-TW" altLang="en-US" dirty="0"/>
              <a:t>故障，或是該 </a:t>
            </a:r>
            <a:r>
              <a:rPr lang="en-US" altLang="zh-TW" dirty="0"/>
              <a:t>PM </a:t>
            </a:r>
            <a:r>
              <a:rPr lang="zh-TW" altLang="en-US" dirty="0"/>
              <a:t>上的 </a:t>
            </a:r>
            <a:r>
              <a:rPr lang="en-US" altLang="zh-TW" dirty="0"/>
              <a:t>VM </a:t>
            </a:r>
            <a:r>
              <a:rPr lang="zh-TW" altLang="en-US" dirty="0"/>
              <a:t>全數故障</a:t>
            </a:r>
            <a:endParaRPr lang="en-US" altLang="zh-TW" dirty="0"/>
          </a:p>
          <a:p>
            <a:pPr marL="15875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109432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zh-TW" altLang="en-US" dirty="0"/>
              <a:t>如果追求低延遲，系統會把更多的</a:t>
            </a:r>
            <a:r>
              <a:rPr lang="en-US" altLang="zh-TW" dirty="0"/>
              <a:t>VM</a:t>
            </a:r>
            <a:r>
              <a:rPr lang="zh-TW" altLang="en-US" dirty="0"/>
              <a:t>放在</a:t>
            </a:r>
            <a:r>
              <a:rPr lang="en-US" altLang="zh-TW" dirty="0"/>
              <a:t>edge</a:t>
            </a:r>
            <a:r>
              <a:rPr lang="zh-TW" altLang="en-US" dirty="0"/>
              <a:t>上，雖然這樣反應快，但可用性會變低、成本變高。</a:t>
            </a:r>
            <a:endParaRPr lang="en-US" altLang="zh-TW" dirty="0"/>
          </a:p>
          <a:p>
            <a:pPr marL="158750" indent="0">
              <a:buNone/>
            </a:pPr>
            <a:r>
              <a:rPr lang="zh-TW" altLang="en-US" dirty="0"/>
              <a:t>相反的，如果追求高可用性，系統會傾向把</a:t>
            </a:r>
            <a:r>
              <a:rPr lang="en-US" altLang="zh-TW" dirty="0"/>
              <a:t>VM</a:t>
            </a:r>
            <a:r>
              <a:rPr lang="zh-TW" altLang="en-US" dirty="0"/>
              <a:t>放在中央雲端，但傳輸延遲會變長。</a:t>
            </a:r>
            <a:endParaRPr lang="en-US" altLang="zh-TW" dirty="0"/>
          </a:p>
          <a:p>
            <a:pPr marL="158750" indent="0">
              <a:buNone/>
            </a:pPr>
            <a:r>
              <a:rPr lang="zh-TW" altLang="en-US" dirty="0"/>
              <a:t>目標就是透過給定不同的權重策略，找出一個能夠</a:t>
            </a:r>
            <a:r>
              <a:rPr lang="en-US" altLang="zh-TW" dirty="0"/>
              <a:t>『</a:t>
            </a:r>
            <a:r>
              <a:rPr lang="zh-TW" altLang="en-US" dirty="0"/>
              <a:t>同時最小化延遲、並最大化可用性</a:t>
            </a:r>
            <a:r>
              <a:rPr lang="en-US" altLang="zh-TW" dirty="0"/>
              <a:t>』</a:t>
            </a:r>
            <a:r>
              <a:rPr lang="zh-TW" altLang="en-US" dirty="0"/>
              <a:t>的最佳化資源配置方案 </a:t>
            </a:r>
          </a:p>
        </p:txBody>
      </p:sp>
    </p:spTree>
    <p:extLst>
      <p:ext uri="{BB962C8B-B14F-4D97-AF65-F5344CB8AC3E}">
        <p14:creationId xmlns:p14="http://schemas.microsoft.com/office/powerpoint/2010/main" val="27199711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zh-TW" altLang="en-US" dirty="0"/>
              <a:t>第一步的 </a:t>
            </a:r>
            <a:r>
              <a:rPr lang="en-US" altLang="zh-TW" b="1" dirty="0"/>
              <a:t>Initialization</a:t>
            </a:r>
            <a:r>
              <a:rPr lang="zh-TW" altLang="en-US" b="1" dirty="0"/>
              <a:t>（初始化）。</a:t>
            </a:r>
            <a:r>
              <a:rPr lang="zh-TW" altLang="en-US" dirty="0"/>
              <a:t>第二步的 </a:t>
            </a:r>
            <a:r>
              <a:rPr lang="en-US" altLang="zh-TW" b="1" dirty="0"/>
              <a:t>Ranking-Crossover</a:t>
            </a:r>
            <a:r>
              <a:rPr lang="zh-TW" altLang="en-US" b="1" dirty="0"/>
              <a:t>（排名交配）。第三部突變。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445892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>
                <a:effectLst/>
                <a:latin typeface="Google Sans Text"/>
              </a:rPr>
              <a:t>部署目標：</a:t>
            </a:r>
            <a:r>
              <a:rPr lang="en-US" altLang="zh-TW" dirty="0">
                <a:effectLst/>
                <a:latin typeface="Google Sans Text"/>
              </a:rPr>
              <a:t>90 </a:t>
            </a:r>
            <a:r>
              <a:rPr lang="zh-TW" altLang="en-US" dirty="0">
                <a:effectLst/>
                <a:latin typeface="Google Sans Text"/>
              </a:rPr>
              <a:t>個 </a:t>
            </a:r>
            <a:r>
              <a:rPr lang="en-US" altLang="zh-TW" dirty="0">
                <a:effectLst/>
                <a:latin typeface="Google Sans Text"/>
              </a:rPr>
              <a:t>VMs </a:t>
            </a:r>
            <a:r>
              <a:rPr lang="zh-TW" altLang="en-US" dirty="0">
                <a:effectLst/>
                <a:latin typeface="Google Sans Text"/>
              </a:rPr>
              <a:t>。</a:t>
            </a:r>
          </a:p>
          <a:p>
            <a:r>
              <a:rPr lang="zh-TW" altLang="en-US" dirty="0">
                <a:effectLst/>
                <a:latin typeface="Google Sans Text"/>
              </a:rPr>
              <a:t>實體機房：共 </a:t>
            </a:r>
            <a:r>
              <a:rPr lang="en-US" altLang="zh-TW" dirty="0">
                <a:effectLst/>
                <a:latin typeface="Google Sans Text"/>
              </a:rPr>
              <a:t>150 </a:t>
            </a:r>
            <a:r>
              <a:rPr lang="zh-TW" altLang="en-US" dirty="0">
                <a:effectLst/>
                <a:latin typeface="Google Sans Text"/>
              </a:rPr>
              <a:t>台 </a:t>
            </a:r>
            <a:r>
              <a:rPr lang="en-US" altLang="zh-TW" dirty="0">
                <a:effectLst/>
                <a:latin typeface="Google Sans Text"/>
              </a:rPr>
              <a:t>PM </a:t>
            </a:r>
            <a:r>
              <a:rPr lang="zh-TW" altLang="en-US" dirty="0">
                <a:effectLst/>
                <a:latin typeface="Google Sans Text"/>
              </a:rPr>
              <a:t>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TW" altLang="en-US" dirty="0">
                <a:effectLst/>
                <a:latin typeface="Google Sans Text"/>
              </a:rPr>
              <a:t>中央雲端：</a:t>
            </a:r>
            <a:r>
              <a:rPr lang="en-US" altLang="zh-TW" dirty="0">
                <a:effectLst/>
                <a:latin typeface="Google Sans Text"/>
              </a:rPr>
              <a:t>100 </a:t>
            </a:r>
            <a:r>
              <a:rPr lang="zh-TW" altLang="en-US" dirty="0">
                <a:effectLst/>
                <a:latin typeface="Google Sans Text"/>
              </a:rPr>
              <a:t>台 </a:t>
            </a:r>
            <a:r>
              <a:rPr lang="en-US" altLang="zh-TW" dirty="0">
                <a:effectLst/>
                <a:latin typeface="Google Sans Text"/>
              </a:rPr>
              <a:t>(</a:t>
            </a:r>
            <a:r>
              <a:rPr lang="zh-TW" altLang="en-US" dirty="0">
                <a:effectLst/>
                <a:latin typeface="Google Sans Text"/>
              </a:rPr>
              <a:t>大容量 </a:t>
            </a:r>
            <a:r>
              <a:rPr lang="en-US" altLang="zh-TW" dirty="0">
                <a:effectLst/>
                <a:latin typeface="Google Sans Text"/>
              </a:rPr>
              <a:t>5-15 vCPUs</a:t>
            </a:r>
            <a:r>
              <a:rPr lang="zh-TW" altLang="en-US" dirty="0">
                <a:effectLst/>
                <a:latin typeface="Google Sans Text"/>
              </a:rPr>
              <a:t>，低成本，高延遲 </a:t>
            </a:r>
            <a:r>
              <a:rPr lang="en-US" altLang="zh-TW" dirty="0">
                <a:effectLst/>
                <a:latin typeface="Google Sans Text"/>
              </a:rPr>
              <a:t>4-10ms) </a:t>
            </a:r>
            <a:r>
              <a:rPr lang="zh-TW" altLang="en-US" dirty="0">
                <a:effectLst/>
                <a:latin typeface="Google Sans Text"/>
              </a:rPr>
              <a:t>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effectLst/>
                <a:latin typeface="Google Sans Text"/>
              </a:rPr>
              <a:t>MEC </a:t>
            </a:r>
            <a:r>
              <a:rPr lang="zh-TW" altLang="en-US" dirty="0">
                <a:effectLst/>
                <a:latin typeface="Google Sans Text"/>
              </a:rPr>
              <a:t>邊緣端：</a:t>
            </a:r>
            <a:r>
              <a:rPr lang="en-US" altLang="zh-TW" dirty="0">
                <a:effectLst/>
                <a:latin typeface="Google Sans Text"/>
              </a:rPr>
              <a:t>50 </a:t>
            </a:r>
            <a:r>
              <a:rPr lang="zh-TW" altLang="en-US" dirty="0">
                <a:effectLst/>
                <a:latin typeface="Google Sans Text"/>
              </a:rPr>
              <a:t>台 </a:t>
            </a:r>
            <a:r>
              <a:rPr lang="en-US" altLang="zh-TW" dirty="0">
                <a:effectLst/>
                <a:latin typeface="Google Sans Text"/>
              </a:rPr>
              <a:t>(</a:t>
            </a:r>
            <a:r>
              <a:rPr lang="zh-TW" altLang="en-US" dirty="0">
                <a:effectLst/>
                <a:latin typeface="Google Sans Text"/>
              </a:rPr>
              <a:t>小容量 </a:t>
            </a:r>
            <a:r>
              <a:rPr lang="en-US" altLang="zh-TW" dirty="0">
                <a:effectLst/>
                <a:latin typeface="Google Sans Text"/>
              </a:rPr>
              <a:t>1-6 vCPUs</a:t>
            </a:r>
            <a:r>
              <a:rPr lang="zh-TW" altLang="en-US" dirty="0">
                <a:effectLst/>
                <a:latin typeface="Google Sans Text"/>
              </a:rPr>
              <a:t>，高成本，低延遲 </a:t>
            </a:r>
            <a:r>
              <a:rPr lang="en-US" altLang="zh-TW" dirty="0">
                <a:effectLst/>
                <a:latin typeface="Google Sans Text"/>
              </a:rPr>
              <a:t>1-5ms) </a:t>
            </a:r>
            <a:r>
              <a:rPr lang="zh-TW" altLang="en-US" dirty="0">
                <a:effectLst/>
                <a:latin typeface="Google Sans Text"/>
              </a:rPr>
              <a:t>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714780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zh-TW" altLang="en-US" dirty="0"/>
              <a:t>在相同條件下，</a:t>
            </a:r>
            <a:r>
              <a:rPr lang="en-US" altLang="zh-TW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GGA</a:t>
            </a:r>
            <a:r>
              <a:rPr lang="zh-TW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演算法跟使用</a:t>
            </a:r>
            <a:r>
              <a:rPr lang="en-US" altLang="zh-TW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CPLEX</a:t>
            </a:r>
            <a:r>
              <a:rPr lang="zh-TW" alt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求得的精確解十分接近，</a:t>
            </a:r>
            <a:r>
              <a:rPr lang="zh-TW" altLang="en-US" b="0" i="0" dirty="0">
                <a:effectLst/>
                <a:latin typeface="arial" panose="020B0604020202020204" pitchFamily="34" charset="0"/>
              </a:rPr>
              <a:t>但是</a:t>
            </a:r>
            <a:r>
              <a:rPr lang="en-US" altLang="zh-TW" b="0" i="0" dirty="0">
                <a:effectLst/>
                <a:latin typeface="arial" panose="020B0604020202020204" pitchFamily="34" charset="0"/>
              </a:rPr>
              <a:t>PM</a:t>
            </a:r>
            <a:r>
              <a:rPr lang="zh-TW" altLang="en-US" b="0" i="0" dirty="0">
                <a:effectLst/>
                <a:latin typeface="arial" panose="020B0604020202020204" pitchFamily="34" charset="0"/>
              </a:rPr>
              <a:t>數量越來越多</a:t>
            </a:r>
            <a:r>
              <a:rPr lang="en-US" altLang="zh-TW" b="0" i="0" dirty="0">
                <a:effectLst/>
                <a:latin typeface="arial" panose="020B0604020202020204" pitchFamily="34" charset="0"/>
              </a:rPr>
              <a:t>CPLEX</a:t>
            </a:r>
            <a:r>
              <a:rPr lang="zh-TW" altLang="en-US" b="0" i="0" dirty="0">
                <a:effectLst/>
                <a:latin typeface="arial" panose="020B0604020202020204" pitchFamily="34" charset="0"/>
              </a:rPr>
              <a:t>所花的時間大幅增加，當</a:t>
            </a:r>
            <a:r>
              <a:rPr lang="en-US" altLang="zh-TW" b="0" i="0" dirty="0">
                <a:effectLst/>
                <a:latin typeface="arial" panose="020B0604020202020204" pitchFamily="34" charset="0"/>
              </a:rPr>
              <a:t>PM</a:t>
            </a:r>
            <a:r>
              <a:rPr lang="zh-TW" altLang="en-US" b="0" i="0" dirty="0">
                <a:effectLst/>
                <a:latin typeface="arial" panose="020B0604020202020204" pitchFamily="34" charset="0"/>
              </a:rPr>
              <a:t>超過</a:t>
            </a:r>
            <a:r>
              <a:rPr lang="en-US" altLang="zh-TW" b="0" i="0" dirty="0">
                <a:effectLst/>
                <a:latin typeface="arial" panose="020B0604020202020204" pitchFamily="34" charset="0"/>
              </a:rPr>
              <a:t>150</a:t>
            </a:r>
            <a:r>
              <a:rPr lang="zh-TW" altLang="en-US" b="0" i="0" dirty="0">
                <a:effectLst/>
                <a:latin typeface="arial" panose="020B0604020202020204" pitchFamily="34" charset="0"/>
              </a:rPr>
              <a:t>台時，</a:t>
            </a:r>
            <a:r>
              <a:rPr lang="en-US" altLang="zh-TW" b="0" i="0" dirty="0">
                <a:effectLst/>
                <a:latin typeface="arial" panose="020B0604020202020204" pitchFamily="34" charset="0"/>
              </a:rPr>
              <a:t>CPLEX</a:t>
            </a:r>
            <a:r>
              <a:rPr lang="zh-TW" altLang="en-US" b="0" i="0" dirty="0">
                <a:effectLst/>
                <a:latin typeface="arial" panose="020B0604020202020204" pitchFamily="34" charset="0"/>
              </a:rPr>
              <a:t>已經無法給出答案，</a:t>
            </a:r>
            <a:r>
              <a:rPr lang="en-US" altLang="zh-TW" b="0" i="0" dirty="0">
                <a:effectLst/>
                <a:latin typeface="arial" panose="020B0604020202020204" pitchFamily="34" charset="0"/>
              </a:rPr>
              <a:t>GGA</a:t>
            </a:r>
            <a:r>
              <a:rPr lang="zh-TW" altLang="en-US" b="0" i="0" dirty="0">
                <a:effectLst/>
                <a:latin typeface="arial" panose="020B0604020202020204" pitchFamily="34" charset="0"/>
              </a:rPr>
              <a:t>算法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arial" panose="020B0604020202020204" pitchFamily="34" charset="0"/>
              </a:rPr>
              <a:t>即使面對超過 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arial" panose="020B0604020202020204" pitchFamily="34" charset="0"/>
              </a:rPr>
              <a:t>200 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arial" panose="020B0604020202020204" pitchFamily="34" charset="0"/>
              </a:rPr>
              <a:t>台</a:t>
            </a:r>
            <a:r>
              <a:rPr lang="en-US" altLang="zh-TW" b="0" i="0" dirty="0">
                <a:solidFill>
                  <a:srgbClr val="303030"/>
                </a:solidFill>
                <a:effectLst/>
                <a:latin typeface="arial" panose="020B0604020202020204" pitchFamily="34" charset="0"/>
              </a:rPr>
              <a:t>PM</a:t>
            </a:r>
            <a:r>
              <a:rPr lang="zh-TW" altLang="en-US" b="0" i="0" dirty="0">
                <a:solidFill>
                  <a:srgbClr val="303030"/>
                </a:solidFill>
                <a:effectLst/>
                <a:latin typeface="arial" panose="020B0604020202020204" pitchFamily="34" charset="0"/>
              </a:rPr>
              <a:t>，依然能夠在短短幾分鐘內穩定地給出接近最佳解的配置方案。</a:t>
            </a:r>
            <a:endParaRPr lang="en-US" altLang="zh-TW" b="0" i="0" dirty="0">
              <a:solidFill>
                <a:srgbClr val="303030"/>
              </a:solidFill>
              <a:effectLst/>
              <a:latin typeface="arial" panose="020B0604020202020204" pitchFamily="34" charset="0"/>
            </a:endParaRPr>
          </a:p>
          <a:p>
            <a:pPr marL="158750" indent="0">
              <a:buNone/>
            </a:pPr>
            <a:endParaRPr lang="en-US" altLang="zh-TW" b="0" i="0" dirty="0">
              <a:solidFill>
                <a:srgbClr val="303030"/>
              </a:solidFill>
              <a:effectLst/>
              <a:latin typeface="arial" panose="020B0604020202020204" pitchFamily="34" charset="0"/>
            </a:endParaRPr>
          </a:p>
          <a:p>
            <a:r>
              <a:rPr lang="en-US" altLang="zh-TW" b="0" i="0" dirty="0">
                <a:solidFill>
                  <a:srgbClr val="303030"/>
                </a:solidFill>
                <a:effectLst/>
                <a:latin typeface="arial" panose="020B0604020202020204" pitchFamily="34" charset="0"/>
              </a:rPr>
              <a:t>\\\\\\\{</a:t>
            </a:r>
            <a:r>
              <a:rPr lang="zh-TW" altLang="en-US" dirty="0">
                <a:effectLst/>
                <a:latin typeface="Google Sans Text"/>
              </a:rPr>
              <a:t>部署目標：</a:t>
            </a:r>
            <a:r>
              <a:rPr lang="en-US" altLang="zh-TW" dirty="0">
                <a:effectLst/>
                <a:latin typeface="Google Sans Text"/>
              </a:rPr>
              <a:t>90 </a:t>
            </a:r>
            <a:r>
              <a:rPr lang="zh-TW" altLang="en-US" dirty="0">
                <a:effectLst/>
                <a:latin typeface="Google Sans Text"/>
              </a:rPr>
              <a:t>個 </a:t>
            </a:r>
            <a:r>
              <a:rPr lang="en-US" altLang="zh-TW" dirty="0">
                <a:effectLst/>
                <a:latin typeface="Google Sans Text"/>
              </a:rPr>
              <a:t>VMs </a:t>
            </a:r>
            <a:r>
              <a:rPr lang="zh-TW" altLang="en-US" dirty="0">
                <a:effectLst/>
                <a:latin typeface="Google Sans Text"/>
              </a:rPr>
              <a:t>。</a:t>
            </a:r>
          </a:p>
          <a:p>
            <a:r>
              <a:rPr lang="zh-TW" altLang="en-US" dirty="0">
                <a:effectLst/>
                <a:latin typeface="Google Sans Text"/>
              </a:rPr>
              <a:t>實體機房：共 </a:t>
            </a:r>
            <a:r>
              <a:rPr lang="en-US" altLang="zh-TW" dirty="0">
                <a:effectLst/>
                <a:latin typeface="Google Sans Text"/>
              </a:rPr>
              <a:t>150 </a:t>
            </a:r>
            <a:r>
              <a:rPr lang="zh-TW" altLang="en-US" dirty="0">
                <a:effectLst/>
                <a:latin typeface="Google Sans Text"/>
              </a:rPr>
              <a:t>台 </a:t>
            </a:r>
            <a:r>
              <a:rPr lang="en-US" altLang="zh-TW" dirty="0">
                <a:effectLst/>
                <a:latin typeface="Google Sans Text"/>
              </a:rPr>
              <a:t>PM </a:t>
            </a:r>
            <a:r>
              <a:rPr lang="zh-TW" altLang="en-US" dirty="0">
                <a:effectLst/>
                <a:latin typeface="Google Sans Text"/>
              </a:rPr>
              <a:t>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TW" altLang="en-US" dirty="0">
                <a:effectLst/>
                <a:latin typeface="Google Sans Text"/>
              </a:rPr>
              <a:t>中央雲端：</a:t>
            </a:r>
            <a:r>
              <a:rPr lang="en-US" altLang="zh-TW" dirty="0">
                <a:effectLst/>
                <a:latin typeface="Google Sans Text"/>
              </a:rPr>
              <a:t>100 </a:t>
            </a:r>
            <a:r>
              <a:rPr lang="zh-TW" altLang="en-US" dirty="0">
                <a:effectLst/>
                <a:latin typeface="Google Sans Text"/>
              </a:rPr>
              <a:t>台 </a:t>
            </a:r>
            <a:r>
              <a:rPr lang="en-US" altLang="zh-TW" dirty="0">
                <a:effectLst/>
                <a:latin typeface="Google Sans Text"/>
              </a:rPr>
              <a:t>(</a:t>
            </a:r>
            <a:r>
              <a:rPr lang="zh-TW" altLang="en-US" dirty="0">
                <a:effectLst/>
                <a:latin typeface="Google Sans Text"/>
              </a:rPr>
              <a:t>大容量 </a:t>
            </a:r>
            <a:r>
              <a:rPr lang="en-US" altLang="zh-TW" dirty="0">
                <a:effectLst/>
                <a:latin typeface="Google Sans Text"/>
              </a:rPr>
              <a:t>5-15 vCPUs</a:t>
            </a:r>
            <a:r>
              <a:rPr lang="zh-TW" altLang="en-US" dirty="0">
                <a:effectLst/>
                <a:latin typeface="Google Sans Text"/>
              </a:rPr>
              <a:t>，低成本，高延遲 </a:t>
            </a:r>
            <a:r>
              <a:rPr lang="en-US" altLang="zh-TW" dirty="0">
                <a:effectLst/>
                <a:latin typeface="Google Sans Text"/>
              </a:rPr>
              <a:t>4-10ms) </a:t>
            </a:r>
            <a:r>
              <a:rPr lang="zh-TW" altLang="en-US" dirty="0">
                <a:effectLst/>
                <a:latin typeface="Google Sans Text"/>
              </a:rPr>
              <a:t>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effectLst/>
                <a:latin typeface="Google Sans Text"/>
              </a:rPr>
              <a:t>MEC </a:t>
            </a:r>
            <a:r>
              <a:rPr lang="zh-TW" altLang="en-US" dirty="0">
                <a:effectLst/>
                <a:latin typeface="Google Sans Text"/>
              </a:rPr>
              <a:t>邊緣端：</a:t>
            </a:r>
            <a:r>
              <a:rPr lang="en-US" altLang="zh-TW" dirty="0">
                <a:effectLst/>
                <a:latin typeface="Google Sans Text"/>
              </a:rPr>
              <a:t>50 </a:t>
            </a:r>
            <a:r>
              <a:rPr lang="zh-TW" altLang="en-US" dirty="0">
                <a:effectLst/>
                <a:latin typeface="Google Sans Text"/>
              </a:rPr>
              <a:t>台 </a:t>
            </a:r>
            <a:r>
              <a:rPr lang="en-US" altLang="zh-TW" dirty="0">
                <a:effectLst/>
                <a:latin typeface="Google Sans Text"/>
              </a:rPr>
              <a:t>(</a:t>
            </a:r>
            <a:r>
              <a:rPr lang="zh-TW" altLang="en-US" dirty="0">
                <a:effectLst/>
                <a:latin typeface="Google Sans Text"/>
              </a:rPr>
              <a:t>小容量 </a:t>
            </a:r>
            <a:r>
              <a:rPr lang="en-US" altLang="zh-TW" dirty="0">
                <a:effectLst/>
                <a:latin typeface="Google Sans Text"/>
              </a:rPr>
              <a:t>1-6 vCPUs</a:t>
            </a:r>
            <a:r>
              <a:rPr lang="zh-TW" altLang="en-US" dirty="0">
                <a:effectLst/>
                <a:latin typeface="Google Sans Text"/>
              </a:rPr>
              <a:t>，高成本，低延遲 </a:t>
            </a:r>
            <a:r>
              <a:rPr lang="en-US" altLang="zh-TW" dirty="0">
                <a:effectLst/>
                <a:latin typeface="Google Sans Text"/>
              </a:rPr>
              <a:t>1-5ms) </a:t>
            </a:r>
            <a:r>
              <a:rPr lang="zh-TW" altLang="en-US" dirty="0">
                <a:effectLst/>
                <a:latin typeface="Google Sans Text"/>
              </a:rPr>
              <a:t>。</a:t>
            </a:r>
          </a:p>
          <a:p>
            <a:endParaRPr lang="zh-TW" altLang="en-US" dirty="0"/>
          </a:p>
          <a:p>
            <a:pPr marL="158750" indent="0">
              <a:buNone/>
            </a:pPr>
            <a:r>
              <a:rPr lang="en-US" altLang="zh-TW" b="0" i="0" dirty="0">
                <a:solidFill>
                  <a:srgbClr val="303030"/>
                </a:solidFill>
                <a:effectLst/>
                <a:latin typeface="arial" panose="020B0604020202020204" pitchFamily="34" charset="0"/>
              </a:rPr>
              <a:t>}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81315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標題投影片" type="title">
  <p:cSld name="TITLE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oogle Shape;60;p14"/>
          <p:cNvGrpSpPr/>
          <p:nvPr/>
        </p:nvGrpSpPr>
        <p:grpSpPr>
          <a:xfrm>
            <a:off x="0" y="0"/>
            <a:ext cx="9144000" cy="5143500"/>
            <a:chOff x="0" y="0"/>
            <a:chExt cx="9143995" cy="6858000"/>
          </a:xfrm>
        </p:grpSpPr>
        <p:grpSp>
          <p:nvGrpSpPr>
            <p:cNvPr id="61" name="Google Shape;61;p14"/>
            <p:cNvGrpSpPr/>
            <p:nvPr/>
          </p:nvGrpSpPr>
          <p:grpSpPr>
            <a:xfrm>
              <a:off x="5399085" y="6113463"/>
              <a:ext cx="3744910" cy="700087"/>
              <a:chOff x="3379" y="3851"/>
              <a:chExt cx="2359" cy="441"/>
            </a:xfrm>
          </p:grpSpPr>
          <p:pic>
            <p:nvPicPr>
              <p:cNvPr id="62" name="Google Shape;62;p14"/>
              <p:cNvPicPr preferRelativeResize="0"/>
              <p:nvPr/>
            </p:nvPicPr>
            <p:blipFill rotWithShape="1">
              <a:blip r:embed="rId2">
                <a:alphaModFix/>
              </a:blip>
              <a:srcRect/>
              <a:stretch/>
            </p:blipFill>
            <p:spPr>
              <a:xfrm>
                <a:off x="5255" y="3851"/>
                <a:ext cx="483" cy="441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63" name="Google Shape;63;p14"/>
              <p:cNvSpPr/>
              <p:nvPr/>
            </p:nvSpPr>
            <p:spPr>
              <a:xfrm>
                <a:off x="3379" y="4020"/>
                <a:ext cx="1961" cy="25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zh-TW" sz="1000" b="0" i="0" u="none" strike="noStrike" cap="none">
                    <a:solidFill>
                      <a:srgbClr val="969696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National Chung Cheng University</a:t>
                </a:r>
                <a:endParaRPr/>
              </a:p>
              <a:p>
                <a:pPr marL="0" marR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zh-TW" sz="1000" b="0" i="0" u="none" strike="noStrike" cap="none">
                    <a:solidFill>
                      <a:srgbClr val="969696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Dept. Computer Science &amp; Information Engineering</a:t>
                </a:r>
                <a:endParaRPr/>
              </a:p>
            </p:txBody>
          </p:sp>
        </p:grpSp>
        <p:pic>
          <p:nvPicPr>
            <p:cNvPr id="64" name="Google Shape;64;p14"/>
            <p:cNvPicPr preferRelativeResize="0"/>
            <p:nvPr/>
          </p:nvPicPr>
          <p:blipFill rotWithShape="1">
            <a:blip r:embed="rId3">
              <a:alphaModFix/>
            </a:blip>
            <a:srcRect l="22060" b="24757"/>
            <a:stretch/>
          </p:blipFill>
          <p:spPr>
            <a:xfrm>
              <a:off x="0" y="4643438"/>
              <a:ext cx="2271713" cy="221456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5" name="Google Shape;65;p14"/>
            <p:cNvPicPr preferRelativeResize="0"/>
            <p:nvPr/>
          </p:nvPicPr>
          <p:blipFill rotWithShape="1">
            <a:blip r:embed="rId4">
              <a:alphaModFix/>
            </a:blip>
            <a:srcRect b="3809"/>
            <a:stretch/>
          </p:blipFill>
          <p:spPr>
            <a:xfrm>
              <a:off x="2214563" y="5053013"/>
              <a:ext cx="1819275" cy="18049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" name="Google Shape;66;p14"/>
            <p:cNvPicPr preferRelativeResize="0"/>
            <p:nvPr/>
          </p:nvPicPr>
          <p:blipFill rotWithShape="1">
            <a:blip r:embed="rId3">
              <a:alphaModFix/>
            </a:blip>
            <a:srcRect l="21568" t="33981"/>
            <a:stretch/>
          </p:blipFill>
          <p:spPr>
            <a:xfrm>
              <a:off x="0" y="0"/>
              <a:ext cx="2286000" cy="19431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7" name="Google Shape;67;p14"/>
            <p:cNvPicPr preferRelativeResize="0"/>
            <p:nvPr/>
          </p:nvPicPr>
          <p:blipFill rotWithShape="1">
            <a:blip r:embed="rId5">
              <a:alphaModFix/>
            </a:blip>
            <a:srcRect l="73567"/>
            <a:stretch/>
          </p:blipFill>
          <p:spPr>
            <a:xfrm>
              <a:off x="0" y="1162050"/>
              <a:ext cx="1052513" cy="39814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8" name="Google Shape;68;p14"/>
            <p:cNvSpPr/>
            <p:nvPr/>
          </p:nvSpPr>
          <p:spPr>
            <a:xfrm>
              <a:off x="142875" y="6367463"/>
              <a:ext cx="4284661" cy="3381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16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202</a:t>
              </a:r>
              <a:r>
                <a:rPr lang="en-US" altLang="zh-TW" sz="16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r>
                <a:rPr lang="zh-TW" sz="1600" b="1" i="0" u="none" strike="noStrike" cap="none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Mobile All-IP Networking Laboratory</a:t>
              </a:r>
              <a:endParaRPr dirty="0"/>
            </a:p>
          </p:txBody>
        </p:sp>
      </p:grpSp>
      <p:sp>
        <p:nvSpPr>
          <p:cNvPr id="69" name="Google Shape;69;p14"/>
          <p:cNvSpPr txBox="1">
            <a:spLocks noGrp="1"/>
          </p:cNvSpPr>
          <p:nvPr>
            <p:ph type="ctrTitle"/>
          </p:nvPr>
        </p:nvSpPr>
        <p:spPr>
          <a:xfrm>
            <a:off x="685800" y="1257302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subTitle" idx="1"/>
          </p:nvPr>
        </p:nvSpPr>
        <p:spPr>
          <a:xfrm>
            <a:off x="1371600" y="2574131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504600" y="4331352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84" name="Google Shape;84;p16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6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6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Google Shape;88;p17"/>
          <p:cNvCxnSpPr/>
          <p:nvPr/>
        </p:nvCxnSpPr>
        <p:spPr>
          <a:xfrm>
            <a:off x="457200" y="1120380"/>
            <a:ext cx="8229600" cy="119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89" name="Google Shape;89;p1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7"/>
          <p:cNvSpPr txBox="1">
            <a:spLocks noGrp="1"/>
          </p:cNvSpPr>
          <p:nvPr>
            <p:ph type="body" idx="1"/>
          </p:nvPr>
        </p:nvSpPr>
        <p:spPr>
          <a:xfrm>
            <a:off x="457200" y="1200152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91" name="Google Shape;91;p17"/>
          <p:cNvSpPr txBox="1">
            <a:spLocks noGrp="1"/>
          </p:cNvSpPr>
          <p:nvPr>
            <p:ph type="body" idx="2"/>
          </p:nvPr>
        </p:nvSpPr>
        <p:spPr>
          <a:xfrm>
            <a:off x="4648200" y="1200152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92" name="Google Shape;92;p17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7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7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6" name="Google Shape;96;p18"/>
          <p:cNvCxnSpPr/>
          <p:nvPr/>
        </p:nvCxnSpPr>
        <p:spPr>
          <a:xfrm>
            <a:off x="457200" y="1120380"/>
            <a:ext cx="8229600" cy="119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97" name="Google Shape;97;p1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8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99" name="Google Shape;99;p18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00" name="Google Shape;100;p18"/>
          <p:cNvSpPr txBox="1">
            <a:spLocks noGrp="1"/>
          </p:cNvSpPr>
          <p:nvPr>
            <p:ph type="body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1" name="Google Shape;101;p18"/>
          <p:cNvSpPr txBox="1">
            <a:spLocks noGrp="1"/>
          </p:cNvSpPr>
          <p:nvPr>
            <p:ph type="body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02" name="Google Shape;102;p18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8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8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6" name="Google Shape;106;p19"/>
          <p:cNvCxnSpPr/>
          <p:nvPr/>
        </p:nvCxnSpPr>
        <p:spPr>
          <a:xfrm>
            <a:off x="457200" y="1120380"/>
            <a:ext cx="8229600" cy="119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107" name="Google Shape;107;p1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9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9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9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0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0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"/>
          <p:cNvSpPr txBox="1">
            <a:spLocks noGrp="1"/>
          </p:cNvSpPr>
          <p:nvPr>
            <p:ph type="title"/>
          </p:nvPr>
        </p:nvSpPr>
        <p:spPr>
          <a:xfrm>
            <a:off x="457201" y="204788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1"/>
          </p:nvPr>
        </p:nvSpPr>
        <p:spPr>
          <a:xfrm>
            <a:off x="3575050" y="204789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18" name="Google Shape;118;p21"/>
          <p:cNvSpPr txBox="1">
            <a:spLocks noGrp="1"/>
          </p:cNvSpPr>
          <p:nvPr>
            <p:ph type="body" idx="2"/>
          </p:nvPr>
        </p:nvSpPr>
        <p:spPr>
          <a:xfrm>
            <a:off x="457201" y="1076327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19" name="Google Shape;119;p21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1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1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2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22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125" name="Google Shape;125;p22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26" name="Google Shape;126;p22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22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2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0" name="Google Shape;130;p23"/>
          <p:cNvCxnSpPr/>
          <p:nvPr/>
        </p:nvCxnSpPr>
        <p:spPr>
          <a:xfrm>
            <a:off x="457200" y="1120380"/>
            <a:ext cx="8229600" cy="119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131" name="Google Shape;131;p2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23"/>
          <p:cNvSpPr txBox="1">
            <a:spLocks noGrp="1"/>
          </p:cNvSpPr>
          <p:nvPr>
            <p:ph type="body" idx="1"/>
          </p:nvPr>
        </p:nvSpPr>
        <p:spPr>
          <a:xfrm rot="5400000">
            <a:off x="2874764" y="-1217412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3" name="Google Shape;133;p23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3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23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7" name="Google Shape;137;p24"/>
          <p:cNvCxnSpPr/>
          <p:nvPr/>
        </p:nvCxnSpPr>
        <p:spPr>
          <a:xfrm rot="5400000">
            <a:off x="4381501" y="2399905"/>
            <a:ext cx="4343400" cy="3175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138" name="Google Shape;138;p24"/>
          <p:cNvSpPr txBox="1">
            <a:spLocks noGrp="1"/>
          </p:cNvSpPr>
          <p:nvPr>
            <p:ph type="title"/>
          </p:nvPr>
        </p:nvSpPr>
        <p:spPr>
          <a:xfrm rot="5400000">
            <a:off x="5463778" y="1371602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4"/>
          <p:cNvSpPr txBox="1">
            <a:spLocks noGrp="1"/>
          </p:cNvSpPr>
          <p:nvPr>
            <p:ph type="body" idx="1"/>
          </p:nvPr>
        </p:nvSpPr>
        <p:spPr>
          <a:xfrm rot="5400000">
            <a:off x="1272778" y="-609598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24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24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24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標題及物件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Google Shape;75;p15"/>
          <p:cNvCxnSpPr/>
          <p:nvPr/>
        </p:nvCxnSpPr>
        <p:spPr>
          <a:xfrm>
            <a:off x="457200" y="1120380"/>
            <a:ext cx="8229600" cy="119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</p:cxnSp>
      <p:sp>
        <p:nvSpPr>
          <p:cNvPr id="76" name="Google Shape;76;p1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rgbClr val="17365D"/>
              </a:buClr>
              <a:buSzPts val="3200"/>
              <a:buFont typeface="Noto Sans Symbols"/>
              <a:buChar char="■"/>
              <a:defRPr b="0" u="none">
                <a:solidFill>
                  <a:srgbClr val="17365D"/>
                </a:solidFill>
              </a:defRPr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rgbClr val="3F3F3F"/>
              </a:buClr>
              <a:buSzPts val="2800"/>
              <a:buChar char="–"/>
              <a:defRPr>
                <a:solidFill>
                  <a:srgbClr val="3F3F3F"/>
                </a:solidFill>
              </a:defRPr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rgbClr val="595959"/>
              </a:buClr>
              <a:buSzPts val="2400"/>
              <a:buChar char="•"/>
              <a:defRPr>
                <a:solidFill>
                  <a:srgbClr val="595959"/>
                </a:solidFill>
              </a:defRPr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2000"/>
              <a:buChar char="–"/>
              <a:defRPr>
                <a:solidFill>
                  <a:srgbClr val="595959"/>
                </a:solidFill>
              </a:defRPr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2000"/>
              <a:buChar char="»"/>
              <a:defRPr>
                <a:solidFill>
                  <a:srgbClr val="595959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80940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3" descr="logo_ppt.pn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6400800" y="4514850"/>
            <a:ext cx="2000250" cy="571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13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1" y="-10716"/>
            <a:ext cx="575072" cy="525066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13"/>
          <p:cNvSpPr/>
          <p:nvPr/>
        </p:nvSpPr>
        <p:spPr>
          <a:xfrm>
            <a:off x="620714" y="45244"/>
            <a:ext cx="3113087" cy="29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 b="0" i="0" u="none" strike="noStrike" cap="none">
                <a:solidFill>
                  <a:srgbClr val="969696"/>
                </a:solidFill>
                <a:latin typeface="Calibri"/>
                <a:ea typeface="Calibri"/>
                <a:cs typeface="Calibri"/>
                <a:sym typeface="Calibri"/>
              </a:rPr>
              <a:t>National Chung Cheng University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000" b="0" i="0" u="none" strike="noStrike" cap="none">
                <a:solidFill>
                  <a:srgbClr val="969696"/>
                </a:solidFill>
                <a:latin typeface="Calibri"/>
                <a:ea typeface="Calibri"/>
                <a:cs typeface="Calibri"/>
                <a:sym typeface="Calibri"/>
              </a:rPr>
              <a:t>Dept. Computer Science &amp; Information Engineering</a:t>
            </a:r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dt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ftr" idx="11"/>
          </p:nvPr>
        </p:nvSpPr>
        <p:spPr>
          <a:xfrm>
            <a:off x="5943600" y="4767264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spcBef>
                <a:spcPts val="0"/>
              </a:spcBef>
              <a:spcAft>
                <a:spcPts val="0"/>
              </a:spcAft>
              <a:buNone/>
              <a:defRPr sz="1600" b="1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2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5"/>
          <p:cNvSpPr txBox="1">
            <a:spLocks noGrp="1"/>
          </p:cNvSpPr>
          <p:nvPr>
            <p:ph type="ctrTitle"/>
          </p:nvPr>
        </p:nvSpPr>
        <p:spPr>
          <a:xfrm>
            <a:off x="685800" y="1257302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 b="0"/>
              <a:t>進度報告</a:t>
            </a:r>
            <a:endParaRPr/>
          </a:p>
        </p:txBody>
      </p:sp>
      <p:sp>
        <p:nvSpPr>
          <p:cNvPr id="149" name="Google Shape;149;p25"/>
          <p:cNvSpPr txBox="1">
            <a:spLocks noGrp="1"/>
          </p:cNvSpPr>
          <p:nvPr>
            <p:ph type="subTitle" idx="1"/>
          </p:nvPr>
        </p:nvSpPr>
        <p:spPr>
          <a:xfrm>
            <a:off x="1371600" y="2571749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zh-TW" sz="2800" dirty="0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日期:202</a:t>
            </a:r>
            <a:r>
              <a:rPr lang="en-US" altLang="zh-TW" sz="2800" dirty="0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6</a:t>
            </a:r>
            <a:r>
              <a:rPr lang="zh-TW" sz="2800" dirty="0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/</a:t>
            </a:r>
            <a:r>
              <a:rPr lang="en-US" altLang="zh-TW" sz="2800" dirty="0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04/14</a:t>
            </a:r>
            <a:br>
              <a:rPr lang="zh-TW" sz="2800" dirty="0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</a:br>
            <a:r>
              <a:rPr lang="zh-TW" sz="2800" dirty="0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姓名</a:t>
            </a:r>
            <a:r>
              <a:rPr lang="en-US" altLang="zh-TW" sz="2800" dirty="0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:</a:t>
            </a:r>
            <a:r>
              <a:rPr lang="zh-TW" altLang="en-US" sz="2800" dirty="0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王敬芃</a:t>
            </a:r>
            <a:br>
              <a:rPr lang="zh-TW" sz="2800" dirty="0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</a:br>
            <a:br>
              <a:rPr lang="zh-TW" sz="2800" dirty="0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</a:br>
            <a:endParaRPr sz="2800" dirty="0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150" name="Google Shape;150;p25"/>
          <p:cNvSpPr txBox="1">
            <a:spLocks noGrp="1"/>
          </p:cNvSpPr>
          <p:nvPr>
            <p:ph type="sldNum" idx="12"/>
          </p:nvPr>
        </p:nvSpPr>
        <p:spPr>
          <a:xfrm>
            <a:off x="3429000" y="4767264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7D508F-33C8-4A05-8BA9-6A25578FB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GGA</a:t>
            </a:r>
            <a:r>
              <a:rPr lang="zh-TW" altLang="en-US" dirty="0"/>
              <a:t> </a:t>
            </a:r>
            <a:r>
              <a:rPr lang="en-US" altLang="zh-TW" dirty="0"/>
              <a:t>&amp;</a:t>
            </a:r>
            <a:r>
              <a:rPr lang="zh-TW" altLang="en-US" dirty="0"/>
              <a:t> </a:t>
            </a:r>
            <a:r>
              <a:rPr lang="en-US" altLang="zh-TW" dirty="0"/>
              <a:t>CPLEX</a:t>
            </a:r>
            <a:endParaRPr lang="zh-TW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8821B4D-F468-4E21-86A8-DEAC915947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9E1C2AC6-B873-44BF-B67E-C570364088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493500"/>
            <a:ext cx="4452687" cy="2604125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BDF55AFA-BE06-45FB-91C8-7A14B72DE9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5078" y="1394820"/>
            <a:ext cx="4597078" cy="270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306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A810E8-2AA3-4DBB-86D5-35EDC30D4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Q1</a:t>
            </a:r>
            <a:endParaRPr lang="zh-TW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1742419-8DEC-4838-9E46-72767112D3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400" dirty="0">
                <a:solidFill>
                  <a:schemeClr val="tx1"/>
                </a:solidFill>
              </a:rPr>
              <a:t>如果運行到一半</a:t>
            </a:r>
            <a:r>
              <a:rPr lang="en-US" altLang="zh-TW" sz="1400" dirty="0">
                <a:solidFill>
                  <a:schemeClr val="tx1"/>
                </a:solidFill>
              </a:rPr>
              <a:t>VM</a:t>
            </a:r>
            <a:r>
              <a:rPr lang="zh-TW" altLang="en-US" sz="1400" dirty="0">
                <a:solidFill>
                  <a:schemeClr val="tx1"/>
                </a:solidFill>
              </a:rPr>
              <a:t>或</a:t>
            </a:r>
            <a:r>
              <a:rPr lang="en-US" altLang="zh-TW" sz="1400" dirty="0">
                <a:solidFill>
                  <a:schemeClr val="tx1"/>
                </a:solidFill>
              </a:rPr>
              <a:t>PM</a:t>
            </a:r>
            <a:r>
              <a:rPr lang="zh-TW" altLang="en-US" sz="1400" dirty="0">
                <a:solidFill>
                  <a:schemeClr val="tx1"/>
                </a:solidFill>
              </a:rPr>
              <a:t>故障了，有什麼補救方法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716B856D-43AA-4FC2-84DB-6D7B1941D2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9471" y="1677173"/>
            <a:ext cx="5161304" cy="1138741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91FF87ED-2A01-4443-B4BF-419935810B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9471" y="2815914"/>
            <a:ext cx="5161304" cy="1127434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7BA6CC5A-B79A-40F7-A106-88041E8C5A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9471" y="4018589"/>
            <a:ext cx="4862007" cy="1152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342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A810E8-2AA3-4DBB-86D5-35EDC30D4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Q2</a:t>
            </a:r>
            <a:endParaRPr lang="zh-TW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1742419-8DEC-4838-9E46-72767112D3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400" b="0" i="0" dirty="0">
                <a:solidFill>
                  <a:srgbClr val="1F1F1F"/>
                </a:solidFill>
                <a:effectLst/>
                <a:latin typeface="Google Sans Flex"/>
              </a:rPr>
              <a:t>常在論文看到將</a:t>
            </a:r>
            <a:r>
              <a:rPr lang="en-US" altLang="zh-TW" sz="1400" b="0" i="0" dirty="0">
                <a:solidFill>
                  <a:srgbClr val="1F1F1F"/>
                </a:solidFill>
                <a:effectLst/>
                <a:latin typeface="Google Sans Flex"/>
              </a:rPr>
              <a:t>VNFs</a:t>
            </a:r>
            <a:r>
              <a:rPr lang="zh-TW" altLang="en-US" sz="1400" b="0" i="0" dirty="0">
                <a:solidFill>
                  <a:srgbClr val="1F1F1F"/>
                </a:solidFill>
                <a:effectLst/>
                <a:latin typeface="Google Sans Flex"/>
              </a:rPr>
              <a:t>佈署在</a:t>
            </a:r>
            <a:r>
              <a:rPr lang="en-US" altLang="zh-TW" sz="1400" b="0" i="0" dirty="0">
                <a:solidFill>
                  <a:srgbClr val="1F1F1F"/>
                </a:solidFill>
                <a:effectLst/>
                <a:latin typeface="Google Sans Flex"/>
              </a:rPr>
              <a:t>edge</a:t>
            </a:r>
            <a:r>
              <a:rPr lang="zh-TW" altLang="en-US" sz="1400" b="0" i="0" dirty="0">
                <a:solidFill>
                  <a:srgbClr val="1F1F1F"/>
                </a:solidFill>
                <a:effectLst/>
                <a:latin typeface="Google Sans Flex"/>
              </a:rPr>
              <a:t>的成本會比佈署在</a:t>
            </a:r>
            <a:r>
              <a:rPr lang="en-US" altLang="zh-TW" sz="1400" b="0" i="0" dirty="0">
                <a:solidFill>
                  <a:srgbClr val="1F1F1F"/>
                </a:solidFill>
                <a:effectLst/>
                <a:latin typeface="Google Sans Flex"/>
              </a:rPr>
              <a:t>central</a:t>
            </a:r>
            <a:r>
              <a:rPr lang="zh-TW" altLang="en-US" sz="1400" b="0" i="0" dirty="0">
                <a:solidFill>
                  <a:srgbClr val="1F1F1F"/>
                </a:solidFill>
                <a:effectLst/>
                <a:latin typeface="Google Sans Flex"/>
              </a:rPr>
              <a:t>的成本高，這邊的成本通常是指什麼</a:t>
            </a:r>
            <a:r>
              <a:rPr lang="en-US" altLang="zh-TW" sz="1400" b="0" i="0" dirty="0">
                <a:solidFill>
                  <a:srgbClr val="1F1F1F"/>
                </a:solidFill>
                <a:effectLst/>
                <a:latin typeface="Google Sans Flex"/>
              </a:rPr>
              <a:t>?</a:t>
            </a:r>
          </a:p>
          <a:p>
            <a:endParaRPr lang="zh-TW" altLang="en-US" sz="1400" dirty="0"/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F7F5BBD8-DA37-431B-A26F-4553091D69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8696" y="1607772"/>
            <a:ext cx="5692381" cy="1289616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29F6F4B4-97DE-4EE0-8C57-8EC1B7A6E9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8696" y="2897388"/>
            <a:ext cx="5598596" cy="1293243"/>
          </a:xfrm>
          <a:prstGeom prst="rect">
            <a:avLst/>
          </a:prstGeom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id="{CD94067A-8944-4903-AC98-5A7D947735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8696" y="4334815"/>
            <a:ext cx="5495800" cy="79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350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A810E8-2AA3-4DBB-86D5-35EDC30D4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Q3</a:t>
            </a:r>
            <a:endParaRPr lang="zh-TW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1742419-8DEC-4838-9E46-72767112D3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400" b="0" i="0" dirty="0">
                <a:solidFill>
                  <a:srgbClr val="1F1F1F"/>
                </a:solidFill>
                <a:effectLst/>
                <a:latin typeface="Google Sans Flex"/>
              </a:rPr>
              <a:t>我之前看別篇論文他提到，用基因演算法速度還是太慢，有什麼演算法適合用來解</a:t>
            </a:r>
            <a:r>
              <a:rPr lang="en-US" altLang="zh-TW" sz="1400" b="0" i="0" dirty="0">
                <a:solidFill>
                  <a:srgbClr val="1F1F1F"/>
                </a:solidFill>
                <a:effectLst/>
                <a:latin typeface="Google Sans Flex"/>
              </a:rPr>
              <a:t>VNF</a:t>
            </a:r>
            <a:r>
              <a:rPr lang="zh-TW" altLang="en-US" sz="1400" b="0" i="0" dirty="0">
                <a:solidFill>
                  <a:srgbClr val="1F1F1F"/>
                </a:solidFill>
                <a:effectLst/>
                <a:latin typeface="Google Sans Flex"/>
              </a:rPr>
              <a:t>放置問題</a:t>
            </a:r>
            <a:endParaRPr lang="zh-TW" altLang="en-US" sz="1400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A3C2C383-2133-4F27-94A0-72EE0DC51E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8782" y="1579068"/>
            <a:ext cx="4719250" cy="1290735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B1D5F488-A1FC-43CF-AF74-C96A2768B9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8782" y="2897388"/>
            <a:ext cx="4551082" cy="1251873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0D576B45-6AB8-4C6E-8B4E-E833C47497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6296" y="3943348"/>
            <a:ext cx="4000720" cy="113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2995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AA9D40D-17FB-4D78-9C45-564639E84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4619446-A845-4EDE-86D3-CE9F4480D4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8" name="表格 8">
            <a:extLst>
              <a:ext uri="{FF2B5EF4-FFF2-40B4-BE49-F238E27FC236}">
                <a16:creationId xmlns:a16="http://schemas.microsoft.com/office/drawing/2014/main" id="{FDF3B88D-BCC2-4DF1-9112-2EF9BDBEDB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660572"/>
              </p:ext>
            </p:extLst>
          </p:nvPr>
        </p:nvGraphicFramePr>
        <p:xfrm>
          <a:off x="1906954" y="1593930"/>
          <a:ext cx="4931508" cy="2477887"/>
        </p:xfrm>
        <a:graphic>
          <a:graphicData uri="http://schemas.openxmlformats.org/drawingml/2006/table">
            <a:tbl>
              <a:tblPr firstRow="1" bandRow="1">
                <a:tableStyleId>{FDA2CF41-E141-462B-A1C1-23D1FA3A922E}</a:tableStyleId>
              </a:tblPr>
              <a:tblGrid>
                <a:gridCol w="1150685">
                  <a:extLst>
                    <a:ext uri="{9D8B030D-6E8A-4147-A177-3AD203B41FA5}">
                      <a16:colId xmlns:a16="http://schemas.microsoft.com/office/drawing/2014/main" val="189959406"/>
                    </a:ext>
                  </a:extLst>
                </a:gridCol>
                <a:gridCol w="3780823">
                  <a:extLst>
                    <a:ext uri="{9D8B030D-6E8A-4147-A177-3AD203B41FA5}">
                      <a16:colId xmlns:a16="http://schemas.microsoft.com/office/drawing/2014/main" val="640503440"/>
                    </a:ext>
                  </a:extLst>
                </a:gridCol>
              </a:tblGrid>
              <a:tr h="481375">
                <a:tc>
                  <a:txBody>
                    <a:bodyPr/>
                    <a:lstStyle/>
                    <a:p>
                      <a:r>
                        <a:rPr lang="zh-TW" altLang="en-US" dirty="0"/>
                        <a:t>一  </a:t>
                      </a:r>
                      <a:r>
                        <a:rPr lang="en-US" altLang="zh-TW" dirty="0"/>
                        <a:t>4/20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 </a:t>
                      </a:r>
                      <a:r>
                        <a:rPr lang="en-US" altLang="zh-TW" dirty="0"/>
                        <a:t>12:40~17:00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260667"/>
                  </a:ext>
                </a:extLst>
              </a:tr>
              <a:tr h="499128">
                <a:tc>
                  <a:txBody>
                    <a:bodyPr/>
                    <a:lstStyle/>
                    <a:p>
                      <a:r>
                        <a:rPr lang="zh-TW" altLang="en-US" dirty="0"/>
                        <a:t>二  </a:t>
                      </a:r>
                      <a:r>
                        <a:rPr lang="en-US" altLang="zh-TW" dirty="0"/>
                        <a:t>4/14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 </a:t>
                      </a:r>
                      <a:r>
                        <a:rPr lang="en-US" altLang="zh-TW" dirty="0"/>
                        <a:t>13:15~17:00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864088"/>
                  </a:ext>
                </a:extLst>
              </a:tr>
              <a:tr h="499128">
                <a:tc>
                  <a:txBody>
                    <a:bodyPr/>
                    <a:lstStyle/>
                    <a:p>
                      <a:r>
                        <a:rPr lang="zh-TW" altLang="en-US" dirty="0"/>
                        <a:t>三  </a:t>
                      </a:r>
                      <a:r>
                        <a:rPr lang="en-US" altLang="zh-TW" dirty="0"/>
                        <a:t>4/15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/>
                        <a:t> </a:t>
                      </a:r>
                      <a:r>
                        <a:rPr lang="en-US" altLang="zh-TW" dirty="0"/>
                        <a:t>09:30~17:00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974770"/>
                  </a:ext>
                </a:extLst>
              </a:tr>
              <a:tr h="499128">
                <a:tc>
                  <a:txBody>
                    <a:bodyPr/>
                    <a:lstStyle/>
                    <a:p>
                      <a:r>
                        <a:rPr lang="zh-TW" altLang="en-US" dirty="0"/>
                        <a:t>四  </a:t>
                      </a:r>
                      <a:r>
                        <a:rPr lang="en-US" altLang="zh-TW" dirty="0"/>
                        <a:t>4/16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 13:30~17:00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527723"/>
                  </a:ext>
                </a:extLst>
              </a:tr>
              <a:tr h="499128">
                <a:tc>
                  <a:txBody>
                    <a:bodyPr/>
                    <a:lstStyle/>
                    <a:p>
                      <a:r>
                        <a:rPr lang="zh-TW" altLang="en-US" dirty="0"/>
                        <a:t>五  </a:t>
                      </a:r>
                      <a:r>
                        <a:rPr lang="en-US" altLang="zh-TW" dirty="0"/>
                        <a:t>4/17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 09:30~17:00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29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213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A95B874-3322-4AA7-0687-03C0683BF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94FF7F7-DABF-C9A9-C87A-9C033C83EB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5400" indent="0" algn="ctr">
              <a:buNone/>
            </a:pPr>
            <a:endParaRPr lang="en-US" altLang="zh-TW" sz="2800" dirty="0"/>
          </a:p>
          <a:p>
            <a:pPr marL="25400" indent="0" algn="ctr">
              <a:buNone/>
            </a:pPr>
            <a:r>
              <a:rPr lang="en-US" altLang="zh-TW" sz="2400" dirty="0">
                <a:solidFill>
                  <a:schemeClr val="tx1"/>
                </a:solidFill>
              </a:rPr>
              <a:t>Latency and availability driven VNF placement in a MEC-NFV environment</a:t>
            </a:r>
            <a:endParaRPr lang="en-US" altLang="zh-TW" sz="1600" dirty="0"/>
          </a:p>
          <a:p>
            <a:pPr marL="25400" indent="0" algn="ctr">
              <a:buNone/>
            </a:pPr>
            <a:endParaRPr lang="en-US" altLang="zh-TW" dirty="0"/>
          </a:p>
          <a:p>
            <a:pPr marL="25400" indent="0" algn="ctr">
              <a:buNone/>
            </a:pPr>
            <a:r>
              <a:rPr lang="en-US" altLang="zh-TW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HelveticaNeue Regular"/>
              </a:rPr>
              <a:t>L. </a:t>
            </a:r>
            <a:r>
              <a:rPr lang="en-US" altLang="zh-TW" sz="800" b="0" i="0" dirty="0" err="1">
                <a:solidFill>
                  <a:schemeClr val="bg1">
                    <a:lumMod val="65000"/>
                  </a:schemeClr>
                </a:solidFill>
                <a:effectLst/>
                <a:latin typeface="HelveticaNeue Regular"/>
              </a:rPr>
              <a:t>Yala</a:t>
            </a:r>
            <a:r>
              <a:rPr lang="en-US" altLang="zh-TW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HelveticaNeue Regular"/>
              </a:rPr>
              <a:t>, P. A. </a:t>
            </a:r>
            <a:r>
              <a:rPr lang="en-US" altLang="zh-TW" sz="800" b="0" i="0" dirty="0" err="1">
                <a:solidFill>
                  <a:schemeClr val="bg1">
                    <a:lumMod val="65000"/>
                  </a:schemeClr>
                </a:solidFill>
                <a:effectLst/>
                <a:latin typeface="HelveticaNeue Regular"/>
              </a:rPr>
              <a:t>Frangoudis</a:t>
            </a:r>
            <a:r>
              <a:rPr lang="en-US" altLang="zh-TW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HelveticaNeue Regular"/>
              </a:rPr>
              <a:t> and A. </a:t>
            </a:r>
            <a:r>
              <a:rPr lang="en-US" altLang="zh-TW" sz="800" b="0" i="0" dirty="0" err="1">
                <a:solidFill>
                  <a:schemeClr val="bg1">
                    <a:lumMod val="65000"/>
                  </a:schemeClr>
                </a:solidFill>
                <a:effectLst/>
                <a:latin typeface="HelveticaNeue Regular"/>
              </a:rPr>
              <a:t>Ksentini</a:t>
            </a:r>
            <a:r>
              <a:rPr lang="en-US" altLang="zh-TW" sz="800" b="0" i="0" dirty="0">
                <a:solidFill>
                  <a:schemeClr val="bg1">
                    <a:lumMod val="65000"/>
                  </a:schemeClr>
                </a:solidFill>
                <a:effectLst/>
                <a:latin typeface="HelveticaNeue Regular"/>
              </a:rPr>
              <a:t>, </a:t>
            </a:r>
            <a:r>
              <a:rPr lang="en-US" altLang="zh-TW" sz="800" b="0" i="1" dirty="0">
                <a:solidFill>
                  <a:schemeClr val="bg1">
                    <a:lumMod val="65000"/>
                  </a:schemeClr>
                </a:solidFill>
                <a:effectLst/>
                <a:latin typeface="HelveticaNeue Regular"/>
              </a:rPr>
              <a:t>2018 IEEE Global Communications Conference (GLOBECOM)</a:t>
            </a:r>
            <a:endParaRPr lang="zh-TW" altLang="en-US" sz="1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138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95D5D2-8FA0-4366-AF80-9B63C84AD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C948DEB-F821-4B24-A52A-1E276FAE6D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600" dirty="0"/>
              <a:t>Propose a formulation of the problem of VNF placement tailored to </a:t>
            </a:r>
            <a:r>
              <a:rPr lang="en-US" altLang="zh-TW" sz="1600" dirty="0" err="1"/>
              <a:t>uRLLC</a:t>
            </a:r>
            <a:r>
              <a:rPr lang="en-US" altLang="zh-TW" sz="1600" dirty="0"/>
              <a:t> as an optimization problem of two conflicting objectives, namely minimizing access latency and maximizing service availability.</a:t>
            </a:r>
          </a:p>
          <a:p>
            <a:r>
              <a:rPr lang="en-US" altLang="zh-TW" sz="1600" dirty="0"/>
              <a:t>To deal with the complexity of the problem,  propose a Genetic Algorithm to solve it</a:t>
            </a:r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213856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B3B3C3-AFBB-45DB-BA58-46EDDBB4B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Latency model</a:t>
            </a:r>
            <a:endParaRPr lang="zh-TW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389C892-0BC6-4199-8FDE-9AD345EE1A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Physical Machines (PMs) are divided into edge and central clouds, each exhibiting distinct latency.</a:t>
            </a:r>
          </a:p>
          <a:p>
            <a:r>
              <a:rPr lang="en-US" altLang="zh-TW" dirty="0"/>
              <a:t>The objective function is to minimize the average latency of all deployed VMs.</a:t>
            </a:r>
            <a:endParaRPr lang="zh-TW" altLang="en-US" dirty="0"/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08BA6D84-4B69-4685-8BCA-77BE50AA63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2504" y="3943348"/>
            <a:ext cx="2278067" cy="933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321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419234-B6DA-40D0-9391-F778B7DEC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Availability Model</a:t>
            </a:r>
            <a:endParaRPr lang="zh-TW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2D0F0AC-5FD4-47C5-945B-03664D41F7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600" dirty="0"/>
              <a:t>Each VM may have a distinct failure probability.</a:t>
            </a:r>
          </a:p>
          <a:p>
            <a:r>
              <a:rPr lang="en-US" altLang="zh-TW" sz="1600" dirty="0"/>
              <a:t>Central and edge servers have different hardware failure probabilities.</a:t>
            </a:r>
          </a:p>
          <a:p>
            <a:r>
              <a:rPr lang="en-US" altLang="zh-TW" sz="1600" dirty="0"/>
              <a:t>Availability A(X)=1-</a:t>
            </a:r>
            <a:r>
              <a:rPr lang="en-US" altLang="zh-TW" sz="1050" b="1" dirty="0"/>
              <a:t>the probability that all server groups fail.</a:t>
            </a:r>
          </a:p>
          <a:p>
            <a:r>
              <a:rPr lang="en-US" altLang="zh-TW" sz="1600" i="0" dirty="0">
                <a:solidFill>
                  <a:srgbClr val="303030"/>
                </a:solidFill>
                <a:effectLst/>
                <a:latin typeface="Google Sans Text"/>
              </a:rPr>
              <a:t>A single server group fails if the underlying PM fails, OR all VMs hosted on that PM fail.</a:t>
            </a:r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004257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E0209A9-36AE-4604-8F9C-2BA88DF4D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Problem Formulation</a:t>
            </a:r>
            <a:endParaRPr lang="zh-TW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F0F98D6-5A0F-4C0C-8D28-6E6549460A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5400" indent="0">
              <a:buNone/>
            </a:pPr>
            <a:r>
              <a:rPr lang="en-US" altLang="zh-TW" dirty="0"/>
              <a:t>Trade-off</a:t>
            </a:r>
            <a:r>
              <a:rPr lang="zh-TW" altLang="en-US" dirty="0"/>
              <a:t> </a:t>
            </a:r>
            <a:endParaRPr lang="en-US" altLang="zh-TW" dirty="0"/>
          </a:p>
          <a:p>
            <a:r>
              <a:rPr lang="en-US" altLang="zh-TW" dirty="0"/>
              <a:t>Low Latency: Faster response times, but lower availability and higher costs.</a:t>
            </a:r>
          </a:p>
          <a:p>
            <a:r>
              <a:rPr lang="en-US" altLang="zh-TW" dirty="0"/>
              <a:t>High Availability: More stable, but with longer delays.</a:t>
            </a:r>
          </a:p>
          <a:p>
            <a:r>
              <a:rPr lang="en-US" altLang="zh-TW" dirty="0"/>
              <a:t>Object:                      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1015B717-8EEE-4391-B100-728F8A1900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4158" y="4007208"/>
            <a:ext cx="3254519" cy="486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600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A4AD489-A24D-4209-A06B-B43D328D2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Grouping Genetic Algorithm</a:t>
            </a:r>
            <a:endParaRPr lang="zh-TW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DC16D47-5E4D-4FAB-B944-51AEC02C3C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600" dirty="0"/>
              <a:t>1.</a:t>
            </a:r>
            <a:r>
              <a:rPr lang="zh-TW" altLang="en-US" sz="1600" dirty="0"/>
              <a:t> </a:t>
            </a:r>
            <a:r>
              <a:rPr lang="en-US" altLang="zh-TW" sz="1600" dirty="0"/>
              <a:t>Initialization</a:t>
            </a:r>
          </a:p>
          <a:p>
            <a:endParaRPr lang="en-US" altLang="zh-TW" sz="1600" dirty="0"/>
          </a:p>
          <a:p>
            <a:endParaRPr lang="en-US" altLang="zh-TW" sz="1600" dirty="0"/>
          </a:p>
          <a:p>
            <a:r>
              <a:rPr lang="en-US" altLang="zh-TW" sz="1600" dirty="0"/>
              <a:t>2.</a:t>
            </a:r>
            <a:r>
              <a:rPr lang="zh-TW" altLang="en-US" sz="1600" dirty="0"/>
              <a:t> </a:t>
            </a:r>
            <a:r>
              <a:rPr lang="en-US" altLang="zh-TW" sz="1600" dirty="0"/>
              <a:t>Ranking-Crossover</a:t>
            </a:r>
          </a:p>
          <a:p>
            <a:pPr marL="508000" lvl="1" indent="0">
              <a:buNone/>
            </a:pPr>
            <a:r>
              <a:rPr lang="zh-TW" altLang="en-US" sz="1600" dirty="0"/>
              <a:t>系統計算這些基因距離完美烏托邦點 </a:t>
            </a:r>
            <a:r>
              <a:rPr lang="en-US" altLang="zh-TW" sz="1600" dirty="0"/>
              <a:t>(0</a:t>
            </a:r>
            <a:r>
              <a:rPr lang="zh-TW" altLang="en-US" sz="1600" dirty="0"/>
              <a:t>延遲</a:t>
            </a:r>
            <a:r>
              <a:rPr lang="en-US" altLang="zh-TW" sz="1600" dirty="0"/>
              <a:t>, 100% </a:t>
            </a:r>
            <a:r>
              <a:rPr lang="zh-TW" altLang="en-US" sz="1600" dirty="0"/>
              <a:t>可用性</a:t>
            </a:r>
            <a:r>
              <a:rPr lang="en-US" altLang="zh-TW" sz="1600" dirty="0"/>
              <a:t>) </a:t>
            </a:r>
            <a:r>
              <a:rPr lang="zh-TW" altLang="en-US" sz="1600" dirty="0"/>
              <a:t>的距離</a:t>
            </a:r>
            <a:endParaRPr lang="en-US" altLang="zh-TW" sz="1600" dirty="0"/>
          </a:p>
          <a:p>
            <a:pPr marL="508000" lvl="1" indent="0">
              <a:buNone/>
            </a:pPr>
            <a:r>
              <a:rPr lang="zh-TW" altLang="en-US" sz="1600" dirty="0"/>
              <a:t>例如</a:t>
            </a:r>
            <a:r>
              <a:rPr lang="en-US" altLang="zh-TW" sz="1600" dirty="0"/>
              <a:t>:</a:t>
            </a:r>
          </a:p>
          <a:p>
            <a:pPr marL="508000" lvl="1" indent="0">
              <a:buNone/>
            </a:pPr>
            <a:r>
              <a:rPr lang="en-US" altLang="zh-TW" sz="1600" dirty="0"/>
              <a:t>PM1 {VM1, VM2} </a:t>
            </a:r>
            <a:r>
              <a:rPr lang="zh-TW" altLang="en-US" sz="1600" dirty="0"/>
              <a:t>的延遲是 </a:t>
            </a:r>
            <a:r>
              <a:rPr lang="en-US" altLang="zh-TW" sz="1600" dirty="0"/>
              <a:t>2ms</a:t>
            </a:r>
            <a:r>
              <a:rPr lang="zh-TW" altLang="en-US" sz="1600" dirty="0"/>
              <a:t>，可用性 </a:t>
            </a:r>
            <a:r>
              <a:rPr lang="en-US" altLang="zh-TW" sz="1600" dirty="0"/>
              <a:t>99%</a:t>
            </a:r>
            <a:r>
              <a:rPr lang="zh-TW" altLang="en-US" sz="1600" dirty="0"/>
              <a:t>，算出來的距離短。</a:t>
            </a:r>
            <a:endParaRPr lang="en-US" altLang="zh-TW" sz="1600" dirty="0"/>
          </a:p>
          <a:p>
            <a:pPr marL="508000" lvl="1" indent="0">
              <a:buNone/>
            </a:pPr>
            <a:r>
              <a:rPr lang="en-US" altLang="zh-TW" sz="1600" dirty="0"/>
              <a:t>PM3 {VM2, VM3, VM4} </a:t>
            </a:r>
            <a:r>
              <a:rPr lang="zh-TW" altLang="en-US" sz="1600" dirty="0"/>
              <a:t>的延遲高達 </a:t>
            </a:r>
            <a:r>
              <a:rPr lang="en-US" altLang="zh-TW" sz="1600" dirty="0"/>
              <a:t>10ms</a:t>
            </a:r>
            <a:r>
              <a:rPr lang="zh-TW" altLang="en-US" sz="1600" dirty="0"/>
              <a:t>，算出來的距離長。</a:t>
            </a:r>
            <a:endParaRPr lang="en-US" altLang="zh-TW" sz="1600" dirty="0"/>
          </a:p>
          <a:p>
            <a:pPr marL="508000" lvl="1" indent="0">
              <a:buNone/>
            </a:pPr>
            <a:r>
              <a:rPr lang="en-US" altLang="zh-TW" sz="1600" dirty="0"/>
              <a:t>GGA </a:t>
            </a:r>
            <a:r>
              <a:rPr lang="zh-TW" altLang="en-US" sz="1600" dirty="0"/>
              <a:t>將它們從距離最小（對應最高排名）到最大進行排名，並透過組合最高排名的基因來建立新的染色體 。</a:t>
            </a:r>
            <a:endParaRPr lang="en-US" altLang="zh-TW" sz="1600" dirty="0"/>
          </a:p>
          <a:p>
            <a:pPr marL="508000" lvl="1" indent="0">
              <a:buNone/>
            </a:pPr>
            <a:r>
              <a:rPr lang="zh-TW" altLang="en-US" sz="1600" dirty="0"/>
              <a:t>系統先取排名最高的 </a:t>
            </a:r>
            <a:r>
              <a:rPr lang="en-US" altLang="zh-TW" sz="1600" dirty="0"/>
              <a:t>PM1 {VM1, VM2} (</a:t>
            </a:r>
            <a:r>
              <a:rPr lang="zh-TW" altLang="en-US" sz="1600" dirty="0"/>
              <a:t>來自方案 </a:t>
            </a:r>
            <a:r>
              <a:rPr lang="en-US" altLang="zh-TW" sz="1600" dirty="0"/>
              <a:t>A)</a:t>
            </a:r>
            <a:r>
              <a:rPr lang="zh-TW" altLang="en-US" sz="1600" dirty="0"/>
              <a:t>。 接著取 </a:t>
            </a:r>
            <a:r>
              <a:rPr lang="en-US" altLang="zh-TW" sz="1600" dirty="0"/>
              <a:t>PM3 {VM2, VM3, VM4} (</a:t>
            </a:r>
            <a:r>
              <a:rPr lang="zh-TW" altLang="en-US" sz="1600" dirty="0"/>
              <a:t>來自方案 </a:t>
            </a:r>
            <a:r>
              <a:rPr lang="en-US" altLang="zh-TW" sz="1600" dirty="0"/>
              <a:t>C) </a:t>
            </a:r>
            <a:r>
              <a:rPr lang="zh-TW" altLang="en-US" sz="1600" dirty="0"/>
              <a:t>時，發現 </a:t>
            </a:r>
            <a:r>
              <a:rPr lang="en-US" altLang="zh-TW" sz="1600" dirty="0"/>
              <a:t>VM2 </a:t>
            </a:r>
            <a:r>
              <a:rPr lang="zh-TW" altLang="en-US" sz="1600" dirty="0"/>
              <a:t>重複了，於是刪除重複項，保留 </a:t>
            </a:r>
            <a:r>
              <a:rPr lang="en-US" altLang="zh-TW" sz="1600" dirty="0"/>
              <a:t>PM3 {VM3, VM4}</a:t>
            </a:r>
            <a:r>
              <a:rPr lang="zh-TW" altLang="en-US" sz="1600" dirty="0"/>
              <a:t>。 </a:t>
            </a:r>
            <a:endParaRPr lang="en-US" altLang="zh-TW" sz="1600" dirty="0"/>
          </a:p>
          <a:p>
            <a:pPr marL="508000" lvl="1" indent="0">
              <a:buNone/>
            </a:pPr>
            <a:r>
              <a:rPr lang="zh-TW" altLang="en-US" sz="1600" dirty="0"/>
              <a:t>誕生子代： 產生了一個全新的子代方案 </a:t>
            </a:r>
            <a:r>
              <a:rPr lang="en-US" altLang="zh-TW" sz="1600" dirty="0"/>
              <a:t>X</a:t>
            </a:r>
            <a:r>
              <a:rPr lang="zh-TW" altLang="en-US" sz="1600" dirty="0"/>
              <a:t>：</a:t>
            </a:r>
            <a:r>
              <a:rPr lang="en-US" altLang="zh-TW" sz="1600" dirty="0"/>
              <a:t>PM1 {VM1, VM2} + PM3 {VM3, VM4}</a:t>
            </a:r>
            <a:r>
              <a:rPr lang="zh-TW" altLang="en-US" sz="1600" dirty="0"/>
              <a:t>。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DC3B096-45B1-457D-8F1D-3107BBA856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5722" y="1200152"/>
            <a:ext cx="4734586" cy="1124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502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F852EB9-8E71-4898-BD51-499B7D8E5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25B35BE-A460-4C0E-B86C-48EA741927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600" dirty="0"/>
              <a:t>3. Mutation</a:t>
            </a:r>
            <a:r>
              <a:rPr lang="zh-TW" altLang="en-US" sz="1600" dirty="0"/>
              <a:t> </a:t>
            </a:r>
            <a:r>
              <a:rPr lang="en-US" altLang="zh-TW" sz="1600" dirty="0"/>
              <a:t>:</a:t>
            </a:r>
            <a:r>
              <a:rPr lang="zh-TW" altLang="en-US" sz="1600" dirty="0"/>
              <a:t> 避免演算法陷入局部最佳解</a:t>
            </a:r>
            <a:endParaRPr lang="en-US" altLang="zh-TW" sz="1600" dirty="0"/>
          </a:p>
          <a:p>
            <a:endParaRPr lang="en-US" altLang="zh-TW" sz="1600" dirty="0"/>
          </a:p>
          <a:p>
            <a:r>
              <a:rPr lang="en-US" altLang="zh-TW" sz="1600" dirty="0"/>
              <a:t>4.</a:t>
            </a:r>
            <a:r>
              <a:rPr lang="zh-TW" altLang="en-US" sz="1600" dirty="0"/>
              <a:t> </a:t>
            </a:r>
            <a:r>
              <a:rPr lang="en-US" altLang="zh-TW" sz="1600" dirty="0"/>
              <a:t>Fitness Evaluation &amp; Selection</a:t>
            </a:r>
          </a:p>
          <a:p>
            <a:pPr marL="25400" indent="0">
              <a:buNone/>
            </a:pPr>
            <a:r>
              <a:rPr lang="zh-TW" altLang="en-US" sz="1600" dirty="0"/>
              <a:t>                評估每個染色體的</a:t>
            </a:r>
            <a:r>
              <a:rPr lang="en-US" altLang="zh-TW" sz="1600" dirty="0"/>
              <a:t>Fitness</a:t>
            </a:r>
            <a:r>
              <a:rPr lang="zh-TW" altLang="en-US" sz="1600" dirty="0"/>
              <a:t>     公式 </a:t>
            </a:r>
            <a:r>
              <a:rPr lang="en-US" altLang="zh-TW" sz="1600" dirty="0"/>
              <a:t>:</a:t>
            </a:r>
          </a:p>
          <a:p>
            <a:pPr marL="25400" indent="0">
              <a:buNone/>
            </a:pPr>
            <a:endParaRPr lang="en-US" altLang="zh-TW" sz="1600" dirty="0"/>
          </a:p>
          <a:p>
            <a:pPr marL="25400" indent="0">
              <a:buNone/>
            </a:pPr>
            <a:r>
              <a:rPr lang="zh-TW" altLang="en-US" sz="1600" dirty="0"/>
              <a:t>                保留前</a:t>
            </a:r>
            <a:r>
              <a:rPr lang="en-US" altLang="zh-TW" sz="1600" dirty="0"/>
              <a:t>S</a:t>
            </a:r>
            <a:r>
              <a:rPr lang="zh-TW" altLang="en-US" sz="1600" dirty="0"/>
              <a:t>個最高分的方案，其餘淘汰，接著重複步驟</a:t>
            </a:r>
            <a:r>
              <a:rPr lang="en-US" altLang="zh-TW" sz="1600" dirty="0"/>
              <a:t>2~4</a:t>
            </a:r>
            <a:endParaRPr lang="zh-TW" altLang="en-US" sz="1600" dirty="0"/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429D7C0C-5C86-4882-868B-2E16350608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913" y="2266907"/>
            <a:ext cx="2038635" cy="304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168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8E6AE70-0D4D-4A20-B978-D99E94CE3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Impact of Policy</a:t>
            </a:r>
            <a:endParaRPr lang="zh-TW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E67F7C9-453A-4CA6-8404-4BDD337F3A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600" dirty="0"/>
              <a:t>As the latency weight (</a:t>
            </a:r>
            <a:r>
              <a:rPr lang="en-US" altLang="zh-TW" sz="1600" dirty="0" err="1"/>
              <a:t>wl</a:t>
            </a:r>
            <a:r>
              <a:rPr lang="en-US" altLang="zh-TW" sz="1600" dirty="0"/>
              <a:t>) increases, latency decreases, availability decreases, and cost increases.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ABB1480D-64E4-4E0A-A58E-9E67EADCD5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204754"/>
            <a:ext cx="3781953" cy="2248214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C08139EE-A836-4AA4-A0D1-10FC9B49E9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204754"/>
            <a:ext cx="3934374" cy="2295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537149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AIN.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7667</TotalTime>
  <Words>1122</Words>
  <Application>Microsoft Office PowerPoint</Application>
  <PresentationFormat>如螢幕大小 (16:9)</PresentationFormat>
  <Paragraphs>86</Paragraphs>
  <Slides>14</Slides>
  <Notes>9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14</vt:i4>
      </vt:variant>
    </vt:vector>
  </HeadingPairs>
  <TitlesOfParts>
    <vt:vector size="26" baseType="lpstr">
      <vt:lpstr>Google Sans Flex</vt:lpstr>
      <vt:lpstr>Google Sans Text</vt:lpstr>
      <vt:lpstr>HelveticaNeue Regular</vt:lpstr>
      <vt:lpstr>Noto Sans Symbols</vt:lpstr>
      <vt:lpstr>Microsoft JhengHei</vt:lpstr>
      <vt:lpstr>PMingLiu</vt:lpstr>
      <vt:lpstr>arial</vt:lpstr>
      <vt:lpstr>arial</vt:lpstr>
      <vt:lpstr>Calibri</vt:lpstr>
      <vt:lpstr>Times New Roman</vt:lpstr>
      <vt:lpstr>Simple Light</vt:lpstr>
      <vt:lpstr>MAIN.template</vt:lpstr>
      <vt:lpstr>進度報告</vt:lpstr>
      <vt:lpstr>PowerPoint 簡報</vt:lpstr>
      <vt:lpstr>PowerPoint 簡報</vt:lpstr>
      <vt:lpstr>Latency model</vt:lpstr>
      <vt:lpstr>Availability Model</vt:lpstr>
      <vt:lpstr>Problem Formulation</vt:lpstr>
      <vt:lpstr>Grouping Genetic Algorithm</vt:lpstr>
      <vt:lpstr>PowerPoint 簡報</vt:lpstr>
      <vt:lpstr>Impact of Policy</vt:lpstr>
      <vt:lpstr>GGA &amp; CPLEX</vt:lpstr>
      <vt:lpstr>Q1</vt:lpstr>
      <vt:lpstr>Q2</vt:lpstr>
      <vt:lpstr>Q3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進度報告</dc:title>
  <dc:creator>eric</dc:creator>
  <cp:lastModifiedBy>敬芃 王</cp:lastModifiedBy>
  <cp:revision>463</cp:revision>
  <dcterms:modified xsi:type="dcterms:W3CDTF">2026-04-28T08:58:55Z</dcterms:modified>
</cp:coreProperties>
</file>