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4" r:id="rId2"/>
    <p:sldId id="300" r:id="rId3"/>
    <p:sldId id="276" r:id="rId4"/>
    <p:sldId id="302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0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X9KdZTrOdiKIRZxFWpTkRlsbz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8059B6-5440-4D74-8417-682475112D8A}">
  <a:tblStyle styleId="{248059B6-5440-4D74-8417-682475112D8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66BB979-9B5B-4CCE-93F3-6CEE70EFF61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D4FC91B-5425-4C42-900A-9B958F8BD316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79326" autoAdjust="0"/>
  </p:normalViewPr>
  <p:slideViewPr>
    <p:cSldViewPr snapToGrid="0">
      <p:cViewPr varScale="1">
        <p:scale>
          <a:sx n="115" d="100"/>
          <a:sy n="115" d="100"/>
        </p:scale>
        <p:origin x="14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MPC</a:t>
            </a:r>
            <a:r>
              <a:rPr lang="zh-TW" altLang="en-US" dirty="0"/>
              <a:t>計算被請求次數最多的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• Random: Randomly selects content for caching without considering user demand or content popularity.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 • MPC: Caches the most popular content based on computed content popularity statistics.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• LSTM: Predicts cached content using a Long Short-Term Memory (LSTM) network trained on historical request records from edge servers.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 • DRL: Employs a Deep Reinforcement Learning-based agent to optimize caching decisions through tri al-and-error interactions with the environment, aiming to maximize cumulative reward related to cache </a:t>
            </a:r>
            <a:r>
              <a:rPr lang="en-US" altLang="zh-TW" dirty="0" err="1"/>
              <a:t>effi</a:t>
            </a:r>
            <a:r>
              <a:rPr lang="en-US" altLang="zh-TW" dirty="0"/>
              <a:t> </a:t>
            </a:r>
            <a:r>
              <a:rPr lang="en-US" altLang="zh-TW" dirty="0" err="1"/>
              <a:t>ciency</a:t>
            </a:r>
            <a:r>
              <a:rPr lang="en-US" altLang="zh-TW" dirty="0"/>
              <a:t> and latency reduction.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• DECC (Ours): The proposed method-a hybrid caching approach that jointly models content popularity and user access prediction through Conv1D-LSTM and GRU integration, achieving adaptive and cost-efficient caching optimization.</a:t>
            </a: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07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3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98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76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36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42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50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26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9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27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25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0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79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87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8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Noto Sans Symbols"/>
              <a:buChar char="■"/>
              <a:defRPr b="0" u="none">
                <a:solidFill>
                  <a:srgbClr val="17365D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>
                <a:solidFill>
                  <a:srgbClr val="595959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»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7"/>
          <p:cNvCxnSpPr/>
          <p:nvPr/>
        </p:nvCxnSpPr>
        <p:spPr>
          <a:xfrm rot="5400000">
            <a:off x="4381501" y="2399905"/>
            <a:ext cx="4343400" cy="31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10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1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2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6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2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logo_ppt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00800" y="4514850"/>
            <a:ext cx="2000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-10716"/>
            <a:ext cx="575072" cy="5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/>
          <p:nvPr/>
        </p:nvSpPr>
        <p:spPr>
          <a:xfrm>
            <a:off x="620714" y="45244"/>
            <a:ext cx="3113087" cy="2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National Chung Cheng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Dept. Computer Science &amp; Information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98-025-26079-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3200" dirty="0"/>
              <a:t>心得分享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8e71ff7f00_0_63"/>
          <p:cNvSpPr txBox="1"/>
          <p:nvPr/>
        </p:nvSpPr>
        <p:spPr>
          <a:xfrm>
            <a:off x="692200" y="1327550"/>
            <a:ext cx="770430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altLang="zh-TW" sz="2000" dirty="0" err="1">
                <a:solidFill>
                  <a:schemeClr val="dk1"/>
                </a:solidFill>
              </a:rPr>
              <a:t>Niu</a:t>
            </a:r>
            <a:r>
              <a:rPr lang="en-US" altLang="zh-TW" sz="2000" dirty="0">
                <a:solidFill>
                  <a:schemeClr val="dk1"/>
                </a:solidFill>
              </a:rPr>
              <a:t>, S., Liu, Y., Liao, K., Zhang, B., &amp; Zou, G. (2025). </a:t>
            </a:r>
            <a:r>
              <a:rPr lang="en-US" altLang="zh-TW" sz="2000" b="1" dirty="0">
                <a:solidFill>
                  <a:schemeClr val="dk1"/>
                </a:solidFill>
              </a:rPr>
              <a:t>Dynamic edge-caching through content popularity and crowd prediction for short video services. </a:t>
            </a:r>
            <a:r>
              <a:rPr lang="en-US" altLang="zh-TW" sz="2000" dirty="0">
                <a:solidFill>
                  <a:schemeClr val="dk1"/>
                </a:solidFill>
              </a:rPr>
              <a:t>Scientific Reports, 15(1), 42147. </a:t>
            </a:r>
            <a:r>
              <a:rPr lang="en-US" altLang="zh-TW" sz="2000" dirty="0">
                <a:solidFill>
                  <a:schemeClr val="dk1"/>
                </a:solidFill>
                <a:hlinkClick r:id="rId3"/>
              </a:rPr>
              <a:t>https://doi.org/10.1038/s41598-025-26079-w</a:t>
            </a:r>
            <a:endParaRPr lang="en-US" altLang="zh-TW" sz="2000" dirty="0">
              <a:solidFill>
                <a:schemeClr val="dk1"/>
              </a:solidFill>
            </a:endParaRP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altLang="zh-TW" sz="1600" dirty="0">
              <a:solidFill>
                <a:schemeClr val="dk1"/>
              </a:solidFill>
            </a:endParaRP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altLang="zh-TW" sz="1600" dirty="0">
                <a:solidFill>
                  <a:schemeClr val="dk1"/>
                </a:solidFill>
              </a:rPr>
              <a:t>Scientific Reports IF 3.9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b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實驗結果</a:t>
            </a:r>
            <a:r>
              <a:rPr lang="en-US" altLang="zh-TW" dirty="0"/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AFBCAE-4318-3CDF-7B02-74B0C85D2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6" y="1589920"/>
            <a:ext cx="4705268" cy="31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b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實驗結果</a:t>
            </a:r>
            <a:r>
              <a:rPr lang="en-US" altLang="zh-TW" dirty="0"/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A1F70C-5D7A-64FB-8276-2348F257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83" y="1786655"/>
            <a:ext cx="4528433" cy="30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0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b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實驗結果</a:t>
            </a:r>
            <a:r>
              <a:rPr lang="en-US" altLang="zh-TW" dirty="0"/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1F922A-32E8-FC88-178F-C4EED3ADB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96" y="1786655"/>
            <a:ext cx="4527608" cy="28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b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實驗結果</a:t>
            </a:r>
            <a:r>
              <a:rPr lang="en-US" altLang="zh-TW" dirty="0"/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2AFC3E-E1E1-3D46-C85A-6D47D3AC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25" y="1786655"/>
            <a:ext cx="4379949" cy="29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6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b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結論</a:t>
            </a:r>
            <a:r>
              <a:rPr lang="en-US" altLang="zh-TW" dirty="0"/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效能比較皆有提升。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考量邊緣節點的計算能力，利用捲積提取特徵，減少後續的計算量。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數據集本身難以取得。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661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1D0CA79-DD03-C85E-F931-8993C514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69" y="0"/>
            <a:ext cx="71862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8e71ff7f00_0_63"/>
          <p:cNvSpPr txBox="1"/>
          <p:nvPr/>
        </p:nvSpPr>
        <p:spPr>
          <a:xfrm>
            <a:off x="692200" y="1327550"/>
            <a:ext cx="77043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zh-TW" altLang="en-US" sz="1600" dirty="0">
                <a:solidFill>
                  <a:schemeClr val="dk1"/>
                </a:solidFill>
              </a:rPr>
              <a:t>摘要</a:t>
            </a:r>
            <a:r>
              <a:rPr lang="en-US" altLang="zh-TW" sz="1600" dirty="0">
                <a:solidFill>
                  <a:schemeClr val="dk1"/>
                </a:solidFill>
              </a:rPr>
              <a:t>:</a:t>
            </a: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dk1"/>
                </a:solidFill>
              </a:rPr>
              <a:t>為解決日漸興起的短影音需求。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dk1"/>
                </a:solidFill>
              </a:rPr>
              <a:t>將流量的週期與空間分佈的特性加入考量。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dk1"/>
                </a:solidFill>
              </a:rPr>
              <a:t>以達到增加</a:t>
            </a:r>
            <a:r>
              <a:rPr lang="en-US" altLang="zh-TW" sz="1600" dirty="0">
                <a:solidFill>
                  <a:schemeClr val="dk1"/>
                </a:solidFill>
              </a:rPr>
              <a:t>hit rate</a:t>
            </a:r>
            <a:r>
              <a:rPr lang="zh-TW" altLang="en-US" sz="1600" dirty="0">
                <a:solidFill>
                  <a:schemeClr val="dk1"/>
                </a:solidFill>
              </a:rPr>
              <a:t>與降低資源浪費。</a:t>
            </a:r>
            <a:endParaRPr lang="en-US" altLang="zh-TW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研究動機與背景</a:t>
            </a:r>
            <a:r>
              <a:rPr lang="en-US" altLang="zh-TW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短影音具有高更新率、生命週期短的特性，</a:t>
            </a:r>
            <a:br>
              <a:rPr lang="en-US" altLang="zh-TW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相較長影音，無法以連續播放內容的特性提高</a:t>
            </a:r>
            <a:r>
              <a:rPr lang="en-US" altLang="zh-TW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hit rate</a:t>
            </a:r>
            <a:r>
              <a:rPr lang="zh-TW" alt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en-US" altLang="zh-TW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過去方法大多在快取決策時，忽略邊緣節點的位置與流量時間週期，</a:t>
            </a:r>
            <a:br>
              <a:rPr lang="en-US" altLang="zh-TW" dirty="0"/>
            </a:br>
            <a:r>
              <a:rPr lang="zh-TW" altLang="en-US" dirty="0"/>
              <a:t>導致無人使用的節點頻繁更新快取內容。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dirty="0"/>
              <a:t>=&gt;</a:t>
            </a:r>
            <a:r>
              <a:rPr lang="zh-TW" altLang="en-US" dirty="0"/>
              <a:t>本篇論文提出</a:t>
            </a:r>
            <a:r>
              <a:rPr lang="en-US" altLang="zh-TW" b="1" dirty="0"/>
              <a:t>DECC (Dynamic Edge-caching through Content Popularity and Crowd Prediction)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31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核心概念</a:t>
            </a:r>
            <a:r>
              <a:rPr lang="en-US" altLang="zh-TW" dirty="0"/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根據影片內容做短影音的存取機率預測。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sz="1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根據節點的流量</a:t>
            </a:r>
            <a:r>
              <a:rPr lang="zh-TW" altLang="en-US" dirty="0"/>
              <a:t>預測使用的用戶數量。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ABA12C2-66D2-22B2-539A-2AD0A201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09" y="2525304"/>
            <a:ext cx="7488250" cy="25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sz="1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先根據邊緣節點、短影音的內容和時間建立三維的資料，</a:t>
            </a:r>
            <a:endParaRPr lang="en-US" altLang="zh-TW"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後續會根據這三個資訊做內容預測與節點的流量預測。</a:t>
            </a:r>
            <a:endParaRPr lang="en-US"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911A8D-F1FB-4CF3-ACF3-8C66B38C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95" y="2094416"/>
            <a:ext cx="3849272" cy="30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b="1" dirty="0"/>
              <a:t>內容熱度預測 </a:t>
            </a:r>
            <a:r>
              <a:rPr lang="en-US" altLang="zh-TW" b="1" dirty="0"/>
              <a:t>(Content Path)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會對時間與影片被點擊數做兩次的</a:t>
            </a:r>
            <a:r>
              <a:rPr lang="en-US" altLang="zh-TW" dirty="0"/>
              <a:t>conv</a:t>
            </a:r>
            <a:r>
              <a:rPr lang="zh-TW" altLang="en-US" dirty="0"/>
              <a:t>捲積，會將特徵提取後，輸入</a:t>
            </a:r>
            <a:r>
              <a:rPr lang="en-US" altLang="zh-TW" dirty="0"/>
              <a:t>LSTM</a:t>
            </a:r>
            <a:r>
              <a:rPr lang="zh-TW" altLang="en-US" dirty="0"/>
              <a:t>預測未來被請求的影片。</a:t>
            </a:r>
            <a:endParaRPr lang="en-US"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99308B-DB79-9A0C-4839-1F8C9B23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2192"/>
            <a:ext cx="9144000" cy="23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2"/>
            </a:pPr>
            <a:r>
              <a:rPr lang="zh-TW" altLang="en-US" b="1" dirty="0"/>
              <a:t>用戶人群預測 </a:t>
            </a:r>
            <a:r>
              <a:rPr lang="en-US" altLang="zh-TW" b="1" dirty="0"/>
              <a:t>(Crowd Path)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對節點的流量預測。</a:t>
            </a:r>
            <a:endParaRPr lang="en-US" altLang="zh-TW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dirty="0"/>
              <a:t>GRU</a:t>
            </a:r>
            <a:r>
              <a:rPr lang="zh-TW" altLang="en-US" dirty="0"/>
              <a:t>則是為了應對邊緣運算，是將</a:t>
            </a:r>
            <a:r>
              <a:rPr lang="en-US" altLang="zh-TW" dirty="0"/>
              <a:t>LSTM</a:t>
            </a:r>
            <a:r>
              <a:rPr lang="zh-TW" altLang="en-US" dirty="0"/>
              <a:t>簡化後的深度學習演算法。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668778A-F839-D235-1BF4-3BB66202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9932"/>
            <a:ext cx="9144000" cy="27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0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b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將兩條路徑綜合考量，</a:t>
            </a:r>
            <a:br>
              <a:rPr lang="en-US" altLang="zh-TW" dirty="0"/>
            </a:br>
            <a:r>
              <a:rPr lang="zh-TW" altLang="en-US" dirty="0"/>
              <a:t>最後決定要被快取的內容。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329BE7-DC15-6663-8997-B93D21B0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45" y="1620859"/>
            <a:ext cx="5296755" cy="35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Dynamic edge-caching through content popularity and crowd prediction for short video services. 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b="1" dirty="0"/>
              <a:t>DECC (Dynamic Edge-caching through Content Popularity and Crowd Prediction)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altLang="zh-TW" b="1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實驗數據來源</a:t>
            </a:r>
            <a:r>
              <a:rPr lang="en-US" altLang="zh-TW" dirty="0"/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上海電信的真實數據。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抖音平台的請求紀錄。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D43F41-3607-427D-D32C-C202F5D3A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948" y="1597521"/>
            <a:ext cx="4901552" cy="35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95236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14849</TotalTime>
  <Words>848</Words>
  <Application>Microsoft Office PowerPoint</Application>
  <PresentationFormat>如螢幕大小 (16:9)</PresentationFormat>
  <Paragraphs>109</Paragraphs>
  <Slides>15</Slides>
  <Notes>15</Notes>
  <HiddenSlides>1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Noto Sans Symbols</vt:lpstr>
      <vt:lpstr>Arial</vt:lpstr>
      <vt:lpstr>Calibri</vt:lpstr>
      <vt:lpstr>MAIN.template</vt:lpstr>
      <vt:lpstr>心得分享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  <vt:lpstr>Dynamic edge-caching through content popularity and crowd prediction for short video services.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進度報告</dc:title>
  <dc:creator>eric</dc:creator>
  <cp:lastModifiedBy>暄雨 黃</cp:lastModifiedBy>
  <cp:revision>138</cp:revision>
  <dcterms:modified xsi:type="dcterms:W3CDTF">2026-04-28T08:58:18Z</dcterms:modified>
</cp:coreProperties>
</file>