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heme/themeOverride1.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84"/>
  </p:notesMasterIdLst>
  <p:sldIdLst>
    <p:sldId id="257" r:id="rId4"/>
    <p:sldId id="258" r:id="rId5"/>
    <p:sldId id="259" r:id="rId6"/>
    <p:sldId id="323" r:id="rId7"/>
    <p:sldId id="260" r:id="rId8"/>
    <p:sldId id="396" r:id="rId9"/>
    <p:sldId id="261" r:id="rId10"/>
    <p:sldId id="324" r:id="rId11"/>
    <p:sldId id="328" r:id="rId12"/>
    <p:sldId id="345" r:id="rId13"/>
    <p:sldId id="325" r:id="rId14"/>
    <p:sldId id="326" r:id="rId15"/>
    <p:sldId id="327" r:id="rId16"/>
    <p:sldId id="287" r:id="rId17"/>
    <p:sldId id="283" r:id="rId18"/>
    <p:sldId id="338" r:id="rId19"/>
    <p:sldId id="330" r:id="rId20"/>
    <p:sldId id="331" r:id="rId21"/>
    <p:sldId id="333" r:id="rId22"/>
    <p:sldId id="334" r:id="rId23"/>
    <p:sldId id="335" r:id="rId24"/>
    <p:sldId id="336" r:id="rId25"/>
    <p:sldId id="332" r:id="rId26"/>
    <p:sldId id="346" r:id="rId27"/>
    <p:sldId id="337" r:id="rId28"/>
    <p:sldId id="339" r:id="rId29"/>
    <p:sldId id="340" r:id="rId30"/>
    <p:sldId id="341" r:id="rId31"/>
    <p:sldId id="342" r:id="rId32"/>
    <p:sldId id="343" r:id="rId33"/>
    <p:sldId id="344" r:id="rId34"/>
    <p:sldId id="347" r:id="rId35"/>
    <p:sldId id="348" r:id="rId36"/>
    <p:sldId id="349" r:id="rId37"/>
    <p:sldId id="350" r:id="rId38"/>
    <p:sldId id="351" r:id="rId39"/>
    <p:sldId id="352" r:id="rId40"/>
    <p:sldId id="353" r:id="rId41"/>
    <p:sldId id="354" r:id="rId42"/>
    <p:sldId id="355" r:id="rId43"/>
    <p:sldId id="356" r:id="rId44"/>
    <p:sldId id="357" r:id="rId45"/>
    <p:sldId id="358" r:id="rId46"/>
    <p:sldId id="359" r:id="rId47"/>
    <p:sldId id="360" r:id="rId48"/>
    <p:sldId id="361" r:id="rId49"/>
    <p:sldId id="362" r:id="rId50"/>
    <p:sldId id="363" r:id="rId51"/>
    <p:sldId id="364" r:id="rId52"/>
    <p:sldId id="365" r:id="rId53"/>
    <p:sldId id="366" r:id="rId54"/>
    <p:sldId id="367" r:id="rId55"/>
    <p:sldId id="368" r:id="rId56"/>
    <p:sldId id="369" r:id="rId57"/>
    <p:sldId id="370" r:id="rId58"/>
    <p:sldId id="371" r:id="rId59"/>
    <p:sldId id="372" r:id="rId60"/>
    <p:sldId id="373" r:id="rId61"/>
    <p:sldId id="374" r:id="rId62"/>
    <p:sldId id="375" r:id="rId63"/>
    <p:sldId id="376" r:id="rId64"/>
    <p:sldId id="377" r:id="rId65"/>
    <p:sldId id="378" r:id="rId66"/>
    <p:sldId id="379" r:id="rId67"/>
    <p:sldId id="380" r:id="rId68"/>
    <p:sldId id="381" r:id="rId69"/>
    <p:sldId id="382" r:id="rId70"/>
    <p:sldId id="383" r:id="rId71"/>
    <p:sldId id="384" r:id="rId72"/>
    <p:sldId id="385" r:id="rId73"/>
    <p:sldId id="395" r:id="rId74"/>
    <p:sldId id="386" r:id="rId75"/>
    <p:sldId id="387" r:id="rId76"/>
    <p:sldId id="388" r:id="rId77"/>
    <p:sldId id="389" r:id="rId78"/>
    <p:sldId id="390" r:id="rId79"/>
    <p:sldId id="391" r:id="rId80"/>
    <p:sldId id="392" r:id="rId81"/>
    <p:sldId id="393" r:id="rId82"/>
    <p:sldId id="394" r:id="rId83"/>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無樣式、無格線">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0443" autoAdjust="0"/>
  </p:normalViewPr>
  <p:slideViewPr>
    <p:cSldViewPr snapToGrid="0">
      <p:cViewPr varScale="1">
        <p:scale>
          <a:sx n="75" d="100"/>
          <a:sy n="75" d="100"/>
        </p:scale>
        <p:origin x="46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notesMaster" Target="notesMasters/notesMaster1.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5" Type="http://schemas.openxmlformats.org/officeDocument/2006/relationships/slide" Target="slides/slide2.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theme" Target="theme/theme1.xml"/><Relationship Id="rId61" Type="http://schemas.openxmlformats.org/officeDocument/2006/relationships/slide" Target="slides/slide58.xml"/><Relationship Id="rId82" Type="http://schemas.openxmlformats.org/officeDocument/2006/relationships/slide" Target="slides/slide7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0233DC-AC4F-4B70-94F2-7E6323EC7CE5}" type="datetimeFigureOut">
              <a:rPr lang="zh-TW" altLang="en-US" smtClean="0"/>
              <a:t>2020/3/31</a:t>
            </a:fld>
            <a:endParaRPr lang="zh-TW" altLang="en-US"/>
          </a:p>
        </p:txBody>
      </p:sp>
      <p:sp>
        <p:nvSpPr>
          <p:cNvPr id="4" name="投影片圖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C411E0-4ECD-47AF-BA54-99036B3FAC3D}" type="slidenum">
              <a:rPr lang="zh-TW" altLang="en-US" smtClean="0"/>
              <a:t>‹#›</a:t>
            </a:fld>
            <a:endParaRPr lang="zh-TW" altLang="en-US"/>
          </a:p>
        </p:txBody>
      </p:sp>
    </p:spTree>
    <p:extLst>
      <p:ext uri="{BB962C8B-B14F-4D97-AF65-F5344CB8AC3E}">
        <p14:creationId xmlns:p14="http://schemas.microsoft.com/office/powerpoint/2010/main" val="10052618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8" Type="http://schemas.openxmlformats.org/officeDocument/2006/relationships/hyperlink" Target="https://zh.wikipedia.org/wiki/%E9%81%97%E4%BC%A0" TargetMode="External"/><Relationship Id="rId13" Type="http://schemas.openxmlformats.org/officeDocument/2006/relationships/hyperlink" Target="https://zh.wikipedia.org/w/index.php?title=%E5%80%99%E9%80%89%E8%A7%A3&amp;action=edit&amp;redlink=1" TargetMode="External"/><Relationship Id="rId18" Type="http://schemas.openxmlformats.org/officeDocument/2006/relationships/hyperlink" Target="https://zh.wikipedia.org/wiki/%E9%80%82%E5%BA%94%E5%BA%A6" TargetMode="External"/><Relationship Id="rId3" Type="http://schemas.openxmlformats.org/officeDocument/2006/relationships/hyperlink" Target="https://zh.wikipedia.org/wiki/%E8%AE%A1%E7%AE%97%E6%95%B0%E5%AD%A6" TargetMode="External"/><Relationship Id="rId7" Type="http://schemas.openxmlformats.org/officeDocument/2006/relationships/hyperlink" Target="https://zh.wikipedia.org/wiki/%E8%BF%9B%E5%8C%96%E7%94%9F%E7%89%A9%E5%AD%A6" TargetMode="External"/><Relationship Id="rId12" Type="http://schemas.openxmlformats.org/officeDocument/2006/relationships/hyperlink" Target="https://zh.wikipedia.org/wiki/%E8%AE%A1%E7%AE%97%E6%9C%BA%E6%A8%A1%E6%8B%9F" TargetMode="External"/><Relationship Id="rId17" Type="http://schemas.openxmlformats.org/officeDocument/2006/relationships/hyperlink" Target="https://zh.wikipedia.org/wiki/%E9%9A%8F%E6%9C%BA" TargetMode="External"/><Relationship Id="rId2" Type="http://schemas.openxmlformats.org/officeDocument/2006/relationships/slide" Target="../slides/slide4.xml"/><Relationship Id="rId16" Type="http://schemas.openxmlformats.org/officeDocument/2006/relationships/hyperlink" Target="https://zh.wikipedia.org/wiki/%E4%BA%8C%E8%BF%9B%E5%88%B6" TargetMode="External"/><Relationship Id="rId1" Type="http://schemas.openxmlformats.org/officeDocument/2006/relationships/notesMaster" Target="../notesMasters/notesMaster1.xml"/><Relationship Id="rId6" Type="http://schemas.openxmlformats.org/officeDocument/2006/relationships/hyperlink" Target="https://zh.wikipedia.org/wiki/%E8%BF%9B%E5%8C%96%E7%AE%97%E6%B3%95" TargetMode="External"/><Relationship Id="rId11" Type="http://schemas.openxmlformats.org/officeDocument/2006/relationships/hyperlink" Target="https://zh.wikipedia.org/wiki/%E6%9D%82%E4%BA%A4" TargetMode="External"/><Relationship Id="rId5" Type="http://schemas.openxmlformats.org/officeDocument/2006/relationships/hyperlink" Target="https://zh.wikipedia.org/wiki/%E7%AE%97%E6%B3%95" TargetMode="External"/><Relationship Id="rId15" Type="http://schemas.openxmlformats.org/officeDocument/2006/relationships/hyperlink" Target="https://zh.wikipedia.org/wiki/%E7%A7%8D%E7%BE%A4" TargetMode="External"/><Relationship Id="rId10" Type="http://schemas.openxmlformats.org/officeDocument/2006/relationships/hyperlink" Target="https://zh.wikipedia.org/wiki/%E8%87%AA%E7%84%B6%E9%80%89%E6%8B%A9" TargetMode="External"/><Relationship Id="rId4" Type="http://schemas.openxmlformats.org/officeDocument/2006/relationships/hyperlink" Target="https://zh.wikipedia.org/wiki/%E6%9C%80%E4%BD%B3%E5%8C%96" TargetMode="External"/><Relationship Id="rId9" Type="http://schemas.openxmlformats.org/officeDocument/2006/relationships/hyperlink" Target="https://zh.wikipedia.org/wiki/%E7%AA%81%E5%8F%98" TargetMode="External"/><Relationship Id="rId14" Type="http://schemas.openxmlformats.org/officeDocument/2006/relationships/hyperlink" Target="https://zh.wikipedia.org/wiki/%E6%9F%93%E8%89%B2%E9%AB%94_(%E9%81%BA%E5%82%B3%E6%BC%94%E7%AE%97%E6%B3%95)" TargetMode="Externa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8" Type="http://schemas.openxmlformats.org/officeDocument/2006/relationships/hyperlink" Target="https://zh.wikipedia.org/wiki/%E9%81%97%E4%BC%A0" TargetMode="External"/><Relationship Id="rId13" Type="http://schemas.openxmlformats.org/officeDocument/2006/relationships/hyperlink" Target="https://zh.wikipedia.org/w/index.php?title=%E5%80%99%E9%80%89%E8%A7%A3&amp;action=edit&amp;redlink=1" TargetMode="External"/><Relationship Id="rId18" Type="http://schemas.openxmlformats.org/officeDocument/2006/relationships/hyperlink" Target="https://zh.wikipedia.org/wiki/%E9%80%82%E5%BA%94%E5%BA%A6" TargetMode="External"/><Relationship Id="rId3" Type="http://schemas.openxmlformats.org/officeDocument/2006/relationships/hyperlink" Target="https://zh.wikipedia.org/wiki/%E8%AE%A1%E7%AE%97%E6%95%B0%E5%AD%A6" TargetMode="External"/><Relationship Id="rId7" Type="http://schemas.openxmlformats.org/officeDocument/2006/relationships/hyperlink" Target="https://zh.wikipedia.org/wiki/%E8%BF%9B%E5%8C%96%E7%94%9F%E7%89%A9%E5%AD%A6" TargetMode="External"/><Relationship Id="rId12" Type="http://schemas.openxmlformats.org/officeDocument/2006/relationships/hyperlink" Target="https://zh.wikipedia.org/wiki/%E8%AE%A1%E7%AE%97%E6%9C%BA%E6%A8%A1%E6%8B%9F" TargetMode="External"/><Relationship Id="rId17" Type="http://schemas.openxmlformats.org/officeDocument/2006/relationships/hyperlink" Target="https://zh.wikipedia.org/wiki/%E9%9A%8F%E6%9C%BA" TargetMode="External"/><Relationship Id="rId2" Type="http://schemas.openxmlformats.org/officeDocument/2006/relationships/slide" Target="../slides/slide48.xml"/><Relationship Id="rId16" Type="http://schemas.openxmlformats.org/officeDocument/2006/relationships/hyperlink" Target="https://zh.wikipedia.org/wiki/%E4%BA%8C%E8%BF%9B%E5%88%B6" TargetMode="External"/><Relationship Id="rId1" Type="http://schemas.openxmlformats.org/officeDocument/2006/relationships/notesMaster" Target="../notesMasters/notesMaster1.xml"/><Relationship Id="rId6" Type="http://schemas.openxmlformats.org/officeDocument/2006/relationships/hyperlink" Target="https://zh.wikipedia.org/wiki/%E8%BF%9B%E5%8C%96%E7%AE%97%E6%B3%95" TargetMode="External"/><Relationship Id="rId11" Type="http://schemas.openxmlformats.org/officeDocument/2006/relationships/hyperlink" Target="https://zh.wikipedia.org/wiki/%E6%9D%82%E4%BA%A4" TargetMode="External"/><Relationship Id="rId5" Type="http://schemas.openxmlformats.org/officeDocument/2006/relationships/hyperlink" Target="https://zh.wikipedia.org/wiki/%E7%AE%97%E6%B3%95" TargetMode="External"/><Relationship Id="rId15" Type="http://schemas.openxmlformats.org/officeDocument/2006/relationships/hyperlink" Target="https://zh.wikipedia.org/wiki/%E7%A7%8D%E7%BE%A4" TargetMode="External"/><Relationship Id="rId10" Type="http://schemas.openxmlformats.org/officeDocument/2006/relationships/hyperlink" Target="https://zh.wikipedia.org/wiki/%E8%87%AA%E7%84%B6%E9%80%89%E6%8B%A9" TargetMode="External"/><Relationship Id="rId4" Type="http://schemas.openxmlformats.org/officeDocument/2006/relationships/hyperlink" Target="https://zh.wikipedia.org/wiki/%E6%9C%80%E4%BD%B3%E5%8C%96" TargetMode="External"/><Relationship Id="rId9" Type="http://schemas.openxmlformats.org/officeDocument/2006/relationships/hyperlink" Target="https://zh.wikipedia.org/wiki/%E7%AA%81%E5%8F%98" TargetMode="External"/><Relationship Id="rId14" Type="http://schemas.openxmlformats.org/officeDocument/2006/relationships/hyperlink" Target="https://zh.wikipedia.org/wiki/%E6%9F%93%E8%89%B2%E9%AB%94_(%E9%81%BA%E5%82%B3%E6%BC%94%E7%AE%97%E6%B3%95)" TargetMode="Externa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dirty="0" err="1" smtClean="0">
                <a:effectLst/>
              </a:rPr>
              <a:t>NFV与SFC：虚拟移动性管理优化的案例研究</a:t>
            </a:r>
            <a:endParaRPr lang="en-US" altLang="zh-TW" sz="1200" b="0" i="0" kern="1200" dirty="0">
              <a:solidFill>
                <a:schemeClr val="tx1"/>
              </a:solidFill>
              <a:effectLst/>
              <a:latin typeface="+mn-lt"/>
              <a:ea typeface="+mn-ea"/>
              <a:cs typeface="+mn-cs"/>
            </a:endParaRPr>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A0189526-CA5A-4B5A-AFE6-F348BDBE0B21}" type="slidenum">
              <a:rPr kumimoji="1" lang="zh-TW" altLang="en-US" sz="1200" b="0" i="0" u="none" strike="noStrike" kern="1200" cap="none" spc="0" normalizeH="0" baseline="0" noProof="0" smtClean="0">
                <a:ln>
                  <a:noFill/>
                </a:ln>
                <a:solidFill>
                  <a:prstClr val="black"/>
                </a:solidFill>
                <a:effectLst/>
                <a:uLnTx/>
                <a:uFillTx/>
                <a:latin typeface="Arial" charset="0"/>
                <a:ea typeface="新細明體"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1</a:t>
            </a:fld>
            <a:endParaRPr kumimoji="1" lang="zh-TW" altLang="en-US" sz="1200" b="0" i="0" u="none" strike="noStrike" kern="1200" cap="none" spc="0" normalizeH="0" baseline="0" noProof="0">
              <a:ln>
                <a:noFill/>
              </a:ln>
              <a:solidFill>
                <a:prstClr val="black"/>
              </a:solidFill>
              <a:effectLst/>
              <a:uLnTx/>
              <a:uFillTx/>
              <a:latin typeface="Arial" charset="0"/>
              <a:ea typeface="新細明體" charset="-120"/>
              <a:cs typeface="+mn-cs"/>
            </a:endParaRPr>
          </a:p>
        </p:txBody>
      </p:sp>
    </p:spTree>
    <p:extLst>
      <p:ext uri="{BB962C8B-B14F-4D97-AF65-F5344CB8AC3E}">
        <p14:creationId xmlns:p14="http://schemas.microsoft.com/office/powerpoint/2010/main" val="2933900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在考虑vMME的1:N映射时，通过不同的方式将vMME的不同VNF组件组合起来，在满足不同的服务需求、资源约束和性能指标的情况下，提供MME功能和优化性能，从SFC的角度看，MME的虚拟化过程可以看作vMME的一个链式vnf。</a:t>
            </a:r>
            <a:endParaRPr lang="zh-TW" altLang="en-US" dirty="0"/>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10</a:t>
            </a:fld>
            <a:endParaRPr lang="zh-TW" altLang="en-US"/>
          </a:p>
        </p:txBody>
      </p:sp>
    </p:spTree>
    <p:extLst>
      <p:ext uri="{BB962C8B-B14F-4D97-AF65-F5344CB8AC3E}">
        <p14:creationId xmlns:p14="http://schemas.microsoft.com/office/powerpoint/2010/main" val="30547355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CN" altLang="en-US" dirty="0" smtClean="0">
                <a:effectLst/>
              </a:rPr>
              <a:t>本文的主要贡献如下：</a:t>
            </a:r>
          </a:p>
          <a:p>
            <a:r>
              <a:rPr lang="zh-CN" altLang="en-US" dirty="0" smtClean="0">
                <a:effectLst/>
              </a:rPr>
              <a:t>（</a:t>
            </a:r>
            <a:r>
              <a:rPr lang="en-US" altLang="zh-CN" dirty="0" smtClean="0">
                <a:effectLst/>
              </a:rPr>
              <a:t>1</a:t>
            </a:r>
            <a:r>
              <a:rPr lang="zh-CN" altLang="en-US" dirty="0" smtClean="0">
                <a:effectLst/>
              </a:rPr>
              <a:t>） 利用</a:t>
            </a:r>
            <a:r>
              <a:rPr lang="en-US" altLang="zh-CN" dirty="0" smtClean="0">
                <a:effectLst/>
              </a:rPr>
              <a:t>1:3</a:t>
            </a:r>
            <a:r>
              <a:rPr lang="zh-CN" altLang="en-US" dirty="0" smtClean="0">
                <a:effectLst/>
              </a:rPr>
              <a:t>映射，提出了一种基于</a:t>
            </a:r>
            <a:r>
              <a:rPr lang="en-US" altLang="zh-CN" dirty="0" smtClean="0">
                <a:effectLst/>
              </a:rPr>
              <a:t>MANO</a:t>
            </a:r>
            <a:r>
              <a:rPr lang="zh-CN" altLang="en-US" dirty="0" smtClean="0">
                <a:effectLst/>
              </a:rPr>
              <a:t>的</a:t>
            </a:r>
            <a:r>
              <a:rPr lang="en-US" altLang="zh-CN" dirty="0" err="1" smtClean="0">
                <a:effectLst/>
              </a:rPr>
              <a:t>vMME</a:t>
            </a:r>
            <a:r>
              <a:rPr lang="zh-CN" altLang="en-US" dirty="0" smtClean="0">
                <a:effectLst/>
              </a:rPr>
              <a:t>框架，分析了基于</a:t>
            </a:r>
            <a:r>
              <a:rPr lang="en-US" altLang="zh-CN" dirty="0" smtClean="0">
                <a:effectLst/>
              </a:rPr>
              <a:t>SFC</a:t>
            </a:r>
            <a:r>
              <a:rPr lang="zh-CN" altLang="en-US" dirty="0" smtClean="0">
                <a:effectLst/>
              </a:rPr>
              <a:t>的</a:t>
            </a:r>
            <a:r>
              <a:rPr lang="en-US" altLang="zh-CN" dirty="0" err="1" smtClean="0">
                <a:effectLst/>
              </a:rPr>
              <a:t>vMME</a:t>
            </a:r>
            <a:r>
              <a:rPr lang="zh-CN" altLang="en-US" dirty="0" smtClean="0">
                <a:effectLst/>
              </a:rPr>
              <a:t>信令处理的一般流程。</a:t>
            </a:r>
          </a:p>
          <a:p>
            <a:endParaRPr lang="zh-TW" altLang="en-US" dirty="0"/>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11</a:t>
            </a:fld>
            <a:endParaRPr lang="zh-TW" altLang="en-US"/>
          </a:p>
        </p:txBody>
      </p:sp>
    </p:spTree>
    <p:extLst>
      <p:ext uri="{BB962C8B-B14F-4D97-AF65-F5344CB8AC3E}">
        <p14:creationId xmlns:p14="http://schemas.microsoft.com/office/powerpoint/2010/main" val="42820821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（2） 在1:3映射的虚拟移动性管理框架的基础上，提出了一种vMME的优化方法，并将vMME的性能描述为优化问题，对于vMME的VNF组件的不同位置，</a:t>
            </a:r>
            <a:r>
              <a:rPr lang="en-US" altLang="zh-TW" dirty="0" smtClean="0"/>
              <a:t>以最小化</a:t>
            </a:r>
            <a:r>
              <a:rPr lang="zh-TW" altLang="en-US" dirty="0" smtClean="0"/>
              <a:t> </a:t>
            </a:r>
            <a:r>
              <a:rPr lang="en-US" altLang="zh-TW" dirty="0" err="1" smtClean="0"/>
              <a:t>信令通信总开销</a:t>
            </a:r>
            <a:r>
              <a:rPr lang="zh-TW" altLang="en-US" dirty="0" smtClean="0"/>
              <a:t> </a:t>
            </a:r>
            <a:r>
              <a:rPr lang="en-US" altLang="zh-TW" dirty="0" smtClean="0"/>
              <a:t>，</a:t>
            </a:r>
            <a:r>
              <a:rPr lang="zh-TW" altLang="en-US" dirty="0" smtClean="0"/>
              <a:t> </a:t>
            </a:r>
            <a:r>
              <a:rPr lang="en-US" altLang="zh-TW" dirty="0" err="1" smtClean="0"/>
              <a:t>回程的总信令通信开销成本</a:t>
            </a:r>
            <a:r>
              <a:rPr lang="zh-TW" altLang="en-US" dirty="0" smtClean="0"/>
              <a:t> </a:t>
            </a:r>
            <a:r>
              <a:rPr lang="en-US" altLang="zh-TW" dirty="0" smtClean="0"/>
              <a:t>和</a:t>
            </a:r>
            <a:r>
              <a:rPr lang="zh-TW" altLang="en-US" dirty="0" smtClean="0"/>
              <a:t> </a:t>
            </a:r>
            <a:r>
              <a:rPr lang="en-US" altLang="zh-TW" dirty="0" err="1" smtClean="0"/>
              <a:t>状态数据的迁移开销成本</a:t>
            </a:r>
            <a:r>
              <a:rPr lang="en-US" altLang="zh-TW" dirty="0" smtClean="0"/>
              <a:t>。</a:t>
            </a:r>
            <a:endParaRPr lang="zh-TW" altLang="en-US" dirty="0"/>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12</a:t>
            </a:fld>
            <a:endParaRPr lang="zh-TW" altLang="en-US"/>
          </a:p>
        </p:txBody>
      </p:sp>
    </p:spTree>
    <p:extLst>
      <p:ext uri="{BB962C8B-B14F-4D97-AF65-F5344CB8AC3E}">
        <p14:creationId xmlns:p14="http://schemas.microsoft.com/office/powerpoint/2010/main" val="23616169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（3） 为了解决NP-hard优化问题，提出了一种启发式算法Min-TSCOC、Min-TSCOCB和Min-MOCSD，并用不同的函数配置解和应用场景参数对vMME的性能进行了评价</a:t>
            </a:r>
            <a:r>
              <a:rPr lang="en-US" altLang="zh-TW" dirty="0" smtClean="0"/>
              <a:t>。</a:t>
            </a:r>
          </a:p>
          <a:p>
            <a:r>
              <a:rPr lang="en-US" altLang="zh-TW" dirty="0" err="1" smtClean="0"/>
              <a:t>MinTSCOC（信令通信总开销最小化</a:t>
            </a:r>
            <a:r>
              <a:rPr lang="en-US" altLang="zh-TW" dirty="0" smtClean="0"/>
              <a:t>）、Min </a:t>
            </a:r>
            <a:r>
              <a:rPr lang="en-US" altLang="zh-TW" dirty="0" err="1" smtClean="0"/>
              <a:t>TSCOCB（回程信令通信总开销最小化）和MinMOCSD（状态数据迁移开销最小化</a:t>
            </a:r>
            <a:r>
              <a:rPr lang="en-US" altLang="zh-TW" dirty="0" smtClean="0"/>
              <a:t>）</a:t>
            </a:r>
            <a:endParaRPr lang="zh-TW" altLang="en-US" dirty="0"/>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13</a:t>
            </a:fld>
            <a:endParaRPr lang="zh-TW" altLang="en-US"/>
          </a:p>
        </p:txBody>
      </p:sp>
    </p:spTree>
    <p:extLst>
      <p:ext uri="{BB962C8B-B14F-4D97-AF65-F5344CB8AC3E}">
        <p14:creationId xmlns:p14="http://schemas.microsoft.com/office/powerpoint/2010/main" val="18336336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b="1" dirty="0" err="1" smtClean="0">
                <a:effectLst/>
              </a:rPr>
              <a:t>vMME</a:t>
            </a:r>
            <a:r>
              <a:rPr lang="zh-TW" altLang="en-US" b="1" dirty="0" smtClean="0">
                <a:effectLst/>
              </a:rPr>
              <a:t>场景</a:t>
            </a:r>
            <a:endParaRPr lang="en-US" altLang="zh-TW" dirty="0" smtClean="0"/>
          </a:p>
          <a:p>
            <a:endParaRPr lang="en-US" altLang="zh-TW" dirty="0" smtClean="0"/>
          </a:p>
          <a:p>
            <a:r>
              <a:rPr lang="zh-TW" altLang="zh-TW" dirty="0" smtClean="0"/>
              <a:t>考慮如圖1所示的具有幾個MBS（</a:t>
            </a:r>
            <a:r>
              <a:rPr lang="zh-TW" altLang="en-US" dirty="0" smtClean="0"/>
              <a:t>大型基地台</a:t>
            </a:r>
            <a:r>
              <a:rPr lang="zh-TW" altLang="zh-TW" dirty="0" smtClean="0"/>
              <a:t>）和SBS（小</a:t>
            </a:r>
            <a:r>
              <a:rPr lang="zh-TW" altLang="en-US" dirty="0" smtClean="0"/>
              <a:t>型基地台</a:t>
            </a:r>
            <a:r>
              <a:rPr lang="zh-TW" altLang="zh-TW" dirty="0" smtClean="0"/>
              <a:t>）</a:t>
            </a:r>
            <a:r>
              <a:rPr lang="zh-TW" altLang="zh-TW" dirty="0" smtClean="0"/>
              <a:t>的</a:t>
            </a:r>
            <a:r>
              <a:rPr lang="zh-TW" altLang="en-US" dirty="0" smtClean="0"/>
              <a:t>不同的</a:t>
            </a:r>
            <a:r>
              <a:rPr lang="zh-TW" altLang="zh-TW" dirty="0" smtClean="0"/>
              <a:t>無線電</a:t>
            </a:r>
            <a:r>
              <a:rPr lang="zh-TW" altLang="zh-TW" dirty="0" smtClean="0"/>
              <a:t>接入網</a:t>
            </a:r>
            <a:r>
              <a:rPr lang="zh-TW" altLang="zh-TW" dirty="0" smtClean="0"/>
              <a:t>絡情況</a:t>
            </a:r>
            <a:r>
              <a:rPr lang="zh-TW" altLang="zh-TW" dirty="0" smtClean="0"/>
              <a:t>，SBS提供熱點覆蓋，而MBS提供廣域覆蓋。 在MBS和SBS之間部署有線鏈路或無線鏈路，以在控制平面上進行通信。</a:t>
            </a:r>
            <a:endParaRPr lang="en-US" altLang="zh-TW" dirty="0" smtClean="0"/>
          </a:p>
          <a:p>
            <a:r>
              <a:rPr lang="zh-TW" altLang="zh-TW" dirty="0" smtClean="0"/>
              <a:t>基於以上場景，移動管理功能由vMME分別部署在核心網和無線接入網中。 也就是說，vMME通過在數據中心中使用VNFC進行操作，MBS和SBS均配備了通用服務器。 </a:t>
            </a:r>
            <a:endParaRPr lang="en-US" altLang="zh-TW" dirty="0" smtClean="0"/>
          </a:p>
          <a:p>
            <a:r>
              <a:rPr lang="zh-TW" altLang="zh-TW" dirty="0" smtClean="0"/>
              <a:t>由於VNFC組合在一起並位於不同的MBS和SBS上以支持vMME，所以用於移動性管理的控制平面上的通信過程組成了服務功能鏈，並且VNFC之間的某些通信交互需要MBS或SBS進行單跳或多跳中繼。</a:t>
            </a:r>
            <a:endParaRPr lang="zh-TW" altLang="en-US" dirty="0"/>
          </a:p>
        </p:txBody>
      </p:sp>
      <p:sp>
        <p:nvSpPr>
          <p:cNvPr id="4" name="投影片編號版面配置區 3"/>
          <p:cNvSpPr>
            <a:spLocks noGrp="1"/>
          </p:cNvSpPr>
          <p:nvPr>
            <p:ph type="sldNum" sz="quarter" idx="5"/>
          </p:nvPr>
        </p:nvSpPr>
        <p:spPr/>
        <p:txBody>
          <a:bodyPr/>
          <a:lstStyle/>
          <a:p>
            <a:fld id="{03C411E0-4ECD-47AF-BA54-99036B3FAC3D}" type="slidenum">
              <a:rPr lang="zh-TW" altLang="en-US" smtClean="0"/>
              <a:t>14</a:t>
            </a:fld>
            <a:endParaRPr lang="zh-TW" altLang="en-US"/>
          </a:p>
        </p:txBody>
      </p:sp>
    </p:spTree>
    <p:extLst>
      <p:ext uri="{BB962C8B-B14F-4D97-AF65-F5344CB8AC3E}">
        <p14:creationId xmlns:p14="http://schemas.microsoft.com/office/powerpoint/2010/main" val="36552282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b="1" dirty="0" smtClean="0">
                <a:effectLst/>
              </a:rPr>
              <a:t>基于</a:t>
            </a:r>
            <a:r>
              <a:rPr lang="en-US" altLang="zh-TW" b="1" dirty="0" smtClean="0">
                <a:effectLst/>
              </a:rPr>
              <a:t>MANO</a:t>
            </a:r>
            <a:r>
              <a:rPr lang="zh-TW" altLang="en-US" b="1" dirty="0" smtClean="0">
                <a:effectLst/>
              </a:rPr>
              <a:t>的</a:t>
            </a:r>
            <a:r>
              <a:rPr lang="en-US" altLang="zh-TW" b="1" dirty="0" err="1" smtClean="0">
                <a:effectLst/>
              </a:rPr>
              <a:t>vMME</a:t>
            </a:r>
            <a:r>
              <a:rPr lang="zh-TW" altLang="en-US" b="1" dirty="0" smtClean="0">
                <a:effectLst/>
              </a:rPr>
              <a:t>框架</a:t>
            </a:r>
            <a:endParaRPr lang="en-US" altLang="zh-TW" dirty="0" smtClean="0"/>
          </a:p>
          <a:p>
            <a:endParaRPr lang="en-US" altLang="zh-TW" dirty="0" smtClean="0"/>
          </a:p>
          <a:p>
            <a:r>
              <a:rPr lang="en-US" altLang="zh-TW" dirty="0" err="1" smtClean="0"/>
              <a:t>NFV的实现是由称为MANO的体系结构标准化的</a:t>
            </a:r>
            <a:r>
              <a:rPr lang="en-US" altLang="zh-TW" dirty="0" smtClean="0"/>
              <a:t>[9]。</a:t>
            </a:r>
          </a:p>
          <a:p>
            <a:endParaRPr lang="en-US" altLang="zh-TW" dirty="0" smtClean="0"/>
          </a:p>
          <a:p>
            <a:r>
              <a:rPr lang="en-US" altLang="zh-TW" dirty="0" err="1" smtClean="0"/>
              <a:t>在vMME的MANO体系结构中，NFVO负责移动管理服务的编排，包括vMME功能组件划分、组合优化和性能优化</a:t>
            </a:r>
            <a:r>
              <a:rPr lang="en-US" altLang="zh-TW" dirty="0" smtClean="0"/>
              <a:t>。</a:t>
            </a:r>
          </a:p>
          <a:p>
            <a:endParaRPr lang="en-US" altLang="zh-TW" dirty="0" smtClean="0"/>
          </a:p>
          <a:p>
            <a:r>
              <a:rPr lang="en-US" altLang="zh-TW" dirty="0" err="1" smtClean="0"/>
              <a:t>VNF管理器基于指定的功能组件划分和资源优化完成功能组合优化，以满足虚拟环境中移动性管理的性能要求</a:t>
            </a:r>
            <a:r>
              <a:rPr lang="en-US" altLang="zh-TW" dirty="0" smtClean="0"/>
              <a:t>。</a:t>
            </a:r>
            <a:endParaRPr lang="zh-TW" altLang="en-US" dirty="0"/>
          </a:p>
        </p:txBody>
      </p:sp>
      <p:sp>
        <p:nvSpPr>
          <p:cNvPr id="4" name="投影片編號版面配置區 3"/>
          <p:cNvSpPr>
            <a:spLocks noGrp="1"/>
          </p:cNvSpPr>
          <p:nvPr>
            <p:ph type="sldNum" sz="quarter" idx="5"/>
          </p:nvPr>
        </p:nvSpPr>
        <p:spPr/>
        <p:txBody>
          <a:bodyPr/>
          <a:lstStyle/>
          <a:p>
            <a:fld id="{03C411E0-4ECD-47AF-BA54-99036B3FAC3D}" type="slidenum">
              <a:rPr lang="zh-TW" altLang="en-US" smtClean="0"/>
              <a:t>15</a:t>
            </a:fld>
            <a:endParaRPr lang="zh-TW" altLang="en-US"/>
          </a:p>
        </p:txBody>
      </p:sp>
    </p:spTree>
    <p:extLst>
      <p:ext uri="{BB962C8B-B14F-4D97-AF65-F5344CB8AC3E}">
        <p14:creationId xmlns:p14="http://schemas.microsoft.com/office/powerpoint/2010/main" val="38259799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err="1" smtClean="0"/>
              <a:t>虚拟化基础设施管理器（Virtualized</a:t>
            </a:r>
            <a:r>
              <a:rPr lang="en-US" altLang="zh-TW" dirty="0" smtClean="0"/>
              <a:t> Infrastructure </a:t>
            </a:r>
            <a:r>
              <a:rPr lang="en-US" altLang="zh-TW" dirty="0" err="1" smtClean="0"/>
              <a:t>Manager，VIM）提供了移动管理功能模块使用的虚拟资源到物理资源（包括计算、存储和通信资源）的最佳映射</a:t>
            </a:r>
            <a:r>
              <a:rPr lang="en-US" altLang="zh-TW" dirty="0" smtClean="0"/>
              <a:t>。</a:t>
            </a:r>
            <a:endParaRPr lang="zh-TW" altLang="en-US" dirty="0"/>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16</a:t>
            </a:fld>
            <a:endParaRPr lang="zh-TW" altLang="en-US"/>
          </a:p>
        </p:txBody>
      </p:sp>
    </p:spTree>
    <p:extLst>
      <p:ext uri="{BB962C8B-B14F-4D97-AF65-F5344CB8AC3E}">
        <p14:creationId xmlns:p14="http://schemas.microsoft.com/office/powerpoint/2010/main" val="29431409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CN" altLang="en-US" dirty="0" smtClean="0">
                <a:effectLst/>
              </a:rPr>
              <a:t>基于移动性管理的主要功能，将移动性管理分解为控制平面和数据平面是移动性管理分解的第一步</a:t>
            </a:r>
            <a:r>
              <a:rPr lang="zh-CN" altLang="en-US" dirty="0" smtClean="0">
                <a:effectLst/>
              </a:rPr>
              <a:t>。</a:t>
            </a:r>
            <a:endParaRPr lang="en-US" altLang="zh-CN" dirty="0" smtClean="0">
              <a:effectLst/>
            </a:endParaRPr>
          </a:p>
          <a:p>
            <a:endParaRPr lang="en-US" altLang="zh-CN" dirty="0" smtClean="0">
              <a:effectLst/>
            </a:endParaRPr>
          </a:p>
          <a:p>
            <a:r>
              <a:rPr lang="zh-CN" altLang="en-US" dirty="0" smtClean="0">
                <a:effectLst/>
              </a:rPr>
              <a:t>与</a:t>
            </a:r>
            <a:r>
              <a:rPr lang="en-US" altLang="zh-CN" dirty="0" smtClean="0">
                <a:effectLst/>
              </a:rPr>
              <a:t>MME</a:t>
            </a:r>
            <a:r>
              <a:rPr lang="zh-CN" altLang="en-US" dirty="0" smtClean="0">
                <a:effectLst/>
              </a:rPr>
              <a:t>信令相关的所有过程都在控制平面上，这取决于与移动性管理过程相关的实体之间的交互。以</a:t>
            </a:r>
            <a:r>
              <a:rPr lang="en-US" altLang="zh-CN" dirty="0" smtClean="0">
                <a:effectLst/>
              </a:rPr>
              <a:t>LTE</a:t>
            </a:r>
            <a:r>
              <a:rPr lang="zh-CN" altLang="en-US" dirty="0" smtClean="0">
                <a:effectLst/>
              </a:rPr>
              <a:t>的移动性管理为例，与移动性相关的最相关的控制平面功能包括：（</a:t>
            </a:r>
            <a:r>
              <a:rPr lang="en-US" altLang="zh-CN" dirty="0" smtClean="0">
                <a:effectLst/>
              </a:rPr>
              <a:t>1</a:t>
            </a:r>
            <a:r>
              <a:rPr lang="zh-CN" altLang="en-US" dirty="0" smtClean="0">
                <a:effectLst/>
              </a:rPr>
              <a:t>）在</a:t>
            </a:r>
            <a:r>
              <a:rPr lang="en-US" altLang="zh-CN" dirty="0" smtClean="0">
                <a:effectLst/>
              </a:rPr>
              <a:t>UE</a:t>
            </a:r>
            <a:r>
              <a:rPr lang="zh-CN" altLang="en-US" dirty="0" smtClean="0">
                <a:effectLst/>
              </a:rPr>
              <a:t>访问系统时对其进行认证；（</a:t>
            </a:r>
            <a:r>
              <a:rPr lang="en-US" altLang="zh-CN" dirty="0" smtClean="0">
                <a:effectLst/>
              </a:rPr>
              <a:t>2</a:t>
            </a:r>
            <a:r>
              <a:rPr lang="zh-CN" altLang="en-US" dirty="0" smtClean="0">
                <a:effectLst/>
              </a:rPr>
              <a:t>）在用户空闲时管理</a:t>
            </a:r>
            <a:r>
              <a:rPr lang="en-US" altLang="zh-CN" dirty="0" smtClean="0">
                <a:effectLst/>
              </a:rPr>
              <a:t>UE</a:t>
            </a:r>
            <a:r>
              <a:rPr lang="zh-CN" altLang="en-US" dirty="0" smtClean="0">
                <a:effectLst/>
              </a:rPr>
              <a:t>状态；（</a:t>
            </a:r>
            <a:r>
              <a:rPr lang="en-US" altLang="zh-CN" dirty="0" smtClean="0">
                <a:effectLst/>
              </a:rPr>
              <a:t>3</a:t>
            </a:r>
            <a:r>
              <a:rPr lang="zh-CN" altLang="en-US" dirty="0" smtClean="0">
                <a:effectLst/>
              </a:rPr>
              <a:t>）监督不同基站之间的切换；（</a:t>
            </a:r>
            <a:r>
              <a:rPr lang="en-US" altLang="zh-CN" dirty="0" smtClean="0">
                <a:effectLst/>
              </a:rPr>
              <a:t>4</a:t>
            </a:r>
            <a:r>
              <a:rPr lang="zh-CN" altLang="en-US" dirty="0" smtClean="0">
                <a:effectLst/>
              </a:rPr>
              <a:t>） 根据移动环境中连接服务的要求建立承载者；（</a:t>
            </a:r>
            <a:r>
              <a:rPr lang="en-US" altLang="zh-CN" dirty="0" smtClean="0">
                <a:effectLst/>
              </a:rPr>
              <a:t>5</a:t>
            </a:r>
            <a:r>
              <a:rPr lang="zh-CN" altLang="en-US" dirty="0" smtClean="0">
                <a:effectLst/>
              </a:rPr>
              <a:t>）生成计费信息；（</a:t>
            </a:r>
            <a:r>
              <a:rPr lang="en-US" altLang="zh-CN" dirty="0" smtClean="0">
                <a:effectLst/>
              </a:rPr>
              <a:t>6</a:t>
            </a:r>
            <a:r>
              <a:rPr lang="zh-CN" altLang="en-US" dirty="0" smtClean="0">
                <a:effectLst/>
              </a:rPr>
              <a:t>）实施合法的拦截策略，并监督</a:t>
            </a:r>
            <a:r>
              <a:rPr lang="en-US" altLang="zh-CN" dirty="0" smtClean="0">
                <a:effectLst/>
              </a:rPr>
              <a:t>3GPP</a:t>
            </a:r>
            <a:r>
              <a:rPr lang="zh-CN" altLang="en-US" dirty="0" smtClean="0">
                <a:effectLst/>
              </a:rPr>
              <a:t>规范</a:t>
            </a:r>
            <a:r>
              <a:rPr lang="en-US" altLang="zh-CN" dirty="0" smtClean="0">
                <a:effectLst/>
              </a:rPr>
              <a:t>[5]</a:t>
            </a:r>
            <a:r>
              <a:rPr lang="zh-CN" altLang="en-US" dirty="0" smtClean="0">
                <a:effectLst/>
              </a:rPr>
              <a:t>、</a:t>
            </a:r>
            <a:r>
              <a:rPr lang="en-US" altLang="zh-CN" dirty="0" smtClean="0">
                <a:effectLst/>
              </a:rPr>
              <a:t>[28]</a:t>
            </a:r>
            <a:r>
              <a:rPr lang="zh-CN" altLang="en-US" dirty="0" smtClean="0">
                <a:effectLst/>
              </a:rPr>
              <a:t>、</a:t>
            </a:r>
            <a:r>
              <a:rPr lang="en-US" altLang="zh-CN" dirty="0" smtClean="0">
                <a:effectLst/>
              </a:rPr>
              <a:t>[29]</a:t>
            </a:r>
            <a:r>
              <a:rPr lang="zh-CN" altLang="en-US" dirty="0" smtClean="0">
                <a:effectLst/>
              </a:rPr>
              <a:t>中定义的大量特性。在控制平面消息过程中经常处理的移动性管理事件包括附加、空闲、唤醒和切换</a:t>
            </a:r>
            <a:r>
              <a:rPr lang="en-US" altLang="zh-CN" dirty="0" smtClean="0">
                <a:effectLst/>
              </a:rPr>
              <a:t>[22]</a:t>
            </a:r>
            <a:r>
              <a:rPr lang="zh-CN" altLang="en-US" dirty="0" smtClean="0">
                <a:effectLst/>
              </a:rPr>
              <a:t>、</a:t>
            </a:r>
            <a:r>
              <a:rPr lang="en-US" altLang="zh-CN" dirty="0" smtClean="0">
                <a:effectLst/>
              </a:rPr>
              <a:t>[30]</a:t>
            </a:r>
            <a:r>
              <a:rPr lang="zh-CN" altLang="en-US" dirty="0" smtClean="0">
                <a:effectLst/>
              </a:rPr>
              <a:t>，所有这些事件都要求</a:t>
            </a:r>
            <a:r>
              <a:rPr lang="en-US" altLang="zh-CN" dirty="0" smtClean="0">
                <a:effectLst/>
              </a:rPr>
              <a:t>MME</a:t>
            </a:r>
            <a:r>
              <a:rPr lang="zh-CN" altLang="en-US" dirty="0" smtClean="0">
                <a:effectLst/>
              </a:rPr>
              <a:t>与几乎所有实体（包括</a:t>
            </a:r>
            <a:r>
              <a:rPr lang="en-US" altLang="zh-CN" dirty="0" smtClean="0">
                <a:effectLst/>
              </a:rPr>
              <a:t>UE</a:t>
            </a:r>
            <a:r>
              <a:rPr lang="zh-CN" altLang="en-US" dirty="0" smtClean="0">
                <a:effectLst/>
              </a:rPr>
              <a:t>和基站（在</a:t>
            </a:r>
            <a:r>
              <a:rPr lang="en-US" altLang="zh-CN" dirty="0" smtClean="0">
                <a:effectLst/>
              </a:rPr>
              <a:t>RAN</a:t>
            </a:r>
            <a:r>
              <a:rPr lang="zh-CN" altLang="en-US" dirty="0" smtClean="0">
                <a:effectLst/>
              </a:rPr>
              <a:t>中））以及服务网关实体（</a:t>
            </a:r>
            <a:r>
              <a:rPr lang="en-US" altLang="zh-CN" dirty="0" smtClean="0">
                <a:effectLst/>
              </a:rPr>
              <a:t>S-GW</a:t>
            </a:r>
            <a:r>
              <a:rPr lang="zh-CN" altLang="en-US" dirty="0" smtClean="0">
                <a:effectLst/>
              </a:rPr>
              <a:t>和</a:t>
            </a:r>
            <a:r>
              <a:rPr lang="en-US" altLang="zh-CN" dirty="0" smtClean="0">
                <a:effectLst/>
              </a:rPr>
              <a:t>P-GW</a:t>
            </a:r>
            <a:r>
              <a:rPr lang="zh-CN" altLang="en-US" dirty="0" smtClean="0">
                <a:effectLst/>
              </a:rPr>
              <a:t>）交互，和</a:t>
            </a:r>
            <a:r>
              <a:rPr lang="en-US" altLang="zh-CN" dirty="0" smtClean="0">
                <a:effectLst/>
              </a:rPr>
              <a:t>HSS</a:t>
            </a:r>
            <a:r>
              <a:rPr lang="zh-CN" altLang="en-US" dirty="0" smtClean="0">
                <a:effectLst/>
              </a:rPr>
              <a:t>（在核心网络中）。</a:t>
            </a:r>
          </a:p>
          <a:p>
            <a:r>
              <a:rPr lang="zh-CN" altLang="en-US" dirty="0" smtClean="0">
                <a:effectLst/>
              </a:rPr>
              <a:t>关于</a:t>
            </a:r>
            <a:r>
              <a:rPr lang="en-US" altLang="zh-CN" dirty="0" smtClean="0">
                <a:effectLst/>
              </a:rPr>
              <a:t>MME</a:t>
            </a:r>
            <a:r>
              <a:rPr lang="zh-CN" altLang="en-US" dirty="0" smtClean="0">
                <a:effectLst/>
              </a:rPr>
              <a:t>的上述移动性事件，有些函数需要与数据库（</a:t>
            </a:r>
            <a:r>
              <a:rPr lang="en-US" altLang="zh-CN" dirty="0" smtClean="0">
                <a:effectLst/>
              </a:rPr>
              <a:t>1</a:t>
            </a:r>
            <a:r>
              <a:rPr lang="zh-CN" altLang="en-US" dirty="0" smtClean="0">
                <a:effectLst/>
              </a:rPr>
              <a:t>）和（</a:t>
            </a:r>
            <a:r>
              <a:rPr lang="en-US" altLang="zh-CN" dirty="0" smtClean="0">
                <a:effectLst/>
              </a:rPr>
              <a:t>2</a:t>
            </a:r>
            <a:r>
              <a:rPr lang="zh-CN" altLang="en-US" dirty="0" smtClean="0">
                <a:effectLst/>
              </a:rPr>
              <a:t>）交互，有些函数可以在</a:t>
            </a:r>
            <a:r>
              <a:rPr lang="en-US" altLang="zh-CN" dirty="0" smtClean="0">
                <a:effectLst/>
              </a:rPr>
              <a:t>RAN</a:t>
            </a:r>
            <a:r>
              <a:rPr lang="zh-CN" altLang="en-US" dirty="0" smtClean="0">
                <a:effectLst/>
              </a:rPr>
              <a:t>中本地实现，而不需要数据库查询，例如</a:t>
            </a:r>
            <a:r>
              <a:rPr lang="en-US" altLang="zh-CN" dirty="0" err="1" smtClean="0">
                <a:effectLst/>
              </a:rPr>
              <a:t>mMTC</a:t>
            </a:r>
            <a:r>
              <a:rPr lang="zh-CN" altLang="en-US" dirty="0" smtClean="0">
                <a:effectLst/>
              </a:rPr>
              <a:t>的（</a:t>
            </a:r>
            <a:r>
              <a:rPr lang="en-US" altLang="zh-CN" dirty="0" smtClean="0">
                <a:effectLst/>
              </a:rPr>
              <a:t>3</a:t>
            </a:r>
            <a:r>
              <a:rPr lang="zh-CN" altLang="en-US" dirty="0" smtClean="0">
                <a:effectLst/>
              </a:rPr>
              <a:t>），（</a:t>
            </a:r>
            <a:r>
              <a:rPr lang="en-US" altLang="zh-CN" dirty="0" smtClean="0">
                <a:effectLst/>
              </a:rPr>
              <a:t>4</a:t>
            </a:r>
            <a:r>
              <a:rPr lang="zh-CN" altLang="en-US" dirty="0" smtClean="0">
                <a:effectLst/>
              </a:rPr>
              <a:t>）。由于涉及数据库查询的交互会导致延迟，从而影响</a:t>
            </a:r>
            <a:r>
              <a:rPr lang="en-US" altLang="zh-CN" dirty="0" smtClean="0">
                <a:effectLst/>
              </a:rPr>
              <a:t>MME</a:t>
            </a:r>
            <a:r>
              <a:rPr lang="zh-CN" altLang="en-US" dirty="0" smtClean="0">
                <a:effectLst/>
              </a:rPr>
              <a:t>的性能，而分布式数据库会带来</a:t>
            </a:r>
            <a:r>
              <a:rPr lang="en-US" altLang="zh-CN" dirty="0" smtClean="0">
                <a:effectLst/>
              </a:rPr>
              <a:t>MME</a:t>
            </a:r>
            <a:r>
              <a:rPr lang="zh-CN" altLang="en-US" dirty="0" smtClean="0">
                <a:effectLst/>
              </a:rPr>
              <a:t>状态数据的同步问题，因此数据库查询相关的交互过程和相关的功能配置成为</a:t>
            </a:r>
            <a:r>
              <a:rPr lang="en-US" altLang="zh-CN" dirty="0" err="1" smtClean="0">
                <a:effectLst/>
              </a:rPr>
              <a:t>vMME</a:t>
            </a:r>
            <a:r>
              <a:rPr lang="zh-CN" altLang="en-US" dirty="0" smtClean="0">
                <a:effectLst/>
              </a:rPr>
              <a:t>进一步解耦和设计的折衷。另一个问题是蜂窝无线接入网的分层部署，如果</a:t>
            </a:r>
            <a:r>
              <a:rPr lang="en-US" altLang="zh-CN" dirty="0" err="1" smtClean="0">
                <a:effectLst/>
              </a:rPr>
              <a:t>vMME</a:t>
            </a:r>
            <a:r>
              <a:rPr lang="zh-CN" altLang="en-US" dirty="0" smtClean="0">
                <a:effectLst/>
              </a:rPr>
              <a:t>的某些功能部件位于核心网中，则热点区域移动事件的频繁交互以及回程的信令负载会加重</a:t>
            </a:r>
            <a:r>
              <a:rPr lang="en-US" altLang="zh-CN" dirty="0" err="1" smtClean="0">
                <a:effectLst/>
              </a:rPr>
              <a:t>vMME</a:t>
            </a:r>
            <a:r>
              <a:rPr lang="zh-CN" altLang="en-US" dirty="0" smtClean="0">
                <a:effectLst/>
              </a:rPr>
              <a:t>的负担。</a:t>
            </a:r>
            <a:endParaRPr lang="en-US" altLang="zh-CN" dirty="0" smtClean="0">
              <a:effectLst/>
            </a:endParaRPr>
          </a:p>
          <a:p>
            <a:endParaRPr lang="en-US" altLang="zh-CN" dirty="0" smtClean="0">
              <a:effectLst/>
            </a:endParaRPr>
          </a:p>
          <a:p>
            <a:r>
              <a:rPr lang="en-US" altLang="zh-TW" dirty="0" smtClean="0"/>
              <a:t>考虑到蜂窝无线接入网的分层部署、分布式数据库引起的同步问题、用户设备的不同移动性特征以及通信链路上的信令成本，第二步是将MME解耦为三个组件，其中包括位于RAN节点附近的一个组件，负责信令处理的组件和数据库查询的组件。</a:t>
            </a:r>
            <a:endParaRPr lang="zh-CN" altLang="en-US" dirty="0" smtClean="0">
              <a:effectLst/>
            </a:endParaRPr>
          </a:p>
          <a:p>
            <a:endParaRPr lang="zh-TW" altLang="en-US" dirty="0"/>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18</a:t>
            </a:fld>
            <a:endParaRPr lang="zh-TW" altLang="en-US"/>
          </a:p>
        </p:txBody>
      </p:sp>
    </p:spTree>
    <p:extLst>
      <p:ext uri="{BB962C8B-B14F-4D97-AF65-F5344CB8AC3E}">
        <p14:creationId xmlns:p14="http://schemas.microsoft.com/office/powerpoint/2010/main" val="30962878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基于以上对功能分解和信令交互的考虑，采用1:3的vMME映射方案，将vMME划分为移动信令转发（MSF）、</a:t>
            </a:r>
            <a:r>
              <a:rPr lang="en-US" altLang="zh-TW" dirty="0" err="1" smtClean="0"/>
              <a:t>移动管理处理器（MMP）和数据查询更新（DQU）三个虚拟组件</a:t>
            </a:r>
            <a:r>
              <a:rPr lang="en-US" altLang="zh-TW" dirty="0" smtClean="0"/>
              <a:t>。</a:t>
            </a:r>
          </a:p>
          <a:p>
            <a:endParaRPr lang="en-US" altLang="zh-TW" dirty="0" smtClean="0">
              <a:effectLst/>
            </a:endParaRPr>
          </a:p>
          <a:p>
            <a:r>
              <a:rPr lang="en-US" altLang="zh-TW" dirty="0" err="1" smtClean="0">
                <a:effectLst/>
              </a:rPr>
              <a:t>MSF:负责接收来自核心网和无线接入网的所有移动性管理信令消息，转发或应答部分移动性管理信令消息</a:t>
            </a:r>
            <a:r>
              <a:rPr lang="en-US" altLang="zh-TW" dirty="0" smtClean="0">
                <a:effectLst/>
              </a:rPr>
              <a:t>。</a:t>
            </a:r>
          </a:p>
          <a:p>
            <a:r>
              <a:rPr lang="en-US" altLang="zh-TW" dirty="0" err="1" smtClean="0">
                <a:effectLst/>
              </a:rPr>
              <a:t>它实际上充当vMME和其他网络实体之间的通信接口。移动用户的一些移动上下文信息存储在MSF中</a:t>
            </a:r>
            <a:r>
              <a:rPr lang="en-US" altLang="zh-TW" dirty="0" smtClean="0">
                <a:effectLst/>
              </a:rPr>
              <a:t>。</a:t>
            </a:r>
            <a:endParaRPr lang="zh-TW" altLang="en-US" dirty="0"/>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19</a:t>
            </a:fld>
            <a:endParaRPr lang="zh-TW" altLang="en-US"/>
          </a:p>
        </p:txBody>
      </p:sp>
    </p:spTree>
    <p:extLst>
      <p:ext uri="{BB962C8B-B14F-4D97-AF65-F5344CB8AC3E}">
        <p14:creationId xmlns:p14="http://schemas.microsoft.com/office/powerpoint/2010/main" val="40959073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smtClean="0">
                <a:effectLst/>
              </a:rPr>
              <a:t>MMP：负责实现移动管理功能逻辑，移动用户的移动上下文信息也存储在MMP中。当MMP接收来自MSFs转发的其它网络实体的信令消息时，MMP根据其功能逻辑来处理信令消息。</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dirty="0" smtClean="0">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smtClean="0">
                <a:effectLst/>
              </a:rPr>
              <a:t>如果在移动管理信令处理所需的处理期间无法在MMP缓存中获得数据，则MMP向DQU发送查询请求，并且从DQU对查询请求的应答中获得信令处理所需的数据。</a:t>
            </a:r>
            <a:endParaRPr lang="zh-TW" altLang="en-US" dirty="0"/>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20</a:t>
            </a:fld>
            <a:endParaRPr lang="zh-TW" altLang="en-US"/>
          </a:p>
        </p:txBody>
      </p:sp>
    </p:spTree>
    <p:extLst>
      <p:ext uri="{BB962C8B-B14F-4D97-AF65-F5344CB8AC3E}">
        <p14:creationId xmlns:p14="http://schemas.microsoft.com/office/powerpoint/2010/main" val="26167209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baseline="0" dirty="0" smtClean="0"/>
              <a:t>摘要</a:t>
            </a:r>
            <a:endParaRPr lang="en-US" altLang="zh-TW" sz="12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zh-TW" altLang="zh-TW" dirty="0" smtClean="0"/>
              <a:t>介紹</a:t>
            </a:r>
            <a:br>
              <a:rPr lang="zh-TW" altLang="zh-TW" dirty="0" smtClean="0"/>
            </a:br>
            <a:r>
              <a:rPr lang="zh-TW" altLang="zh-TW" dirty="0" smtClean="0"/>
              <a:t>系統</a:t>
            </a:r>
            <a:r>
              <a:rPr lang="zh-TW" altLang="en-US" dirty="0" smtClean="0"/>
              <a:t>模型</a:t>
            </a:r>
            <a:r>
              <a:rPr lang="zh-TW" altLang="zh-TW" dirty="0" smtClean="0"/>
              <a:t/>
            </a:r>
            <a:br>
              <a:rPr lang="zh-TW" altLang="zh-TW" dirty="0" smtClean="0"/>
            </a:br>
            <a:r>
              <a:rPr lang="zh-TW" altLang="zh-TW" b="0" dirty="0" smtClean="0"/>
              <a:t>問題</a:t>
            </a:r>
            <a:r>
              <a:rPr lang="zh-TW" altLang="en-US" b="0" dirty="0" smtClean="0"/>
              <a:t>公式化</a:t>
            </a:r>
            <a:r>
              <a:rPr lang="zh-TW" altLang="zh-TW" dirty="0" smtClean="0"/>
              <a:t/>
            </a:r>
            <a:br>
              <a:rPr lang="zh-TW" altLang="zh-TW" dirty="0" smtClean="0"/>
            </a:br>
            <a:r>
              <a:rPr lang="zh-TW" altLang="zh-TW" dirty="0" smtClean="0"/>
              <a:t>績效評估</a:t>
            </a:r>
            <a:br>
              <a:rPr lang="zh-TW" altLang="zh-TW" dirty="0" smtClean="0"/>
            </a:br>
            <a:r>
              <a:rPr lang="zh-TW" altLang="zh-TW" dirty="0" smtClean="0"/>
              <a:t>結論</a:t>
            </a:r>
            <a:endParaRPr lang="en-US" altLang="zh-TW" sz="1200" baseline="0" dirty="0"/>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0FCA8AA-0525-4FA5-ADE9-0CFAAD5128D6}" type="slidenum">
              <a:rPr kumimoji="1" lang="zh-TW" altLang="en-US" sz="1200" b="0" i="0" u="none" strike="noStrike" kern="1200" cap="none" spc="0" normalizeH="0" baseline="0" noProof="0" smtClean="0">
                <a:ln>
                  <a:noFill/>
                </a:ln>
                <a:solidFill>
                  <a:prstClr val="black"/>
                </a:solidFill>
                <a:effectLst/>
                <a:uLnTx/>
                <a:uFillTx/>
                <a:latin typeface="Arial" charset="0"/>
                <a:ea typeface="新細明體"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2</a:t>
            </a:fld>
            <a:endParaRPr kumimoji="1" lang="zh-TW" altLang="en-US" sz="1200" b="0" i="0" u="none" strike="noStrike" kern="1200" cap="none" spc="0" normalizeH="0" baseline="0" noProof="0">
              <a:ln>
                <a:noFill/>
              </a:ln>
              <a:solidFill>
                <a:prstClr val="black"/>
              </a:solidFill>
              <a:effectLst/>
              <a:uLnTx/>
              <a:uFillTx/>
              <a:latin typeface="Arial" charset="0"/>
              <a:ea typeface="新細明體" charset="-120"/>
              <a:cs typeface="+mn-cs"/>
            </a:endParaRPr>
          </a:p>
        </p:txBody>
      </p:sp>
    </p:spTree>
    <p:extLst>
      <p:ext uri="{BB962C8B-B14F-4D97-AF65-F5344CB8AC3E}">
        <p14:creationId xmlns:p14="http://schemas.microsoft.com/office/powerpoint/2010/main" val="37312055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effectLst/>
              </a:rPr>
              <a:t>当MMP完成处理，并且MMP生成的信令消息需要发送到指定的网络实体时，MMP将信令消息发送到相应的MSF，该MSF用于将信令消息转发到该对应的网络实体。</a:t>
            </a:r>
          </a:p>
          <a:p>
            <a:endParaRPr lang="en-US" altLang="zh-TW" dirty="0" smtClean="0">
              <a:effectLst/>
            </a:endParaRPr>
          </a:p>
          <a:p>
            <a:r>
              <a:rPr lang="zh-TW" altLang="zh-TW" dirty="0" smtClean="0"/>
              <a:t>如果需要根據MMP處理來更新數據庫中的數據，則MMP將更新數據庫請求發送到DQU，並且數據庫更新操作將由DQU執行。</a:t>
            </a:r>
            <a:endParaRPr lang="zh-TW" altLang="en-US" dirty="0"/>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21</a:t>
            </a:fld>
            <a:endParaRPr lang="zh-TW" altLang="en-US"/>
          </a:p>
        </p:txBody>
      </p:sp>
    </p:spTree>
    <p:extLst>
      <p:ext uri="{BB962C8B-B14F-4D97-AF65-F5344CB8AC3E}">
        <p14:creationId xmlns:p14="http://schemas.microsoft.com/office/powerpoint/2010/main" val="25051244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effectLst/>
              </a:rPr>
              <a:t>DQU：负责查询和更新移动用户的相关状态信息，并为移动用户存储一些移动上下文信息。当DQU从MMP接收到数据查询请求时，它查询相关数据并将查询结果返回给MMP。当DQU接收到MMP的数据更新请求时，完成相关的数据更新。</a:t>
            </a:r>
            <a:endParaRPr lang="zh-TW" altLang="en-US" dirty="0"/>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22</a:t>
            </a:fld>
            <a:endParaRPr lang="zh-TW" altLang="en-US"/>
          </a:p>
        </p:txBody>
      </p:sp>
    </p:spTree>
    <p:extLst>
      <p:ext uri="{BB962C8B-B14F-4D97-AF65-F5344CB8AC3E}">
        <p14:creationId xmlns:p14="http://schemas.microsoft.com/office/powerpoint/2010/main" val="30612608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b="1" dirty="0" smtClean="0">
                <a:effectLst/>
              </a:rPr>
              <a:t>基于</a:t>
            </a:r>
            <a:r>
              <a:rPr lang="en-US" altLang="zh-TW" b="1" dirty="0" smtClean="0">
                <a:effectLst/>
              </a:rPr>
              <a:t>SFC</a:t>
            </a:r>
            <a:r>
              <a:rPr lang="zh-CN" altLang="en-US" b="1" dirty="0" smtClean="0">
                <a:effectLst/>
              </a:rPr>
              <a:t>的信令过程</a:t>
            </a:r>
            <a:endParaRPr lang="en-US" altLang="zh-TW" dirty="0" smtClean="0"/>
          </a:p>
          <a:p>
            <a:endParaRPr lang="en-US" altLang="zh-TW" dirty="0" smtClean="0"/>
          </a:p>
          <a:p>
            <a:r>
              <a:rPr lang="en-US" altLang="zh-TW" dirty="0" err="1" smtClean="0"/>
              <a:t>vMME可以看作是一种网络服务。也就是说，vMME的VNF组件可以连接在一起并链接在一起，以执行移动性管理的功能</a:t>
            </a:r>
            <a:r>
              <a:rPr lang="en-US" altLang="zh-TW" dirty="0" smtClean="0"/>
              <a:t>。</a:t>
            </a:r>
          </a:p>
          <a:p>
            <a:endParaRPr lang="en-US" altLang="zh-TW" dirty="0" smtClean="0"/>
          </a:p>
          <a:p>
            <a:r>
              <a:rPr lang="en-US" altLang="zh-TW" dirty="0" err="1" smtClean="0"/>
              <a:t>vMME的信令过程实质上是VNFCs根据信令过程流相互调用的过程，因此基于vMME的信令过程构成服务功能链</a:t>
            </a:r>
            <a:r>
              <a:rPr lang="en-US" altLang="zh-TW" dirty="0" smtClean="0"/>
              <a:t>。</a:t>
            </a:r>
          </a:p>
          <a:p>
            <a:r>
              <a:rPr lang="en-US" altLang="zh-TW" dirty="0" err="1" smtClean="0"/>
              <a:t>换言之，vMME的优化不仅与</a:t>
            </a:r>
            <a:r>
              <a:rPr lang="en-US" altLang="zh-TW" dirty="0" smtClean="0"/>
              <a:t>  </a:t>
            </a:r>
            <a:r>
              <a:rPr lang="en-US" altLang="zh-TW" dirty="0" err="1" smtClean="0"/>
              <a:t>VNF组件的优化配置有关，而且还</a:t>
            </a:r>
            <a:r>
              <a:rPr lang="en-US" altLang="zh-TW" dirty="0" smtClean="0"/>
              <a:t>  </a:t>
            </a:r>
            <a:r>
              <a:rPr lang="en-US" altLang="zh-TW" dirty="0" err="1" smtClean="0"/>
              <a:t>受到基于信令过程的服务功能链的约束</a:t>
            </a:r>
            <a:r>
              <a:rPr lang="en-US" altLang="zh-TW" dirty="0" smtClean="0"/>
              <a:t>。</a:t>
            </a:r>
          </a:p>
          <a:p>
            <a:endParaRPr lang="en-US" altLang="zh-TW" dirty="0" smtClean="0"/>
          </a:p>
          <a:p>
            <a:r>
              <a:rPr lang="en-US" altLang="zh-TW" dirty="0" err="1" smtClean="0"/>
              <a:t>在不影响移动性管理功能完整性的前提下，通过vMME中VNF组件的布局和组合，优化了基于信令过程的业务功能链</a:t>
            </a:r>
            <a:endParaRPr lang="zh-TW" altLang="en-US" dirty="0"/>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25</a:t>
            </a:fld>
            <a:endParaRPr lang="zh-TW" altLang="en-US"/>
          </a:p>
        </p:txBody>
      </p:sp>
    </p:spTree>
    <p:extLst>
      <p:ext uri="{BB962C8B-B14F-4D97-AF65-F5344CB8AC3E}">
        <p14:creationId xmlns:p14="http://schemas.microsoft.com/office/powerpoint/2010/main" val="39303140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为了详细描述基于1:3映射的vMME的一般信令流程，使用了一个vMME的例子来支持ue的移动性管理，该vMME包括5个msf、2个MMPs和1个DQU。图5说明了用于vMME的DQU、MMP和MSF的分层控制框架。</a:t>
            </a:r>
          </a:p>
          <a:p>
            <a:r>
              <a:rPr lang="en-US" altLang="zh-TW" dirty="0" err="1" smtClean="0"/>
              <a:t>根据上述vMME框架，给出了基于MSF、MMP和DQU</a:t>
            </a:r>
            <a:r>
              <a:rPr lang="en-US" altLang="zh-TW" dirty="0" smtClean="0"/>
              <a:t> 1:3映射的通用信令流程如下：</a:t>
            </a:r>
          </a:p>
          <a:p>
            <a:endParaRPr lang="en-US" altLang="zh-CN" dirty="0" smtClean="0">
              <a:effectLst/>
            </a:endParaRPr>
          </a:p>
          <a:p>
            <a:r>
              <a:rPr lang="zh-TW" altLang="en-US" dirty="0" smtClean="0">
                <a:effectLst/>
              </a:rPr>
              <a:t>（</a:t>
            </a:r>
            <a:r>
              <a:rPr lang="en-US" altLang="zh-CN" dirty="0" smtClean="0">
                <a:effectLst/>
              </a:rPr>
              <a:t>1</a:t>
            </a:r>
            <a:r>
              <a:rPr lang="zh-CN" altLang="en-US" dirty="0" smtClean="0">
                <a:effectLst/>
              </a:rPr>
              <a:t>） </a:t>
            </a:r>
            <a:r>
              <a:rPr lang="en-US" altLang="zh-CN" dirty="0" smtClean="0">
                <a:effectLst/>
              </a:rPr>
              <a:t>MSF</a:t>
            </a:r>
            <a:r>
              <a:rPr lang="zh-CN" altLang="en-US" dirty="0" smtClean="0">
                <a:effectLst/>
              </a:rPr>
              <a:t>接收来自</a:t>
            </a:r>
            <a:r>
              <a:rPr lang="en-US" altLang="zh-CN" dirty="0" smtClean="0">
                <a:effectLst/>
              </a:rPr>
              <a:t>BSs</a:t>
            </a:r>
            <a:r>
              <a:rPr lang="zh-CN" altLang="en-US" dirty="0" smtClean="0">
                <a:effectLst/>
              </a:rPr>
              <a:t>、</a:t>
            </a:r>
            <a:r>
              <a:rPr lang="en-US" altLang="zh-CN" dirty="0" smtClean="0">
                <a:effectLst/>
              </a:rPr>
              <a:t>S-GW</a:t>
            </a:r>
            <a:r>
              <a:rPr lang="zh-CN" altLang="en-US" dirty="0" smtClean="0">
                <a:effectLst/>
              </a:rPr>
              <a:t>、</a:t>
            </a:r>
            <a:r>
              <a:rPr lang="en-US" altLang="zh-CN" dirty="0" smtClean="0">
                <a:effectLst/>
              </a:rPr>
              <a:t>P-GW</a:t>
            </a:r>
            <a:r>
              <a:rPr lang="zh-CN" altLang="en-US" dirty="0" smtClean="0">
                <a:effectLst/>
              </a:rPr>
              <a:t>和</a:t>
            </a:r>
            <a:r>
              <a:rPr lang="en-US" altLang="zh-CN" dirty="0" smtClean="0">
                <a:effectLst/>
              </a:rPr>
              <a:t>HSS</a:t>
            </a:r>
            <a:r>
              <a:rPr lang="zh-CN" altLang="en-US" dirty="0" smtClean="0">
                <a:effectLst/>
              </a:rPr>
              <a:t>的信令消息，作为</a:t>
            </a:r>
            <a:r>
              <a:rPr lang="en-US" altLang="zh-CN" dirty="0" err="1" smtClean="0">
                <a:effectLst/>
              </a:rPr>
              <a:t>vMME</a:t>
            </a:r>
            <a:r>
              <a:rPr lang="zh-CN" altLang="en-US" dirty="0" smtClean="0">
                <a:effectLst/>
              </a:rPr>
              <a:t>与</a:t>
            </a:r>
            <a:r>
              <a:rPr lang="en-US" altLang="zh-CN" dirty="0" smtClean="0">
                <a:effectLst/>
              </a:rPr>
              <a:t>BSs</a:t>
            </a:r>
            <a:r>
              <a:rPr lang="zh-CN" altLang="en-US" dirty="0" smtClean="0">
                <a:effectLst/>
              </a:rPr>
              <a:t>、</a:t>
            </a:r>
            <a:r>
              <a:rPr lang="en-US" altLang="zh-CN" dirty="0" smtClean="0">
                <a:effectLst/>
              </a:rPr>
              <a:t>S-GW</a:t>
            </a:r>
            <a:r>
              <a:rPr lang="zh-CN" altLang="en-US" dirty="0" smtClean="0">
                <a:effectLst/>
              </a:rPr>
              <a:t>、</a:t>
            </a:r>
            <a:r>
              <a:rPr lang="en-US" altLang="zh-CN" dirty="0" smtClean="0">
                <a:effectLst/>
              </a:rPr>
              <a:t>P-GW</a:t>
            </a:r>
            <a:r>
              <a:rPr lang="zh-CN" altLang="en-US" dirty="0" smtClean="0">
                <a:effectLst/>
              </a:rPr>
              <a:t>和</a:t>
            </a:r>
            <a:r>
              <a:rPr lang="en-US" altLang="zh-CN" dirty="0" smtClean="0">
                <a:effectLst/>
              </a:rPr>
              <a:t>HSS</a:t>
            </a:r>
            <a:r>
              <a:rPr lang="zh-CN" altLang="en-US" dirty="0" smtClean="0">
                <a:effectLst/>
              </a:rPr>
              <a:t>等网络实体相关移动性管理的通信接口；</a:t>
            </a:r>
            <a:endParaRPr lang="en-US" altLang="zh-CN" dirty="0" smtClean="0">
              <a:effectLst/>
            </a:endParaRPr>
          </a:p>
          <a:p>
            <a:r>
              <a:rPr lang="zh-CN" altLang="en-US" sz="1200" kern="1200" dirty="0" smtClean="0">
                <a:solidFill>
                  <a:schemeClr val="tx1"/>
                </a:solidFill>
                <a:effectLst/>
                <a:latin typeface="+mn-lt"/>
                <a:ea typeface="+mn-ea"/>
                <a:cs typeface="+mn-cs"/>
              </a:rPr>
              <a:t>（</a:t>
            </a:r>
            <a:r>
              <a:rPr lang="en-US" altLang="zh-CN" sz="1200" kern="1200" dirty="0" smtClean="0">
                <a:solidFill>
                  <a:schemeClr val="tx1"/>
                </a:solidFill>
                <a:effectLst/>
                <a:latin typeface="+mn-lt"/>
                <a:ea typeface="+mn-ea"/>
                <a:cs typeface="+mn-cs"/>
              </a:rPr>
              <a:t>2</a:t>
            </a:r>
            <a:r>
              <a:rPr lang="zh-CN" altLang="en-US" sz="1200" kern="1200" dirty="0" smtClean="0">
                <a:solidFill>
                  <a:schemeClr val="tx1"/>
                </a:solidFill>
                <a:effectLst/>
                <a:latin typeface="+mn-lt"/>
                <a:ea typeface="+mn-ea"/>
                <a:cs typeface="+mn-cs"/>
              </a:rPr>
              <a:t>）</a:t>
            </a:r>
            <a:r>
              <a:rPr lang="zh-CN" altLang="en-US" dirty="0" smtClean="0">
                <a:effectLst/>
              </a:rPr>
              <a:t> </a:t>
            </a:r>
            <a:r>
              <a:rPr lang="en-US" altLang="zh-CN" dirty="0" smtClean="0">
                <a:effectLst/>
              </a:rPr>
              <a:t>MSF</a:t>
            </a:r>
            <a:r>
              <a:rPr lang="zh-CN" altLang="en-US" dirty="0" smtClean="0">
                <a:effectLst/>
              </a:rPr>
              <a:t>检查信令消息的网络实体信息并转发给相应的</a:t>
            </a:r>
            <a:r>
              <a:rPr lang="en-US" altLang="zh-CN" dirty="0" smtClean="0">
                <a:effectLst/>
              </a:rPr>
              <a:t>MMP</a:t>
            </a:r>
            <a:r>
              <a:rPr lang="zh-CN" altLang="en-US" dirty="0" smtClean="0">
                <a:effectLst/>
              </a:rPr>
              <a:t>；</a:t>
            </a:r>
            <a:endParaRPr lang="en-US" altLang="zh-CN" dirty="0" smtClean="0">
              <a:effectLst/>
            </a:endParaRPr>
          </a:p>
          <a:p>
            <a:r>
              <a:rPr lang="zh-CN" altLang="en-US" dirty="0" smtClean="0">
                <a:effectLst/>
              </a:rPr>
              <a:t>（</a:t>
            </a:r>
            <a:r>
              <a:rPr lang="en-US" altLang="zh-CN" dirty="0" smtClean="0">
                <a:effectLst/>
              </a:rPr>
              <a:t>3</a:t>
            </a:r>
            <a:r>
              <a:rPr lang="zh-CN" altLang="en-US" dirty="0" smtClean="0">
                <a:effectLst/>
              </a:rPr>
              <a:t>） </a:t>
            </a:r>
            <a:r>
              <a:rPr lang="en-US" altLang="zh-CN" dirty="0" smtClean="0">
                <a:effectLst/>
              </a:rPr>
              <a:t>MMP</a:t>
            </a:r>
            <a:r>
              <a:rPr lang="zh-CN" altLang="en-US" dirty="0" smtClean="0">
                <a:effectLst/>
              </a:rPr>
              <a:t>接收信令消息，并根据其功能逻辑对其进行处理。在此过程中，</a:t>
            </a:r>
            <a:r>
              <a:rPr lang="en-US" altLang="zh-CN" dirty="0" smtClean="0">
                <a:effectLst/>
              </a:rPr>
              <a:t>MMP</a:t>
            </a:r>
            <a:r>
              <a:rPr lang="zh-CN" altLang="en-US" dirty="0" smtClean="0">
                <a:effectLst/>
              </a:rPr>
              <a:t>检查处理信令消息所需的数据是否存储在其高速缓存中；</a:t>
            </a:r>
            <a:endParaRPr lang="en-US" altLang="zh-CN" dirty="0" smtClean="0">
              <a:effectLst/>
            </a:endParaRPr>
          </a:p>
          <a:p>
            <a:r>
              <a:rPr lang="zh-CN" altLang="en-US" dirty="0" smtClean="0">
                <a:effectLst/>
              </a:rPr>
              <a:t>（</a:t>
            </a:r>
            <a:r>
              <a:rPr lang="en-US" altLang="zh-CN" dirty="0" smtClean="0">
                <a:effectLst/>
              </a:rPr>
              <a:t>4</a:t>
            </a:r>
            <a:r>
              <a:rPr lang="zh-CN" altLang="en-US" dirty="0" smtClean="0">
                <a:effectLst/>
              </a:rPr>
              <a:t>） 如果在其缓存中找不到处理信令消息所需的数据，则</a:t>
            </a:r>
            <a:r>
              <a:rPr lang="en-US" altLang="zh-CN" dirty="0" smtClean="0">
                <a:effectLst/>
              </a:rPr>
              <a:t>MMP</a:t>
            </a:r>
            <a:r>
              <a:rPr lang="zh-CN" altLang="en-US" dirty="0" smtClean="0">
                <a:effectLst/>
              </a:rPr>
              <a:t>向</a:t>
            </a:r>
            <a:r>
              <a:rPr lang="en-US" altLang="zh-CN" dirty="0" smtClean="0">
                <a:effectLst/>
              </a:rPr>
              <a:t>DQU</a:t>
            </a:r>
            <a:r>
              <a:rPr lang="zh-CN" altLang="en-US" dirty="0" smtClean="0">
                <a:effectLst/>
              </a:rPr>
              <a:t>发送数据查询请求，以从数据库中检索所需的数据。在数据库检索期间，</a:t>
            </a:r>
            <a:r>
              <a:rPr lang="en-US" altLang="zh-CN" dirty="0" smtClean="0">
                <a:effectLst/>
              </a:rPr>
              <a:t>MMP</a:t>
            </a:r>
            <a:r>
              <a:rPr lang="zh-CN" altLang="en-US" dirty="0" smtClean="0">
                <a:effectLst/>
              </a:rPr>
              <a:t>处理其它信令消息；</a:t>
            </a:r>
          </a:p>
          <a:p>
            <a:r>
              <a:rPr lang="zh-CN" altLang="en-US" dirty="0" smtClean="0">
                <a:effectLst/>
              </a:rPr>
              <a:t>（</a:t>
            </a:r>
            <a:r>
              <a:rPr lang="en-US" altLang="zh-CN" dirty="0" smtClean="0">
                <a:effectLst/>
              </a:rPr>
              <a:t>5</a:t>
            </a:r>
            <a:r>
              <a:rPr lang="zh-CN" altLang="en-US" dirty="0" smtClean="0">
                <a:effectLst/>
              </a:rPr>
              <a:t>） </a:t>
            </a:r>
            <a:r>
              <a:rPr lang="en-US" altLang="zh-CN" dirty="0" smtClean="0">
                <a:effectLst/>
              </a:rPr>
              <a:t>DQU</a:t>
            </a:r>
            <a:r>
              <a:rPr lang="zh-CN" altLang="en-US" dirty="0" smtClean="0">
                <a:effectLst/>
              </a:rPr>
              <a:t>处理数据查询请求，并将查询结果返回给</a:t>
            </a:r>
            <a:r>
              <a:rPr lang="en-US" altLang="zh-CN" dirty="0" smtClean="0">
                <a:effectLst/>
              </a:rPr>
              <a:t>MMP</a:t>
            </a:r>
            <a:r>
              <a:rPr lang="zh-CN" altLang="en-US" dirty="0" smtClean="0">
                <a:effectLst/>
              </a:rPr>
              <a:t>；</a:t>
            </a:r>
          </a:p>
          <a:p>
            <a:r>
              <a:rPr lang="zh-CN" altLang="en-US" dirty="0" smtClean="0">
                <a:effectLst/>
              </a:rPr>
              <a:t>（</a:t>
            </a:r>
            <a:r>
              <a:rPr lang="en-US" altLang="zh-CN" dirty="0" smtClean="0">
                <a:effectLst/>
              </a:rPr>
              <a:t>6</a:t>
            </a:r>
            <a:r>
              <a:rPr lang="zh-CN" altLang="en-US" dirty="0" smtClean="0">
                <a:effectLst/>
              </a:rPr>
              <a:t>） 当</a:t>
            </a:r>
            <a:r>
              <a:rPr lang="en-US" altLang="zh-CN" dirty="0" smtClean="0">
                <a:effectLst/>
              </a:rPr>
              <a:t>MMP</a:t>
            </a:r>
            <a:r>
              <a:rPr lang="zh-CN" altLang="en-US" dirty="0" smtClean="0">
                <a:effectLst/>
              </a:rPr>
              <a:t>获得处理信令过程所需的数据时，对信令消息进行处理；</a:t>
            </a:r>
          </a:p>
          <a:p>
            <a:r>
              <a:rPr lang="zh-CN" altLang="en-US" dirty="0" smtClean="0">
                <a:effectLst/>
              </a:rPr>
              <a:t>（</a:t>
            </a:r>
            <a:r>
              <a:rPr lang="en-US" altLang="zh-CN" dirty="0" smtClean="0">
                <a:effectLst/>
              </a:rPr>
              <a:t>7</a:t>
            </a:r>
            <a:r>
              <a:rPr lang="zh-CN" altLang="en-US" dirty="0" smtClean="0">
                <a:effectLst/>
              </a:rPr>
              <a:t>） </a:t>
            </a:r>
            <a:r>
              <a:rPr lang="en-US" altLang="zh-CN" dirty="0" smtClean="0">
                <a:effectLst/>
              </a:rPr>
              <a:t>MMP</a:t>
            </a:r>
            <a:r>
              <a:rPr lang="zh-CN" altLang="en-US" dirty="0" smtClean="0">
                <a:effectLst/>
              </a:rPr>
              <a:t>完成信令消息的处理后，如果需要更新</a:t>
            </a:r>
            <a:r>
              <a:rPr lang="en-US" altLang="zh-CN" dirty="0" smtClean="0">
                <a:effectLst/>
              </a:rPr>
              <a:t>DQU</a:t>
            </a:r>
            <a:r>
              <a:rPr lang="zh-CN" altLang="en-US" dirty="0" smtClean="0">
                <a:effectLst/>
              </a:rPr>
              <a:t>中的一些移动上下文信息，</a:t>
            </a:r>
            <a:r>
              <a:rPr lang="en-US" altLang="zh-CN" dirty="0" smtClean="0">
                <a:effectLst/>
              </a:rPr>
              <a:t>MMP</a:t>
            </a:r>
            <a:r>
              <a:rPr lang="zh-CN" altLang="en-US" dirty="0" smtClean="0">
                <a:effectLst/>
              </a:rPr>
              <a:t>向</a:t>
            </a:r>
            <a:r>
              <a:rPr lang="en-US" altLang="zh-CN" dirty="0" smtClean="0">
                <a:effectLst/>
              </a:rPr>
              <a:t>DQU</a:t>
            </a:r>
            <a:r>
              <a:rPr lang="zh-CN" altLang="en-US" dirty="0" smtClean="0">
                <a:effectLst/>
              </a:rPr>
              <a:t>发送数据更新请求；</a:t>
            </a:r>
            <a:endParaRPr lang="en-US" altLang="zh-CN" dirty="0" smtClean="0">
              <a:effectLst/>
            </a:endParaRPr>
          </a:p>
          <a:p>
            <a:r>
              <a:rPr lang="zh-CN" altLang="en-US" dirty="0" smtClean="0">
                <a:effectLst/>
              </a:rPr>
              <a:t>（</a:t>
            </a:r>
            <a:r>
              <a:rPr lang="en-US" altLang="zh-CN" dirty="0" smtClean="0">
                <a:effectLst/>
              </a:rPr>
              <a:t>8</a:t>
            </a:r>
            <a:r>
              <a:rPr lang="zh-CN" altLang="en-US" dirty="0" smtClean="0">
                <a:effectLst/>
              </a:rPr>
              <a:t>） 当</a:t>
            </a:r>
            <a:r>
              <a:rPr lang="en-US" altLang="zh-CN" dirty="0" smtClean="0">
                <a:effectLst/>
              </a:rPr>
              <a:t>DQU</a:t>
            </a:r>
            <a:r>
              <a:rPr lang="zh-CN" altLang="en-US" dirty="0" smtClean="0">
                <a:effectLst/>
              </a:rPr>
              <a:t>从</a:t>
            </a:r>
            <a:r>
              <a:rPr lang="en-US" altLang="zh-CN" dirty="0" smtClean="0">
                <a:effectLst/>
              </a:rPr>
              <a:t>MMP</a:t>
            </a:r>
            <a:r>
              <a:rPr lang="zh-CN" altLang="en-US" dirty="0" smtClean="0">
                <a:effectLst/>
              </a:rPr>
              <a:t>接收到数据更新请求时，</a:t>
            </a:r>
            <a:r>
              <a:rPr lang="en-US" altLang="zh-CN" dirty="0" smtClean="0">
                <a:effectLst/>
              </a:rPr>
              <a:t>DQU</a:t>
            </a:r>
            <a:r>
              <a:rPr lang="zh-CN" altLang="en-US" dirty="0" smtClean="0">
                <a:effectLst/>
              </a:rPr>
              <a:t>根据数据更新请求完成数据更新，然后向</a:t>
            </a:r>
            <a:r>
              <a:rPr lang="en-US" altLang="zh-CN" dirty="0" smtClean="0">
                <a:effectLst/>
              </a:rPr>
              <a:t>MMP</a:t>
            </a:r>
            <a:r>
              <a:rPr lang="zh-CN" altLang="en-US" dirty="0" smtClean="0">
                <a:effectLst/>
              </a:rPr>
              <a:t>发送数据更新完成响应；</a:t>
            </a:r>
          </a:p>
          <a:p>
            <a:r>
              <a:rPr lang="zh-CN" altLang="en-US" dirty="0" smtClean="0">
                <a:effectLst/>
              </a:rPr>
              <a:t>（</a:t>
            </a:r>
            <a:r>
              <a:rPr lang="en-US" altLang="zh-CN" dirty="0" smtClean="0">
                <a:effectLst/>
              </a:rPr>
              <a:t>9</a:t>
            </a:r>
            <a:r>
              <a:rPr lang="zh-CN" altLang="en-US" dirty="0" smtClean="0">
                <a:effectLst/>
              </a:rPr>
              <a:t>） 当</a:t>
            </a:r>
            <a:r>
              <a:rPr lang="en-US" altLang="zh-CN" dirty="0" smtClean="0">
                <a:effectLst/>
              </a:rPr>
              <a:t>MMP</a:t>
            </a:r>
            <a:r>
              <a:rPr lang="zh-CN" altLang="en-US" dirty="0" smtClean="0">
                <a:effectLst/>
              </a:rPr>
              <a:t>完成信令消息的处理时，它根据功能逻辑生成一个或多个响应消息并发送给</a:t>
            </a:r>
            <a:r>
              <a:rPr lang="en-US" altLang="zh-CN" dirty="0" smtClean="0">
                <a:effectLst/>
              </a:rPr>
              <a:t>MSF</a:t>
            </a:r>
            <a:r>
              <a:rPr lang="zh-CN" altLang="en-US" dirty="0" smtClean="0">
                <a:effectLst/>
              </a:rPr>
              <a:t>；</a:t>
            </a:r>
          </a:p>
          <a:p>
            <a:r>
              <a:rPr lang="zh-CN" altLang="en-US" dirty="0" smtClean="0">
                <a:effectLst/>
              </a:rPr>
              <a:t>（</a:t>
            </a:r>
            <a:r>
              <a:rPr lang="en-US" altLang="zh-CN" dirty="0" smtClean="0">
                <a:effectLst/>
              </a:rPr>
              <a:t>10</a:t>
            </a:r>
            <a:r>
              <a:rPr lang="zh-CN" altLang="en-US" dirty="0" smtClean="0">
                <a:effectLst/>
              </a:rPr>
              <a:t>） 在接收到响应消息后，</a:t>
            </a:r>
            <a:r>
              <a:rPr lang="en-US" altLang="zh-CN" dirty="0" smtClean="0">
                <a:effectLst/>
              </a:rPr>
              <a:t>MSF</a:t>
            </a:r>
            <a:r>
              <a:rPr lang="zh-CN" altLang="en-US" dirty="0" smtClean="0">
                <a:effectLst/>
              </a:rPr>
              <a:t>根据信令消息中的网络实体信息将其转发给相应的网络实体。图</a:t>
            </a:r>
            <a:r>
              <a:rPr lang="en-US" altLang="zh-CN" dirty="0" smtClean="0">
                <a:effectLst/>
              </a:rPr>
              <a:t>6</a:t>
            </a:r>
            <a:r>
              <a:rPr lang="zh-CN" altLang="en-US" dirty="0" smtClean="0">
                <a:effectLst/>
              </a:rPr>
              <a:t>描述了与信令处理相对应的</a:t>
            </a:r>
            <a:r>
              <a:rPr lang="en-US" altLang="zh-CN" dirty="0" smtClean="0">
                <a:effectLst/>
              </a:rPr>
              <a:t>VNFC</a:t>
            </a:r>
            <a:r>
              <a:rPr lang="zh-CN" altLang="en-US" dirty="0" smtClean="0">
                <a:effectLst/>
              </a:rPr>
              <a:t>放置和服务功能链到物理网络的映射。</a:t>
            </a:r>
          </a:p>
          <a:p>
            <a:endParaRPr lang="zh-CN" altLang="en-US" dirty="0" smtClean="0">
              <a:effectLst/>
            </a:endParaRPr>
          </a:p>
          <a:p>
            <a:endParaRPr lang="zh-CN" altLang="en-US" dirty="0" smtClean="0">
              <a:effectLst/>
            </a:endParaRPr>
          </a:p>
          <a:p>
            <a:endParaRPr lang="zh-TW" altLang="en-US" dirty="0"/>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26</a:t>
            </a:fld>
            <a:endParaRPr lang="zh-TW" altLang="en-US"/>
          </a:p>
        </p:txBody>
      </p:sp>
    </p:spTree>
    <p:extLst>
      <p:ext uri="{BB962C8B-B14F-4D97-AF65-F5344CB8AC3E}">
        <p14:creationId xmlns:p14="http://schemas.microsoft.com/office/powerpoint/2010/main" val="19825389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CN" dirty="0" smtClean="0">
                <a:effectLst/>
              </a:rPr>
              <a:t> ( 1</a:t>
            </a:r>
            <a:r>
              <a:rPr lang="zh-CN" altLang="en-US" dirty="0" smtClean="0">
                <a:effectLst/>
              </a:rPr>
              <a:t>） </a:t>
            </a:r>
            <a:r>
              <a:rPr lang="en-US" altLang="zh-CN" dirty="0" smtClean="0">
                <a:effectLst/>
              </a:rPr>
              <a:t>MSF</a:t>
            </a:r>
            <a:r>
              <a:rPr lang="zh-CN" altLang="en-US" dirty="0" smtClean="0">
                <a:effectLst/>
              </a:rPr>
              <a:t>接收来自</a:t>
            </a:r>
            <a:r>
              <a:rPr lang="en-US" altLang="zh-CN" dirty="0" smtClean="0">
                <a:effectLst/>
              </a:rPr>
              <a:t>BSs</a:t>
            </a:r>
            <a:r>
              <a:rPr lang="zh-CN" altLang="en-US" dirty="0" smtClean="0">
                <a:effectLst/>
              </a:rPr>
              <a:t>、</a:t>
            </a:r>
            <a:r>
              <a:rPr lang="en-US" altLang="zh-CN" dirty="0" smtClean="0">
                <a:effectLst/>
              </a:rPr>
              <a:t>S-GW</a:t>
            </a:r>
            <a:r>
              <a:rPr lang="zh-CN" altLang="en-US" dirty="0" smtClean="0">
                <a:effectLst/>
              </a:rPr>
              <a:t>、</a:t>
            </a:r>
            <a:r>
              <a:rPr lang="en-US" altLang="zh-CN" dirty="0" smtClean="0">
                <a:effectLst/>
              </a:rPr>
              <a:t>P-GW</a:t>
            </a:r>
            <a:r>
              <a:rPr lang="zh-CN" altLang="en-US" dirty="0" smtClean="0">
                <a:effectLst/>
              </a:rPr>
              <a:t>和</a:t>
            </a:r>
            <a:r>
              <a:rPr lang="en-US" altLang="zh-CN" dirty="0" smtClean="0">
                <a:effectLst/>
              </a:rPr>
              <a:t>HSS</a:t>
            </a:r>
            <a:r>
              <a:rPr lang="zh-CN" altLang="en-US" dirty="0" smtClean="0">
                <a:effectLst/>
              </a:rPr>
              <a:t>的信令消息，作为</a:t>
            </a:r>
            <a:r>
              <a:rPr lang="en-US" altLang="zh-CN" dirty="0" err="1" smtClean="0">
                <a:effectLst/>
              </a:rPr>
              <a:t>vMME</a:t>
            </a:r>
            <a:r>
              <a:rPr lang="zh-CN" altLang="en-US" dirty="0" smtClean="0">
                <a:effectLst/>
              </a:rPr>
              <a:t>与</a:t>
            </a:r>
            <a:r>
              <a:rPr lang="en-US" altLang="zh-CN" dirty="0" smtClean="0">
                <a:effectLst/>
              </a:rPr>
              <a:t>BSs</a:t>
            </a:r>
            <a:r>
              <a:rPr lang="zh-CN" altLang="en-US" dirty="0" smtClean="0">
                <a:effectLst/>
              </a:rPr>
              <a:t>、</a:t>
            </a:r>
            <a:r>
              <a:rPr lang="en-US" altLang="zh-CN" dirty="0" smtClean="0">
                <a:effectLst/>
              </a:rPr>
              <a:t>S-GW</a:t>
            </a:r>
            <a:r>
              <a:rPr lang="zh-CN" altLang="en-US" dirty="0" smtClean="0">
                <a:effectLst/>
              </a:rPr>
              <a:t>、</a:t>
            </a:r>
            <a:r>
              <a:rPr lang="en-US" altLang="zh-CN" dirty="0" smtClean="0">
                <a:effectLst/>
              </a:rPr>
              <a:t>P-GW</a:t>
            </a:r>
            <a:r>
              <a:rPr lang="zh-CN" altLang="en-US" dirty="0" smtClean="0">
                <a:effectLst/>
              </a:rPr>
              <a:t>和</a:t>
            </a:r>
            <a:r>
              <a:rPr lang="en-US" altLang="zh-CN" dirty="0" smtClean="0">
                <a:effectLst/>
              </a:rPr>
              <a:t>HSS</a:t>
            </a:r>
            <a:r>
              <a:rPr lang="zh-CN" altLang="en-US" dirty="0" smtClean="0">
                <a:effectLst/>
              </a:rPr>
              <a:t>等网络实体相关移动性管理的通信接口；</a:t>
            </a:r>
            <a:endParaRPr lang="en-US" altLang="zh-CN" dirty="0" smtClean="0">
              <a:effectLst/>
            </a:endParaRPr>
          </a:p>
          <a:p>
            <a:r>
              <a:rPr lang="zh-CN" altLang="en-US" dirty="0" smtClean="0">
                <a:effectLst/>
              </a:rPr>
              <a:t>（</a:t>
            </a:r>
            <a:r>
              <a:rPr lang="en-US" altLang="zh-CN" dirty="0" smtClean="0">
                <a:effectLst/>
              </a:rPr>
              <a:t>2</a:t>
            </a:r>
            <a:r>
              <a:rPr lang="zh-CN" altLang="en-US" dirty="0" smtClean="0">
                <a:effectLst/>
              </a:rPr>
              <a:t>） </a:t>
            </a:r>
            <a:r>
              <a:rPr lang="en-US" altLang="zh-CN" dirty="0" smtClean="0">
                <a:effectLst/>
              </a:rPr>
              <a:t>MSF</a:t>
            </a:r>
            <a:r>
              <a:rPr lang="zh-CN" altLang="en-US" dirty="0" smtClean="0">
                <a:effectLst/>
              </a:rPr>
              <a:t>检查信令消息的网络实体信息并转发给相应的</a:t>
            </a:r>
            <a:r>
              <a:rPr lang="en-US" altLang="zh-CN" dirty="0" smtClean="0">
                <a:effectLst/>
              </a:rPr>
              <a:t>MMP</a:t>
            </a:r>
            <a:r>
              <a:rPr lang="zh-CN" altLang="en-US" dirty="0" smtClean="0">
                <a:effectLst/>
              </a:rPr>
              <a:t>；</a:t>
            </a:r>
            <a:endParaRPr lang="en-US" altLang="zh-CN" dirty="0" smtClean="0">
              <a:effectLst/>
            </a:endParaRPr>
          </a:p>
          <a:p>
            <a:r>
              <a:rPr lang="zh-CN" altLang="en-US" dirty="0" smtClean="0">
                <a:effectLst/>
              </a:rPr>
              <a:t>（</a:t>
            </a:r>
            <a:r>
              <a:rPr lang="en-US" altLang="zh-CN" dirty="0" smtClean="0">
                <a:effectLst/>
              </a:rPr>
              <a:t>3</a:t>
            </a:r>
            <a:r>
              <a:rPr lang="zh-CN" altLang="en-US" dirty="0" smtClean="0">
                <a:effectLst/>
              </a:rPr>
              <a:t>） </a:t>
            </a:r>
            <a:r>
              <a:rPr lang="en-US" altLang="zh-CN" dirty="0" smtClean="0">
                <a:effectLst/>
              </a:rPr>
              <a:t>MMP</a:t>
            </a:r>
            <a:r>
              <a:rPr lang="zh-CN" altLang="en-US" dirty="0" smtClean="0">
                <a:effectLst/>
              </a:rPr>
              <a:t>接收信令消息，并根据其功能逻辑对其进行处理。在此过程中，</a:t>
            </a:r>
            <a:r>
              <a:rPr lang="en-US" altLang="zh-CN" dirty="0" smtClean="0">
                <a:effectLst/>
              </a:rPr>
              <a:t>MMP</a:t>
            </a:r>
            <a:r>
              <a:rPr lang="zh-CN" altLang="en-US" dirty="0" smtClean="0">
                <a:effectLst/>
              </a:rPr>
              <a:t>检查处理信令消息所需的数据是否存储在其高速缓存中；</a:t>
            </a:r>
          </a:p>
          <a:p>
            <a:endParaRPr lang="zh-TW" altLang="en-US" dirty="0"/>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27</a:t>
            </a:fld>
            <a:endParaRPr lang="zh-TW" altLang="en-US"/>
          </a:p>
        </p:txBody>
      </p:sp>
    </p:spTree>
    <p:extLst>
      <p:ext uri="{BB962C8B-B14F-4D97-AF65-F5344CB8AC3E}">
        <p14:creationId xmlns:p14="http://schemas.microsoft.com/office/powerpoint/2010/main" val="8189659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CN" altLang="en-US" dirty="0" smtClean="0">
                <a:effectLst/>
              </a:rPr>
              <a:t>（</a:t>
            </a:r>
            <a:r>
              <a:rPr lang="en-US" altLang="zh-CN" dirty="0" smtClean="0">
                <a:effectLst/>
              </a:rPr>
              <a:t>4</a:t>
            </a:r>
            <a:r>
              <a:rPr lang="zh-CN" altLang="en-US" dirty="0" smtClean="0">
                <a:effectLst/>
              </a:rPr>
              <a:t>） 如果在其缓存中找不到处理信令消息所需的数据，则</a:t>
            </a:r>
            <a:r>
              <a:rPr lang="en-US" altLang="zh-CN" dirty="0" smtClean="0">
                <a:effectLst/>
              </a:rPr>
              <a:t>MMP</a:t>
            </a:r>
            <a:r>
              <a:rPr lang="zh-CN" altLang="en-US" dirty="0" smtClean="0">
                <a:effectLst/>
              </a:rPr>
              <a:t>向</a:t>
            </a:r>
            <a:r>
              <a:rPr lang="en-US" altLang="zh-CN" dirty="0" smtClean="0">
                <a:effectLst/>
              </a:rPr>
              <a:t>DQU</a:t>
            </a:r>
            <a:r>
              <a:rPr lang="zh-CN" altLang="en-US" dirty="0" smtClean="0">
                <a:effectLst/>
              </a:rPr>
              <a:t>发送数据查询请求，以从数据库中检索所需的数据。在数据库检索期间，</a:t>
            </a:r>
            <a:r>
              <a:rPr lang="en-US" altLang="zh-CN" dirty="0" smtClean="0">
                <a:effectLst/>
              </a:rPr>
              <a:t>MMP</a:t>
            </a:r>
            <a:r>
              <a:rPr lang="zh-CN" altLang="en-US" dirty="0" smtClean="0">
                <a:effectLst/>
              </a:rPr>
              <a:t>处理其它信令消息；</a:t>
            </a:r>
          </a:p>
          <a:p>
            <a:r>
              <a:rPr lang="zh-CN" altLang="en-US" dirty="0" smtClean="0">
                <a:effectLst/>
              </a:rPr>
              <a:t>（</a:t>
            </a:r>
            <a:r>
              <a:rPr lang="en-US" altLang="zh-CN" dirty="0" smtClean="0">
                <a:effectLst/>
              </a:rPr>
              <a:t>5</a:t>
            </a:r>
            <a:r>
              <a:rPr lang="zh-CN" altLang="en-US" dirty="0" smtClean="0">
                <a:effectLst/>
              </a:rPr>
              <a:t>） </a:t>
            </a:r>
            <a:r>
              <a:rPr lang="en-US" altLang="zh-CN" dirty="0" smtClean="0">
                <a:effectLst/>
              </a:rPr>
              <a:t>DQU</a:t>
            </a:r>
            <a:r>
              <a:rPr lang="zh-CN" altLang="en-US" dirty="0" smtClean="0">
                <a:effectLst/>
              </a:rPr>
              <a:t>处理数据查询请求，并将查询结果返回给</a:t>
            </a:r>
            <a:r>
              <a:rPr lang="en-US" altLang="zh-CN" dirty="0" smtClean="0">
                <a:effectLst/>
              </a:rPr>
              <a:t>MMP</a:t>
            </a:r>
            <a:r>
              <a:rPr lang="zh-CN" altLang="en-US" dirty="0" smtClean="0">
                <a:effectLst/>
              </a:rPr>
              <a:t>；</a:t>
            </a:r>
          </a:p>
          <a:p>
            <a:r>
              <a:rPr lang="zh-CN" altLang="en-US" dirty="0" smtClean="0">
                <a:effectLst/>
              </a:rPr>
              <a:t>（</a:t>
            </a:r>
            <a:r>
              <a:rPr lang="en-US" altLang="zh-CN" dirty="0" smtClean="0">
                <a:effectLst/>
              </a:rPr>
              <a:t>6</a:t>
            </a:r>
            <a:r>
              <a:rPr lang="zh-CN" altLang="en-US" dirty="0" smtClean="0">
                <a:effectLst/>
              </a:rPr>
              <a:t>） 当</a:t>
            </a:r>
            <a:r>
              <a:rPr lang="en-US" altLang="zh-CN" dirty="0" smtClean="0">
                <a:effectLst/>
              </a:rPr>
              <a:t>MMP</a:t>
            </a:r>
            <a:r>
              <a:rPr lang="zh-CN" altLang="en-US" dirty="0" smtClean="0">
                <a:effectLst/>
              </a:rPr>
              <a:t>获得处理信令过程所需的数据时，对信令消息进行处理；</a:t>
            </a:r>
          </a:p>
          <a:p>
            <a:r>
              <a:rPr lang="zh-CN" altLang="en-US" dirty="0" smtClean="0">
                <a:effectLst/>
              </a:rPr>
              <a:t>（</a:t>
            </a:r>
            <a:r>
              <a:rPr lang="en-US" altLang="zh-CN" dirty="0" smtClean="0">
                <a:effectLst/>
              </a:rPr>
              <a:t>7</a:t>
            </a:r>
            <a:r>
              <a:rPr lang="zh-CN" altLang="en-US" dirty="0" smtClean="0">
                <a:effectLst/>
              </a:rPr>
              <a:t>） </a:t>
            </a:r>
            <a:r>
              <a:rPr lang="en-US" altLang="zh-CN" dirty="0" smtClean="0">
                <a:effectLst/>
              </a:rPr>
              <a:t>MMP</a:t>
            </a:r>
            <a:r>
              <a:rPr lang="zh-CN" altLang="en-US" dirty="0" smtClean="0">
                <a:effectLst/>
              </a:rPr>
              <a:t>完成信令消息的处理后，如果需要更新</a:t>
            </a:r>
            <a:r>
              <a:rPr lang="en-US" altLang="zh-CN" dirty="0" smtClean="0">
                <a:effectLst/>
              </a:rPr>
              <a:t>DQU</a:t>
            </a:r>
            <a:r>
              <a:rPr lang="zh-CN" altLang="en-US" dirty="0" smtClean="0">
                <a:effectLst/>
              </a:rPr>
              <a:t>中的一些移动上下文信息，</a:t>
            </a:r>
            <a:r>
              <a:rPr lang="en-US" altLang="zh-CN" dirty="0" smtClean="0">
                <a:effectLst/>
              </a:rPr>
              <a:t>MMP</a:t>
            </a:r>
            <a:r>
              <a:rPr lang="zh-CN" altLang="en-US" dirty="0" smtClean="0">
                <a:effectLst/>
              </a:rPr>
              <a:t>向</a:t>
            </a:r>
            <a:r>
              <a:rPr lang="en-US" altLang="zh-CN" dirty="0" smtClean="0">
                <a:effectLst/>
              </a:rPr>
              <a:t>DQU</a:t>
            </a:r>
            <a:r>
              <a:rPr lang="zh-CN" altLang="en-US" dirty="0" smtClean="0">
                <a:effectLst/>
              </a:rPr>
              <a:t>发送数据更新请求；</a:t>
            </a:r>
          </a:p>
          <a:p>
            <a:endParaRPr lang="zh-TW" altLang="en-US" dirty="0"/>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28</a:t>
            </a:fld>
            <a:endParaRPr lang="zh-TW" altLang="en-US"/>
          </a:p>
        </p:txBody>
      </p:sp>
    </p:spTree>
    <p:extLst>
      <p:ext uri="{BB962C8B-B14F-4D97-AF65-F5344CB8AC3E}">
        <p14:creationId xmlns:p14="http://schemas.microsoft.com/office/powerpoint/2010/main" val="18799287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CN" altLang="en-US" dirty="0" smtClean="0">
                <a:effectLst/>
              </a:rPr>
              <a:t>（</a:t>
            </a:r>
            <a:r>
              <a:rPr lang="en-US" altLang="zh-CN" dirty="0" smtClean="0">
                <a:effectLst/>
              </a:rPr>
              <a:t>8</a:t>
            </a:r>
            <a:r>
              <a:rPr lang="zh-CN" altLang="en-US" dirty="0" smtClean="0">
                <a:effectLst/>
              </a:rPr>
              <a:t>） 当</a:t>
            </a:r>
            <a:r>
              <a:rPr lang="en-US" altLang="zh-CN" dirty="0" smtClean="0">
                <a:effectLst/>
              </a:rPr>
              <a:t>DQU</a:t>
            </a:r>
            <a:r>
              <a:rPr lang="zh-CN" altLang="en-US" dirty="0" smtClean="0">
                <a:effectLst/>
              </a:rPr>
              <a:t>从</a:t>
            </a:r>
            <a:r>
              <a:rPr lang="en-US" altLang="zh-CN" dirty="0" smtClean="0">
                <a:effectLst/>
              </a:rPr>
              <a:t>MMP</a:t>
            </a:r>
            <a:r>
              <a:rPr lang="zh-CN" altLang="en-US" dirty="0" smtClean="0">
                <a:effectLst/>
              </a:rPr>
              <a:t>接收到数据更新请求时，</a:t>
            </a:r>
            <a:r>
              <a:rPr lang="en-US" altLang="zh-CN" dirty="0" smtClean="0">
                <a:effectLst/>
              </a:rPr>
              <a:t>DQU</a:t>
            </a:r>
            <a:r>
              <a:rPr lang="zh-CN" altLang="en-US" dirty="0" smtClean="0">
                <a:effectLst/>
              </a:rPr>
              <a:t>根据数据更新请求完成数据更新，然后向</a:t>
            </a:r>
            <a:r>
              <a:rPr lang="en-US" altLang="zh-CN" dirty="0" smtClean="0">
                <a:effectLst/>
              </a:rPr>
              <a:t>MMP</a:t>
            </a:r>
            <a:r>
              <a:rPr lang="zh-CN" altLang="en-US" dirty="0" smtClean="0">
                <a:effectLst/>
              </a:rPr>
              <a:t>发送数据更新完成响应；</a:t>
            </a:r>
          </a:p>
          <a:p>
            <a:r>
              <a:rPr lang="zh-CN" altLang="en-US" dirty="0" smtClean="0">
                <a:effectLst/>
              </a:rPr>
              <a:t>（</a:t>
            </a:r>
            <a:r>
              <a:rPr lang="en-US" altLang="zh-CN" dirty="0" smtClean="0">
                <a:effectLst/>
              </a:rPr>
              <a:t>9</a:t>
            </a:r>
            <a:r>
              <a:rPr lang="zh-CN" altLang="en-US" dirty="0" smtClean="0">
                <a:effectLst/>
              </a:rPr>
              <a:t>） 当</a:t>
            </a:r>
            <a:r>
              <a:rPr lang="en-US" altLang="zh-CN" dirty="0" smtClean="0">
                <a:effectLst/>
              </a:rPr>
              <a:t>MMP</a:t>
            </a:r>
            <a:r>
              <a:rPr lang="zh-CN" altLang="en-US" dirty="0" smtClean="0">
                <a:effectLst/>
              </a:rPr>
              <a:t>完成信令消息的处理时，它根据功能逻辑生成一个或多个响应消息并发送给</a:t>
            </a:r>
            <a:r>
              <a:rPr lang="en-US" altLang="zh-CN" dirty="0" smtClean="0">
                <a:effectLst/>
              </a:rPr>
              <a:t>MSF</a:t>
            </a:r>
            <a:r>
              <a:rPr lang="zh-CN" altLang="en-US" dirty="0" smtClean="0">
                <a:effectLst/>
              </a:rPr>
              <a:t>；</a:t>
            </a:r>
          </a:p>
          <a:p>
            <a:r>
              <a:rPr lang="zh-CN" altLang="en-US" dirty="0" smtClean="0">
                <a:effectLst/>
              </a:rPr>
              <a:t>（</a:t>
            </a:r>
            <a:r>
              <a:rPr lang="en-US" altLang="zh-CN" dirty="0" smtClean="0">
                <a:effectLst/>
              </a:rPr>
              <a:t>10</a:t>
            </a:r>
            <a:r>
              <a:rPr lang="zh-CN" altLang="en-US" dirty="0" smtClean="0">
                <a:effectLst/>
              </a:rPr>
              <a:t>） 在接收到响应消息后，</a:t>
            </a:r>
            <a:r>
              <a:rPr lang="en-US" altLang="zh-CN" dirty="0" smtClean="0">
                <a:effectLst/>
              </a:rPr>
              <a:t>MSF</a:t>
            </a:r>
            <a:r>
              <a:rPr lang="zh-CN" altLang="en-US" dirty="0" smtClean="0">
                <a:effectLst/>
              </a:rPr>
              <a:t>根据信令消息中的网络实体信息将其转发给相应的网络实体。图</a:t>
            </a:r>
            <a:r>
              <a:rPr lang="en-US" altLang="zh-CN" dirty="0" smtClean="0">
                <a:effectLst/>
              </a:rPr>
              <a:t>6</a:t>
            </a:r>
            <a:r>
              <a:rPr lang="zh-CN" altLang="en-US" dirty="0" smtClean="0">
                <a:effectLst/>
              </a:rPr>
              <a:t>描述了与信令处理相对应的</a:t>
            </a:r>
            <a:r>
              <a:rPr lang="en-US" altLang="zh-CN" dirty="0" smtClean="0">
                <a:effectLst/>
              </a:rPr>
              <a:t>VNFC</a:t>
            </a:r>
            <a:r>
              <a:rPr lang="zh-CN" altLang="en-US" dirty="0" smtClean="0">
                <a:effectLst/>
              </a:rPr>
              <a:t>放置和服务功能链到物理网络的映射。</a:t>
            </a:r>
          </a:p>
          <a:p>
            <a:endParaRPr lang="zh-TW" altLang="en-US" dirty="0"/>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29</a:t>
            </a:fld>
            <a:endParaRPr lang="zh-TW" altLang="en-US"/>
          </a:p>
        </p:txBody>
      </p:sp>
    </p:spTree>
    <p:extLst>
      <p:ext uri="{BB962C8B-B14F-4D97-AF65-F5344CB8AC3E}">
        <p14:creationId xmlns:p14="http://schemas.microsoft.com/office/powerpoint/2010/main" val="7176232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effectLst/>
              </a:rPr>
              <a:t>图6描述了与信令处理相对应的VNFC放置和服务功能链到物理网络的映射。</a:t>
            </a:r>
            <a:endParaRPr lang="zh-TW" altLang="en-US" dirty="0"/>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30</a:t>
            </a:fld>
            <a:endParaRPr lang="zh-TW" altLang="en-US"/>
          </a:p>
        </p:txBody>
      </p:sp>
    </p:spTree>
    <p:extLst>
      <p:ext uri="{BB962C8B-B14F-4D97-AF65-F5344CB8AC3E}">
        <p14:creationId xmlns:p14="http://schemas.microsoft.com/office/powerpoint/2010/main" val="10685138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b="1" dirty="0" smtClean="0"/>
              <a:t>問題</a:t>
            </a:r>
            <a:r>
              <a:rPr lang="zh-TW" altLang="en-US" b="1" dirty="0" smtClean="0"/>
              <a:t>公式化</a:t>
            </a:r>
            <a:r>
              <a:rPr lang="zh-TW" altLang="zh-TW" dirty="0" smtClean="0"/>
              <a:t/>
            </a:r>
            <a:br>
              <a:rPr lang="zh-TW" altLang="zh-TW" dirty="0" smtClean="0"/>
            </a:br>
            <a:endParaRPr lang="en-US" altLang="zh-TW" dirty="0" smtClean="0"/>
          </a:p>
          <a:p>
            <a:r>
              <a:rPr lang="en-US" altLang="zh-TW" dirty="0" err="1" smtClean="0"/>
              <a:t>提出了一种</a:t>
            </a:r>
            <a:r>
              <a:rPr lang="en-US" altLang="zh-TW" dirty="0" err="1" smtClean="0"/>
              <a:t>vMME的优化方法，并</a:t>
            </a:r>
            <a:r>
              <a:rPr lang="zh-TW" altLang="zh-TW" dirty="0" smtClean="0"/>
              <a:t>將vMME的性能公式化為優化問題，針對vMME的VNF組件不同放置狀態</a:t>
            </a:r>
            <a:r>
              <a:rPr lang="zh-TW" altLang="en-US" dirty="0" smtClean="0"/>
              <a:t>，</a:t>
            </a:r>
            <a:r>
              <a:rPr lang="zh-TW" altLang="zh-TW" dirty="0" smtClean="0"/>
              <a:t>以最大程度地減少總信令通信開銷成本，回程上的總信令通信開銷成本以及數據的遷移開銷成本</a:t>
            </a:r>
            <a:endParaRPr lang="zh-TW" altLang="en-US" dirty="0"/>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31</a:t>
            </a:fld>
            <a:endParaRPr lang="zh-TW" altLang="en-US"/>
          </a:p>
        </p:txBody>
      </p:sp>
    </p:spTree>
    <p:extLst>
      <p:ext uri="{BB962C8B-B14F-4D97-AF65-F5344CB8AC3E}">
        <p14:creationId xmlns:p14="http://schemas.microsoft.com/office/powerpoint/2010/main" val="33797431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err="1" smtClean="0">
                <a:effectLst/>
              </a:rPr>
              <a:t>vMME</a:t>
            </a:r>
            <a:r>
              <a:rPr lang="zh-CN" altLang="en-US" dirty="0" smtClean="0">
                <a:effectLst/>
              </a:rPr>
              <a:t>的优化在图</a:t>
            </a:r>
            <a:r>
              <a:rPr lang="en-US" altLang="zh-CN" dirty="0" smtClean="0">
                <a:effectLst/>
              </a:rPr>
              <a:t>1</a:t>
            </a:r>
            <a:r>
              <a:rPr lang="zh-CN" altLang="en-US" dirty="0" smtClean="0">
                <a:effectLst/>
              </a:rPr>
              <a:t>的场景中建模，其中有多个</a:t>
            </a:r>
            <a:r>
              <a:rPr lang="en-US" altLang="zh-CN" dirty="0" err="1" smtClean="0">
                <a:effectLst/>
              </a:rPr>
              <a:t>mbs</a:t>
            </a:r>
            <a:r>
              <a:rPr lang="zh-CN" altLang="en-US" dirty="0" smtClean="0">
                <a:effectLst/>
              </a:rPr>
              <a:t>、</a:t>
            </a:r>
            <a:r>
              <a:rPr lang="en-US" altLang="zh-CN" dirty="0" err="1" smtClean="0">
                <a:effectLst/>
              </a:rPr>
              <a:t>sbs</a:t>
            </a:r>
            <a:r>
              <a:rPr lang="zh-CN" altLang="en-US" dirty="0" smtClean="0">
                <a:effectLst/>
              </a:rPr>
              <a:t>和</a:t>
            </a:r>
            <a:r>
              <a:rPr lang="en-US" altLang="zh-CN" dirty="0" err="1" smtClean="0">
                <a:effectLst/>
              </a:rPr>
              <a:t>ue</a:t>
            </a:r>
            <a:r>
              <a:rPr lang="zh-CN" altLang="en-US" dirty="0" smtClean="0">
                <a:effectLst/>
              </a:rPr>
              <a:t>。</a:t>
            </a:r>
            <a:r>
              <a:rPr lang="en-US" altLang="zh-CN" dirty="0" err="1" smtClean="0">
                <a:effectLst/>
              </a:rPr>
              <a:t>vMME</a:t>
            </a:r>
            <a:r>
              <a:rPr lang="zh-CN" altLang="en-US" dirty="0" smtClean="0">
                <a:effectLst/>
              </a:rPr>
              <a:t>的虚拟功能组件包括</a:t>
            </a:r>
            <a:r>
              <a:rPr lang="en-US" altLang="zh-CN" dirty="0" smtClean="0">
                <a:effectLst/>
              </a:rPr>
              <a:t>MSF</a:t>
            </a:r>
            <a:r>
              <a:rPr lang="zh-CN" altLang="en-US" dirty="0" smtClean="0">
                <a:effectLst/>
              </a:rPr>
              <a:t>、</a:t>
            </a:r>
            <a:r>
              <a:rPr lang="en-US" altLang="zh-CN" dirty="0" smtClean="0">
                <a:effectLst/>
              </a:rPr>
              <a:t>MMP</a:t>
            </a:r>
            <a:r>
              <a:rPr lang="zh-CN" altLang="en-US" dirty="0" smtClean="0">
                <a:effectLst/>
              </a:rPr>
              <a:t>和</a:t>
            </a:r>
            <a:r>
              <a:rPr lang="en-US" altLang="zh-CN" dirty="0" smtClean="0">
                <a:effectLst/>
              </a:rPr>
              <a:t>DQU</a:t>
            </a:r>
            <a:r>
              <a:rPr lang="zh-CN" altLang="en-US" dirty="0" smtClean="0">
                <a:effectLst/>
              </a:rPr>
              <a:t>，可以部署在</a:t>
            </a:r>
            <a:r>
              <a:rPr lang="en-US" altLang="zh-CN" dirty="0" smtClean="0">
                <a:effectLst/>
              </a:rPr>
              <a:t>MBSs</a:t>
            </a:r>
            <a:r>
              <a:rPr lang="zh-CN" altLang="en-US" dirty="0" smtClean="0">
                <a:effectLst/>
              </a:rPr>
              <a:t>、</a:t>
            </a:r>
            <a:r>
              <a:rPr lang="en-US" altLang="zh-CN" dirty="0" smtClean="0">
                <a:effectLst/>
              </a:rPr>
              <a:t>SBSs</a:t>
            </a:r>
            <a:r>
              <a:rPr lang="zh-CN" altLang="en-US" dirty="0" smtClean="0">
                <a:effectLst/>
              </a:rPr>
              <a:t>和核心网中。虚拟功能部件通过通信链路连接。因此，部署在不同位置的虚拟功能组件协同提供移动性管理功能。</a:t>
            </a:r>
          </a:p>
          <a:p>
            <a:endParaRPr lang="zh-TW" altLang="en-US" dirty="0"/>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32</a:t>
            </a:fld>
            <a:endParaRPr lang="zh-TW" altLang="en-US"/>
          </a:p>
        </p:txBody>
      </p:sp>
    </p:spTree>
    <p:extLst>
      <p:ext uri="{BB962C8B-B14F-4D97-AF65-F5344CB8AC3E}">
        <p14:creationId xmlns:p14="http://schemas.microsoft.com/office/powerpoint/2010/main" val="29018473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dirty="0" smtClean="0"/>
              <a:t>在本文中，通過使用NFV和服務功能鏈來解決移動性管理的優化問題。</a:t>
            </a:r>
            <a:endParaRPr lang="en-US" altLang="zh-TW" dirty="0" smtClean="0"/>
          </a:p>
          <a:p>
            <a:endParaRPr lang="en-US" altLang="zh-TW" dirty="0" smtClean="0"/>
          </a:p>
          <a:p>
            <a:r>
              <a:rPr lang="zh-TW" altLang="zh-TW" dirty="0" smtClean="0"/>
              <a:t>分析了</a:t>
            </a:r>
            <a:r>
              <a:rPr lang="zh-TW" altLang="zh-TW" dirty="0" smtClean="0"/>
              <a:t>基於</a:t>
            </a:r>
            <a:r>
              <a:rPr lang="en-US" altLang="zh-TW" dirty="0" smtClean="0"/>
              <a:t>SFC(</a:t>
            </a:r>
            <a:r>
              <a:rPr lang="zh-TW" altLang="zh-TW" dirty="0" smtClean="0"/>
              <a:t>服務</a:t>
            </a:r>
            <a:r>
              <a:rPr lang="zh-TW" altLang="zh-TW" dirty="0" smtClean="0"/>
              <a:t>功能</a:t>
            </a:r>
            <a:r>
              <a:rPr lang="zh-TW" altLang="zh-TW" dirty="0" smtClean="0"/>
              <a:t>鏈</a:t>
            </a:r>
            <a:r>
              <a:rPr lang="en-US" altLang="zh-TW" dirty="0" smtClean="0"/>
              <a:t>)</a:t>
            </a:r>
            <a:r>
              <a:rPr lang="zh-TW" altLang="zh-TW" dirty="0" smtClean="0"/>
              <a:t>的</a:t>
            </a:r>
            <a:r>
              <a:rPr lang="zh-TW" altLang="zh-TW" dirty="0" smtClean="0"/>
              <a:t>vMME的一般信令處理流程。</a:t>
            </a:r>
            <a:endParaRPr lang="en-US" altLang="zh-TW" dirty="0" smtClean="0"/>
          </a:p>
          <a:p>
            <a:endParaRPr lang="en-US" dirty="0" smtClean="0"/>
          </a:p>
          <a:p>
            <a:endParaRPr lang="en-US" dirty="0"/>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0FCA8AA-0525-4FA5-ADE9-0CFAAD5128D6}" type="slidenum">
              <a:rPr kumimoji="1" lang="zh-TW" altLang="en-US" sz="1200" b="0" i="0" u="none" strike="noStrike" kern="1200" cap="none" spc="0" normalizeH="0" baseline="0" noProof="0" smtClean="0">
                <a:ln>
                  <a:noFill/>
                </a:ln>
                <a:solidFill>
                  <a:prstClr val="black"/>
                </a:solidFill>
                <a:effectLst/>
                <a:uLnTx/>
                <a:uFillTx/>
                <a:latin typeface="Arial" charset="0"/>
                <a:ea typeface="新細明體"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3</a:t>
            </a:fld>
            <a:endParaRPr kumimoji="1" lang="zh-TW" altLang="en-US" sz="1200" b="0" i="0" u="none" strike="noStrike" kern="1200" cap="none" spc="0" normalizeH="0" baseline="0" noProof="0">
              <a:ln>
                <a:noFill/>
              </a:ln>
              <a:solidFill>
                <a:prstClr val="black"/>
              </a:solidFill>
              <a:effectLst/>
              <a:uLnTx/>
              <a:uFillTx/>
              <a:latin typeface="Arial" charset="0"/>
              <a:ea typeface="新細明體" charset="-120"/>
              <a:cs typeface="+mn-cs"/>
            </a:endParaRPr>
          </a:p>
        </p:txBody>
      </p:sp>
    </p:spTree>
    <p:extLst>
      <p:ext uri="{BB962C8B-B14F-4D97-AF65-F5344CB8AC3E}">
        <p14:creationId xmlns:p14="http://schemas.microsoft.com/office/powerpoint/2010/main" val="32794179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r>
                  <a:rPr lang="zh-TW" altLang="zh-TW" dirty="0" smtClean="0"/>
                  <a:t>假設有</a:t>
                </a:r>
                <a14:m>
                  <m:oMath xmlns:m="http://schemas.openxmlformats.org/officeDocument/2006/math">
                    <m:sSub>
                      <m:sSubPr>
                        <m:ctrlPr>
                          <a:rPr lang="en-US" altLang="zh-TW" i="1" dirty="0" smtClean="0">
                            <a:latin typeface="Cambria Math" panose="02040503050406030204" pitchFamily="18" charset="0"/>
                          </a:rPr>
                        </m:ctrlPr>
                      </m:sSubPr>
                      <m:e>
                        <m:r>
                          <a:rPr lang="zh-TW" altLang="zh-TW" i="1" dirty="0" smtClean="0">
                            <a:latin typeface="Cambria Math" panose="02040503050406030204" pitchFamily="18" charset="0"/>
                          </a:rPr>
                          <m:t>𝑁</m:t>
                        </m:r>
                      </m:e>
                      <m:sub>
                        <m:r>
                          <m:rPr>
                            <m:sty m:val="p"/>
                          </m:rPr>
                          <a:rPr lang="en-US" altLang="zh-TW" i="1" dirty="0" smtClean="0">
                            <a:latin typeface="Cambria Math" panose="02040503050406030204" pitchFamily="18" charset="0"/>
                          </a:rPr>
                          <m:t>BS</m:t>
                        </m:r>
                      </m:sub>
                    </m:sSub>
                  </m:oMath>
                </a14:m>
                <a:r>
                  <a:rPr lang="zh-TW" altLang="en-US" dirty="0" smtClean="0"/>
                  <a:t> 小型基地台</a:t>
                </a:r>
                <a:r>
                  <a:rPr lang="zh-TW" altLang="zh-TW" dirty="0" smtClean="0"/>
                  <a:t>（SC），並且有</a:t>
                </a:r>
                <a:r>
                  <a:rPr lang="zh-TW" altLang="en-US" dirty="0" smtClean="0"/>
                  <a:t>小型基地台</a:t>
                </a:r>
                <a:r>
                  <a:rPr lang="zh-TW" altLang="zh-TW" dirty="0" smtClean="0"/>
                  <a:t>之間的連接。 如（1）所示，鄰接矩陣A用於表示SC</a:t>
                </a:r>
                <a:r>
                  <a:rPr lang="zh-TW" altLang="en-US" dirty="0" smtClean="0"/>
                  <a:t>之間的連接</a:t>
                </a:r>
                <a:r>
                  <a:rPr lang="zh-TW" altLang="zh-TW" dirty="0" smtClean="0"/>
                  <a:t>，</a:t>
                </a:r>
                <a:endParaRPr lang="zh-TW" altLang="en-US" dirty="0"/>
              </a:p>
            </p:txBody>
          </p:sp>
        </mc:Choice>
        <mc:Fallback xmlns="">
          <p:sp>
            <p:nvSpPr>
              <p:cNvPr id="3" name="備忘稿版面配置區 2"/>
              <p:cNvSpPr>
                <a:spLocks noGrp="1"/>
              </p:cNvSpPr>
              <p:nvPr>
                <p:ph type="body" idx="1"/>
              </p:nvPr>
            </p:nvSpPr>
            <p:spPr/>
            <p:txBody>
              <a:bodyPr/>
              <a:lstStyle/>
              <a:p>
                <a:r>
                  <a:rPr lang="zh-TW" altLang="zh-TW" dirty="0" smtClean="0"/>
                  <a:t>假設有</a:t>
                </a:r>
                <a:r>
                  <a:rPr lang="zh-TW" altLang="zh-TW" i="0" dirty="0" smtClean="0">
                    <a:latin typeface="Cambria Math" panose="02040503050406030204" pitchFamily="18" charset="0"/>
                  </a:rPr>
                  <a:t>𝑁</a:t>
                </a:r>
                <a:r>
                  <a:rPr lang="en-US" altLang="zh-TW" i="0" dirty="0" smtClean="0">
                    <a:latin typeface="Cambria Math" panose="02040503050406030204" pitchFamily="18" charset="0"/>
                  </a:rPr>
                  <a:t>_</a:t>
                </a:r>
                <a:r>
                  <a:rPr lang="en-US" altLang="zh-TW" i="0" dirty="0" smtClean="0">
                    <a:latin typeface="Cambria Math" panose="02040503050406030204" pitchFamily="18" charset="0"/>
                  </a:rPr>
                  <a:t>BS</a:t>
                </a:r>
                <a:r>
                  <a:rPr lang="zh-TW" altLang="en-US" dirty="0" smtClean="0"/>
                  <a:t> 小型基地台</a:t>
                </a:r>
                <a:r>
                  <a:rPr lang="zh-TW" altLang="zh-TW" dirty="0" smtClean="0"/>
                  <a:t>（SC），並且有</a:t>
                </a:r>
                <a:r>
                  <a:rPr lang="zh-TW" altLang="en-US" dirty="0" smtClean="0"/>
                  <a:t>小型基地台</a:t>
                </a:r>
                <a:r>
                  <a:rPr lang="zh-TW" altLang="zh-TW" dirty="0" smtClean="0"/>
                  <a:t>之間的連接。 如（1）所示，鄰接矩陣A用於表示SC</a:t>
                </a:r>
                <a:r>
                  <a:rPr lang="zh-TW" altLang="en-US" dirty="0" smtClean="0"/>
                  <a:t>之間的連接</a:t>
                </a:r>
                <a:r>
                  <a:rPr lang="zh-TW" altLang="zh-TW" dirty="0" smtClean="0"/>
                  <a:t>，</a:t>
                </a:r>
                <a:endParaRPr lang="zh-TW" altLang="en-US" dirty="0"/>
              </a:p>
            </p:txBody>
          </p:sp>
        </mc:Fallback>
      </mc:AlternateContent>
      <p:sp>
        <p:nvSpPr>
          <p:cNvPr id="4" name="投影片編號版面配置區 3"/>
          <p:cNvSpPr>
            <a:spLocks noGrp="1"/>
          </p:cNvSpPr>
          <p:nvPr>
            <p:ph type="sldNum" sz="quarter" idx="10"/>
          </p:nvPr>
        </p:nvSpPr>
        <p:spPr/>
        <p:txBody>
          <a:bodyPr/>
          <a:lstStyle/>
          <a:p>
            <a:fld id="{03C411E0-4ECD-47AF-BA54-99036B3FAC3D}" type="slidenum">
              <a:rPr lang="zh-TW" altLang="en-US" smtClean="0"/>
              <a:t>33</a:t>
            </a:fld>
            <a:endParaRPr lang="zh-TW" altLang="en-US"/>
          </a:p>
        </p:txBody>
      </p:sp>
    </p:spTree>
    <p:extLst>
      <p:ext uri="{BB962C8B-B14F-4D97-AF65-F5344CB8AC3E}">
        <p14:creationId xmlns:p14="http://schemas.microsoft.com/office/powerpoint/2010/main" val="11494723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dirty="0" smtClean="0"/>
              <a:t>假設Ω是具有直接信令的實體與vMME進行交互，包括BS，S-GW，P-GW和HSS。</a:t>
            </a:r>
            <a:endParaRPr lang="en-US" altLang="zh-TW" dirty="0" smtClean="0"/>
          </a:p>
          <a:p>
            <a:r>
              <a:rPr lang="zh-TW" altLang="zh-TW" dirty="0" smtClean="0"/>
              <a:t>由於SGW，PGW和HSS位於核心網絡中，為簡單起見，讓CN表示S-GW，P-GW和HSS，然後可以表示為（2）</a:t>
            </a:r>
            <a:endParaRPr lang="zh-TW" altLang="en-US" dirty="0"/>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34</a:t>
            </a:fld>
            <a:endParaRPr lang="zh-TW" altLang="en-US"/>
          </a:p>
        </p:txBody>
      </p:sp>
    </p:spTree>
    <p:extLst>
      <p:ext uri="{BB962C8B-B14F-4D97-AF65-F5344CB8AC3E}">
        <p14:creationId xmlns:p14="http://schemas.microsoft.com/office/powerpoint/2010/main" val="30519010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dirty="0" smtClean="0"/>
              <a:t>令Φ代表頻繁發生的事件，包括</a:t>
            </a:r>
            <a:r>
              <a:rPr lang="zh-TW" altLang="en-US" dirty="0" smtClean="0"/>
              <a:t>連接</a:t>
            </a:r>
            <a:r>
              <a:rPr lang="zh-TW" altLang="zh-TW" dirty="0" smtClean="0"/>
              <a:t>，空閒，切換和喚醒，如（3），λϕ表示事件ϕ的到達率，其中ϕ∈Φ。</a:t>
            </a:r>
            <a:endParaRPr lang="zh-TW" altLang="en-US" dirty="0"/>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35</a:t>
            </a:fld>
            <a:endParaRPr lang="zh-TW" altLang="en-US"/>
          </a:p>
        </p:txBody>
      </p:sp>
    </p:spTree>
    <p:extLst>
      <p:ext uri="{BB962C8B-B14F-4D97-AF65-F5344CB8AC3E}">
        <p14:creationId xmlns:p14="http://schemas.microsoft.com/office/powerpoint/2010/main" val="132280286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r>
                  <a:rPr lang="zh-TW" altLang="zh-TW" dirty="0" smtClean="0"/>
                  <a:t>在事件ϕ的信令過程中，有</a:t>
                </a:r>
                <a14:m>
                  <m:oMath xmlns:m="http://schemas.openxmlformats.org/officeDocument/2006/math">
                    <m:sSubSup>
                      <m:sSubSupPr>
                        <m:ctrlPr>
                          <a:rPr lang="en-US" altLang="zh-TW" i="1" dirty="0" smtClean="0">
                            <a:latin typeface="Cambria Math" panose="02040503050406030204" pitchFamily="18" charset="0"/>
                          </a:rPr>
                        </m:ctrlPr>
                      </m:sSubSupPr>
                      <m:e>
                        <m:r>
                          <m:rPr>
                            <m:nor/>
                          </m:rPr>
                          <a:rPr lang="zh-TW" altLang="zh-TW" dirty="0" smtClean="0"/>
                          <m:t>N</m:t>
                        </m:r>
                      </m:e>
                      <m:sub>
                        <m:r>
                          <a:rPr lang="zh-TW" altLang="zh-TW" i="1" dirty="0" smtClean="0">
                            <a:latin typeface="Cambria Math" panose="02040503050406030204" pitchFamily="18" charset="0"/>
                          </a:rPr>
                          <m:t>𝜔</m:t>
                        </m:r>
                        <m:r>
                          <a:rPr lang="zh-TW" altLang="zh-TW" i="1" dirty="0" smtClean="0">
                            <a:latin typeface="Cambria Math" panose="02040503050406030204" pitchFamily="18" charset="0"/>
                          </a:rPr>
                          <m:t>，</m:t>
                        </m:r>
                        <m:r>
                          <a:rPr lang="zh-TW" altLang="zh-TW" i="1" dirty="0" smtClean="0">
                            <a:latin typeface="Cambria Math" panose="02040503050406030204" pitchFamily="18" charset="0"/>
                          </a:rPr>
                          <m:t>𝑀𝑆𝐹</m:t>
                        </m:r>
                      </m:sub>
                      <m:sup>
                        <m:r>
                          <m:rPr>
                            <m:nor/>
                          </m:rPr>
                          <a:rPr lang="zh-TW" altLang="zh-TW" dirty="0" smtClean="0"/>
                          <m:t>ϕ</m:t>
                        </m:r>
                      </m:sup>
                    </m:sSubSup>
                  </m:oMath>
                </a14:m>
                <a:r>
                  <a:rPr lang="zh-TW" altLang="zh-TW" dirty="0" smtClean="0"/>
                  <a:t>實體</a:t>
                </a:r>
                <a:r>
                  <a:rPr lang="el-GR" altLang="zh-TW" sz="1200" b="1" i="0" kern="1200" dirty="0" smtClean="0">
                    <a:solidFill>
                      <a:schemeClr val="tx1"/>
                    </a:solidFill>
                    <a:effectLst/>
                    <a:latin typeface="+mn-lt"/>
                    <a:ea typeface="+mn-ea"/>
                    <a:cs typeface="+mn-cs"/>
                  </a:rPr>
                  <a:t>Ω </a:t>
                </a:r>
                <a:r>
                  <a:rPr lang="zh-TW" altLang="zh-TW" dirty="0" smtClean="0"/>
                  <a:t>和MSF之間的信號交互，</a:t>
                </a:r>
                <a14:m>
                  <m:oMath xmlns:m="http://schemas.openxmlformats.org/officeDocument/2006/math">
                    <m:sSubSup>
                      <m:sSubSupPr>
                        <m:ctrlPr>
                          <a:rPr lang="en-US" altLang="zh-TW" i="1" smtClean="0">
                            <a:latin typeface="Cambria Math" panose="02040503050406030204" pitchFamily="18" charset="0"/>
                          </a:rPr>
                        </m:ctrlPr>
                      </m:sSubSupPr>
                      <m:e>
                        <m:r>
                          <m:rPr>
                            <m:nor/>
                          </m:rPr>
                          <a:rPr lang="zh-TW" altLang="zh-TW" dirty="0" smtClean="0"/>
                          <m:t>N</m:t>
                        </m:r>
                      </m:e>
                      <m:sub>
                        <m:r>
                          <m:rPr>
                            <m:nor/>
                          </m:rPr>
                          <a:rPr lang="zh-TW" altLang="zh-TW" dirty="0" smtClean="0"/>
                          <m:t>MSF</m:t>
                        </m:r>
                        <m:r>
                          <m:rPr>
                            <m:nor/>
                          </m:rPr>
                          <a:rPr lang="zh-TW" altLang="zh-TW" dirty="0" smtClean="0"/>
                          <m:t>，</m:t>
                        </m:r>
                        <m:r>
                          <m:rPr>
                            <m:nor/>
                          </m:rPr>
                          <a:rPr lang="zh-TW" altLang="zh-TW" dirty="0" smtClean="0"/>
                          <m:t>MMP</m:t>
                        </m:r>
                      </m:sub>
                      <m:sup>
                        <m:r>
                          <m:rPr>
                            <m:nor/>
                          </m:rPr>
                          <a:rPr lang="zh-TW" altLang="zh-TW" dirty="0" smtClean="0"/>
                          <m:t>ϕ</m:t>
                        </m:r>
                      </m:sup>
                    </m:sSubSup>
                  </m:oMath>
                </a14:m>
                <a:r>
                  <a:rPr lang="zh-TW" altLang="zh-TW" dirty="0" smtClean="0"/>
                  <a:t> MSF和MMP之間的信號交互以及</a:t>
                </a:r>
                <a14:m>
                  <m:oMath xmlns:m="http://schemas.openxmlformats.org/officeDocument/2006/math">
                    <m:sSubSup>
                      <m:sSubSupPr>
                        <m:ctrlPr>
                          <a:rPr lang="en-US" altLang="zh-TW" i="1" smtClean="0">
                            <a:latin typeface="Cambria Math" panose="02040503050406030204" pitchFamily="18" charset="0"/>
                          </a:rPr>
                        </m:ctrlPr>
                      </m:sSubSupPr>
                      <m:e>
                        <m:r>
                          <m:rPr>
                            <m:nor/>
                          </m:rPr>
                          <a:rPr lang="zh-TW" altLang="zh-TW" dirty="0" smtClean="0"/>
                          <m:t>N</m:t>
                        </m:r>
                      </m:e>
                      <m:sub>
                        <m:r>
                          <m:rPr>
                            <m:nor/>
                          </m:rPr>
                          <a:rPr lang="zh-TW" altLang="zh-TW" dirty="0" smtClean="0"/>
                          <m:t>MMP</m:t>
                        </m:r>
                        <m:r>
                          <m:rPr>
                            <m:nor/>
                          </m:rPr>
                          <a:rPr lang="zh-TW" altLang="zh-TW" dirty="0" smtClean="0"/>
                          <m:t>，</m:t>
                        </m:r>
                        <m:r>
                          <m:rPr>
                            <m:nor/>
                          </m:rPr>
                          <a:rPr lang="zh-TW" altLang="zh-TW" dirty="0" smtClean="0"/>
                          <m:t>DQU</m:t>
                        </m:r>
                      </m:sub>
                      <m:sup>
                        <m:r>
                          <m:rPr>
                            <m:nor/>
                          </m:rPr>
                          <a:rPr lang="zh-TW" altLang="zh-TW" dirty="0" smtClean="0"/>
                          <m:t>ϕ</m:t>
                        </m:r>
                      </m:sup>
                    </m:sSubSup>
                  </m:oMath>
                </a14:m>
                <a:r>
                  <a:rPr lang="zh-TW" altLang="zh-TW" dirty="0" smtClean="0"/>
                  <a:t>  MMP和DQU之間的信號交互。</a:t>
                </a:r>
                <a:endParaRPr lang="en-US" altLang="zh-TW" dirty="0" smtClean="0"/>
              </a:p>
              <a:p>
                <a:endParaRPr lang="en-US" altLang="zh-TW" dirty="0" smtClean="0"/>
              </a:p>
              <a:p>
                <a:r>
                  <a:rPr lang="zh-TW" altLang="zh-TW" dirty="0" smtClean="0"/>
                  <a:t>Ui</a:t>
                </a:r>
                <a:r>
                  <a:rPr lang="en-US" altLang="zh-TW" dirty="0" smtClean="0"/>
                  <a:t>,</a:t>
                </a:r>
                <a:r>
                  <a:rPr lang="zh-TW" altLang="zh-TW" dirty="0" smtClean="0"/>
                  <a:t>j是二進制變量，並且Ui</a:t>
                </a:r>
                <a:r>
                  <a:rPr lang="en-US" altLang="zh-TW" dirty="0" smtClean="0"/>
                  <a:t>,</a:t>
                </a:r>
                <a:r>
                  <a:rPr lang="zh-TW" altLang="zh-TW" dirty="0" smtClean="0"/>
                  <a:t>j = 1表示UE i已連接到BS j。 MSFk</a:t>
                </a:r>
                <a:r>
                  <a:rPr lang="en-US" altLang="zh-TW" dirty="0" smtClean="0"/>
                  <a:t>,</a:t>
                </a:r>
                <a:r>
                  <a:rPr lang="zh-TW" altLang="zh-TW" dirty="0" smtClean="0"/>
                  <a:t>j是二進制變量，MSFk</a:t>
                </a:r>
                <a:r>
                  <a:rPr lang="en-US" altLang="zh-TW" dirty="0" smtClean="0"/>
                  <a:t>,</a:t>
                </a:r>
                <a:r>
                  <a:rPr lang="zh-TW" altLang="zh-TW" dirty="0" smtClean="0"/>
                  <a:t>j = 1表示MSF k位於BS j上。</a:t>
                </a:r>
                <a:endParaRPr lang="zh-TW" altLang="en-US" dirty="0"/>
              </a:p>
            </p:txBody>
          </p:sp>
        </mc:Choice>
        <mc:Fallback xmlns="">
          <p:sp>
            <p:nvSpPr>
              <p:cNvPr id="3" name="備忘稿版面配置區 2"/>
              <p:cNvSpPr>
                <a:spLocks noGrp="1"/>
              </p:cNvSpPr>
              <p:nvPr>
                <p:ph type="body" idx="1"/>
              </p:nvPr>
            </p:nvSpPr>
            <p:spPr/>
            <p:txBody>
              <a:bodyPr/>
              <a:lstStyle/>
              <a:p>
                <a:r>
                  <a:rPr lang="zh-TW" altLang="zh-TW" dirty="0" smtClean="0"/>
                  <a:t>在事件ϕ的信令過程中，有</a:t>
                </a:r>
                <a:r>
                  <a:rPr lang="zh-TW" altLang="zh-TW" i="0" dirty="0" smtClean="0"/>
                  <a:t>"N</a:t>
                </a:r>
                <a:r>
                  <a:rPr lang="en-US" altLang="zh-TW" i="0" dirty="0" smtClean="0">
                    <a:latin typeface="Cambria Math" panose="02040503050406030204" pitchFamily="18" charset="0"/>
                  </a:rPr>
                  <a:t>" _(</a:t>
                </a:r>
                <a:r>
                  <a:rPr lang="zh-TW" altLang="zh-TW" i="0" dirty="0" smtClean="0">
                    <a:latin typeface="Cambria Math" panose="02040503050406030204" pitchFamily="18" charset="0"/>
                  </a:rPr>
                  <a:t>𝜔，𝑀𝑆𝐹</a:t>
                </a:r>
                <a:r>
                  <a:rPr lang="en-US" altLang="zh-TW" i="0" dirty="0" smtClean="0">
                    <a:latin typeface="Cambria Math" panose="02040503050406030204" pitchFamily="18" charset="0"/>
                  </a:rPr>
                  <a:t>)^</a:t>
                </a:r>
                <a:r>
                  <a:rPr lang="zh-TW" altLang="zh-TW" i="0" dirty="0" smtClean="0">
                    <a:latin typeface="Cambria Math" panose="02040503050406030204" pitchFamily="18" charset="0"/>
                  </a:rPr>
                  <a:t>"</a:t>
                </a:r>
                <a:r>
                  <a:rPr lang="zh-TW" altLang="zh-TW" i="0" dirty="0" smtClean="0"/>
                  <a:t>ϕ</a:t>
                </a:r>
                <a:r>
                  <a:rPr lang="en-US" altLang="zh-TW" i="0" dirty="0" smtClean="0">
                    <a:latin typeface="Cambria Math" panose="02040503050406030204" pitchFamily="18" charset="0"/>
                  </a:rPr>
                  <a:t>" </a:t>
                </a:r>
                <a:r>
                  <a:rPr lang="zh-TW" altLang="zh-TW" dirty="0" smtClean="0"/>
                  <a:t>實體</a:t>
                </a:r>
                <a:r>
                  <a:rPr lang="el-GR" altLang="zh-TW" sz="1200" b="1" i="0" kern="1200" dirty="0" smtClean="0">
                    <a:solidFill>
                      <a:schemeClr val="tx1"/>
                    </a:solidFill>
                    <a:effectLst/>
                    <a:latin typeface="+mn-lt"/>
                    <a:ea typeface="+mn-ea"/>
                    <a:cs typeface="+mn-cs"/>
                  </a:rPr>
                  <a:t>Ω </a:t>
                </a:r>
                <a:r>
                  <a:rPr lang="zh-TW" altLang="zh-TW" dirty="0" smtClean="0"/>
                  <a:t>和MSF之間的信號交互，</a:t>
                </a:r>
                <a:r>
                  <a:rPr lang="zh-TW" altLang="zh-TW" i="0" dirty="0" smtClean="0"/>
                  <a:t>"N</a:t>
                </a:r>
                <a:r>
                  <a:rPr lang="en-US" altLang="zh-TW" i="0" smtClean="0">
                    <a:latin typeface="Cambria Math" panose="02040503050406030204" pitchFamily="18" charset="0"/>
                  </a:rPr>
                  <a:t>" _</a:t>
                </a:r>
                <a:r>
                  <a:rPr lang="zh-TW" altLang="zh-TW" i="0" dirty="0" smtClean="0">
                    <a:latin typeface="Cambria Math" panose="02040503050406030204" pitchFamily="18" charset="0"/>
                  </a:rPr>
                  <a:t>"</a:t>
                </a:r>
                <a:r>
                  <a:rPr lang="zh-TW" altLang="zh-TW" i="0" dirty="0" smtClean="0"/>
                  <a:t>MSF，MMP</a:t>
                </a:r>
                <a:r>
                  <a:rPr lang="en-US" altLang="zh-TW" i="0" smtClean="0">
                    <a:latin typeface="Cambria Math" panose="02040503050406030204" pitchFamily="18" charset="0"/>
                  </a:rPr>
                  <a:t>" ^</a:t>
                </a:r>
                <a:r>
                  <a:rPr lang="zh-TW" altLang="zh-TW" i="0" dirty="0" smtClean="0">
                    <a:latin typeface="Cambria Math" panose="02040503050406030204" pitchFamily="18" charset="0"/>
                  </a:rPr>
                  <a:t>"</a:t>
                </a:r>
                <a:r>
                  <a:rPr lang="zh-TW" altLang="zh-TW" i="0" dirty="0" smtClean="0"/>
                  <a:t>ϕ</a:t>
                </a:r>
                <a:r>
                  <a:rPr lang="en-US" altLang="zh-TW" i="0" smtClean="0">
                    <a:latin typeface="Cambria Math" panose="02040503050406030204" pitchFamily="18" charset="0"/>
                  </a:rPr>
                  <a:t>" </a:t>
                </a:r>
                <a:r>
                  <a:rPr lang="zh-TW" altLang="zh-TW" dirty="0" smtClean="0"/>
                  <a:t> MSF和MMP之間的信號交互以及</a:t>
                </a:r>
                <a:r>
                  <a:rPr lang="zh-TW" altLang="zh-TW" i="0" dirty="0" smtClean="0"/>
                  <a:t>"N</a:t>
                </a:r>
                <a:r>
                  <a:rPr lang="en-US" altLang="zh-TW" i="0" smtClean="0">
                    <a:latin typeface="Cambria Math" panose="02040503050406030204" pitchFamily="18" charset="0"/>
                  </a:rPr>
                  <a:t>" _</a:t>
                </a:r>
                <a:r>
                  <a:rPr lang="zh-TW" altLang="zh-TW" i="0" dirty="0" smtClean="0">
                    <a:latin typeface="Cambria Math" panose="02040503050406030204" pitchFamily="18" charset="0"/>
                  </a:rPr>
                  <a:t>"</a:t>
                </a:r>
                <a:r>
                  <a:rPr lang="zh-TW" altLang="zh-TW" i="0" dirty="0" smtClean="0"/>
                  <a:t>MMP，DQU</a:t>
                </a:r>
                <a:r>
                  <a:rPr lang="en-US" altLang="zh-TW" i="0" smtClean="0">
                    <a:latin typeface="Cambria Math" panose="02040503050406030204" pitchFamily="18" charset="0"/>
                  </a:rPr>
                  <a:t>" ^</a:t>
                </a:r>
                <a:r>
                  <a:rPr lang="zh-TW" altLang="zh-TW" i="0" dirty="0" smtClean="0">
                    <a:latin typeface="Cambria Math" panose="02040503050406030204" pitchFamily="18" charset="0"/>
                  </a:rPr>
                  <a:t>"</a:t>
                </a:r>
                <a:r>
                  <a:rPr lang="zh-TW" altLang="zh-TW" i="0" dirty="0" smtClean="0"/>
                  <a:t>ϕ</a:t>
                </a:r>
                <a:r>
                  <a:rPr lang="en-US" altLang="zh-TW" i="0" smtClean="0">
                    <a:latin typeface="Cambria Math" panose="02040503050406030204" pitchFamily="18" charset="0"/>
                  </a:rPr>
                  <a:t>" </a:t>
                </a:r>
                <a:r>
                  <a:rPr lang="zh-TW" altLang="zh-TW" dirty="0" smtClean="0"/>
                  <a:t>  MMP和DQU之間的信號交互。</a:t>
                </a:r>
                <a:endParaRPr lang="en-US" altLang="zh-TW" dirty="0" smtClean="0"/>
              </a:p>
              <a:p>
                <a:endParaRPr lang="en-US" altLang="zh-TW" dirty="0" smtClean="0"/>
              </a:p>
              <a:p>
                <a:r>
                  <a:rPr lang="zh-TW" altLang="zh-TW" dirty="0" smtClean="0"/>
                  <a:t>Ui</a:t>
                </a:r>
                <a:r>
                  <a:rPr lang="en-US" altLang="zh-TW" dirty="0" smtClean="0"/>
                  <a:t>,</a:t>
                </a:r>
                <a:r>
                  <a:rPr lang="zh-TW" altLang="zh-TW" dirty="0" smtClean="0"/>
                  <a:t>j是二進制變量，並且Ui</a:t>
                </a:r>
                <a:r>
                  <a:rPr lang="en-US" altLang="zh-TW" dirty="0" smtClean="0"/>
                  <a:t>,</a:t>
                </a:r>
                <a:r>
                  <a:rPr lang="zh-TW" altLang="zh-TW" dirty="0" smtClean="0"/>
                  <a:t>j = 1表示UE i已連接到BS j。 MSFk</a:t>
                </a:r>
                <a:r>
                  <a:rPr lang="en-US" altLang="zh-TW" dirty="0" smtClean="0"/>
                  <a:t>,</a:t>
                </a:r>
                <a:r>
                  <a:rPr lang="zh-TW" altLang="zh-TW" dirty="0" smtClean="0"/>
                  <a:t>j是二進制變量，MSFk</a:t>
                </a:r>
                <a:r>
                  <a:rPr lang="en-US" altLang="zh-TW" dirty="0" smtClean="0"/>
                  <a:t>,</a:t>
                </a:r>
                <a:r>
                  <a:rPr lang="zh-TW" altLang="zh-TW" dirty="0" smtClean="0"/>
                  <a:t>j = 1表示MSF k位於BS j上。</a:t>
                </a:r>
                <a:endParaRPr lang="zh-TW" altLang="en-US" dirty="0"/>
              </a:p>
            </p:txBody>
          </p:sp>
        </mc:Fallback>
      </mc:AlternateContent>
      <p:sp>
        <p:nvSpPr>
          <p:cNvPr id="4" name="投影片編號版面配置區 3"/>
          <p:cNvSpPr>
            <a:spLocks noGrp="1"/>
          </p:cNvSpPr>
          <p:nvPr>
            <p:ph type="sldNum" sz="quarter" idx="10"/>
          </p:nvPr>
        </p:nvSpPr>
        <p:spPr/>
        <p:txBody>
          <a:bodyPr/>
          <a:lstStyle/>
          <a:p>
            <a:fld id="{03C411E0-4ECD-47AF-BA54-99036B3FAC3D}" type="slidenum">
              <a:rPr lang="zh-TW" altLang="en-US" smtClean="0"/>
              <a:t>36</a:t>
            </a:fld>
            <a:endParaRPr lang="zh-TW" altLang="en-US"/>
          </a:p>
        </p:txBody>
      </p:sp>
    </p:spTree>
    <p:extLst>
      <p:ext uri="{BB962C8B-B14F-4D97-AF65-F5344CB8AC3E}">
        <p14:creationId xmlns:p14="http://schemas.microsoft.com/office/powerpoint/2010/main" val="40536478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effectLst/>
              </a:rPr>
              <a:t>实体间的信令交互分为两种情况，即</a:t>
            </a:r>
            <a:r>
              <a:rPr lang="en-US" altLang="zh-CN" dirty="0" err="1" smtClean="0">
                <a:effectLst/>
              </a:rPr>
              <a:t>vMME</a:t>
            </a:r>
            <a:r>
              <a:rPr lang="zh-CN" altLang="en-US" dirty="0" smtClean="0">
                <a:effectLst/>
              </a:rPr>
              <a:t>与外部实体间的信令交互和</a:t>
            </a:r>
            <a:r>
              <a:rPr lang="en-US" altLang="zh-CN" dirty="0" err="1" smtClean="0">
                <a:effectLst/>
              </a:rPr>
              <a:t>vMME</a:t>
            </a:r>
            <a:r>
              <a:rPr lang="zh-CN" altLang="en-US" dirty="0" smtClean="0">
                <a:effectLst/>
              </a:rPr>
              <a:t>内部实体间的信令交互。</a:t>
            </a:r>
            <a:endParaRPr lang="en-US" altLang="zh-CN" dirty="0" smtClean="0">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err="1" smtClean="0">
                <a:effectLst/>
              </a:rPr>
              <a:t>vMME</a:t>
            </a:r>
            <a:r>
              <a:rPr lang="zh-CN" altLang="en-US" dirty="0" smtClean="0">
                <a:effectLst/>
              </a:rPr>
              <a:t>与外部实体的信令交互包括</a:t>
            </a:r>
            <a:r>
              <a:rPr lang="en-US" altLang="zh-CN" dirty="0" smtClean="0">
                <a:effectLst/>
              </a:rPr>
              <a:t>BS</a:t>
            </a:r>
            <a:r>
              <a:rPr lang="zh-CN" altLang="en-US" dirty="0" smtClean="0">
                <a:effectLst/>
              </a:rPr>
              <a:t>与</a:t>
            </a:r>
            <a:r>
              <a:rPr lang="en-US" altLang="zh-CN" dirty="0" smtClean="0">
                <a:effectLst/>
              </a:rPr>
              <a:t>MSF</a:t>
            </a:r>
            <a:r>
              <a:rPr lang="zh-CN" altLang="en-US" dirty="0" smtClean="0">
                <a:effectLst/>
              </a:rPr>
              <a:t>的交互、</a:t>
            </a:r>
            <a:r>
              <a:rPr lang="en-US" altLang="zh-CN" dirty="0" smtClean="0">
                <a:effectLst/>
              </a:rPr>
              <a:t>CN</a:t>
            </a:r>
            <a:r>
              <a:rPr lang="zh-CN" altLang="en-US" dirty="0" smtClean="0">
                <a:effectLst/>
              </a:rPr>
              <a:t>与</a:t>
            </a:r>
            <a:r>
              <a:rPr lang="en-US" altLang="zh-CN" dirty="0" smtClean="0">
                <a:effectLst/>
              </a:rPr>
              <a:t>MSF</a:t>
            </a:r>
            <a:r>
              <a:rPr lang="zh-CN" altLang="en-US" dirty="0" smtClean="0">
                <a:effectLst/>
              </a:rPr>
              <a:t>的交互以及</a:t>
            </a:r>
            <a:r>
              <a:rPr lang="en-US" altLang="zh-CN" dirty="0" smtClean="0">
                <a:effectLst/>
              </a:rPr>
              <a:t>CN</a:t>
            </a:r>
            <a:r>
              <a:rPr lang="zh-CN" altLang="en-US" dirty="0" smtClean="0">
                <a:effectLst/>
              </a:rPr>
              <a:t>与</a:t>
            </a:r>
            <a:r>
              <a:rPr lang="en-US" altLang="zh-CN" dirty="0" smtClean="0">
                <a:effectLst/>
              </a:rPr>
              <a:t>DQU</a:t>
            </a:r>
            <a:r>
              <a:rPr lang="zh-CN" altLang="en-US" dirty="0" smtClean="0">
                <a:effectLst/>
              </a:rPr>
              <a:t>的交互。</a:t>
            </a:r>
            <a:endParaRPr lang="en-US" altLang="zh-CN" dirty="0" smtClean="0">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err="1" smtClean="0">
                <a:effectLst/>
              </a:rPr>
              <a:t>vMME</a:t>
            </a:r>
            <a:r>
              <a:rPr lang="zh-CN" altLang="en-US" dirty="0" smtClean="0">
                <a:effectLst/>
              </a:rPr>
              <a:t>内部实体间的信号相互作用包括</a:t>
            </a:r>
            <a:r>
              <a:rPr lang="en-US" altLang="zh-CN" dirty="0" smtClean="0">
                <a:effectLst/>
              </a:rPr>
              <a:t>MSF</a:t>
            </a:r>
            <a:r>
              <a:rPr lang="zh-CN" altLang="en-US" dirty="0" smtClean="0">
                <a:effectLst/>
              </a:rPr>
              <a:t>与</a:t>
            </a:r>
            <a:r>
              <a:rPr lang="en-US" altLang="zh-CN" dirty="0" smtClean="0">
                <a:effectLst/>
              </a:rPr>
              <a:t>MMP</a:t>
            </a:r>
            <a:r>
              <a:rPr lang="zh-CN" altLang="en-US" dirty="0" smtClean="0">
                <a:effectLst/>
              </a:rPr>
              <a:t>的相互作用和</a:t>
            </a:r>
            <a:r>
              <a:rPr lang="en-US" altLang="zh-CN" dirty="0" smtClean="0">
                <a:effectLst/>
              </a:rPr>
              <a:t>MMP</a:t>
            </a:r>
            <a:r>
              <a:rPr lang="zh-CN" altLang="en-US" dirty="0" smtClean="0">
                <a:effectLst/>
              </a:rPr>
              <a:t>与</a:t>
            </a:r>
            <a:r>
              <a:rPr lang="en-US" altLang="zh-CN" dirty="0" smtClean="0">
                <a:effectLst/>
              </a:rPr>
              <a:t>DQU</a:t>
            </a:r>
            <a:r>
              <a:rPr lang="zh-CN" altLang="en-US" dirty="0" smtClean="0">
                <a:effectLst/>
              </a:rPr>
              <a:t>的相互作用。</a:t>
            </a:r>
          </a:p>
          <a:p>
            <a:endParaRPr lang="zh-TW" altLang="en-US" dirty="0"/>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37</a:t>
            </a:fld>
            <a:endParaRPr lang="zh-TW" altLang="en-US"/>
          </a:p>
        </p:txBody>
      </p:sp>
    </p:spTree>
    <p:extLst>
      <p:ext uri="{BB962C8B-B14F-4D97-AF65-F5344CB8AC3E}">
        <p14:creationId xmlns:p14="http://schemas.microsoft.com/office/powerpoint/2010/main" val="249602510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r>
                  <a:rPr lang="zh-TW" altLang="zh-TW" dirty="0" smtClean="0"/>
                  <a:t>設</a:t>
                </a:r>
                <a14:m>
                  <m:oMath xmlns:m="http://schemas.openxmlformats.org/officeDocument/2006/math">
                    <m:sSub>
                      <m:sSubPr>
                        <m:ctrlPr>
                          <a:rPr lang="en-US" altLang="zh-TW" i="1" dirty="0" smtClean="0">
                            <a:latin typeface="Cambria Math" panose="02040503050406030204" pitchFamily="18" charset="0"/>
                          </a:rPr>
                        </m:ctrlPr>
                      </m:sSubPr>
                      <m:e>
                        <m:r>
                          <a:rPr lang="zh-TW" altLang="zh-TW" i="1" dirty="0" smtClean="0">
                            <a:latin typeface="Cambria Math" panose="02040503050406030204" pitchFamily="18" charset="0"/>
                          </a:rPr>
                          <m:t>𝑐𝑜𝑠𝑡</m:t>
                        </m:r>
                      </m:e>
                      <m:sub>
                        <m:r>
                          <a:rPr lang="zh-TW" altLang="zh-TW" i="1" dirty="0" smtClean="0">
                            <a:latin typeface="Cambria Math" panose="02040503050406030204" pitchFamily="18" charset="0"/>
                          </a:rPr>
                          <m:t>𝐵𝑆</m:t>
                        </m:r>
                        <m:r>
                          <a:rPr lang="zh-TW" altLang="zh-TW" i="1" dirty="0" smtClean="0">
                            <a:latin typeface="Cambria Math" panose="02040503050406030204" pitchFamily="18" charset="0"/>
                          </a:rPr>
                          <m:t>−</m:t>
                        </m:r>
                        <m:r>
                          <a:rPr lang="zh-TW" altLang="zh-TW" i="1" dirty="0" smtClean="0">
                            <a:latin typeface="Cambria Math" panose="02040503050406030204" pitchFamily="18" charset="0"/>
                          </a:rPr>
                          <m:t>𝑀𝑆𝐹</m:t>
                        </m:r>
                      </m:sub>
                    </m:sSub>
                  </m:oMath>
                </a14:m>
                <a:r>
                  <a:rPr lang="zh-TW" altLang="zh-TW" dirty="0" smtClean="0"/>
                  <a:t>為信令通信開銷BS與MSF之間的代價，表示所有BS與所有MSF之間信令的加權交互率，則</a:t>
                </a:r>
                <a14:m>
                  <m:oMath xmlns:m="http://schemas.openxmlformats.org/officeDocument/2006/math">
                    <m:sSub>
                      <m:sSubPr>
                        <m:ctrlPr>
                          <a:rPr lang="en-US" altLang="zh-TW" i="1" dirty="0" smtClean="0">
                            <a:latin typeface="Cambria Math" panose="02040503050406030204" pitchFamily="18" charset="0"/>
                          </a:rPr>
                        </m:ctrlPr>
                      </m:sSubPr>
                      <m:e>
                        <m:r>
                          <a:rPr lang="zh-TW" altLang="zh-TW" i="1" dirty="0" smtClean="0">
                            <a:latin typeface="Cambria Math" panose="02040503050406030204" pitchFamily="18" charset="0"/>
                          </a:rPr>
                          <m:t>𝑐𝑜𝑠𝑡</m:t>
                        </m:r>
                      </m:e>
                      <m:sub>
                        <m:r>
                          <a:rPr lang="zh-TW" altLang="zh-TW" i="1" dirty="0" smtClean="0">
                            <a:latin typeface="Cambria Math" panose="02040503050406030204" pitchFamily="18" charset="0"/>
                          </a:rPr>
                          <m:t>𝐵𝑆</m:t>
                        </m:r>
                        <m:r>
                          <a:rPr lang="zh-TW" altLang="zh-TW" i="1" dirty="0" smtClean="0">
                            <a:latin typeface="Cambria Math" panose="02040503050406030204" pitchFamily="18" charset="0"/>
                          </a:rPr>
                          <m:t>−</m:t>
                        </m:r>
                        <m:r>
                          <a:rPr lang="zh-TW" altLang="zh-TW" i="1" dirty="0" smtClean="0">
                            <a:latin typeface="Cambria Math" panose="02040503050406030204" pitchFamily="18" charset="0"/>
                          </a:rPr>
                          <m:t>𝑀𝑆𝐹</m:t>
                        </m:r>
                      </m:sub>
                    </m:sSub>
                  </m:oMath>
                </a14:m>
                <a:r>
                  <a:rPr lang="zh-TW" altLang="zh-TW" dirty="0" smtClean="0"/>
                  <a:t>為（4），</a:t>
                </a:r>
                <a:endParaRPr lang="en-US" altLang="zh-TW" dirty="0" smtClean="0"/>
              </a:p>
              <a:p>
                <a:endParaRPr lang="en-US" altLang="zh-TW" dirty="0" smtClean="0"/>
              </a:p>
              <a:p>
                <a:endParaRPr lang="en-US" altLang="zh-TW" dirty="0" smtClean="0"/>
              </a:p>
              <a:p>
                <a:r>
                  <a:rPr lang="zh-TW" altLang="zh-TW" dirty="0" smtClean="0"/>
                  <a:t>其中</a:t>
                </a:r>
                <a14:m>
                  <m:oMath xmlns:m="http://schemas.openxmlformats.org/officeDocument/2006/math">
                    <m:sSub>
                      <m:sSubPr>
                        <m:ctrlPr>
                          <a:rPr lang="en-US" altLang="zh-TW" sz="1400" i="1" dirty="0" smtClean="0">
                            <a:latin typeface="Cambria Math" panose="02040503050406030204" pitchFamily="18" charset="0"/>
                          </a:rPr>
                        </m:ctrlPr>
                      </m:sSubPr>
                      <m:e>
                        <m:r>
                          <a:rPr lang="zh-TW" altLang="zh-TW" sz="1400" i="1" dirty="0" smtClean="0">
                            <a:latin typeface="Cambria Math" panose="02040503050406030204" pitchFamily="18" charset="0"/>
                          </a:rPr>
                          <m:t>𝑅</m:t>
                        </m:r>
                      </m:e>
                      <m:sub>
                        <m:r>
                          <a:rPr lang="zh-TW" altLang="zh-TW" sz="1400" i="1" dirty="0" smtClean="0">
                            <a:latin typeface="Cambria Math" panose="02040503050406030204" pitchFamily="18" charset="0"/>
                          </a:rPr>
                          <m:t>𝑗</m:t>
                        </m:r>
                        <m:r>
                          <a:rPr lang="en-US" altLang="zh-TW" sz="1400" b="0" i="1" dirty="0" smtClean="0">
                            <a:latin typeface="Cambria Math" panose="02040503050406030204" pitchFamily="18" charset="0"/>
                          </a:rPr>
                          <m:t>,</m:t>
                        </m:r>
                        <m:r>
                          <a:rPr lang="zh-TW" altLang="zh-TW" sz="1400" i="1" dirty="0" smtClean="0">
                            <a:latin typeface="Cambria Math" panose="02040503050406030204" pitchFamily="18" charset="0"/>
                          </a:rPr>
                          <m:t>𝑘</m:t>
                        </m:r>
                      </m:sub>
                    </m:sSub>
                  </m:oMath>
                </a14:m>
                <a:r>
                  <a:rPr lang="zh-TW" altLang="zh-TW" dirty="0" smtClean="0"/>
                  <a:t>是二進制變量，</a:t>
                </a:r>
                <a14:m>
                  <m:oMath xmlns:m="http://schemas.openxmlformats.org/officeDocument/2006/math">
                    <m:sSub>
                      <m:sSubPr>
                        <m:ctrlPr>
                          <a:rPr lang="en-US" altLang="zh-TW" sz="1200" i="1" dirty="0" smtClean="0">
                            <a:latin typeface="Cambria Math" panose="02040503050406030204" pitchFamily="18" charset="0"/>
                          </a:rPr>
                        </m:ctrlPr>
                      </m:sSubPr>
                      <m:e>
                        <m:r>
                          <a:rPr lang="zh-TW" altLang="zh-TW" sz="1200" i="1" dirty="0" smtClean="0">
                            <a:latin typeface="Cambria Math" panose="02040503050406030204" pitchFamily="18" charset="0"/>
                          </a:rPr>
                          <m:t>𝑅</m:t>
                        </m:r>
                      </m:e>
                      <m:sub>
                        <m:r>
                          <a:rPr lang="zh-TW" altLang="zh-TW" sz="1200" i="1" dirty="0" smtClean="0">
                            <a:latin typeface="Cambria Math" panose="02040503050406030204" pitchFamily="18" charset="0"/>
                          </a:rPr>
                          <m:t>𝑗</m:t>
                        </m:r>
                        <m:r>
                          <a:rPr lang="en-US" altLang="zh-TW" sz="1200" b="0" i="1" dirty="0" smtClean="0">
                            <a:latin typeface="Cambria Math" panose="02040503050406030204" pitchFamily="18" charset="0"/>
                          </a:rPr>
                          <m:t>,</m:t>
                        </m:r>
                        <m:r>
                          <a:rPr lang="zh-TW" altLang="zh-TW" sz="1200" i="1" dirty="0" smtClean="0">
                            <a:latin typeface="Cambria Math" panose="02040503050406030204" pitchFamily="18" charset="0"/>
                          </a:rPr>
                          <m:t>𝑘</m:t>
                        </m:r>
                      </m:sub>
                    </m:sSub>
                  </m:oMath>
                </a14:m>
                <a:r>
                  <a:rPr lang="zh-TW" altLang="zh-TW" dirty="0" smtClean="0"/>
                  <a:t>= 1表示BS j由MSF k控制。 </a:t>
                </a:r>
                <a14:m>
                  <m:oMath xmlns:m="http://schemas.openxmlformats.org/officeDocument/2006/math">
                    <m:sSub>
                      <m:sSubPr>
                        <m:ctrlPr>
                          <a:rPr lang="en-US" altLang="zh-TW" sz="1200" i="1" dirty="0" smtClean="0">
                            <a:latin typeface="Cambria Math" panose="02040503050406030204" pitchFamily="18" charset="0"/>
                          </a:rPr>
                        </m:ctrlPr>
                      </m:sSubPr>
                      <m:e>
                        <m:r>
                          <a:rPr lang="en-US" altLang="zh-TW" sz="1200" b="0" i="1" dirty="0" smtClean="0">
                            <a:latin typeface="Cambria Math" panose="02040503050406030204" pitchFamily="18" charset="0"/>
                          </a:rPr>
                          <m:t>𝐻</m:t>
                        </m:r>
                      </m:e>
                      <m:sub>
                        <m:r>
                          <a:rPr lang="zh-TW" altLang="zh-TW" sz="1200" i="1" dirty="0" smtClean="0">
                            <a:latin typeface="Cambria Math" panose="02040503050406030204" pitchFamily="18" charset="0"/>
                          </a:rPr>
                          <m:t>𝑗</m:t>
                        </m:r>
                        <m:r>
                          <a:rPr lang="en-US" altLang="zh-TW" sz="1200" b="0" i="1" dirty="0" smtClean="0">
                            <a:latin typeface="Cambria Math" panose="02040503050406030204" pitchFamily="18" charset="0"/>
                          </a:rPr>
                          <m:t>,</m:t>
                        </m:r>
                        <m:r>
                          <a:rPr lang="en-US" altLang="zh-TW" sz="1200" b="0" i="1" dirty="0" smtClean="0">
                            <a:latin typeface="Cambria Math" panose="02040503050406030204" pitchFamily="18" charset="0"/>
                          </a:rPr>
                          <m:t>𝑞</m:t>
                        </m:r>
                      </m:sub>
                    </m:sSub>
                  </m:oMath>
                </a14:m>
                <a:r>
                  <a:rPr lang="zh-TW" altLang="zh-TW" dirty="0" smtClean="0"/>
                  <a:t>表示從BS</a:t>
                </a:r>
                <a:r>
                  <a:rPr lang="en-US" altLang="zh-TW" dirty="0" smtClean="0"/>
                  <a:t> </a:t>
                </a:r>
                <a:r>
                  <a:rPr lang="zh-TW" altLang="zh-TW" dirty="0" smtClean="0"/>
                  <a:t>j到BS</a:t>
                </a:r>
                <a:r>
                  <a:rPr lang="en-US" altLang="zh-TW" dirty="0" smtClean="0"/>
                  <a:t> </a:t>
                </a:r>
                <a:r>
                  <a:rPr lang="zh-TW" altLang="zh-TW" dirty="0" smtClean="0"/>
                  <a:t>q的跳。 </a:t>
                </a:r>
                <a14:m>
                  <m:oMath xmlns:m="http://schemas.openxmlformats.org/officeDocument/2006/math">
                    <m:sSub>
                      <m:sSubPr>
                        <m:ctrlPr>
                          <a:rPr lang="en-US" altLang="zh-TW" sz="1200" i="1" dirty="0" smtClean="0">
                            <a:latin typeface="Cambria Math" panose="02040503050406030204" pitchFamily="18" charset="0"/>
                          </a:rPr>
                        </m:ctrlPr>
                      </m:sSubPr>
                      <m:e>
                        <m:r>
                          <a:rPr lang="en-US" altLang="zh-TW" sz="1200" b="0" i="1" dirty="0" smtClean="0">
                            <a:latin typeface="Cambria Math" panose="02040503050406030204" pitchFamily="18" charset="0"/>
                          </a:rPr>
                          <m:t>𝑁</m:t>
                        </m:r>
                      </m:e>
                      <m:sub>
                        <m:r>
                          <a:rPr lang="en-US" altLang="zh-TW" sz="1200" b="0" i="1" dirty="0" smtClean="0">
                            <a:latin typeface="Cambria Math" panose="02040503050406030204" pitchFamily="18" charset="0"/>
                          </a:rPr>
                          <m:t>𝑈𝐸</m:t>
                        </m:r>
                      </m:sub>
                    </m:sSub>
                  </m:oMath>
                </a14:m>
                <a:r>
                  <a:rPr lang="zh-TW" altLang="zh-TW" dirty="0" smtClean="0"/>
                  <a:t>表示UE的數量，</a:t>
                </a:r>
                <a14:m>
                  <m:oMath xmlns:m="http://schemas.openxmlformats.org/officeDocument/2006/math">
                    <m:sSub>
                      <m:sSubPr>
                        <m:ctrlPr>
                          <a:rPr lang="en-US" altLang="zh-TW" sz="1200" i="1" dirty="0" smtClean="0">
                            <a:latin typeface="Cambria Math" panose="02040503050406030204" pitchFamily="18" charset="0"/>
                          </a:rPr>
                        </m:ctrlPr>
                      </m:sSubPr>
                      <m:e>
                        <m:r>
                          <a:rPr lang="en-US" altLang="zh-TW" sz="1200" b="0" i="1" dirty="0" smtClean="0">
                            <a:latin typeface="Cambria Math" panose="02040503050406030204" pitchFamily="18" charset="0"/>
                          </a:rPr>
                          <m:t>𝑁</m:t>
                        </m:r>
                      </m:e>
                      <m:sub>
                        <m:r>
                          <a:rPr lang="en-US" altLang="zh-TW" sz="1200" b="0" i="1" dirty="0" smtClean="0">
                            <a:latin typeface="Cambria Math" panose="02040503050406030204" pitchFamily="18" charset="0"/>
                          </a:rPr>
                          <m:t>𝐵𝑆</m:t>
                        </m:r>
                      </m:sub>
                    </m:sSub>
                  </m:oMath>
                </a14:m>
                <a:r>
                  <a:rPr lang="zh-TW" altLang="zh-TW" dirty="0" smtClean="0"/>
                  <a:t>是BS的數量，</a:t>
                </a:r>
                <a14:m>
                  <m:oMath xmlns:m="http://schemas.openxmlformats.org/officeDocument/2006/math">
                    <m:sSub>
                      <m:sSubPr>
                        <m:ctrlPr>
                          <a:rPr lang="en-US" altLang="zh-TW" sz="1200" i="1" dirty="0" smtClean="0">
                            <a:latin typeface="Cambria Math" panose="02040503050406030204" pitchFamily="18" charset="0"/>
                          </a:rPr>
                        </m:ctrlPr>
                      </m:sSubPr>
                      <m:e>
                        <m:r>
                          <a:rPr lang="en-US" altLang="zh-TW" sz="1200" b="0" i="1" dirty="0" smtClean="0">
                            <a:latin typeface="Cambria Math" panose="02040503050406030204" pitchFamily="18" charset="0"/>
                          </a:rPr>
                          <m:t>𝑁</m:t>
                        </m:r>
                      </m:e>
                      <m:sub>
                        <m:r>
                          <a:rPr lang="en-US" altLang="zh-TW" sz="1200" b="0" i="1" dirty="0" smtClean="0">
                            <a:latin typeface="Cambria Math" panose="02040503050406030204" pitchFamily="18" charset="0"/>
                          </a:rPr>
                          <m:t>𝑀𝑆𝐹</m:t>
                        </m:r>
                      </m:sub>
                    </m:sSub>
                  </m:oMath>
                </a14:m>
                <a:r>
                  <a:rPr lang="zh-TW" altLang="zh-TW" dirty="0" smtClean="0"/>
                  <a:t>表示MSF的數量。</a:t>
                </a:r>
                <a:endParaRPr lang="zh-TW" altLang="en-US" dirty="0"/>
              </a:p>
            </p:txBody>
          </p:sp>
        </mc:Choice>
        <mc:Fallback xmlns="">
          <p:sp>
            <p:nvSpPr>
              <p:cNvPr id="3" name="備忘稿版面配置區 2"/>
              <p:cNvSpPr>
                <a:spLocks noGrp="1"/>
              </p:cNvSpPr>
              <p:nvPr>
                <p:ph type="body" idx="1"/>
              </p:nvPr>
            </p:nvSpPr>
            <p:spPr/>
            <p:txBody>
              <a:bodyPr/>
              <a:lstStyle/>
              <a:p>
                <a:r>
                  <a:rPr lang="zh-TW" altLang="zh-TW" dirty="0" smtClean="0"/>
                  <a:t>設</a:t>
                </a:r>
                <a:r>
                  <a:rPr lang="en-US" altLang="zh-TW" i="0" dirty="0" smtClean="0">
                    <a:latin typeface="Cambria Math" panose="02040503050406030204" pitchFamily="18" charset="0"/>
                  </a:rPr>
                  <a:t>〖</a:t>
                </a:r>
                <a:r>
                  <a:rPr lang="zh-TW" altLang="zh-TW" i="0" dirty="0" smtClean="0">
                    <a:latin typeface="Cambria Math" panose="02040503050406030204" pitchFamily="18" charset="0"/>
                  </a:rPr>
                  <a:t>𝑐𝑜𝑠𝑡</a:t>
                </a:r>
                <a:r>
                  <a:rPr lang="en-US" altLang="zh-TW" i="0" dirty="0" smtClean="0">
                    <a:latin typeface="Cambria Math" panose="02040503050406030204" pitchFamily="18" charset="0"/>
                  </a:rPr>
                  <a:t>〗_(</a:t>
                </a:r>
                <a:r>
                  <a:rPr lang="zh-TW" altLang="zh-TW" i="0" dirty="0" smtClean="0">
                    <a:latin typeface="Cambria Math" panose="02040503050406030204" pitchFamily="18" charset="0"/>
                  </a:rPr>
                  <a:t>𝐵𝑆−𝑀𝑆𝐹</a:t>
                </a:r>
                <a:r>
                  <a:rPr lang="en-US" altLang="zh-TW" i="0" dirty="0" smtClean="0">
                    <a:latin typeface="Cambria Math" panose="02040503050406030204" pitchFamily="18" charset="0"/>
                  </a:rPr>
                  <a:t>)</a:t>
                </a:r>
                <a:r>
                  <a:rPr lang="zh-TW" altLang="zh-TW" dirty="0" smtClean="0"/>
                  <a:t>為信令通信開銷BS與MSF之間的代價，表示所有BS與所有MSF之間信令的加權交互率，則</a:t>
                </a:r>
                <a:r>
                  <a:rPr lang="en-US" altLang="zh-TW" i="0" dirty="0" smtClean="0">
                    <a:latin typeface="Cambria Math" panose="02040503050406030204" pitchFamily="18" charset="0"/>
                  </a:rPr>
                  <a:t>〖</a:t>
                </a:r>
                <a:r>
                  <a:rPr lang="zh-TW" altLang="zh-TW" i="0" dirty="0" smtClean="0">
                    <a:latin typeface="Cambria Math" panose="02040503050406030204" pitchFamily="18" charset="0"/>
                  </a:rPr>
                  <a:t>𝑐𝑜𝑠𝑡</a:t>
                </a:r>
                <a:r>
                  <a:rPr lang="en-US" altLang="zh-TW" i="0" dirty="0" smtClean="0">
                    <a:latin typeface="Cambria Math" panose="02040503050406030204" pitchFamily="18" charset="0"/>
                  </a:rPr>
                  <a:t>〗_(</a:t>
                </a:r>
                <a:r>
                  <a:rPr lang="zh-TW" altLang="zh-TW" i="0" dirty="0" smtClean="0">
                    <a:latin typeface="Cambria Math" panose="02040503050406030204" pitchFamily="18" charset="0"/>
                  </a:rPr>
                  <a:t>𝐵𝑆−𝑀𝑆𝐹</a:t>
                </a:r>
                <a:r>
                  <a:rPr lang="en-US" altLang="zh-TW" i="0" dirty="0" smtClean="0">
                    <a:latin typeface="Cambria Math" panose="02040503050406030204" pitchFamily="18" charset="0"/>
                  </a:rPr>
                  <a:t>)</a:t>
                </a:r>
                <a:r>
                  <a:rPr lang="zh-TW" altLang="zh-TW" dirty="0" smtClean="0"/>
                  <a:t>為（4），</a:t>
                </a:r>
                <a:endParaRPr lang="en-US" altLang="zh-TW" dirty="0" smtClean="0"/>
              </a:p>
              <a:p>
                <a:endParaRPr lang="en-US" altLang="zh-TW" dirty="0" smtClean="0"/>
              </a:p>
              <a:p>
                <a:endParaRPr lang="en-US" altLang="zh-TW" dirty="0" smtClean="0"/>
              </a:p>
              <a:p>
                <a:r>
                  <a:rPr lang="zh-TW" altLang="zh-TW" dirty="0" smtClean="0"/>
                  <a:t>其中</a:t>
                </a:r>
                <a:r>
                  <a:rPr lang="zh-TW" altLang="zh-TW" sz="1400" i="0" dirty="0" smtClean="0">
                    <a:latin typeface="Cambria Math" panose="02040503050406030204" pitchFamily="18" charset="0"/>
                  </a:rPr>
                  <a:t>𝑅</a:t>
                </a:r>
                <a:r>
                  <a:rPr lang="en-US" altLang="zh-TW" sz="1400" i="0" dirty="0" smtClean="0">
                    <a:latin typeface="Cambria Math" panose="02040503050406030204" pitchFamily="18" charset="0"/>
                  </a:rPr>
                  <a:t>_(</a:t>
                </a:r>
                <a:r>
                  <a:rPr lang="zh-TW" altLang="zh-TW" sz="1400" i="0" dirty="0" smtClean="0">
                    <a:latin typeface="Cambria Math" panose="02040503050406030204" pitchFamily="18" charset="0"/>
                  </a:rPr>
                  <a:t>𝑗</a:t>
                </a:r>
                <a:r>
                  <a:rPr lang="en-US" altLang="zh-TW" sz="1400" b="0" i="0" dirty="0" smtClean="0">
                    <a:latin typeface="Cambria Math" panose="02040503050406030204" pitchFamily="18" charset="0"/>
                  </a:rPr>
                  <a:t>,</a:t>
                </a:r>
                <a:r>
                  <a:rPr lang="zh-TW" altLang="zh-TW" sz="1400" i="0" dirty="0" smtClean="0">
                    <a:latin typeface="Cambria Math" panose="02040503050406030204" pitchFamily="18" charset="0"/>
                  </a:rPr>
                  <a:t>𝑘</a:t>
                </a:r>
                <a:r>
                  <a:rPr lang="en-US" altLang="zh-TW" sz="1400" i="0" dirty="0" smtClean="0">
                    <a:latin typeface="Cambria Math" panose="02040503050406030204" pitchFamily="18" charset="0"/>
                  </a:rPr>
                  <a:t>)</a:t>
                </a:r>
                <a:r>
                  <a:rPr lang="zh-TW" altLang="zh-TW" dirty="0" smtClean="0"/>
                  <a:t>是二進制變量，</a:t>
                </a:r>
                <a:r>
                  <a:rPr lang="zh-TW" altLang="zh-TW" sz="1200" i="0" dirty="0" smtClean="0">
                    <a:latin typeface="Cambria Math" panose="02040503050406030204" pitchFamily="18" charset="0"/>
                  </a:rPr>
                  <a:t>𝑅</a:t>
                </a:r>
                <a:r>
                  <a:rPr lang="en-US" altLang="zh-TW" sz="1200" i="0" dirty="0" smtClean="0">
                    <a:latin typeface="Cambria Math" panose="02040503050406030204" pitchFamily="18" charset="0"/>
                  </a:rPr>
                  <a:t>_(</a:t>
                </a:r>
                <a:r>
                  <a:rPr lang="zh-TW" altLang="zh-TW" sz="1200" i="0" dirty="0" smtClean="0">
                    <a:latin typeface="Cambria Math" panose="02040503050406030204" pitchFamily="18" charset="0"/>
                  </a:rPr>
                  <a:t>𝑗</a:t>
                </a:r>
                <a:r>
                  <a:rPr lang="en-US" altLang="zh-TW" sz="1200" b="0" i="0" dirty="0" smtClean="0">
                    <a:latin typeface="Cambria Math" panose="02040503050406030204" pitchFamily="18" charset="0"/>
                  </a:rPr>
                  <a:t>,</a:t>
                </a:r>
                <a:r>
                  <a:rPr lang="zh-TW" altLang="zh-TW" sz="1200" i="0" dirty="0" smtClean="0">
                    <a:latin typeface="Cambria Math" panose="02040503050406030204" pitchFamily="18" charset="0"/>
                  </a:rPr>
                  <a:t>𝑘</a:t>
                </a:r>
                <a:r>
                  <a:rPr lang="en-US" altLang="zh-TW" sz="1200" i="0" dirty="0" smtClean="0">
                    <a:latin typeface="Cambria Math" panose="02040503050406030204" pitchFamily="18" charset="0"/>
                  </a:rPr>
                  <a:t>)</a:t>
                </a:r>
                <a:r>
                  <a:rPr lang="zh-TW" altLang="zh-TW" dirty="0" smtClean="0"/>
                  <a:t>= 1表示BS j由MSF k控制。 </a:t>
                </a:r>
                <a:r>
                  <a:rPr lang="en-US" altLang="zh-TW" sz="1200" b="0" i="0" dirty="0" smtClean="0">
                    <a:latin typeface="Cambria Math" panose="02040503050406030204" pitchFamily="18" charset="0"/>
                  </a:rPr>
                  <a:t>𝐻_(</a:t>
                </a:r>
                <a:r>
                  <a:rPr lang="zh-TW" altLang="zh-TW" sz="1200" i="0" dirty="0" smtClean="0">
                    <a:latin typeface="Cambria Math" panose="02040503050406030204" pitchFamily="18" charset="0"/>
                  </a:rPr>
                  <a:t>𝑗</a:t>
                </a:r>
                <a:r>
                  <a:rPr lang="en-US" altLang="zh-TW" sz="1200" b="0" i="0" dirty="0" smtClean="0">
                    <a:latin typeface="Cambria Math" panose="02040503050406030204" pitchFamily="18" charset="0"/>
                  </a:rPr>
                  <a:t>,</a:t>
                </a:r>
                <a:r>
                  <a:rPr lang="en-US" altLang="zh-TW" sz="1200" b="0" i="0" dirty="0" smtClean="0">
                    <a:latin typeface="Cambria Math" panose="02040503050406030204" pitchFamily="18" charset="0"/>
                  </a:rPr>
                  <a:t>𝑞)</a:t>
                </a:r>
                <a:r>
                  <a:rPr lang="zh-TW" altLang="zh-TW" dirty="0" smtClean="0"/>
                  <a:t>表示從BS</a:t>
                </a:r>
                <a:r>
                  <a:rPr lang="en-US" altLang="zh-TW" dirty="0" smtClean="0"/>
                  <a:t> </a:t>
                </a:r>
                <a:r>
                  <a:rPr lang="zh-TW" altLang="zh-TW" dirty="0" smtClean="0"/>
                  <a:t>j到BS</a:t>
                </a:r>
                <a:r>
                  <a:rPr lang="en-US" altLang="zh-TW" dirty="0" smtClean="0"/>
                  <a:t> </a:t>
                </a:r>
                <a:r>
                  <a:rPr lang="zh-TW" altLang="zh-TW" dirty="0" smtClean="0"/>
                  <a:t>q的跳。 </a:t>
                </a:r>
                <a:r>
                  <a:rPr lang="en-US" altLang="zh-TW" sz="1200" b="0" i="0" dirty="0" smtClean="0">
                    <a:latin typeface="Cambria Math" panose="02040503050406030204" pitchFamily="18" charset="0"/>
                  </a:rPr>
                  <a:t>𝑁_𝑈𝐸</a:t>
                </a:r>
                <a:r>
                  <a:rPr lang="zh-TW" altLang="zh-TW" dirty="0" smtClean="0"/>
                  <a:t>表示UE的數量，</a:t>
                </a:r>
                <a:r>
                  <a:rPr lang="en-US" altLang="zh-TW" sz="1200" b="0" i="0" dirty="0" smtClean="0">
                    <a:latin typeface="Cambria Math" panose="02040503050406030204" pitchFamily="18" charset="0"/>
                  </a:rPr>
                  <a:t>𝑁_𝐵𝑆</a:t>
                </a:r>
                <a:r>
                  <a:rPr lang="zh-TW" altLang="zh-TW" dirty="0" smtClean="0"/>
                  <a:t>是BS的數量，</a:t>
                </a:r>
                <a:r>
                  <a:rPr lang="en-US" altLang="zh-TW" sz="1200" b="0" i="0" dirty="0" smtClean="0">
                    <a:latin typeface="Cambria Math" panose="02040503050406030204" pitchFamily="18" charset="0"/>
                  </a:rPr>
                  <a:t>𝑁_𝑀𝑆𝐹</a:t>
                </a:r>
                <a:r>
                  <a:rPr lang="zh-TW" altLang="zh-TW" dirty="0" smtClean="0"/>
                  <a:t>表示MSF的數量。</a:t>
                </a:r>
                <a:endParaRPr lang="zh-TW" altLang="en-US" dirty="0"/>
              </a:p>
            </p:txBody>
          </p:sp>
        </mc:Fallback>
      </mc:AlternateContent>
      <p:sp>
        <p:nvSpPr>
          <p:cNvPr id="4" name="投影片編號版面配置區 3"/>
          <p:cNvSpPr>
            <a:spLocks noGrp="1"/>
          </p:cNvSpPr>
          <p:nvPr>
            <p:ph type="sldNum" sz="quarter" idx="10"/>
          </p:nvPr>
        </p:nvSpPr>
        <p:spPr/>
        <p:txBody>
          <a:bodyPr/>
          <a:lstStyle/>
          <a:p>
            <a:fld id="{03C411E0-4ECD-47AF-BA54-99036B3FAC3D}" type="slidenum">
              <a:rPr lang="zh-TW" altLang="en-US" smtClean="0"/>
              <a:t>38</a:t>
            </a:fld>
            <a:endParaRPr lang="zh-TW" altLang="en-US"/>
          </a:p>
        </p:txBody>
      </p:sp>
    </p:spTree>
    <p:extLst>
      <p:ext uri="{BB962C8B-B14F-4D97-AF65-F5344CB8AC3E}">
        <p14:creationId xmlns:p14="http://schemas.microsoft.com/office/powerpoint/2010/main" val="36995633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dirty="0" smtClean="0"/>
              <a:t>所有UE的總信令通信開銷成本是</a:t>
            </a:r>
            <a:r>
              <a:rPr lang="en-US" altLang="zh-TW" dirty="0" smtClean="0"/>
              <a:t> </a:t>
            </a:r>
            <a:r>
              <a:rPr lang="zh-TW" altLang="zh-TW" dirty="0" smtClean="0"/>
              <a:t>vMME與外部實體之間的信令通信開銷成本</a:t>
            </a:r>
            <a:r>
              <a:rPr lang="en-US" altLang="zh-TW" dirty="0" smtClean="0"/>
              <a:t> </a:t>
            </a:r>
            <a:r>
              <a:rPr lang="zh-TW" altLang="zh-TW" dirty="0" smtClean="0"/>
              <a:t>與</a:t>
            </a:r>
            <a:r>
              <a:rPr lang="en-US" altLang="zh-TW" dirty="0" smtClean="0"/>
              <a:t> </a:t>
            </a:r>
            <a:r>
              <a:rPr lang="zh-TW" altLang="zh-TW" dirty="0" smtClean="0"/>
              <a:t>vMME內部實體內部的信令通信開銷成本之和，可以在（9）中表示為：</a:t>
            </a:r>
            <a:endParaRPr lang="zh-TW" altLang="en-US" dirty="0"/>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40</a:t>
            </a:fld>
            <a:endParaRPr lang="zh-TW" altLang="en-US"/>
          </a:p>
        </p:txBody>
      </p:sp>
    </p:spTree>
    <p:extLst>
      <p:ext uri="{BB962C8B-B14F-4D97-AF65-F5344CB8AC3E}">
        <p14:creationId xmlns:p14="http://schemas.microsoft.com/office/powerpoint/2010/main" val="110542992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考虑到C1到C8的约束，总的信令通信开销应该最小化，这可以表述为一个优化问题，如下所示[31]：</a:t>
            </a:r>
          </a:p>
          <a:p>
            <a:endParaRPr lang="en-US" altLang="zh-TW" dirty="0" smtClean="0"/>
          </a:p>
          <a:p>
            <a:r>
              <a:rPr lang="en-US" altLang="zh-CN" dirty="0" smtClean="0">
                <a:effectLst/>
              </a:rPr>
              <a:t>C1</a:t>
            </a:r>
            <a:r>
              <a:rPr lang="zh-CN" altLang="en-US" dirty="0" smtClean="0">
                <a:effectLst/>
              </a:rPr>
              <a:t>到</a:t>
            </a:r>
            <a:r>
              <a:rPr lang="en-US" altLang="zh-CN" dirty="0" smtClean="0">
                <a:effectLst/>
              </a:rPr>
              <a:t>C3</a:t>
            </a:r>
            <a:r>
              <a:rPr lang="zh-CN" altLang="en-US" dirty="0" smtClean="0">
                <a:effectLst/>
              </a:rPr>
              <a:t>是</a:t>
            </a:r>
            <a:r>
              <a:rPr lang="en-US" altLang="zh-CN" dirty="0" smtClean="0">
                <a:effectLst/>
              </a:rPr>
              <a:t>MSF</a:t>
            </a:r>
            <a:r>
              <a:rPr lang="zh-CN" altLang="en-US" dirty="0" smtClean="0">
                <a:effectLst/>
              </a:rPr>
              <a:t>的约束，其中</a:t>
            </a:r>
            <a:r>
              <a:rPr lang="en-US" altLang="zh-CN" dirty="0" smtClean="0">
                <a:effectLst/>
              </a:rPr>
              <a:t>C1</a:t>
            </a:r>
            <a:r>
              <a:rPr lang="zh-CN" altLang="en-US" dirty="0" smtClean="0">
                <a:effectLst/>
              </a:rPr>
              <a:t>是每个</a:t>
            </a:r>
            <a:r>
              <a:rPr lang="en-US" altLang="zh-CN" dirty="0" smtClean="0">
                <a:effectLst/>
              </a:rPr>
              <a:t>MSF</a:t>
            </a:r>
            <a:r>
              <a:rPr lang="zh-CN" altLang="en-US" dirty="0" smtClean="0">
                <a:effectLst/>
              </a:rPr>
              <a:t>只能放置在一个</a:t>
            </a:r>
            <a:r>
              <a:rPr lang="en-US" altLang="zh-CN" dirty="0" smtClean="0">
                <a:effectLst/>
              </a:rPr>
              <a:t>BS</a:t>
            </a:r>
            <a:r>
              <a:rPr lang="zh-CN" altLang="en-US" dirty="0" smtClean="0">
                <a:effectLst/>
              </a:rPr>
              <a:t>上的约束。</a:t>
            </a:r>
            <a:endParaRPr lang="en-US" altLang="zh-CN" dirty="0" smtClean="0">
              <a:effectLst/>
            </a:endParaRPr>
          </a:p>
          <a:p>
            <a:r>
              <a:rPr lang="en-US" altLang="zh-CN" dirty="0" smtClean="0">
                <a:effectLst/>
              </a:rPr>
              <a:t>C2</a:t>
            </a:r>
            <a:r>
              <a:rPr lang="zh-CN" altLang="en-US" dirty="0" smtClean="0">
                <a:effectLst/>
              </a:rPr>
              <a:t>表示每个</a:t>
            </a:r>
            <a:r>
              <a:rPr lang="en-US" altLang="zh-CN" dirty="0" smtClean="0">
                <a:effectLst/>
              </a:rPr>
              <a:t>BS</a:t>
            </a:r>
            <a:r>
              <a:rPr lang="zh-CN" altLang="en-US" dirty="0" smtClean="0">
                <a:effectLst/>
              </a:rPr>
              <a:t>只能由一个</a:t>
            </a:r>
            <a:r>
              <a:rPr lang="en-US" altLang="zh-CN" dirty="0" smtClean="0">
                <a:effectLst/>
              </a:rPr>
              <a:t>MSF</a:t>
            </a:r>
            <a:r>
              <a:rPr lang="zh-CN" altLang="en-US" dirty="0" smtClean="0">
                <a:effectLst/>
              </a:rPr>
              <a:t>控制，</a:t>
            </a:r>
            <a:endParaRPr lang="en-US" altLang="zh-CN" dirty="0" smtClean="0">
              <a:effectLst/>
            </a:endParaRPr>
          </a:p>
          <a:p>
            <a:r>
              <a:rPr lang="en-US" altLang="zh-CN" dirty="0" smtClean="0">
                <a:effectLst/>
              </a:rPr>
              <a:t>C3</a:t>
            </a:r>
            <a:r>
              <a:rPr lang="zh-CN" altLang="en-US" dirty="0" smtClean="0">
                <a:effectLst/>
              </a:rPr>
              <a:t>表示每个</a:t>
            </a:r>
            <a:r>
              <a:rPr lang="en-US" altLang="zh-CN" dirty="0" smtClean="0">
                <a:effectLst/>
              </a:rPr>
              <a:t>MSF</a:t>
            </a:r>
            <a:r>
              <a:rPr lang="zh-CN" altLang="en-US" dirty="0" smtClean="0">
                <a:effectLst/>
              </a:rPr>
              <a:t>控制的</a:t>
            </a:r>
            <a:r>
              <a:rPr lang="en-US" altLang="zh-CN" dirty="0" smtClean="0">
                <a:effectLst/>
              </a:rPr>
              <a:t>BS</a:t>
            </a:r>
            <a:r>
              <a:rPr lang="zh-CN" altLang="en-US" dirty="0" smtClean="0">
                <a:effectLst/>
              </a:rPr>
              <a:t>的数目不少于一个。</a:t>
            </a:r>
          </a:p>
          <a:p>
            <a:r>
              <a:rPr lang="en-US" altLang="zh-CN" dirty="0" smtClean="0">
                <a:effectLst/>
              </a:rPr>
              <a:t>C4</a:t>
            </a:r>
            <a:r>
              <a:rPr lang="zh-CN" altLang="en-US" dirty="0" smtClean="0">
                <a:effectLst/>
              </a:rPr>
              <a:t>到</a:t>
            </a:r>
            <a:r>
              <a:rPr lang="en-US" altLang="zh-CN" dirty="0" smtClean="0">
                <a:effectLst/>
              </a:rPr>
              <a:t>C8</a:t>
            </a:r>
            <a:r>
              <a:rPr lang="zh-CN" altLang="en-US" dirty="0" smtClean="0">
                <a:effectLst/>
              </a:rPr>
              <a:t>是与</a:t>
            </a:r>
            <a:r>
              <a:rPr lang="en-US" altLang="zh-CN" dirty="0" smtClean="0">
                <a:effectLst/>
              </a:rPr>
              <a:t>MMP</a:t>
            </a:r>
            <a:r>
              <a:rPr lang="zh-CN" altLang="en-US" dirty="0" smtClean="0">
                <a:effectLst/>
              </a:rPr>
              <a:t>相关的约束，</a:t>
            </a:r>
            <a:r>
              <a:rPr lang="en-US" altLang="zh-CN" dirty="0" smtClean="0">
                <a:effectLst/>
              </a:rPr>
              <a:t>C4</a:t>
            </a:r>
            <a:r>
              <a:rPr lang="zh-CN" altLang="en-US" dirty="0" smtClean="0">
                <a:effectLst/>
              </a:rPr>
              <a:t>表示每个</a:t>
            </a:r>
            <a:r>
              <a:rPr lang="en-US" altLang="zh-CN" dirty="0" smtClean="0">
                <a:effectLst/>
              </a:rPr>
              <a:t>MMP</a:t>
            </a:r>
            <a:r>
              <a:rPr lang="zh-CN" altLang="en-US" dirty="0" smtClean="0">
                <a:effectLst/>
              </a:rPr>
              <a:t>只能放置在一个</a:t>
            </a:r>
            <a:r>
              <a:rPr lang="en-US" altLang="zh-CN" dirty="0" smtClean="0">
                <a:effectLst/>
              </a:rPr>
              <a:t>BS</a:t>
            </a:r>
            <a:r>
              <a:rPr lang="zh-CN" altLang="en-US" dirty="0" smtClean="0">
                <a:effectLst/>
              </a:rPr>
              <a:t>上，</a:t>
            </a:r>
            <a:endParaRPr lang="en-US" altLang="zh-CN" dirty="0" smtClean="0">
              <a:effectLst/>
            </a:endParaRPr>
          </a:p>
          <a:p>
            <a:r>
              <a:rPr lang="en-US" altLang="zh-CN" dirty="0" smtClean="0">
                <a:effectLst/>
              </a:rPr>
              <a:t>C5</a:t>
            </a:r>
            <a:r>
              <a:rPr lang="zh-CN" altLang="en-US" dirty="0" smtClean="0">
                <a:effectLst/>
              </a:rPr>
              <a:t>表示每个</a:t>
            </a:r>
            <a:r>
              <a:rPr lang="en-US" altLang="zh-CN" dirty="0" smtClean="0">
                <a:effectLst/>
              </a:rPr>
              <a:t>MSF</a:t>
            </a:r>
            <a:r>
              <a:rPr lang="zh-CN" altLang="en-US" dirty="0" smtClean="0">
                <a:effectLst/>
              </a:rPr>
              <a:t>只能由一个</a:t>
            </a:r>
            <a:r>
              <a:rPr lang="en-US" altLang="zh-CN" dirty="0" smtClean="0">
                <a:effectLst/>
              </a:rPr>
              <a:t>MMP</a:t>
            </a:r>
            <a:r>
              <a:rPr lang="zh-CN" altLang="en-US" dirty="0" smtClean="0">
                <a:effectLst/>
              </a:rPr>
              <a:t>控制，</a:t>
            </a:r>
            <a:endParaRPr lang="en-US" altLang="zh-CN" dirty="0" smtClean="0">
              <a:effectLst/>
            </a:endParaRPr>
          </a:p>
          <a:p>
            <a:r>
              <a:rPr lang="en-US" altLang="zh-CN" dirty="0" smtClean="0">
                <a:effectLst/>
              </a:rPr>
              <a:t>C6</a:t>
            </a:r>
            <a:r>
              <a:rPr lang="zh-CN" altLang="en-US" dirty="0" smtClean="0">
                <a:effectLst/>
              </a:rPr>
              <a:t>表示每个</a:t>
            </a:r>
            <a:r>
              <a:rPr lang="en-US" altLang="zh-CN" dirty="0" smtClean="0">
                <a:effectLst/>
              </a:rPr>
              <a:t>MMP</a:t>
            </a:r>
            <a:r>
              <a:rPr lang="zh-CN" altLang="en-US" dirty="0" smtClean="0">
                <a:effectLst/>
              </a:rPr>
              <a:t>控制的</a:t>
            </a:r>
            <a:r>
              <a:rPr lang="en-US" altLang="zh-CN" dirty="0" smtClean="0">
                <a:effectLst/>
              </a:rPr>
              <a:t>MSF</a:t>
            </a:r>
            <a:r>
              <a:rPr lang="zh-CN" altLang="en-US" dirty="0" smtClean="0">
                <a:effectLst/>
              </a:rPr>
              <a:t>的数量不少于一个，</a:t>
            </a:r>
            <a:endParaRPr lang="en-US" altLang="zh-CN" dirty="0" smtClean="0">
              <a:effectLst/>
            </a:endParaRPr>
          </a:p>
          <a:p>
            <a:r>
              <a:rPr lang="en-US" altLang="zh-CN" dirty="0" smtClean="0">
                <a:effectLst/>
              </a:rPr>
              <a:t>C7</a:t>
            </a:r>
            <a:r>
              <a:rPr lang="zh-CN" altLang="en-US" dirty="0" smtClean="0">
                <a:effectLst/>
              </a:rPr>
              <a:t>表示每个</a:t>
            </a:r>
            <a:r>
              <a:rPr lang="en-US" altLang="zh-CN" dirty="0" smtClean="0">
                <a:effectLst/>
              </a:rPr>
              <a:t>MMP</a:t>
            </a:r>
            <a:r>
              <a:rPr lang="zh-CN" altLang="en-US" dirty="0" smtClean="0">
                <a:effectLst/>
              </a:rPr>
              <a:t>只能由一个</a:t>
            </a:r>
            <a:r>
              <a:rPr lang="en-US" altLang="zh-CN" dirty="0" smtClean="0">
                <a:effectLst/>
              </a:rPr>
              <a:t>DQU</a:t>
            </a:r>
            <a:r>
              <a:rPr lang="zh-CN" altLang="en-US" dirty="0" smtClean="0">
                <a:effectLst/>
              </a:rPr>
              <a:t>控制，</a:t>
            </a:r>
            <a:endParaRPr lang="en-US" altLang="zh-CN" dirty="0" smtClean="0">
              <a:effectLst/>
            </a:endParaRPr>
          </a:p>
          <a:p>
            <a:r>
              <a:rPr lang="en-US" altLang="zh-CN" dirty="0" smtClean="0">
                <a:effectLst/>
              </a:rPr>
              <a:t>C8</a:t>
            </a:r>
            <a:r>
              <a:rPr lang="zh-CN" altLang="en-US" dirty="0" smtClean="0">
                <a:effectLst/>
              </a:rPr>
              <a:t>表示由每个</a:t>
            </a:r>
            <a:r>
              <a:rPr lang="en-US" altLang="zh-CN" dirty="0" smtClean="0">
                <a:effectLst/>
              </a:rPr>
              <a:t>DQU</a:t>
            </a:r>
            <a:r>
              <a:rPr lang="zh-CN" altLang="en-US" dirty="0" smtClean="0">
                <a:effectLst/>
              </a:rPr>
              <a:t>控制的</a:t>
            </a:r>
            <a:r>
              <a:rPr lang="en-US" altLang="zh-CN" dirty="0" err="1" smtClean="0">
                <a:effectLst/>
              </a:rPr>
              <a:t>mmp</a:t>
            </a:r>
            <a:r>
              <a:rPr lang="zh-CN" altLang="en-US" dirty="0" smtClean="0">
                <a:effectLst/>
              </a:rPr>
              <a:t>的数目不少于一个。</a:t>
            </a:r>
          </a:p>
          <a:p>
            <a:endParaRPr lang="zh-TW" altLang="en-US" dirty="0"/>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41</a:t>
            </a:fld>
            <a:endParaRPr lang="zh-TW" altLang="en-US"/>
          </a:p>
        </p:txBody>
      </p:sp>
    </p:spTree>
    <p:extLst>
      <p:ext uri="{BB962C8B-B14F-4D97-AF65-F5344CB8AC3E}">
        <p14:creationId xmlns:p14="http://schemas.microsoft.com/office/powerpoint/2010/main" val="241587137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CN" dirty="0" smtClean="0">
                <a:effectLst/>
              </a:rPr>
              <a:t>C1</a:t>
            </a:r>
            <a:r>
              <a:rPr lang="zh-CN" altLang="en-US" dirty="0" smtClean="0">
                <a:effectLst/>
              </a:rPr>
              <a:t>到</a:t>
            </a:r>
            <a:r>
              <a:rPr lang="en-US" altLang="zh-CN" dirty="0" smtClean="0">
                <a:effectLst/>
              </a:rPr>
              <a:t>C3</a:t>
            </a:r>
            <a:r>
              <a:rPr lang="zh-CN" altLang="en-US" dirty="0" smtClean="0">
                <a:effectLst/>
              </a:rPr>
              <a:t>是</a:t>
            </a:r>
            <a:r>
              <a:rPr lang="en-US" altLang="zh-CN" dirty="0" smtClean="0">
                <a:effectLst/>
              </a:rPr>
              <a:t>MSF</a:t>
            </a:r>
            <a:r>
              <a:rPr lang="zh-CN" altLang="en-US" dirty="0" smtClean="0">
                <a:effectLst/>
              </a:rPr>
              <a:t>的约束，其中</a:t>
            </a:r>
            <a:r>
              <a:rPr lang="en-US" altLang="zh-CN" dirty="0" smtClean="0">
                <a:effectLst/>
              </a:rPr>
              <a:t>C1</a:t>
            </a:r>
            <a:r>
              <a:rPr lang="zh-CN" altLang="en-US" dirty="0" smtClean="0">
                <a:effectLst/>
              </a:rPr>
              <a:t>是每个</a:t>
            </a:r>
            <a:r>
              <a:rPr lang="en-US" altLang="zh-CN" dirty="0" smtClean="0">
                <a:effectLst/>
              </a:rPr>
              <a:t>MSF</a:t>
            </a:r>
            <a:r>
              <a:rPr lang="zh-CN" altLang="en-US" dirty="0" smtClean="0">
                <a:effectLst/>
              </a:rPr>
              <a:t>只能放置在一个</a:t>
            </a:r>
            <a:r>
              <a:rPr lang="en-US" altLang="zh-CN" dirty="0" smtClean="0">
                <a:effectLst/>
              </a:rPr>
              <a:t>BS</a:t>
            </a:r>
            <a:r>
              <a:rPr lang="zh-CN" altLang="en-US" dirty="0" smtClean="0">
                <a:effectLst/>
              </a:rPr>
              <a:t>上的约束。</a:t>
            </a:r>
            <a:endParaRPr lang="en-US" altLang="zh-CN" dirty="0" smtClean="0">
              <a:effectLst/>
            </a:endParaRPr>
          </a:p>
          <a:p>
            <a:r>
              <a:rPr lang="en-US" altLang="zh-CN" dirty="0" smtClean="0">
                <a:effectLst/>
              </a:rPr>
              <a:t>C2</a:t>
            </a:r>
            <a:r>
              <a:rPr lang="zh-CN" altLang="en-US" dirty="0" smtClean="0">
                <a:effectLst/>
              </a:rPr>
              <a:t>表示每个</a:t>
            </a:r>
            <a:r>
              <a:rPr lang="en-US" altLang="zh-CN" dirty="0" smtClean="0">
                <a:effectLst/>
              </a:rPr>
              <a:t>BS</a:t>
            </a:r>
            <a:r>
              <a:rPr lang="zh-CN" altLang="en-US" dirty="0" smtClean="0">
                <a:effectLst/>
              </a:rPr>
              <a:t>只能由一个</a:t>
            </a:r>
            <a:r>
              <a:rPr lang="en-US" altLang="zh-CN" dirty="0" smtClean="0">
                <a:effectLst/>
              </a:rPr>
              <a:t>MSF</a:t>
            </a:r>
            <a:r>
              <a:rPr lang="zh-CN" altLang="en-US" dirty="0" smtClean="0">
                <a:effectLst/>
              </a:rPr>
              <a:t>控制，</a:t>
            </a:r>
            <a:endParaRPr lang="en-US" altLang="zh-CN" dirty="0" smtClean="0">
              <a:effectLst/>
            </a:endParaRPr>
          </a:p>
          <a:p>
            <a:r>
              <a:rPr lang="en-US" altLang="zh-CN" dirty="0" smtClean="0">
                <a:effectLst/>
              </a:rPr>
              <a:t>C3</a:t>
            </a:r>
            <a:r>
              <a:rPr lang="zh-CN" altLang="en-US" dirty="0" smtClean="0">
                <a:effectLst/>
              </a:rPr>
              <a:t>表示每个</a:t>
            </a:r>
            <a:r>
              <a:rPr lang="en-US" altLang="zh-CN" dirty="0" smtClean="0">
                <a:effectLst/>
              </a:rPr>
              <a:t>MSF</a:t>
            </a:r>
            <a:r>
              <a:rPr lang="zh-CN" altLang="en-US" dirty="0" smtClean="0">
                <a:effectLst/>
              </a:rPr>
              <a:t>控制的</a:t>
            </a:r>
            <a:r>
              <a:rPr lang="en-US" altLang="zh-CN" dirty="0" smtClean="0">
                <a:effectLst/>
              </a:rPr>
              <a:t>BS</a:t>
            </a:r>
            <a:r>
              <a:rPr lang="zh-CN" altLang="en-US" dirty="0" smtClean="0">
                <a:effectLst/>
              </a:rPr>
              <a:t>的数目不少于一个。</a:t>
            </a:r>
          </a:p>
          <a:p>
            <a:r>
              <a:rPr lang="en-US" altLang="zh-CN" dirty="0" smtClean="0">
                <a:effectLst/>
              </a:rPr>
              <a:t>C4</a:t>
            </a:r>
            <a:r>
              <a:rPr lang="zh-CN" altLang="en-US" dirty="0" smtClean="0">
                <a:effectLst/>
              </a:rPr>
              <a:t>到</a:t>
            </a:r>
            <a:r>
              <a:rPr lang="en-US" altLang="zh-CN" dirty="0" smtClean="0">
                <a:effectLst/>
              </a:rPr>
              <a:t>C8</a:t>
            </a:r>
            <a:r>
              <a:rPr lang="zh-CN" altLang="en-US" dirty="0" smtClean="0">
                <a:effectLst/>
              </a:rPr>
              <a:t>是与</a:t>
            </a:r>
            <a:r>
              <a:rPr lang="en-US" altLang="zh-CN" dirty="0" smtClean="0">
                <a:effectLst/>
              </a:rPr>
              <a:t>MMP</a:t>
            </a:r>
            <a:r>
              <a:rPr lang="zh-CN" altLang="en-US" dirty="0" smtClean="0">
                <a:effectLst/>
              </a:rPr>
              <a:t>相关的约束，</a:t>
            </a:r>
            <a:r>
              <a:rPr lang="en-US" altLang="zh-CN" dirty="0" smtClean="0">
                <a:effectLst/>
              </a:rPr>
              <a:t>C4</a:t>
            </a:r>
            <a:r>
              <a:rPr lang="zh-CN" altLang="en-US" dirty="0" smtClean="0">
                <a:effectLst/>
              </a:rPr>
              <a:t>表示每个</a:t>
            </a:r>
            <a:r>
              <a:rPr lang="en-US" altLang="zh-CN" dirty="0" smtClean="0">
                <a:effectLst/>
              </a:rPr>
              <a:t>MMP</a:t>
            </a:r>
            <a:r>
              <a:rPr lang="zh-CN" altLang="en-US" dirty="0" smtClean="0">
                <a:effectLst/>
              </a:rPr>
              <a:t>只能放置在一个</a:t>
            </a:r>
            <a:r>
              <a:rPr lang="en-US" altLang="zh-CN" dirty="0" smtClean="0">
                <a:effectLst/>
              </a:rPr>
              <a:t>BS</a:t>
            </a:r>
            <a:r>
              <a:rPr lang="zh-CN" altLang="en-US" dirty="0" smtClean="0">
                <a:effectLst/>
              </a:rPr>
              <a:t>上，</a:t>
            </a:r>
            <a:endParaRPr lang="en-US" altLang="zh-CN" dirty="0" smtClean="0">
              <a:effectLst/>
            </a:endParaRPr>
          </a:p>
          <a:p>
            <a:r>
              <a:rPr lang="en-US" altLang="zh-CN" dirty="0" smtClean="0">
                <a:effectLst/>
              </a:rPr>
              <a:t>C5</a:t>
            </a:r>
            <a:r>
              <a:rPr lang="zh-CN" altLang="en-US" dirty="0" smtClean="0">
                <a:effectLst/>
              </a:rPr>
              <a:t>表示每个</a:t>
            </a:r>
            <a:r>
              <a:rPr lang="en-US" altLang="zh-CN" dirty="0" smtClean="0">
                <a:effectLst/>
              </a:rPr>
              <a:t>MSF</a:t>
            </a:r>
            <a:r>
              <a:rPr lang="zh-CN" altLang="en-US" dirty="0" smtClean="0">
                <a:effectLst/>
              </a:rPr>
              <a:t>只能由一个</a:t>
            </a:r>
            <a:r>
              <a:rPr lang="en-US" altLang="zh-CN" dirty="0" smtClean="0">
                <a:effectLst/>
              </a:rPr>
              <a:t>MMP</a:t>
            </a:r>
            <a:r>
              <a:rPr lang="zh-CN" altLang="en-US" dirty="0" smtClean="0">
                <a:effectLst/>
              </a:rPr>
              <a:t>控制，</a:t>
            </a:r>
            <a:endParaRPr lang="en-US" altLang="zh-CN" dirty="0" smtClean="0">
              <a:effectLst/>
            </a:endParaRPr>
          </a:p>
          <a:p>
            <a:r>
              <a:rPr lang="en-US" altLang="zh-CN" dirty="0" smtClean="0">
                <a:effectLst/>
              </a:rPr>
              <a:t>C6</a:t>
            </a:r>
            <a:r>
              <a:rPr lang="zh-CN" altLang="en-US" dirty="0" smtClean="0">
                <a:effectLst/>
              </a:rPr>
              <a:t>表示每个</a:t>
            </a:r>
            <a:r>
              <a:rPr lang="en-US" altLang="zh-CN" dirty="0" smtClean="0">
                <a:effectLst/>
              </a:rPr>
              <a:t>MMP</a:t>
            </a:r>
            <a:r>
              <a:rPr lang="zh-CN" altLang="en-US" dirty="0" smtClean="0">
                <a:effectLst/>
              </a:rPr>
              <a:t>控制的</a:t>
            </a:r>
            <a:r>
              <a:rPr lang="en-US" altLang="zh-CN" dirty="0" smtClean="0">
                <a:effectLst/>
              </a:rPr>
              <a:t>MSF</a:t>
            </a:r>
            <a:r>
              <a:rPr lang="zh-CN" altLang="en-US" dirty="0" smtClean="0">
                <a:effectLst/>
              </a:rPr>
              <a:t>的数量不少于一个，</a:t>
            </a:r>
            <a:endParaRPr lang="en-US" altLang="zh-CN" dirty="0" smtClean="0">
              <a:effectLst/>
            </a:endParaRPr>
          </a:p>
          <a:p>
            <a:r>
              <a:rPr lang="en-US" altLang="zh-CN" dirty="0" smtClean="0">
                <a:effectLst/>
              </a:rPr>
              <a:t>C7</a:t>
            </a:r>
            <a:r>
              <a:rPr lang="zh-CN" altLang="en-US" dirty="0" smtClean="0">
                <a:effectLst/>
              </a:rPr>
              <a:t>表示每个</a:t>
            </a:r>
            <a:r>
              <a:rPr lang="en-US" altLang="zh-CN" dirty="0" smtClean="0">
                <a:effectLst/>
              </a:rPr>
              <a:t>MMP</a:t>
            </a:r>
            <a:r>
              <a:rPr lang="zh-CN" altLang="en-US" dirty="0" smtClean="0">
                <a:effectLst/>
              </a:rPr>
              <a:t>只能由一个</a:t>
            </a:r>
            <a:r>
              <a:rPr lang="en-US" altLang="zh-CN" dirty="0" smtClean="0">
                <a:effectLst/>
              </a:rPr>
              <a:t>DQU</a:t>
            </a:r>
            <a:r>
              <a:rPr lang="zh-CN" altLang="en-US" dirty="0" smtClean="0">
                <a:effectLst/>
              </a:rPr>
              <a:t>控制，</a:t>
            </a:r>
            <a:endParaRPr lang="en-US" altLang="zh-CN" dirty="0" smtClean="0">
              <a:effectLst/>
            </a:endParaRPr>
          </a:p>
          <a:p>
            <a:r>
              <a:rPr lang="en-US" altLang="zh-CN" dirty="0" smtClean="0">
                <a:effectLst/>
              </a:rPr>
              <a:t>C8</a:t>
            </a:r>
            <a:r>
              <a:rPr lang="zh-CN" altLang="en-US" dirty="0" smtClean="0">
                <a:effectLst/>
              </a:rPr>
              <a:t>表示由每个</a:t>
            </a:r>
            <a:r>
              <a:rPr lang="en-US" altLang="zh-CN" dirty="0" smtClean="0">
                <a:effectLst/>
              </a:rPr>
              <a:t>DQU</a:t>
            </a:r>
            <a:r>
              <a:rPr lang="zh-CN" altLang="en-US" dirty="0" smtClean="0">
                <a:effectLst/>
              </a:rPr>
              <a:t>控制的</a:t>
            </a:r>
            <a:r>
              <a:rPr lang="en-US" altLang="zh-CN" dirty="0" err="1" smtClean="0">
                <a:effectLst/>
              </a:rPr>
              <a:t>mmp</a:t>
            </a:r>
            <a:r>
              <a:rPr lang="zh-CN" altLang="en-US" dirty="0" smtClean="0">
                <a:effectLst/>
              </a:rPr>
              <a:t>的数目不少于一个。</a:t>
            </a:r>
          </a:p>
          <a:p>
            <a:endParaRPr lang="zh-TW" altLang="en-US" dirty="0"/>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42</a:t>
            </a:fld>
            <a:endParaRPr lang="zh-TW" altLang="en-US"/>
          </a:p>
        </p:txBody>
      </p:sp>
    </p:spTree>
    <p:extLst>
      <p:ext uri="{BB962C8B-B14F-4D97-AF65-F5344CB8AC3E}">
        <p14:creationId xmlns:p14="http://schemas.microsoft.com/office/powerpoint/2010/main" val="307567246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dirty="0" smtClean="0"/>
              <a:t>為了減少回程上的信令通信開銷成本，我們將所有UE在回程上的總信令通信開銷成本表示為回程成本，然後將其表示為（11），</a:t>
            </a:r>
            <a:endParaRPr lang="zh-TW" altLang="en-US" dirty="0"/>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43</a:t>
            </a:fld>
            <a:endParaRPr lang="zh-TW" altLang="en-US"/>
          </a:p>
        </p:txBody>
      </p:sp>
    </p:spTree>
    <p:extLst>
      <p:ext uri="{BB962C8B-B14F-4D97-AF65-F5344CB8AC3E}">
        <p14:creationId xmlns:p14="http://schemas.microsoft.com/office/powerpoint/2010/main" val="28978936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dirty="0" smtClean="0"/>
              <a:t>vMME的性能是考慮到</a:t>
            </a:r>
            <a:r>
              <a:rPr lang="en-US" altLang="zh-TW" dirty="0" smtClean="0"/>
              <a:t> </a:t>
            </a:r>
            <a:r>
              <a:rPr lang="zh-TW" altLang="zh-TW" dirty="0" smtClean="0"/>
              <a:t>總信令通信開銷成本，回傳</a:t>
            </a:r>
            <a:r>
              <a:rPr lang="en-US" altLang="zh-TW" dirty="0" smtClean="0"/>
              <a:t>(</a:t>
            </a:r>
            <a:r>
              <a:rPr lang="zh-TW" altLang="zh-TW" dirty="0" smtClean="0"/>
              <a:t>回程上</a:t>
            </a:r>
            <a:r>
              <a:rPr lang="en-US" altLang="zh-TW" dirty="0" smtClean="0"/>
              <a:t>)</a:t>
            </a:r>
            <a:r>
              <a:rPr lang="zh-TW" altLang="zh-TW" dirty="0" smtClean="0"/>
              <a:t>的總信令通信開銷成本</a:t>
            </a:r>
            <a:r>
              <a:rPr lang="en-US" altLang="zh-TW" dirty="0" smtClean="0"/>
              <a:t> </a:t>
            </a:r>
            <a:r>
              <a:rPr lang="zh-TW" altLang="zh-TW" dirty="0" smtClean="0"/>
              <a:t>以及</a:t>
            </a:r>
            <a:r>
              <a:rPr lang="en-US" altLang="zh-TW" dirty="0" smtClean="0"/>
              <a:t> </a:t>
            </a:r>
            <a:r>
              <a:rPr lang="zh-TW" altLang="zh-TW" dirty="0" smtClean="0"/>
              <a:t>vMME不同功能組件放置下狀態數據的遷移開銷成本而製定的。</a:t>
            </a:r>
            <a:endParaRPr lang="en-US" altLang="zh-TW" dirty="0" smtClean="0"/>
          </a:p>
          <a:p>
            <a:endParaRPr lang="en-US" altLang="zh-TW" dirty="0" smtClean="0"/>
          </a:p>
          <a:p>
            <a:r>
              <a:rPr lang="zh-TW" altLang="zh-TW" dirty="0" smtClean="0"/>
              <a:t>提出了一種由Min-TSCOC，MinTSCOCB和Min-MOCSD組成的啟發式方法，旨在通過遺傳算法獲得優化問題的最優解。</a:t>
            </a:r>
            <a:endParaRPr lang="en-US" altLang="zh-TW" dirty="0" smtClean="0"/>
          </a:p>
          <a:p>
            <a:endParaRPr lang="en-US" altLang="zh-TW" dirty="0" smtClean="0"/>
          </a:p>
          <a:p>
            <a:endParaRPr lang="en-US" altLang="zh-TW" dirty="0" smtClean="0"/>
          </a:p>
          <a:p>
            <a:endParaRPr lang="en-US" altLang="zh-TW" dirty="0" smtClean="0"/>
          </a:p>
          <a:p>
            <a:r>
              <a:rPr lang="zh-TW" altLang="en-US" b="1" dirty="0" smtClean="0"/>
              <a:t>遺傳演算法</a:t>
            </a:r>
            <a:r>
              <a:rPr lang="zh-TW" altLang="en-US" dirty="0" smtClean="0"/>
              <a:t>（英語：</a:t>
            </a:r>
            <a:r>
              <a:rPr lang="en-US" altLang="zh-TW" dirty="0" smtClean="0"/>
              <a:t>genetic algorithm (GA) </a:t>
            </a:r>
            <a:r>
              <a:rPr lang="zh-TW" altLang="en-US" dirty="0" smtClean="0"/>
              <a:t>）是</a:t>
            </a:r>
            <a:r>
              <a:rPr lang="zh-TW" altLang="en-US" dirty="0" smtClean="0">
                <a:hlinkClick r:id="rId3" tooltip="計算數學"/>
              </a:rPr>
              <a:t>計算數學</a:t>
            </a:r>
            <a:r>
              <a:rPr lang="zh-TW" altLang="en-US" dirty="0" smtClean="0"/>
              <a:t>中用於解決</a:t>
            </a:r>
            <a:r>
              <a:rPr lang="zh-TW" altLang="en-US" dirty="0" smtClean="0">
                <a:hlinkClick r:id="rId4" tooltip="最佳化"/>
              </a:rPr>
              <a:t>最佳化</a:t>
            </a:r>
            <a:r>
              <a:rPr lang="zh-TW" altLang="en-US" dirty="0" smtClean="0"/>
              <a:t>的搜尋</a:t>
            </a:r>
            <a:r>
              <a:rPr lang="zh-TW" altLang="en-US" dirty="0" smtClean="0">
                <a:hlinkClick r:id="rId5" tooltip="演算法"/>
              </a:rPr>
              <a:t>演算法</a:t>
            </a:r>
            <a:r>
              <a:rPr lang="zh-TW" altLang="en-US" dirty="0" smtClean="0"/>
              <a:t>，是</a:t>
            </a:r>
            <a:r>
              <a:rPr lang="zh-TW" altLang="en-US" dirty="0" smtClean="0">
                <a:hlinkClick r:id="rId6" tooltip="進化演算法"/>
              </a:rPr>
              <a:t>進化演算法</a:t>
            </a:r>
            <a:r>
              <a:rPr lang="zh-TW" altLang="en-US" dirty="0" smtClean="0"/>
              <a:t>的一種。進化演算法最初是借鑑了</a:t>
            </a:r>
            <a:r>
              <a:rPr lang="zh-TW" altLang="en-US" dirty="0" smtClean="0">
                <a:hlinkClick r:id="rId7" tooltip="進化生物學"/>
              </a:rPr>
              <a:t>進化生物學</a:t>
            </a:r>
            <a:r>
              <a:rPr lang="zh-TW" altLang="en-US" dirty="0" smtClean="0"/>
              <a:t>中的一些現象而發展起來的，這些現象包括</a:t>
            </a:r>
            <a:r>
              <a:rPr lang="zh-TW" altLang="en-US" dirty="0" smtClean="0">
                <a:hlinkClick r:id="rId8" tooltip="遺傳"/>
              </a:rPr>
              <a:t>遺傳</a:t>
            </a:r>
            <a:r>
              <a:rPr lang="zh-TW" altLang="en-US" dirty="0" smtClean="0"/>
              <a:t>、</a:t>
            </a:r>
            <a:r>
              <a:rPr lang="zh-TW" altLang="en-US" dirty="0" smtClean="0">
                <a:hlinkClick r:id="rId9" tooltip="突變"/>
              </a:rPr>
              <a:t>突變</a:t>
            </a:r>
            <a:r>
              <a:rPr lang="zh-TW" altLang="en-US" dirty="0" smtClean="0"/>
              <a:t>、</a:t>
            </a:r>
            <a:r>
              <a:rPr lang="zh-TW" altLang="en-US" dirty="0" smtClean="0">
                <a:hlinkClick r:id="rId10" tooltip="自然選擇"/>
              </a:rPr>
              <a:t>自然選擇</a:t>
            </a:r>
            <a:r>
              <a:rPr lang="zh-TW" altLang="en-US" dirty="0" smtClean="0"/>
              <a:t>以及</a:t>
            </a:r>
            <a:r>
              <a:rPr lang="zh-TW" altLang="en-US" dirty="0" smtClean="0">
                <a:hlinkClick r:id="rId11" tooltip="雜交"/>
              </a:rPr>
              <a:t>雜交</a:t>
            </a:r>
            <a:r>
              <a:rPr lang="zh-TW" altLang="en-US" dirty="0" smtClean="0"/>
              <a:t>等。 </a:t>
            </a:r>
          </a:p>
          <a:p>
            <a:r>
              <a:rPr lang="zh-TW" altLang="en-US" dirty="0" smtClean="0"/>
              <a:t>遺傳演算法通常實現方式為一種</a:t>
            </a:r>
            <a:r>
              <a:rPr lang="zh-TW" altLang="en-US" dirty="0" smtClean="0">
                <a:hlinkClick r:id="rId12" tooltip="電腦類比"/>
              </a:rPr>
              <a:t>電腦類比</a:t>
            </a:r>
            <a:r>
              <a:rPr lang="zh-TW" altLang="en-US" dirty="0" smtClean="0"/>
              <a:t>。對於一個最佳化問題，一定數量的</a:t>
            </a:r>
            <a:r>
              <a:rPr lang="zh-TW" altLang="en-US" dirty="0" smtClean="0">
                <a:hlinkClick r:id="rId13" tooltip="候選解（頁面不存在）"/>
              </a:rPr>
              <a:t>候選解</a:t>
            </a:r>
            <a:r>
              <a:rPr lang="zh-TW" altLang="en-US" dirty="0" smtClean="0"/>
              <a:t>（稱為個體）可抽象表示為</a:t>
            </a:r>
            <a:r>
              <a:rPr lang="zh-TW" altLang="en-US" dirty="0" smtClean="0">
                <a:hlinkClick r:id="rId14" tooltip="染色體 (遺傳演算法)"/>
              </a:rPr>
              <a:t>染色體</a:t>
            </a:r>
            <a:r>
              <a:rPr lang="zh-TW" altLang="en-US" dirty="0" smtClean="0"/>
              <a:t>，使</a:t>
            </a:r>
            <a:r>
              <a:rPr lang="zh-TW" altLang="en-US" dirty="0" smtClean="0">
                <a:hlinkClick r:id="rId15" tooltip="種群"/>
              </a:rPr>
              <a:t>種群</a:t>
            </a:r>
            <a:r>
              <a:rPr lang="zh-TW" altLang="en-US" dirty="0" smtClean="0"/>
              <a:t>向更好的解進化。傳統上，解用</a:t>
            </a:r>
            <a:r>
              <a:rPr lang="zh-TW" altLang="en-US" dirty="0" smtClean="0">
                <a:hlinkClick r:id="rId16" tooltip="二進位"/>
              </a:rPr>
              <a:t>二進位</a:t>
            </a:r>
            <a:r>
              <a:rPr lang="zh-TW" altLang="en-US" dirty="0" smtClean="0"/>
              <a:t>表示（即</a:t>
            </a:r>
            <a:r>
              <a:rPr lang="en-US" altLang="zh-TW" dirty="0" smtClean="0"/>
              <a:t>0</a:t>
            </a:r>
            <a:r>
              <a:rPr lang="zh-TW" altLang="en-US" dirty="0" smtClean="0"/>
              <a:t>和</a:t>
            </a:r>
            <a:r>
              <a:rPr lang="en-US" altLang="zh-TW" dirty="0" smtClean="0"/>
              <a:t>1</a:t>
            </a:r>
            <a:r>
              <a:rPr lang="zh-TW" altLang="en-US" dirty="0" smtClean="0"/>
              <a:t>的串），但也可以用其他表示方法。進化從完全</a:t>
            </a:r>
            <a:r>
              <a:rPr lang="zh-TW" altLang="en-US" dirty="0" smtClean="0">
                <a:hlinkClick r:id="rId17" tooltip="隨機"/>
              </a:rPr>
              <a:t>隨機</a:t>
            </a:r>
            <a:r>
              <a:rPr lang="zh-TW" altLang="en-US" dirty="0" smtClean="0"/>
              <a:t>個體的種群開始，之後一代一代發生。在每一代中評價整個種群的</a:t>
            </a:r>
            <a:r>
              <a:rPr lang="zh-TW" altLang="en-US" dirty="0" smtClean="0">
                <a:hlinkClick r:id="rId18" tooltip="適應度"/>
              </a:rPr>
              <a:t>適應度</a:t>
            </a:r>
            <a:r>
              <a:rPr lang="zh-TW" altLang="en-US" dirty="0" smtClean="0"/>
              <a:t>，從目前種群中隨機地選擇多個個體（基於它們的適應度），通過自然選擇和突變產生新的生命種群，該種群在演算法的下一次疊代中成為目前種群。 </a:t>
            </a:r>
          </a:p>
          <a:p>
            <a:endParaRPr lang="zh-TW" altLang="en-US" dirty="0"/>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4</a:t>
            </a:fld>
            <a:endParaRPr lang="zh-TW" altLang="en-US"/>
          </a:p>
        </p:txBody>
      </p:sp>
    </p:spTree>
    <p:extLst>
      <p:ext uri="{BB962C8B-B14F-4D97-AF65-F5344CB8AC3E}">
        <p14:creationId xmlns:p14="http://schemas.microsoft.com/office/powerpoint/2010/main" val="306543023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dirty="0" smtClean="0"/>
              <a:t>由於回程資源也受到限制，因此回程上的總信令通信開銷成本被表述為優化問題，如下所示：</a:t>
            </a:r>
            <a:endParaRPr lang="zh-TW" altLang="en-US" dirty="0"/>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44</a:t>
            </a:fld>
            <a:endParaRPr lang="zh-TW" altLang="en-US"/>
          </a:p>
        </p:txBody>
      </p:sp>
    </p:spTree>
    <p:extLst>
      <p:ext uri="{BB962C8B-B14F-4D97-AF65-F5344CB8AC3E}">
        <p14:creationId xmlns:p14="http://schemas.microsoft.com/office/powerpoint/2010/main" val="244427169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r>
                  <a:rPr lang="zh-TW" altLang="zh-TW" dirty="0" smtClean="0"/>
                  <a:t>假設</a:t>
                </a:r>
                <a14:m>
                  <m:oMath xmlns:m="http://schemas.openxmlformats.org/officeDocument/2006/math">
                    <m:sSub>
                      <m:sSubPr>
                        <m:ctrlPr>
                          <a:rPr lang="en-US" altLang="zh-TW" i="1" dirty="0" smtClean="0">
                            <a:latin typeface="Cambria Math" panose="02040503050406030204" pitchFamily="18" charset="0"/>
                          </a:rPr>
                        </m:ctrlPr>
                      </m:sSubPr>
                      <m:e>
                        <m:r>
                          <m:rPr>
                            <m:nor/>
                          </m:rPr>
                          <a:rPr lang="zh-TW" altLang="zh-TW" dirty="0" smtClean="0"/>
                          <m:t>mig</m:t>
                        </m:r>
                        <m:r>
                          <m:rPr>
                            <m:nor/>
                          </m:rPr>
                          <a:rPr lang="zh-TW" altLang="zh-TW" dirty="0" smtClean="0"/>
                          <m:t>−</m:t>
                        </m:r>
                        <m:r>
                          <m:rPr>
                            <m:nor/>
                          </m:rPr>
                          <a:rPr lang="zh-TW" altLang="zh-TW" dirty="0" smtClean="0"/>
                          <m:t>cos</m:t>
                        </m:r>
                        <m:r>
                          <m:rPr>
                            <m:nor/>
                          </m:rPr>
                          <a:rPr lang="en-US" altLang="zh-TW" b="0" i="0" dirty="0" smtClean="0"/>
                          <m:t>t</m:t>
                        </m:r>
                      </m:e>
                      <m:sub>
                        <m:r>
                          <a:rPr lang="zh-TW" altLang="zh-TW" i="1" dirty="0" smtClean="0">
                            <a:latin typeface="Cambria Math" panose="02040503050406030204" pitchFamily="18" charset="0"/>
                          </a:rPr>
                          <m:t>𝑀𝑆𝐹</m:t>
                        </m:r>
                        <m:r>
                          <a:rPr lang="zh-TW" altLang="zh-TW" i="1" dirty="0" smtClean="0">
                            <a:latin typeface="Cambria Math" panose="02040503050406030204" pitchFamily="18" charset="0"/>
                          </a:rPr>
                          <m:t> −</m:t>
                        </m:r>
                        <m:r>
                          <a:rPr lang="zh-TW" altLang="zh-TW" i="1" dirty="0" smtClean="0">
                            <a:latin typeface="Cambria Math" panose="02040503050406030204" pitchFamily="18" charset="0"/>
                          </a:rPr>
                          <m:t>𝑀𝑆𝐹</m:t>
                        </m:r>
                      </m:sub>
                    </m:sSub>
                  </m:oMath>
                </a14:m>
                <a:r>
                  <a:rPr lang="zh-TW" altLang="zh-TW" dirty="0" smtClean="0"/>
                  <a:t>是狀態數據在MSF和MSF之間的遷移開銷成本，即狀態數據在MSF和MSF之間的加權遷移率，則</a:t>
                </a:r>
                <a14:m>
                  <m:oMath xmlns:m="http://schemas.openxmlformats.org/officeDocument/2006/math">
                    <m:sSub>
                      <m:sSubPr>
                        <m:ctrlPr>
                          <a:rPr lang="en-US" altLang="zh-TW" i="1" dirty="0" smtClean="0">
                            <a:latin typeface="Cambria Math" panose="02040503050406030204" pitchFamily="18" charset="0"/>
                          </a:rPr>
                        </m:ctrlPr>
                      </m:sSubPr>
                      <m:e>
                        <m:r>
                          <m:rPr>
                            <m:nor/>
                          </m:rPr>
                          <a:rPr lang="zh-TW" altLang="zh-TW" dirty="0" smtClean="0"/>
                          <m:t>mig</m:t>
                        </m:r>
                        <m:r>
                          <m:rPr>
                            <m:nor/>
                          </m:rPr>
                          <a:rPr lang="zh-TW" altLang="zh-TW" dirty="0" smtClean="0"/>
                          <m:t>−</m:t>
                        </m:r>
                        <m:r>
                          <m:rPr>
                            <m:nor/>
                          </m:rPr>
                          <a:rPr lang="zh-TW" altLang="zh-TW" dirty="0" smtClean="0"/>
                          <m:t>cos</m:t>
                        </m:r>
                        <m:r>
                          <a:rPr lang="en-US" altLang="zh-TW" b="0" i="1" dirty="0" smtClean="0">
                            <a:latin typeface="Cambria Math" panose="02040503050406030204" pitchFamily="18" charset="0"/>
                          </a:rPr>
                          <m:t>𝑡</m:t>
                        </m:r>
                      </m:e>
                      <m:sub>
                        <m:r>
                          <a:rPr lang="zh-TW" altLang="zh-TW" i="1" dirty="0" smtClean="0">
                            <a:latin typeface="Cambria Math" panose="02040503050406030204" pitchFamily="18" charset="0"/>
                          </a:rPr>
                          <m:t>𝑀𝑆𝐹</m:t>
                        </m:r>
                        <m:r>
                          <a:rPr lang="zh-TW" altLang="zh-TW" i="1" dirty="0" smtClean="0">
                            <a:latin typeface="Cambria Math" panose="02040503050406030204" pitchFamily="18" charset="0"/>
                          </a:rPr>
                          <m:t> −</m:t>
                        </m:r>
                        <m:r>
                          <a:rPr lang="zh-TW" altLang="zh-TW" i="1" dirty="0" smtClean="0">
                            <a:latin typeface="Cambria Math" panose="02040503050406030204" pitchFamily="18" charset="0"/>
                          </a:rPr>
                          <m:t>𝑀𝑆𝐹</m:t>
                        </m:r>
                      </m:sub>
                    </m:sSub>
                  </m:oMath>
                </a14:m>
                <a:r>
                  <a:rPr lang="zh-TW" altLang="zh-TW" dirty="0" smtClean="0"/>
                  <a:t>在（13）中獲得為</a:t>
                </a:r>
                <a:br>
                  <a:rPr lang="zh-TW" altLang="zh-TW" dirty="0" smtClean="0"/>
                </a:br>
                <a:r>
                  <a:rPr lang="zh-TW" altLang="zh-TW" dirty="0" smtClean="0"/>
                  <a:t/>
                </a:r>
                <a:br>
                  <a:rPr lang="zh-TW" altLang="zh-TW" dirty="0" smtClean="0"/>
                </a:br>
                <a:r>
                  <a:rPr lang="zh-TW" altLang="zh-TW" dirty="0" smtClean="0"/>
                  <a:t/>
                </a:r>
                <a:br>
                  <a:rPr lang="zh-TW" altLang="zh-TW" dirty="0" smtClean="0"/>
                </a:br>
                <a:r>
                  <a:rPr lang="zh-TW" altLang="zh-TW" dirty="0" smtClean="0"/>
                  <a:t>其中</a:t>
                </a:r>
                <a14:m>
                  <m:oMath xmlns:m="http://schemas.openxmlformats.org/officeDocument/2006/math">
                    <m:sSub>
                      <m:sSubPr>
                        <m:ctrlPr>
                          <a:rPr lang="en-US" altLang="zh-TW" i="1" dirty="0" smtClean="0">
                            <a:latin typeface="Cambria Math" panose="02040503050406030204" pitchFamily="18" charset="0"/>
                          </a:rPr>
                        </m:ctrlPr>
                      </m:sSubPr>
                      <m:e>
                        <m:r>
                          <m:rPr>
                            <m:nor/>
                          </m:rPr>
                          <a:rPr lang="zh-TW" altLang="zh-TW" dirty="0" smtClean="0"/>
                          <m:t>p</m:t>
                        </m:r>
                      </m:e>
                      <m:sub>
                        <m:r>
                          <a:rPr lang="zh-TW" altLang="zh-TW" i="1" dirty="0" smtClean="0">
                            <a:latin typeface="Cambria Math" panose="02040503050406030204" pitchFamily="18" charset="0"/>
                          </a:rPr>
                          <m:t>𝑀𝑆𝐹</m:t>
                        </m:r>
                      </m:sub>
                    </m:sSub>
                  </m:oMath>
                </a14:m>
                <a:r>
                  <a:rPr lang="zh-TW" altLang="zh-TW" dirty="0" smtClean="0"/>
                  <a:t>是發生切換事件時UE從一個MSF切換到另一個MSF的概率，而</a:t>
                </a:r>
                <a14:m>
                  <m:oMath xmlns:m="http://schemas.openxmlformats.org/officeDocument/2006/math">
                    <m:sSub>
                      <m:sSubPr>
                        <m:ctrlPr>
                          <a:rPr lang="en-US" altLang="zh-TW" i="1" dirty="0" smtClean="0">
                            <a:latin typeface="Cambria Math" panose="02040503050406030204" pitchFamily="18" charset="0"/>
                          </a:rPr>
                        </m:ctrlPr>
                      </m:sSubPr>
                      <m:e>
                        <m:r>
                          <m:rPr>
                            <m:nor/>
                          </m:rPr>
                          <a:rPr lang="en-US" altLang="zh-TW" b="0" i="0" dirty="0" smtClean="0">
                            <a:latin typeface="Cambria Math" panose="02040503050406030204" pitchFamily="18" charset="0"/>
                          </a:rPr>
                          <m:t>A</m:t>
                        </m:r>
                      </m:e>
                      <m:sub>
                        <m:r>
                          <a:rPr lang="zh-TW" altLang="zh-TW" i="1" dirty="0" smtClean="0">
                            <a:latin typeface="Cambria Math" panose="02040503050406030204" pitchFamily="18" charset="0"/>
                          </a:rPr>
                          <m:t>𝑀𝑆𝐹</m:t>
                        </m:r>
                      </m:sub>
                    </m:sSub>
                  </m:oMath>
                </a14:m>
                <a:r>
                  <a:rPr lang="zh-TW" altLang="zh-TW" dirty="0" smtClean="0"/>
                  <a:t>表示發生上述情況時MSF之間的狀態數據遷移量。 </a:t>
                </a:r>
                <a14:m>
                  <m:oMath xmlns:m="http://schemas.openxmlformats.org/officeDocument/2006/math">
                    <m:sSub>
                      <m:sSubPr>
                        <m:ctrlPr>
                          <a:rPr lang="en-US" altLang="zh-TW" i="1" dirty="0" smtClean="0">
                            <a:latin typeface="Cambria Math" panose="02040503050406030204" pitchFamily="18" charset="0"/>
                          </a:rPr>
                        </m:ctrlPr>
                      </m:sSubPr>
                      <m:e>
                        <m:r>
                          <m:rPr>
                            <m:nor/>
                          </m:rPr>
                          <a:rPr lang="en-US" altLang="zh-TW" b="0" i="0" dirty="0" smtClean="0">
                            <a:latin typeface="Cambria Math" panose="02040503050406030204" pitchFamily="18" charset="0"/>
                          </a:rPr>
                          <m:t>H</m:t>
                        </m:r>
                      </m:e>
                      <m:sub>
                        <m:r>
                          <a:rPr lang="zh-TW" altLang="zh-TW" i="1" dirty="0" smtClean="0">
                            <a:latin typeface="Cambria Math" panose="02040503050406030204" pitchFamily="18" charset="0"/>
                          </a:rPr>
                          <m:t>𝑀𝑆𝐹</m:t>
                        </m:r>
                      </m:sub>
                    </m:sSub>
                  </m:oMath>
                </a14:m>
                <a:r>
                  <a:rPr lang="zh-TW" altLang="zh-TW" dirty="0" smtClean="0"/>
                  <a:t>是當前部署策略下MSF之間的平均跳數。</a:t>
                </a:r>
                <a:endParaRPr lang="zh-TW" altLang="en-US" dirty="0"/>
              </a:p>
            </p:txBody>
          </p:sp>
        </mc:Choice>
        <mc:Fallback xmlns="">
          <p:sp>
            <p:nvSpPr>
              <p:cNvPr id="3" name="備忘稿版面配置區 2"/>
              <p:cNvSpPr>
                <a:spLocks noGrp="1"/>
              </p:cNvSpPr>
              <p:nvPr>
                <p:ph type="body" idx="1"/>
              </p:nvPr>
            </p:nvSpPr>
            <p:spPr/>
            <p:txBody>
              <a:bodyPr/>
              <a:lstStyle/>
              <a:p>
                <a:r>
                  <a:rPr lang="zh-TW" altLang="zh-TW" dirty="0" smtClean="0"/>
                  <a:t>假設</a:t>
                </a:r>
                <a:r>
                  <a:rPr lang="en-US" altLang="zh-TW" i="0" dirty="0" smtClean="0">
                    <a:latin typeface="Cambria Math" panose="02040503050406030204" pitchFamily="18" charset="0"/>
                  </a:rPr>
                  <a:t>〖</a:t>
                </a:r>
                <a:r>
                  <a:rPr lang="zh-TW" altLang="zh-TW" i="0" dirty="0" smtClean="0">
                    <a:latin typeface="Cambria Math" panose="02040503050406030204" pitchFamily="18" charset="0"/>
                  </a:rPr>
                  <a:t>"</a:t>
                </a:r>
                <a:r>
                  <a:rPr lang="zh-TW" altLang="zh-TW" i="0" dirty="0" smtClean="0"/>
                  <a:t>mig-cos</a:t>
                </a:r>
                <a:r>
                  <a:rPr lang="en-US" altLang="zh-TW" b="0" i="0" dirty="0" smtClean="0"/>
                  <a:t>t</a:t>
                </a:r>
                <a:r>
                  <a:rPr lang="en-US" altLang="zh-TW" b="0" i="0" dirty="0" smtClean="0">
                    <a:latin typeface="Cambria Math" panose="02040503050406030204" pitchFamily="18" charset="0"/>
                  </a:rPr>
                  <a:t>" 〗_(</a:t>
                </a:r>
                <a:r>
                  <a:rPr lang="zh-TW" altLang="zh-TW" i="0" dirty="0" smtClean="0">
                    <a:latin typeface="Cambria Math" panose="02040503050406030204" pitchFamily="18" charset="0"/>
                  </a:rPr>
                  <a:t>𝑀𝑆𝐹 −𝑀𝑆𝐹</a:t>
                </a:r>
                <a:r>
                  <a:rPr lang="en-US" altLang="zh-TW" i="0" dirty="0" smtClean="0">
                    <a:latin typeface="Cambria Math" panose="02040503050406030204" pitchFamily="18" charset="0"/>
                  </a:rPr>
                  <a:t>)</a:t>
                </a:r>
                <a:r>
                  <a:rPr lang="zh-TW" altLang="zh-TW" dirty="0" smtClean="0"/>
                  <a:t>是狀態數據在MSF和MSF之間的遷移開銷成本，即狀態數據在MSF和MSF之間的加權遷移率，則</a:t>
                </a:r>
                <a:r>
                  <a:rPr lang="en-US" altLang="zh-TW" i="0" dirty="0" smtClean="0">
                    <a:latin typeface="Cambria Math" panose="02040503050406030204" pitchFamily="18" charset="0"/>
                  </a:rPr>
                  <a:t>〖</a:t>
                </a:r>
                <a:r>
                  <a:rPr lang="zh-TW" altLang="zh-TW" i="0" dirty="0" smtClean="0">
                    <a:latin typeface="Cambria Math" panose="02040503050406030204" pitchFamily="18" charset="0"/>
                  </a:rPr>
                  <a:t>"</a:t>
                </a:r>
                <a:r>
                  <a:rPr lang="zh-TW" altLang="zh-TW" i="0" dirty="0" smtClean="0"/>
                  <a:t>mig−cos</a:t>
                </a:r>
                <a:r>
                  <a:rPr lang="en-US" altLang="zh-TW" b="0" i="0" dirty="0" smtClean="0">
                    <a:latin typeface="Cambria Math" panose="02040503050406030204" pitchFamily="18" charset="0"/>
                  </a:rPr>
                  <a:t>" 𝑡〗_(</a:t>
                </a:r>
                <a:r>
                  <a:rPr lang="zh-TW" altLang="zh-TW" i="0" dirty="0" smtClean="0">
                    <a:latin typeface="Cambria Math" panose="02040503050406030204" pitchFamily="18" charset="0"/>
                  </a:rPr>
                  <a:t>𝑀𝑆𝐹 −𝑀𝑆𝐹</a:t>
                </a:r>
                <a:r>
                  <a:rPr lang="en-US" altLang="zh-TW" i="0" dirty="0" smtClean="0">
                    <a:latin typeface="Cambria Math" panose="02040503050406030204" pitchFamily="18" charset="0"/>
                  </a:rPr>
                  <a:t>)</a:t>
                </a:r>
                <a:r>
                  <a:rPr lang="zh-TW" altLang="zh-TW" dirty="0" smtClean="0"/>
                  <a:t>在（13）中獲得為</a:t>
                </a:r>
                <a:br>
                  <a:rPr lang="zh-TW" altLang="zh-TW" dirty="0" smtClean="0"/>
                </a:br>
                <a:r>
                  <a:rPr lang="zh-TW" altLang="zh-TW" dirty="0" smtClean="0"/>
                  <a:t/>
                </a:r>
                <a:br>
                  <a:rPr lang="zh-TW" altLang="zh-TW" dirty="0" smtClean="0"/>
                </a:br>
                <a:r>
                  <a:rPr lang="zh-TW" altLang="zh-TW" dirty="0" smtClean="0"/>
                  <a:t/>
                </a:r>
                <a:br>
                  <a:rPr lang="zh-TW" altLang="zh-TW" dirty="0" smtClean="0"/>
                </a:br>
                <a:r>
                  <a:rPr lang="zh-TW" altLang="zh-TW" dirty="0" smtClean="0"/>
                  <a:t>其中</a:t>
                </a:r>
                <a:r>
                  <a:rPr lang="zh-TW" altLang="zh-TW" i="0" dirty="0" smtClean="0"/>
                  <a:t>"p</a:t>
                </a:r>
                <a:r>
                  <a:rPr lang="en-US" altLang="zh-TW" i="0" dirty="0" smtClean="0">
                    <a:latin typeface="Cambria Math" panose="02040503050406030204" pitchFamily="18" charset="0"/>
                  </a:rPr>
                  <a:t>" _</a:t>
                </a:r>
                <a:r>
                  <a:rPr lang="zh-TW" altLang="zh-TW" i="0" dirty="0" smtClean="0">
                    <a:latin typeface="Cambria Math" panose="02040503050406030204" pitchFamily="18" charset="0"/>
                  </a:rPr>
                  <a:t>𝑀𝑆𝐹</a:t>
                </a:r>
                <a:r>
                  <a:rPr lang="zh-TW" altLang="zh-TW" dirty="0" smtClean="0"/>
                  <a:t>是發生切換事件時UE從一個MSF切換到另一個MSF的概率，而</a:t>
                </a:r>
                <a:r>
                  <a:rPr lang="en-US" altLang="zh-TW" b="0" i="0" dirty="0" smtClean="0">
                    <a:latin typeface="Cambria Math" panose="02040503050406030204" pitchFamily="18" charset="0"/>
                  </a:rPr>
                  <a:t>"A</a:t>
                </a:r>
                <a:r>
                  <a:rPr lang="zh-TW" altLang="zh-TW" b="0" i="0" dirty="0" smtClean="0">
                    <a:latin typeface="Cambria Math" panose="02040503050406030204" pitchFamily="18" charset="0"/>
                  </a:rPr>
                  <a:t>" </a:t>
                </a:r>
                <a:r>
                  <a:rPr lang="en-US" altLang="zh-TW" b="0" i="0" dirty="0" smtClean="0">
                    <a:latin typeface="Cambria Math" panose="02040503050406030204" pitchFamily="18" charset="0"/>
                  </a:rPr>
                  <a:t>_</a:t>
                </a:r>
                <a:r>
                  <a:rPr lang="zh-TW" altLang="zh-TW" i="0" dirty="0" smtClean="0">
                    <a:latin typeface="Cambria Math" panose="02040503050406030204" pitchFamily="18" charset="0"/>
                  </a:rPr>
                  <a:t>𝑀𝑆𝐹</a:t>
                </a:r>
                <a:r>
                  <a:rPr lang="zh-TW" altLang="zh-TW" dirty="0" smtClean="0"/>
                  <a:t>表示發生上述情況時MSF之間的狀態數據遷移量。 </a:t>
                </a:r>
                <a:r>
                  <a:rPr lang="en-US" altLang="zh-TW" b="0" i="0" dirty="0" smtClean="0">
                    <a:latin typeface="Cambria Math" panose="02040503050406030204" pitchFamily="18" charset="0"/>
                  </a:rPr>
                  <a:t>"H</a:t>
                </a:r>
                <a:r>
                  <a:rPr lang="zh-TW" altLang="zh-TW" b="0" i="0" dirty="0" smtClean="0">
                    <a:latin typeface="Cambria Math" panose="02040503050406030204" pitchFamily="18" charset="0"/>
                  </a:rPr>
                  <a:t>" </a:t>
                </a:r>
                <a:r>
                  <a:rPr lang="en-US" altLang="zh-TW" b="0" i="0" dirty="0" smtClean="0">
                    <a:latin typeface="Cambria Math" panose="02040503050406030204" pitchFamily="18" charset="0"/>
                  </a:rPr>
                  <a:t>_</a:t>
                </a:r>
                <a:r>
                  <a:rPr lang="zh-TW" altLang="zh-TW" i="0" dirty="0" smtClean="0">
                    <a:latin typeface="Cambria Math" panose="02040503050406030204" pitchFamily="18" charset="0"/>
                  </a:rPr>
                  <a:t>𝑀𝑆𝐹</a:t>
                </a:r>
                <a:r>
                  <a:rPr lang="zh-TW" altLang="zh-TW" dirty="0" smtClean="0"/>
                  <a:t>是當前部署策略下MSF之間的平均跳數。</a:t>
                </a:r>
                <a:endParaRPr lang="zh-TW" altLang="en-US" dirty="0"/>
              </a:p>
            </p:txBody>
          </p:sp>
        </mc:Fallback>
      </mc:AlternateContent>
      <p:sp>
        <p:nvSpPr>
          <p:cNvPr id="4" name="投影片編號版面配置區 3"/>
          <p:cNvSpPr>
            <a:spLocks noGrp="1"/>
          </p:cNvSpPr>
          <p:nvPr>
            <p:ph type="sldNum" sz="quarter" idx="10"/>
          </p:nvPr>
        </p:nvSpPr>
        <p:spPr/>
        <p:txBody>
          <a:bodyPr/>
          <a:lstStyle/>
          <a:p>
            <a:fld id="{03C411E0-4ECD-47AF-BA54-99036B3FAC3D}" type="slidenum">
              <a:rPr lang="zh-TW" altLang="en-US" smtClean="0"/>
              <a:t>45</a:t>
            </a:fld>
            <a:endParaRPr lang="zh-TW" altLang="en-US"/>
          </a:p>
        </p:txBody>
      </p:sp>
    </p:spTree>
    <p:extLst>
      <p:ext uri="{BB962C8B-B14F-4D97-AF65-F5344CB8AC3E}">
        <p14:creationId xmlns:p14="http://schemas.microsoft.com/office/powerpoint/2010/main" val="153998550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CN" altLang="en-US" dirty="0" smtClean="0"/>
              <a:t>由于状态数据的迁移开销大部分来自于 在</a:t>
            </a:r>
            <a:r>
              <a:rPr lang="en-US" altLang="zh-CN" dirty="0" err="1" smtClean="0"/>
              <a:t>msf</a:t>
            </a:r>
            <a:r>
              <a:rPr lang="zh-CN" altLang="en-US" dirty="0" smtClean="0"/>
              <a:t>之间迁移的数据和 由于</a:t>
            </a:r>
            <a:r>
              <a:rPr lang="en-US" altLang="zh-CN" dirty="0" err="1" smtClean="0"/>
              <a:t>ue</a:t>
            </a:r>
            <a:r>
              <a:rPr lang="zh-CN" altLang="en-US" dirty="0" smtClean="0"/>
              <a:t>的移动性而在</a:t>
            </a:r>
            <a:r>
              <a:rPr lang="en-US" altLang="zh-CN" dirty="0" err="1" smtClean="0"/>
              <a:t>mmp</a:t>
            </a:r>
            <a:r>
              <a:rPr lang="zh-CN" altLang="en-US" dirty="0" smtClean="0"/>
              <a:t>之间迁移的数据，因此我们将所有</a:t>
            </a:r>
            <a:r>
              <a:rPr lang="en-US" altLang="zh-CN" dirty="0" err="1" smtClean="0"/>
              <a:t>ue</a:t>
            </a:r>
            <a:r>
              <a:rPr lang="zh-CN" altLang="en-US" dirty="0" smtClean="0"/>
              <a:t>的状态数据的迁移开销开销表示为</a:t>
            </a:r>
            <a:endParaRPr lang="zh-TW" altLang="en-US" dirty="0"/>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46</a:t>
            </a:fld>
            <a:endParaRPr lang="zh-TW" altLang="en-US"/>
          </a:p>
        </p:txBody>
      </p:sp>
    </p:spTree>
    <p:extLst>
      <p:ext uri="{BB962C8B-B14F-4D97-AF65-F5344CB8AC3E}">
        <p14:creationId xmlns:p14="http://schemas.microsoft.com/office/powerpoint/2010/main" val="7110449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为了得到（10），（12）和（16）的最优解，提出了一种启发式方法，包括MinTSCOC（信令通信总开销最小化）、Min </a:t>
            </a:r>
            <a:r>
              <a:rPr lang="en-US" altLang="zh-TW" dirty="0" err="1" smtClean="0"/>
              <a:t>TSCOCB（回程信令通信总开销最小化）和MinMOCSD（状态数据迁移开销最小化</a:t>
            </a:r>
            <a:r>
              <a:rPr lang="en-US" altLang="zh-TW" dirty="0" smtClean="0"/>
              <a:t>）。</a:t>
            </a:r>
          </a:p>
          <a:p>
            <a:endParaRPr lang="en-US" altLang="zh-TW" dirty="0" smtClean="0"/>
          </a:p>
          <a:p>
            <a:endParaRPr lang="en-US" altLang="zh-TW" dirty="0" smtClean="0"/>
          </a:p>
          <a:p>
            <a:endParaRPr lang="en-US" altLang="zh-TW" dirty="0" smtClean="0"/>
          </a:p>
          <a:p>
            <a:r>
              <a:rPr lang="zh-TW" altLang="en-US" b="1" dirty="0" smtClean="0"/>
              <a:t>遺傳演算法</a:t>
            </a:r>
            <a:r>
              <a:rPr lang="zh-TW" altLang="en-US" dirty="0" smtClean="0"/>
              <a:t>（英語：</a:t>
            </a:r>
            <a:r>
              <a:rPr lang="en-US" altLang="zh-TW" dirty="0" smtClean="0"/>
              <a:t>genetic algorithm (GA) </a:t>
            </a:r>
            <a:r>
              <a:rPr lang="zh-TW" altLang="en-US" dirty="0" smtClean="0"/>
              <a:t>）是</a:t>
            </a:r>
            <a:r>
              <a:rPr lang="zh-TW" altLang="en-US" sz="1200" kern="1200" dirty="0" smtClean="0">
                <a:solidFill>
                  <a:schemeClr val="tx1"/>
                </a:solidFill>
                <a:latin typeface="+mn-lt"/>
                <a:ea typeface="+mn-ea"/>
                <a:cs typeface="+mn-cs"/>
                <a:hlinkClick r:id="rId3" tooltip="計算數學"/>
              </a:rPr>
              <a:t>計算數學</a:t>
            </a:r>
            <a:r>
              <a:rPr lang="zh-TW" altLang="en-US" sz="1200" kern="1200" dirty="0" smtClean="0">
                <a:solidFill>
                  <a:schemeClr val="tx1"/>
                </a:solidFill>
                <a:latin typeface="+mn-lt"/>
                <a:ea typeface="+mn-ea"/>
                <a:cs typeface="+mn-cs"/>
              </a:rPr>
              <a:t>中用於解決</a:t>
            </a:r>
            <a:r>
              <a:rPr lang="zh-TW" altLang="en-US" sz="1200" kern="1200" dirty="0" smtClean="0">
                <a:solidFill>
                  <a:schemeClr val="tx1"/>
                </a:solidFill>
                <a:latin typeface="+mn-lt"/>
                <a:ea typeface="+mn-ea"/>
                <a:cs typeface="+mn-cs"/>
                <a:hlinkClick r:id="rId4" tooltip="最佳化"/>
              </a:rPr>
              <a:t>最佳化</a:t>
            </a:r>
            <a:r>
              <a:rPr lang="zh-TW" altLang="en-US" sz="1200" kern="1200" dirty="0" smtClean="0">
                <a:solidFill>
                  <a:schemeClr val="tx1"/>
                </a:solidFill>
                <a:latin typeface="+mn-lt"/>
                <a:ea typeface="+mn-ea"/>
                <a:cs typeface="+mn-cs"/>
              </a:rPr>
              <a:t>的搜尋</a:t>
            </a:r>
            <a:r>
              <a:rPr lang="zh-TW" altLang="en-US" sz="1200" kern="1200" dirty="0" smtClean="0">
                <a:solidFill>
                  <a:schemeClr val="tx1"/>
                </a:solidFill>
                <a:latin typeface="+mn-lt"/>
                <a:ea typeface="+mn-ea"/>
                <a:cs typeface="+mn-cs"/>
                <a:hlinkClick r:id="rId5" tooltip="演算法"/>
              </a:rPr>
              <a:t>演算法</a:t>
            </a:r>
            <a:r>
              <a:rPr lang="zh-TW" altLang="en-US" sz="1200" kern="1200" dirty="0" smtClean="0">
                <a:solidFill>
                  <a:schemeClr val="tx1"/>
                </a:solidFill>
                <a:latin typeface="+mn-lt"/>
                <a:ea typeface="+mn-ea"/>
                <a:cs typeface="+mn-cs"/>
              </a:rPr>
              <a:t>，是</a:t>
            </a:r>
            <a:r>
              <a:rPr lang="zh-TW" altLang="en-US" sz="1200" kern="1200" dirty="0" smtClean="0">
                <a:solidFill>
                  <a:schemeClr val="tx1"/>
                </a:solidFill>
                <a:latin typeface="+mn-lt"/>
                <a:ea typeface="+mn-ea"/>
                <a:cs typeface="+mn-cs"/>
                <a:hlinkClick r:id="rId6" tooltip="進化演算法"/>
              </a:rPr>
              <a:t>進化演算法</a:t>
            </a:r>
            <a:r>
              <a:rPr lang="zh-TW" altLang="en-US" sz="1200" kern="1200" dirty="0" smtClean="0">
                <a:solidFill>
                  <a:schemeClr val="tx1"/>
                </a:solidFill>
                <a:latin typeface="+mn-lt"/>
                <a:ea typeface="+mn-ea"/>
                <a:cs typeface="+mn-cs"/>
              </a:rPr>
              <a:t>的一種。進化演算法最初是借鑑了</a:t>
            </a:r>
            <a:r>
              <a:rPr lang="zh-TW" altLang="en-US" sz="1200" kern="1200" dirty="0" smtClean="0">
                <a:solidFill>
                  <a:schemeClr val="tx1"/>
                </a:solidFill>
                <a:latin typeface="+mn-lt"/>
                <a:ea typeface="+mn-ea"/>
                <a:cs typeface="+mn-cs"/>
                <a:hlinkClick r:id="rId7" tooltip="進化生物學"/>
              </a:rPr>
              <a:t>進化生物學</a:t>
            </a:r>
            <a:r>
              <a:rPr lang="zh-TW" altLang="en-US" sz="1200" kern="1200" dirty="0" smtClean="0">
                <a:solidFill>
                  <a:schemeClr val="tx1"/>
                </a:solidFill>
                <a:latin typeface="+mn-lt"/>
                <a:ea typeface="+mn-ea"/>
                <a:cs typeface="+mn-cs"/>
              </a:rPr>
              <a:t>中的一些現象而發展起來的，這些現象包括</a:t>
            </a:r>
            <a:r>
              <a:rPr lang="zh-TW" altLang="en-US" sz="1200" kern="1200" dirty="0" smtClean="0">
                <a:solidFill>
                  <a:schemeClr val="tx1"/>
                </a:solidFill>
                <a:latin typeface="+mn-lt"/>
                <a:ea typeface="+mn-ea"/>
                <a:cs typeface="+mn-cs"/>
                <a:hlinkClick r:id="rId8" tooltip="遺傳"/>
              </a:rPr>
              <a:t>遺傳</a:t>
            </a:r>
            <a:r>
              <a:rPr lang="zh-TW" altLang="en-US" sz="1200" kern="1200" dirty="0" smtClean="0">
                <a:solidFill>
                  <a:schemeClr val="tx1"/>
                </a:solidFill>
                <a:latin typeface="+mn-lt"/>
                <a:ea typeface="+mn-ea"/>
                <a:cs typeface="+mn-cs"/>
              </a:rPr>
              <a:t>、</a:t>
            </a:r>
            <a:r>
              <a:rPr lang="zh-TW" altLang="en-US" sz="1200" kern="1200" dirty="0" smtClean="0">
                <a:solidFill>
                  <a:schemeClr val="tx1"/>
                </a:solidFill>
                <a:latin typeface="+mn-lt"/>
                <a:ea typeface="+mn-ea"/>
                <a:cs typeface="+mn-cs"/>
                <a:hlinkClick r:id="rId9" tooltip="突變"/>
              </a:rPr>
              <a:t>突變</a:t>
            </a:r>
            <a:r>
              <a:rPr lang="zh-TW" altLang="en-US" sz="1200" kern="1200" dirty="0" smtClean="0">
                <a:solidFill>
                  <a:schemeClr val="tx1"/>
                </a:solidFill>
                <a:latin typeface="+mn-lt"/>
                <a:ea typeface="+mn-ea"/>
                <a:cs typeface="+mn-cs"/>
              </a:rPr>
              <a:t>、</a:t>
            </a:r>
            <a:r>
              <a:rPr lang="zh-TW" altLang="en-US" sz="1200" kern="1200" dirty="0" smtClean="0">
                <a:solidFill>
                  <a:schemeClr val="tx1"/>
                </a:solidFill>
                <a:latin typeface="+mn-lt"/>
                <a:ea typeface="+mn-ea"/>
                <a:cs typeface="+mn-cs"/>
                <a:hlinkClick r:id="rId10" tooltip="自然選擇"/>
              </a:rPr>
              <a:t>自然選擇</a:t>
            </a:r>
            <a:r>
              <a:rPr lang="zh-TW" altLang="en-US" sz="1200" kern="1200" dirty="0" smtClean="0">
                <a:solidFill>
                  <a:schemeClr val="tx1"/>
                </a:solidFill>
                <a:latin typeface="+mn-lt"/>
                <a:ea typeface="+mn-ea"/>
                <a:cs typeface="+mn-cs"/>
              </a:rPr>
              <a:t>以及</a:t>
            </a:r>
            <a:r>
              <a:rPr lang="zh-TW" altLang="en-US" sz="1200" kern="1200" dirty="0" smtClean="0">
                <a:solidFill>
                  <a:schemeClr val="tx1"/>
                </a:solidFill>
                <a:latin typeface="+mn-lt"/>
                <a:ea typeface="+mn-ea"/>
                <a:cs typeface="+mn-cs"/>
                <a:hlinkClick r:id="rId11" tooltip="雜交"/>
              </a:rPr>
              <a:t>雜交</a:t>
            </a:r>
            <a:r>
              <a:rPr lang="zh-TW" altLang="en-US" sz="1200" kern="1200" dirty="0" smtClean="0">
                <a:solidFill>
                  <a:schemeClr val="tx1"/>
                </a:solidFill>
                <a:latin typeface="+mn-lt"/>
                <a:ea typeface="+mn-ea"/>
                <a:cs typeface="+mn-cs"/>
              </a:rPr>
              <a:t>等。 </a:t>
            </a:r>
          </a:p>
          <a:p>
            <a:r>
              <a:rPr lang="zh-TW" altLang="en-US" sz="1200" kern="1200" dirty="0" smtClean="0">
                <a:solidFill>
                  <a:schemeClr val="tx1"/>
                </a:solidFill>
                <a:latin typeface="+mn-lt"/>
                <a:ea typeface="+mn-ea"/>
                <a:cs typeface="+mn-cs"/>
              </a:rPr>
              <a:t>遺傳演算法通常實現方式為一種</a:t>
            </a:r>
            <a:r>
              <a:rPr lang="zh-TW" altLang="en-US" sz="1200" kern="1200" dirty="0" smtClean="0">
                <a:solidFill>
                  <a:schemeClr val="tx1"/>
                </a:solidFill>
                <a:latin typeface="+mn-lt"/>
                <a:ea typeface="+mn-ea"/>
                <a:cs typeface="+mn-cs"/>
                <a:hlinkClick r:id="rId12" tooltip="電腦類比"/>
              </a:rPr>
              <a:t>電腦類比</a:t>
            </a:r>
            <a:r>
              <a:rPr lang="zh-TW" altLang="en-US" sz="1200" kern="1200" dirty="0" smtClean="0">
                <a:solidFill>
                  <a:schemeClr val="tx1"/>
                </a:solidFill>
                <a:latin typeface="+mn-lt"/>
                <a:ea typeface="+mn-ea"/>
                <a:cs typeface="+mn-cs"/>
              </a:rPr>
              <a:t>。對於一個最佳化問題，一定數量的</a:t>
            </a:r>
            <a:r>
              <a:rPr lang="zh-TW" altLang="en-US" sz="1200" kern="1200" dirty="0" smtClean="0">
                <a:solidFill>
                  <a:schemeClr val="tx1"/>
                </a:solidFill>
                <a:latin typeface="+mn-lt"/>
                <a:ea typeface="+mn-ea"/>
                <a:cs typeface="+mn-cs"/>
                <a:hlinkClick r:id="rId13" tooltip="候選解（頁面不存在）"/>
              </a:rPr>
              <a:t>候選解</a:t>
            </a:r>
            <a:r>
              <a:rPr lang="zh-TW" altLang="en-US" sz="1200" kern="1200" dirty="0" smtClean="0">
                <a:solidFill>
                  <a:schemeClr val="tx1"/>
                </a:solidFill>
                <a:latin typeface="+mn-lt"/>
                <a:ea typeface="+mn-ea"/>
                <a:cs typeface="+mn-cs"/>
              </a:rPr>
              <a:t>（稱為個體）可抽象表示為</a:t>
            </a:r>
            <a:r>
              <a:rPr lang="zh-TW" altLang="en-US" sz="1200" kern="1200" dirty="0" smtClean="0">
                <a:solidFill>
                  <a:schemeClr val="tx1"/>
                </a:solidFill>
                <a:latin typeface="+mn-lt"/>
                <a:ea typeface="+mn-ea"/>
                <a:cs typeface="+mn-cs"/>
                <a:hlinkClick r:id="rId14" tooltip="染色體 (遺傳演算法)"/>
              </a:rPr>
              <a:t>染色體</a:t>
            </a:r>
            <a:r>
              <a:rPr lang="zh-TW" altLang="en-US" sz="1200" kern="1200" dirty="0" smtClean="0">
                <a:solidFill>
                  <a:schemeClr val="tx1"/>
                </a:solidFill>
                <a:latin typeface="+mn-lt"/>
                <a:ea typeface="+mn-ea"/>
                <a:cs typeface="+mn-cs"/>
              </a:rPr>
              <a:t>，使</a:t>
            </a:r>
            <a:r>
              <a:rPr lang="zh-TW" altLang="en-US" sz="1200" kern="1200" dirty="0" smtClean="0">
                <a:solidFill>
                  <a:schemeClr val="tx1"/>
                </a:solidFill>
                <a:latin typeface="+mn-lt"/>
                <a:ea typeface="+mn-ea"/>
                <a:cs typeface="+mn-cs"/>
                <a:hlinkClick r:id="rId15" tooltip="種群"/>
              </a:rPr>
              <a:t>種群</a:t>
            </a:r>
            <a:r>
              <a:rPr lang="zh-TW" altLang="en-US" sz="1200" kern="1200" dirty="0" smtClean="0">
                <a:solidFill>
                  <a:schemeClr val="tx1"/>
                </a:solidFill>
                <a:latin typeface="+mn-lt"/>
                <a:ea typeface="+mn-ea"/>
                <a:cs typeface="+mn-cs"/>
              </a:rPr>
              <a:t>向更好的解進化。傳統上，解用</a:t>
            </a:r>
            <a:r>
              <a:rPr lang="zh-TW" altLang="en-US" sz="1200" kern="1200" dirty="0" smtClean="0">
                <a:solidFill>
                  <a:schemeClr val="tx1"/>
                </a:solidFill>
                <a:latin typeface="+mn-lt"/>
                <a:ea typeface="+mn-ea"/>
                <a:cs typeface="+mn-cs"/>
                <a:hlinkClick r:id="rId16" tooltip="二進位"/>
              </a:rPr>
              <a:t>二進位</a:t>
            </a:r>
            <a:r>
              <a:rPr lang="zh-TW" altLang="en-US" sz="1200" kern="1200" dirty="0" smtClean="0">
                <a:solidFill>
                  <a:schemeClr val="tx1"/>
                </a:solidFill>
                <a:latin typeface="+mn-lt"/>
                <a:ea typeface="+mn-ea"/>
                <a:cs typeface="+mn-cs"/>
              </a:rPr>
              <a:t>表示（即</a:t>
            </a:r>
            <a:r>
              <a:rPr lang="en-US" altLang="zh-TW" sz="1200" kern="1200" dirty="0" smtClean="0">
                <a:solidFill>
                  <a:schemeClr val="tx1"/>
                </a:solidFill>
                <a:latin typeface="+mn-lt"/>
                <a:ea typeface="+mn-ea"/>
                <a:cs typeface="+mn-cs"/>
              </a:rPr>
              <a:t>0</a:t>
            </a:r>
            <a:r>
              <a:rPr lang="zh-TW" altLang="en-US" sz="1200" kern="1200" dirty="0" smtClean="0">
                <a:solidFill>
                  <a:schemeClr val="tx1"/>
                </a:solidFill>
                <a:latin typeface="+mn-lt"/>
                <a:ea typeface="+mn-ea"/>
                <a:cs typeface="+mn-cs"/>
              </a:rPr>
              <a:t>和</a:t>
            </a:r>
            <a:r>
              <a:rPr lang="en-US" altLang="zh-TW" sz="1200" kern="1200" dirty="0" smtClean="0">
                <a:solidFill>
                  <a:schemeClr val="tx1"/>
                </a:solidFill>
                <a:latin typeface="+mn-lt"/>
                <a:ea typeface="+mn-ea"/>
                <a:cs typeface="+mn-cs"/>
              </a:rPr>
              <a:t>1</a:t>
            </a:r>
            <a:r>
              <a:rPr lang="zh-TW" altLang="en-US" sz="1200" kern="1200" dirty="0" smtClean="0">
                <a:solidFill>
                  <a:schemeClr val="tx1"/>
                </a:solidFill>
                <a:latin typeface="+mn-lt"/>
                <a:ea typeface="+mn-ea"/>
                <a:cs typeface="+mn-cs"/>
              </a:rPr>
              <a:t>的串），但也可以用其他表示方法。進化從完全</a:t>
            </a:r>
            <a:r>
              <a:rPr lang="zh-TW" altLang="en-US" sz="1200" kern="1200" dirty="0" smtClean="0">
                <a:solidFill>
                  <a:schemeClr val="tx1"/>
                </a:solidFill>
                <a:latin typeface="+mn-lt"/>
                <a:ea typeface="+mn-ea"/>
                <a:cs typeface="+mn-cs"/>
                <a:hlinkClick r:id="rId17" tooltip="隨機"/>
              </a:rPr>
              <a:t>隨機</a:t>
            </a:r>
            <a:r>
              <a:rPr lang="zh-TW" altLang="en-US" sz="1200" kern="1200" dirty="0" smtClean="0">
                <a:solidFill>
                  <a:schemeClr val="tx1"/>
                </a:solidFill>
                <a:latin typeface="+mn-lt"/>
                <a:ea typeface="+mn-ea"/>
                <a:cs typeface="+mn-cs"/>
              </a:rPr>
              <a:t>個體的種群開始，之後一代一代發生。在每一代中評價整個種群的</a:t>
            </a:r>
            <a:r>
              <a:rPr lang="zh-TW" altLang="en-US" sz="1200" kern="1200" dirty="0" smtClean="0">
                <a:solidFill>
                  <a:schemeClr val="tx1"/>
                </a:solidFill>
                <a:latin typeface="+mn-lt"/>
                <a:ea typeface="+mn-ea"/>
                <a:cs typeface="+mn-cs"/>
                <a:hlinkClick r:id="rId18" tooltip="適應度"/>
              </a:rPr>
              <a:t>適應度</a:t>
            </a:r>
            <a:r>
              <a:rPr lang="zh-TW" altLang="en-US" sz="1200" kern="1200" dirty="0" smtClean="0">
                <a:solidFill>
                  <a:schemeClr val="tx1"/>
                </a:solidFill>
                <a:latin typeface="+mn-lt"/>
                <a:ea typeface="+mn-ea"/>
                <a:cs typeface="+mn-cs"/>
              </a:rPr>
              <a:t>，從目前種群中隨機地選擇多個個體（基於它們的適應度），通過自然選擇和突變產生新的生命種群，該種群在演算法的下一次疊代中成為目前種群。 </a:t>
            </a:r>
          </a:p>
          <a:p>
            <a:endParaRPr lang="zh-TW" altLang="en-US" dirty="0"/>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48</a:t>
            </a:fld>
            <a:endParaRPr lang="zh-TW" altLang="en-US"/>
          </a:p>
        </p:txBody>
      </p:sp>
    </p:spTree>
    <p:extLst>
      <p:ext uri="{BB962C8B-B14F-4D97-AF65-F5344CB8AC3E}">
        <p14:creationId xmlns:p14="http://schemas.microsoft.com/office/powerpoint/2010/main" val="239772622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b="1" dirty="0" smtClean="0"/>
              <a:t>績效評估</a:t>
            </a:r>
            <a:endParaRPr lang="en-US" altLang="zh-TW" b="1" dirty="0" smtClean="0"/>
          </a:p>
          <a:p>
            <a:endParaRPr lang="en-US" altLang="zh-TW" dirty="0" smtClean="0"/>
          </a:p>
          <a:p>
            <a:r>
              <a:rPr lang="en-US" altLang="zh-TW" dirty="0" err="1" smtClean="0"/>
              <a:t>我们将在虚拟功能组件分区</a:t>
            </a:r>
            <a:r>
              <a:rPr lang="en-US" altLang="zh-TW" dirty="0" err="1" smtClean="0"/>
              <a:t>（包括MSF、MMP和DQU）下评估vMME的性能</a:t>
            </a:r>
            <a:r>
              <a:rPr lang="en-US" altLang="zh-TW" dirty="0" smtClean="0"/>
              <a:t>。</a:t>
            </a:r>
          </a:p>
          <a:p>
            <a:endParaRPr lang="en-US" altLang="zh-TW" dirty="0" smtClean="0"/>
          </a:p>
          <a:p>
            <a:r>
              <a:rPr lang="zh-TW" altLang="zh-TW" dirty="0" smtClean="0"/>
              <a:t>根據無線接入網</a:t>
            </a:r>
            <a:r>
              <a:rPr lang="en-US" altLang="zh-TW" dirty="0" smtClean="0"/>
              <a:t>(RAN)</a:t>
            </a:r>
            <a:r>
              <a:rPr lang="zh-TW" altLang="zh-TW" dirty="0" smtClean="0"/>
              <a:t>和數據中心中部署的三個虛擬功能組件的合理組成，提出了六種可行的vMME功能組成放置的情況，分別為：</a:t>
            </a:r>
            <a:endParaRPr lang="zh-TW" altLang="en-US" dirty="0"/>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51</a:t>
            </a:fld>
            <a:endParaRPr lang="zh-TW" altLang="en-US"/>
          </a:p>
        </p:txBody>
      </p:sp>
    </p:spTree>
    <p:extLst>
      <p:ext uri="{BB962C8B-B14F-4D97-AF65-F5344CB8AC3E}">
        <p14:creationId xmlns:p14="http://schemas.microsoft.com/office/powerpoint/2010/main" val="186196990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effectLst/>
              </a:rPr>
              <a:t>（</a:t>
            </a:r>
            <a:r>
              <a:rPr lang="en-US" altLang="zh-TW" dirty="0" smtClean="0">
                <a:effectLst/>
              </a:rPr>
              <a:t>1</a:t>
            </a:r>
            <a:r>
              <a:rPr lang="zh-TW" altLang="en-US" dirty="0" smtClean="0">
                <a:effectLst/>
              </a:rPr>
              <a:t>） </a:t>
            </a:r>
            <a:r>
              <a:rPr lang="en-US" altLang="zh-TW" dirty="0" smtClean="0">
                <a:effectLst/>
              </a:rPr>
              <a:t>MSF MMP DQU</a:t>
            </a:r>
            <a:r>
              <a:rPr lang="zh-TW" altLang="en-US" dirty="0" smtClean="0">
                <a:effectLst/>
              </a:rPr>
              <a:t>：</a:t>
            </a:r>
            <a:r>
              <a:rPr lang="en-US" altLang="zh-TW" dirty="0" smtClean="0">
                <a:effectLst/>
              </a:rPr>
              <a:t>MSF</a:t>
            </a:r>
            <a:r>
              <a:rPr lang="zh-TW" altLang="en-US" dirty="0" smtClean="0">
                <a:effectLst/>
              </a:rPr>
              <a:t>、</a:t>
            </a:r>
            <a:r>
              <a:rPr lang="en-US" altLang="zh-TW" dirty="0" smtClean="0">
                <a:effectLst/>
              </a:rPr>
              <a:t>MMP</a:t>
            </a:r>
            <a:r>
              <a:rPr lang="zh-TW" altLang="en-US" dirty="0" smtClean="0">
                <a:effectLst/>
              </a:rPr>
              <a:t>和</a:t>
            </a:r>
            <a:r>
              <a:rPr lang="en-US" altLang="zh-TW" dirty="0" smtClean="0">
                <a:effectLst/>
              </a:rPr>
              <a:t>DQU</a:t>
            </a:r>
            <a:r>
              <a:rPr lang="zh-TW" altLang="en-US" dirty="0" smtClean="0">
                <a:effectLst/>
              </a:rPr>
              <a:t>分别放置，</a:t>
            </a:r>
            <a:r>
              <a:rPr lang="en-US" altLang="zh-TW" dirty="0" smtClean="0">
                <a:effectLst/>
              </a:rPr>
              <a:t>MSF</a:t>
            </a:r>
            <a:r>
              <a:rPr lang="zh-TW" altLang="en-US" dirty="0" smtClean="0">
                <a:effectLst/>
              </a:rPr>
              <a:t>和</a:t>
            </a:r>
            <a:r>
              <a:rPr lang="en-US" altLang="zh-TW" dirty="0" smtClean="0">
                <a:effectLst/>
              </a:rPr>
              <a:t>MMP</a:t>
            </a:r>
            <a:r>
              <a:rPr lang="zh-TW" altLang="en-US" dirty="0" smtClean="0">
                <a:effectLst/>
              </a:rPr>
              <a:t>放置在</a:t>
            </a:r>
            <a:r>
              <a:rPr lang="en-US" altLang="zh-TW" dirty="0" smtClean="0">
                <a:effectLst/>
              </a:rPr>
              <a:t>RAN</a:t>
            </a:r>
            <a:r>
              <a:rPr lang="zh-TW" altLang="en-US" dirty="0" smtClean="0">
                <a:effectLst/>
              </a:rPr>
              <a:t>中，</a:t>
            </a:r>
            <a:r>
              <a:rPr lang="en-US" altLang="zh-TW" dirty="0" smtClean="0">
                <a:effectLst/>
              </a:rPr>
              <a:t>DQU</a:t>
            </a:r>
            <a:r>
              <a:rPr lang="zh-TW" altLang="en-US" dirty="0" smtClean="0">
                <a:effectLst/>
              </a:rPr>
              <a:t>放置在核心网中。</a:t>
            </a:r>
          </a:p>
          <a:p>
            <a:r>
              <a:rPr lang="zh-TW" altLang="en-US" dirty="0" smtClean="0">
                <a:effectLst/>
              </a:rPr>
              <a:t>（</a:t>
            </a:r>
            <a:r>
              <a:rPr lang="en-US" altLang="zh-TW" dirty="0" smtClean="0">
                <a:effectLst/>
              </a:rPr>
              <a:t>2</a:t>
            </a:r>
            <a:r>
              <a:rPr lang="zh-TW" altLang="en-US" dirty="0" smtClean="0">
                <a:effectLst/>
              </a:rPr>
              <a:t>） </a:t>
            </a:r>
            <a:r>
              <a:rPr lang="en-US" altLang="zh-TW" dirty="0" smtClean="0">
                <a:effectLst/>
              </a:rPr>
              <a:t>MMP&amp;DQUCN:MSF</a:t>
            </a:r>
            <a:r>
              <a:rPr lang="zh-TW" altLang="en-US" dirty="0" smtClean="0">
                <a:effectLst/>
              </a:rPr>
              <a:t>放在</a:t>
            </a:r>
            <a:r>
              <a:rPr lang="en-US" altLang="zh-TW" dirty="0" smtClean="0">
                <a:effectLst/>
              </a:rPr>
              <a:t>RAN</a:t>
            </a:r>
            <a:r>
              <a:rPr lang="zh-TW" altLang="en-US" dirty="0" smtClean="0">
                <a:effectLst/>
              </a:rPr>
              <a:t>中，</a:t>
            </a:r>
            <a:r>
              <a:rPr lang="en-US" altLang="zh-TW" dirty="0" smtClean="0">
                <a:effectLst/>
              </a:rPr>
              <a:t>MMP</a:t>
            </a:r>
            <a:r>
              <a:rPr lang="zh-TW" altLang="en-US" dirty="0" smtClean="0">
                <a:effectLst/>
              </a:rPr>
              <a:t>和</a:t>
            </a:r>
            <a:r>
              <a:rPr lang="en-US" altLang="zh-TW" dirty="0" smtClean="0">
                <a:effectLst/>
              </a:rPr>
              <a:t>DQU</a:t>
            </a:r>
            <a:r>
              <a:rPr lang="zh-TW" altLang="en-US" dirty="0" smtClean="0">
                <a:effectLst/>
              </a:rPr>
              <a:t>合并放在核心网络中。</a:t>
            </a:r>
          </a:p>
          <a:p>
            <a:r>
              <a:rPr lang="zh-TW" altLang="en-US" dirty="0" smtClean="0">
                <a:effectLst/>
              </a:rPr>
              <a:t>（</a:t>
            </a:r>
            <a:r>
              <a:rPr lang="en-US" altLang="zh-TW" dirty="0" smtClean="0">
                <a:effectLst/>
              </a:rPr>
              <a:t>3</a:t>
            </a:r>
            <a:r>
              <a:rPr lang="zh-TW" altLang="en-US" dirty="0" smtClean="0">
                <a:effectLst/>
              </a:rPr>
              <a:t>） </a:t>
            </a:r>
            <a:r>
              <a:rPr lang="en-US" altLang="zh-TW" dirty="0" smtClean="0">
                <a:effectLst/>
              </a:rPr>
              <a:t>MMP&amp;DQUAN</a:t>
            </a:r>
            <a:r>
              <a:rPr lang="zh-TW" altLang="en-US" dirty="0" smtClean="0">
                <a:effectLst/>
              </a:rPr>
              <a:t>：</a:t>
            </a:r>
            <a:r>
              <a:rPr lang="en-US" altLang="zh-TW" dirty="0" smtClean="0">
                <a:effectLst/>
              </a:rPr>
              <a:t>MSF</a:t>
            </a:r>
            <a:r>
              <a:rPr lang="zh-TW" altLang="en-US" dirty="0" smtClean="0">
                <a:effectLst/>
              </a:rPr>
              <a:t>放入</a:t>
            </a:r>
            <a:r>
              <a:rPr lang="en-US" altLang="zh-TW" dirty="0" smtClean="0">
                <a:effectLst/>
              </a:rPr>
              <a:t>RAN</a:t>
            </a:r>
            <a:r>
              <a:rPr lang="zh-TW" altLang="en-US" dirty="0" smtClean="0">
                <a:effectLst/>
              </a:rPr>
              <a:t>，</a:t>
            </a:r>
            <a:r>
              <a:rPr lang="en-US" altLang="zh-TW" dirty="0" smtClean="0">
                <a:effectLst/>
              </a:rPr>
              <a:t>MMP</a:t>
            </a:r>
            <a:r>
              <a:rPr lang="zh-TW" altLang="en-US" dirty="0" smtClean="0">
                <a:effectLst/>
              </a:rPr>
              <a:t>和</a:t>
            </a:r>
            <a:r>
              <a:rPr lang="en-US" altLang="zh-TW" dirty="0" smtClean="0">
                <a:effectLst/>
              </a:rPr>
              <a:t>DQU</a:t>
            </a:r>
            <a:r>
              <a:rPr lang="zh-TW" altLang="en-US" dirty="0" smtClean="0">
                <a:effectLst/>
              </a:rPr>
              <a:t>合并放入</a:t>
            </a:r>
            <a:r>
              <a:rPr lang="en-US" altLang="zh-TW" dirty="0" smtClean="0">
                <a:effectLst/>
              </a:rPr>
              <a:t>RAN</a:t>
            </a:r>
            <a:r>
              <a:rPr lang="zh-TW" altLang="en-US" dirty="0" smtClean="0">
                <a:effectLst/>
              </a:rPr>
              <a:t>，</a:t>
            </a:r>
            <a:r>
              <a:rPr lang="en-US" altLang="zh-TW" dirty="0" smtClean="0">
                <a:effectLst/>
              </a:rPr>
              <a:t>MSF</a:t>
            </a:r>
            <a:r>
              <a:rPr lang="zh-TW" altLang="en-US" dirty="0" smtClean="0">
                <a:effectLst/>
              </a:rPr>
              <a:t>与</a:t>
            </a:r>
            <a:r>
              <a:rPr lang="en-US" altLang="zh-TW" dirty="0" smtClean="0">
                <a:effectLst/>
              </a:rPr>
              <a:t>MMP&amp;DQU</a:t>
            </a:r>
            <a:r>
              <a:rPr lang="zh-TW" altLang="en-US" dirty="0" smtClean="0">
                <a:effectLst/>
              </a:rPr>
              <a:t>分开放置。</a:t>
            </a:r>
          </a:p>
          <a:p>
            <a:endParaRPr lang="zh-TW" altLang="en-US" dirty="0"/>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52</a:t>
            </a:fld>
            <a:endParaRPr lang="zh-TW" altLang="en-US"/>
          </a:p>
        </p:txBody>
      </p:sp>
    </p:spTree>
    <p:extLst>
      <p:ext uri="{BB962C8B-B14F-4D97-AF65-F5344CB8AC3E}">
        <p14:creationId xmlns:p14="http://schemas.microsoft.com/office/powerpoint/2010/main" val="30634136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effectLst/>
              </a:rPr>
              <a:t>（</a:t>
            </a:r>
            <a:r>
              <a:rPr lang="en-US" altLang="zh-TW" dirty="0" smtClean="0">
                <a:effectLst/>
              </a:rPr>
              <a:t>4</a:t>
            </a:r>
            <a:r>
              <a:rPr lang="zh-TW" altLang="en-US" dirty="0" smtClean="0">
                <a:effectLst/>
              </a:rPr>
              <a:t>） </a:t>
            </a:r>
            <a:r>
              <a:rPr lang="en-US" altLang="zh-TW" dirty="0" smtClean="0">
                <a:effectLst/>
              </a:rPr>
              <a:t>MSF&amp;MMPAN</a:t>
            </a:r>
            <a:r>
              <a:rPr lang="zh-TW" altLang="en-US" dirty="0" smtClean="0">
                <a:effectLst/>
              </a:rPr>
              <a:t>：</a:t>
            </a:r>
            <a:r>
              <a:rPr lang="en-US" altLang="zh-TW" dirty="0" smtClean="0">
                <a:effectLst/>
              </a:rPr>
              <a:t>MSF</a:t>
            </a:r>
            <a:r>
              <a:rPr lang="zh-TW" altLang="en-US" dirty="0" smtClean="0">
                <a:effectLst/>
              </a:rPr>
              <a:t>和</a:t>
            </a:r>
            <a:r>
              <a:rPr lang="en-US" altLang="zh-TW" dirty="0" smtClean="0">
                <a:effectLst/>
              </a:rPr>
              <a:t>MMP</a:t>
            </a:r>
            <a:r>
              <a:rPr lang="zh-TW" altLang="en-US" dirty="0" smtClean="0">
                <a:effectLst/>
              </a:rPr>
              <a:t>合并放置在</a:t>
            </a:r>
            <a:r>
              <a:rPr lang="en-US" altLang="zh-TW" dirty="0" smtClean="0">
                <a:effectLst/>
              </a:rPr>
              <a:t>RAN</a:t>
            </a:r>
            <a:r>
              <a:rPr lang="zh-TW" altLang="en-US" dirty="0" smtClean="0">
                <a:effectLst/>
              </a:rPr>
              <a:t>中，</a:t>
            </a:r>
            <a:r>
              <a:rPr lang="en-US" altLang="zh-TW" dirty="0" smtClean="0">
                <a:effectLst/>
              </a:rPr>
              <a:t>DQU</a:t>
            </a:r>
            <a:r>
              <a:rPr lang="zh-TW" altLang="en-US" dirty="0" smtClean="0">
                <a:effectLst/>
              </a:rPr>
              <a:t>独立放置在核心网络中。</a:t>
            </a:r>
          </a:p>
          <a:p>
            <a:r>
              <a:rPr lang="zh-TW" altLang="en-US" dirty="0" smtClean="0">
                <a:effectLst/>
              </a:rPr>
              <a:t>（</a:t>
            </a:r>
            <a:r>
              <a:rPr lang="en-US" altLang="zh-TW" dirty="0" smtClean="0">
                <a:effectLst/>
              </a:rPr>
              <a:t>5</a:t>
            </a:r>
            <a:r>
              <a:rPr lang="zh-TW" altLang="en-US" dirty="0" smtClean="0">
                <a:effectLst/>
              </a:rPr>
              <a:t>） </a:t>
            </a:r>
            <a:r>
              <a:rPr lang="en-US" altLang="zh-TW" dirty="0" smtClean="0">
                <a:effectLst/>
              </a:rPr>
              <a:t>MSF&amp;MMP&amp;DQUCN</a:t>
            </a:r>
            <a:r>
              <a:rPr lang="zh-TW" altLang="en-US" dirty="0" smtClean="0">
                <a:effectLst/>
              </a:rPr>
              <a:t>：将</a:t>
            </a:r>
            <a:r>
              <a:rPr lang="en-US" altLang="zh-TW" dirty="0" smtClean="0">
                <a:effectLst/>
              </a:rPr>
              <a:t>MSF</a:t>
            </a:r>
            <a:r>
              <a:rPr lang="zh-TW" altLang="en-US" dirty="0" smtClean="0">
                <a:effectLst/>
              </a:rPr>
              <a:t>、</a:t>
            </a:r>
            <a:r>
              <a:rPr lang="en-US" altLang="zh-TW" dirty="0" smtClean="0">
                <a:effectLst/>
              </a:rPr>
              <a:t>MMP</a:t>
            </a:r>
            <a:r>
              <a:rPr lang="zh-TW" altLang="en-US" dirty="0" smtClean="0">
                <a:effectLst/>
              </a:rPr>
              <a:t>和</a:t>
            </a:r>
            <a:r>
              <a:rPr lang="en-US" altLang="zh-TW" dirty="0" smtClean="0">
                <a:effectLst/>
              </a:rPr>
              <a:t>DQU</a:t>
            </a:r>
            <a:r>
              <a:rPr lang="zh-TW" altLang="en-US" dirty="0" smtClean="0">
                <a:effectLst/>
              </a:rPr>
              <a:t>合并放置在核心网络中。</a:t>
            </a:r>
          </a:p>
          <a:p>
            <a:r>
              <a:rPr lang="zh-TW" altLang="en-US" dirty="0" smtClean="0">
                <a:effectLst/>
              </a:rPr>
              <a:t>（</a:t>
            </a:r>
            <a:r>
              <a:rPr lang="en-US" altLang="zh-TW" dirty="0" smtClean="0">
                <a:effectLst/>
              </a:rPr>
              <a:t>6</a:t>
            </a:r>
            <a:r>
              <a:rPr lang="zh-TW" altLang="en-US" dirty="0" smtClean="0">
                <a:effectLst/>
              </a:rPr>
              <a:t>） </a:t>
            </a:r>
            <a:r>
              <a:rPr lang="en-US" altLang="zh-TW" dirty="0" smtClean="0">
                <a:effectLst/>
              </a:rPr>
              <a:t>MSF&amp;MMP&amp;DQUAN</a:t>
            </a:r>
            <a:r>
              <a:rPr lang="zh-TW" altLang="en-US" dirty="0" smtClean="0">
                <a:effectLst/>
              </a:rPr>
              <a:t>：将</a:t>
            </a:r>
            <a:r>
              <a:rPr lang="en-US" altLang="zh-TW" dirty="0" smtClean="0">
                <a:effectLst/>
              </a:rPr>
              <a:t>MSF</a:t>
            </a:r>
            <a:r>
              <a:rPr lang="zh-TW" altLang="en-US" dirty="0" smtClean="0">
                <a:effectLst/>
              </a:rPr>
              <a:t>、</a:t>
            </a:r>
            <a:r>
              <a:rPr lang="en-US" altLang="zh-TW" dirty="0" smtClean="0">
                <a:effectLst/>
              </a:rPr>
              <a:t>MMP</a:t>
            </a:r>
            <a:r>
              <a:rPr lang="zh-TW" altLang="en-US" dirty="0" smtClean="0">
                <a:effectLst/>
              </a:rPr>
              <a:t>和</a:t>
            </a:r>
            <a:r>
              <a:rPr lang="en-US" altLang="zh-TW" dirty="0" smtClean="0">
                <a:effectLst/>
              </a:rPr>
              <a:t>DQU</a:t>
            </a:r>
            <a:r>
              <a:rPr lang="zh-TW" altLang="en-US" dirty="0" smtClean="0">
                <a:effectLst/>
              </a:rPr>
              <a:t>合并放入</a:t>
            </a:r>
            <a:r>
              <a:rPr lang="en-US" altLang="zh-TW" dirty="0" smtClean="0">
                <a:effectLst/>
              </a:rPr>
              <a:t>RAN</a:t>
            </a:r>
            <a:r>
              <a:rPr lang="zh-TW" altLang="en-US" dirty="0" smtClean="0">
                <a:effectLst/>
              </a:rPr>
              <a:t>。</a:t>
            </a:r>
            <a:endParaRPr lang="en-US" altLang="zh-TW" dirty="0" smtClean="0">
              <a:effectLst/>
            </a:endParaRPr>
          </a:p>
          <a:p>
            <a:endParaRPr lang="zh-TW" altLang="en-US" dirty="0"/>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53</a:t>
            </a:fld>
            <a:endParaRPr lang="zh-TW" altLang="en-US"/>
          </a:p>
        </p:txBody>
      </p:sp>
    </p:spTree>
    <p:extLst>
      <p:ext uri="{BB962C8B-B14F-4D97-AF65-F5344CB8AC3E}">
        <p14:creationId xmlns:p14="http://schemas.microsoft.com/office/powerpoint/2010/main" val="6783285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由于vMME的最优解依赖于业务场景，并且在不同的业务场景下，ue的移动性特征不同，因此描述ue移动性的一种可行方法是从实际网络中测量四个移动性管理事件的差异。</a:t>
            </a:r>
          </a:p>
          <a:p>
            <a:r>
              <a:rPr lang="en-US" altLang="zh-TW" dirty="0" err="1" smtClean="0"/>
              <a:t>我们选取了车载网络、共享单车、物联网（智能家居）和物联网（智能电表）四种典型应用场景作为应用案例，并根据它们从</a:t>
            </a:r>
            <a:r>
              <a:rPr lang="en-US" altLang="zh-TW" dirty="0" smtClean="0"/>
              <a:t>[22]</a:t>
            </a:r>
            <a:r>
              <a:rPr lang="en-US" altLang="zh-TW" dirty="0" err="1" smtClean="0"/>
              <a:t>中提取和计算出的典型移动性特征给出了不同的参数设置</a:t>
            </a:r>
            <a:r>
              <a:rPr lang="en-US" altLang="zh-TW" dirty="0" smtClean="0"/>
              <a:t>。</a:t>
            </a:r>
            <a:endParaRPr lang="zh-TW" altLang="en-US" dirty="0"/>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54</a:t>
            </a:fld>
            <a:endParaRPr lang="zh-TW" altLang="en-US"/>
          </a:p>
        </p:txBody>
      </p:sp>
    </p:spTree>
    <p:extLst>
      <p:ext uri="{BB962C8B-B14F-4D97-AF65-F5344CB8AC3E}">
        <p14:creationId xmlns:p14="http://schemas.microsoft.com/office/powerpoint/2010/main" val="358924303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dirty="0" smtClean="0"/>
              <a:t>模擬中的性能指標定義如下：</a:t>
            </a:r>
            <a:br>
              <a:rPr lang="zh-TW" altLang="zh-TW" dirty="0" smtClean="0"/>
            </a:br>
            <a:r>
              <a:rPr lang="zh-TW" altLang="zh-TW" dirty="0" smtClean="0"/>
              <a:t/>
            </a:r>
            <a:br>
              <a:rPr lang="zh-TW" altLang="zh-TW" dirty="0" smtClean="0"/>
            </a:br>
            <a:r>
              <a:rPr lang="zh-TW" altLang="zh-TW" dirty="0" smtClean="0"/>
              <a:t>（1）每個UE的信令通信總開銷成本是</a:t>
            </a:r>
            <a:r>
              <a:rPr lang="zh-TW" altLang="en-US" dirty="0" smtClean="0"/>
              <a:t> </a:t>
            </a:r>
            <a:r>
              <a:rPr lang="zh-TW" altLang="zh-TW" dirty="0" smtClean="0"/>
              <a:t>每個UE </a:t>
            </a:r>
            <a:r>
              <a:rPr lang="en-US" altLang="zh-TW" dirty="0" smtClean="0"/>
              <a:t>(</a:t>
            </a:r>
            <a:r>
              <a:rPr lang="zh-TW" altLang="zh-TW" dirty="0" smtClean="0"/>
              <a:t>vMME與外部實體之間的信令通信開銷成本</a:t>
            </a:r>
            <a:r>
              <a:rPr lang="zh-TW" altLang="en-US" dirty="0" smtClean="0"/>
              <a:t> </a:t>
            </a:r>
            <a:r>
              <a:rPr lang="zh-TW" altLang="zh-TW" dirty="0" smtClean="0"/>
              <a:t>與</a:t>
            </a:r>
            <a:r>
              <a:rPr lang="zh-TW" altLang="en-US" dirty="0" smtClean="0"/>
              <a:t> </a:t>
            </a:r>
            <a:r>
              <a:rPr lang="zh-TW" altLang="zh-TW" dirty="0" smtClean="0"/>
              <a:t>vMME內部實體內部的信令通信開銷成本之和的平均值</a:t>
            </a:r>
            <a:r>
              <a:rPr lang="en-US" altLang="zh-TW" dirty="0" smtClean="0"/>
              <a:t>)</a:t>
            </a:r>
            <a:r>
              <a:rPr lang="zh-TW" altLang="zh-TW" dirty="0" smtClean="0"/>
              <a:t>；</a:t>
            </a:r>
            <a:br>
              <a:rPr lang="zh-TW" altLang="zh-TW" dirty="0" smtClean="0"/>
            </a:br>
            <a:r>
              <a:rPr lang="zh-TW" altLang="zh-TW" dirty="0" smtClean="0"/>
              <a:t/>
            </a:r>
            <a:br>
              <a:rPr lang="zh-TW" altLang="zh-TW" dirty="0" smtClean="0"/>
            </a:br>
            <a:endParaRPr lang="zh-TW" altLang="en-US" dirty="0"/>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55</a:t>
            </a:fld>
            <a:endParaRPr lang="zh-TW" altLang="en-US"/>
          </a:p>
        </p:txBody>
      </p:sp>
    </p:spTree>
    <p:extLst>
      <p:ext uri="{BB962C8B-B14F-4D97-AF65-F5344CB8AC3E}">
        <p14:creationId xmlns:p14="http://schemas.microsoft.com/office/powerpoint/2010/main" val="380632124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dirty="0" smtClean="0"/>
              <a:t>（2）每個UE回程的信令通信開銷總成本是</a:t>
            </a:r>
            <a:r>
              <a:rPr lang="zh-TW" altLang="en-US" dirty="0" smtClean="0"/>
              <a:t>  </a:t>
            </a:r>
            <a:r>
              <a:rPr lang="zh-TW" altLang="zh-TW" dirty="0" smtClean="0"/>
              <a:t>每個UE回程的信令通信開銷成本的平均值；</a:t>
            </a:r>
            <a:br>
              <a:rPr lang="zh-TW" altLang="zh-TW" dirty="0" smtClean="0"/>
            </a:br>
            <a:r>
              <a:rPr lang="zh-TW" altLang="zh-TW" dirty="0" smtClean="0"/>
              <a:t/>
            </a:r>
            <a:br>
              <a:rPr lang="zh-TW" altLang="zh-TW" dirty="0" smtClean="0"/>
            </a:br>
            <a:r>
              <a:rPr lang="zh-TW" altLang="zh-TW" dirty="0" smtClean="0"/>
              <a:t>（3）每個UE的狀態數據的遷移開銷成本是</a:t>
            </a:r>
            <a:r>
              <a:rPr lang="zh-TW" altLang="en-US" dirty="0" smtClean="0"/>
              <a:t>  </a:t>
            </a:r>
            <a:r>
              <a:rPr lang="zh-TW" altLang="zh-TW" dirty="0" smtClean="0"/>
              <a:t>每個UE的MSF之間的狀態數據的遷移開銷成本與MMP之間的狀態數據的遷移開銷成本之和的平均值。</a:t>
            </a:r>
            <a:endParaRPr lang="zh-TW" altLang="en-US" dirty="0"/>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56</a:t>
            </a:fld>
            <a:endParaRPr lang="zh-TW" altLang="en-US"/>
          </a:p>
        </p:txBody>
      </p:sp>
    </p:spTree>
    <p:extLst>
      <p:ext uri="{BB962C8B-B14F-4D97-AF65-F5344CB8AC3E}">
        <p14:creationId xmlns:p14="http://schemas.microsoft.com/office/powerpoint/2010/main" val="2584397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dirty="0" smtClean="0"/>
              <a:t>移動管理的核心功能模塊集中部署在核心網中，包括MME，S-GW，P-GW，HSS和PCRF。</a:t>
            </a:r>
            <a:endParaRPr lang="en-US" altLang="zh-TW" dirty="0" smtClean="0"/>
          </a:p>
          <a:p>
            <a:endParaRPr lang="en-US" altLang="zh-TW" dirty="0" smtClean="0"/>
          </a:p>
          <a:p>
            <a:r>
              <a:rPr lang="zh-TW" altLang="zh-TW" dirty="0" smtClean="0"/>
              <a:t>因此，現有的移動性管理解決方案不僅帶來了單點故障的局限性，還帶來了滿足各種業務需求和無線接入網架構的可擴展性和彈性。</a:t>
            </a:r>
            <a:endParaRPr lang="en-US" altLang="zh-TW" dirty="0" smtClean="0"/>
          </a:p>
          <a:p>
            <a:endParaRPr lang="en-US" altLang="zh-TW" dirty="0" smtClean="0"/>
          </a:p>
          <a:p>
            <a:r>
              <a:rPr lang="zh-TW" altLang="zh-TW" dirty="0" smtClean="0"/>
              <a:t>為了解決現有移動性管理的局限性，提供了兩種方法，</a:t>
            </a:r>
            <a:r>
              <a:rPr lang="zh-TW" altLang="zh-TW" dirty="0" smtClean="0"/>
              <a:t>即</a:t>
            </a:r>
            <a:r>
              <a:rPr lang="zh-TW" altLang="zh-TW" dirty="0" smtClean="0"/>
              <a:t>分散式</a:t>
            </a:r>
            <a:r>
              <a:rPr lang="zh-TW" altLang="zh-TW" dirty="0" smtClean="0"/>
              <a:t>移動</a:t>
            </a:r>
            <a:r>
              <a:rPr lang="zh-TW" altLang="zh-TW" dirty="0" smtClean="0"/>
              <a:t>性管理[4]，[5]和虛擬化移動性管理[6]</a:t>
            </a:r>
            <a:r>
              <a:rPr lang="zh-TW" altLang="zh-TW" dirty="0" smtClean="0"/>
              <a:t>。</a:t>
            </a:r>
            <a:endParaRPr lang="en-US" altLang="zh-TW" dirty="0" smtClean="0"/>
          </a:p>
        </p:txBody>
      </p:sp>
      <p:sp>
        <p:nvSpPr>
          <p:cNvPr id="4" name="投影片編號版面配置區 3"/>
          <p:cNvSpPr>
            <a:spLocks noGrp="1"/>
          </p:cNvSpPr>
          <p:nvPr>
            <p:ph type="sldNum" sz="quarter" idx="5"/>
          </p:nvPr>
        </p:nvSpPr>
        <p:spPr/>
        <p:txBody>
          <a:bodyPr/>
          <a:lstStyle/>
          <a:p>
            <a:fld id="{03C411E0-4ECD-47AF-BA54-99036B3FAC3D}" type="slidenum">
              <a:rPr lang="zh-TW" altLang="en-US" smtClean="0"/>
              <a:t>5</a:t>
            </a:fld>
            <a:endParaRPr lang="zh-TW" altLang="en-US"/>
          </a:p>
        </p:txBody>
      </p:sp>
    </p:spTree>
    <p:extLst>
      <p:ext uri="{BB962C8B-B14F-4D97-AF65-F5344CB8AC3E}">
        <p14:creationId xmlns:p14="http://schemas.microsoft.com/office/powerpoint/2010/main" val="211165152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b="1" dirty="0" smtClean="0">
                <a:effectLst/>
              </a:rPr>
              <a:t>仿真参数</a:t>
            </a:r>
            <a:endParaRPr lang="en-US" altLang="zh-TW" dirty="0" smtClean="0"/>
          </a:p>
          <a:p>
            <a:endParaRPr lang="en-US" altLang="zh-TW" dirty="0" smtClean="0"/>
          </a:p>
          <a:p>
            <a:r>
              <a:rPr lang="zh-TW" altLang="zh-TW" dirty="0" smtClean="0"/>
              <a:t>為了評估vMME在可擴展網絡中的性能，同時考慮算法的計算複雜性，仿真中的節點數（包括SBS和MBS）為50。 每個基站中UE的數量遵循5到20的均勻分佈[33]。</a:t>
            </a:r>
            <a:br>
              <a:rPr lang="zh-TW" altLang="zh-TW" dirty="0" smtClean="0"/>
            </a:br>
            <a:r>
              <a:rPr lang="zh-TW" altLang="zh-TW" dirty="0" smtClean="0"/>
              <a:t/>
            </a:r>
            <a:br>
              <a:rPr lang="zh-TW" altLang="zh-TW" dirty="0" smtClean="0"/>
            </a:br>
            <a:r>
              <a:rPr lang="zh-TW" altLang="zh-TW" dirty="0" smtClean="0"/>
              <a:t>為了區分鏈路類型（RAN和核心網絡的鏈路類型）的權重，到核心網絡的每個躍點的參數為5，而RAN中的每個躍點的參數為1。</a:t>
            </a:r>
            <a:endParaRPr lang="zh-TW" altLang="en-US" dirty="0"/>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57</a:t>
            </a:fld>
            <a:endParaRPr lang="zh-TW" altLang="en-US"/>
          </a:p>
        </p:txBody>
      </p:sp>
    </p:spTree>
    <p:extLst>
      <p:ext uri="{BB962C8B-B14F-4D97-AF65-F5344CB8AC3E}">
        <p14:creationId xmlns:p14="http://schemas.microsoft.com/office/powerpoint/2010/main" val="13782642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dirty="0" smtClean="0"/>
              <a:t>根據vMME與核心網和無線接入網中其他實體之間的信令交互流程圖，運用服務功能鏈的概念，分析了虛擬功能組件實體的信令交互次數。</a:t>
            </a:r>
            <a:endParaRPr lang="en-US" altLang="zh-TW" dirty="0" smtClean="0"/>
          </a:p>
          <a:p>
            <a:r>
              <a:rPr lang="zh-TW" altLang="zh-TW" dirty="0" smtClean="0"/>
              <a:t>以喚醒事件為用例，圖7給出了根據[28]和[29]的Wakeup信令交互流程圖。</a:t>
            </a:r>
            <a:endParaRPr lang="zh-TW" altLang="en-US" dirty="0"/>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58</a:t>
            </a:fld>
            <a:endParaRPr lang="zh-TW" altLang="en-US"/>
          </a:p>
        </p:txBody>
      </p:sp>
    </p:spTree>
    <p:extLst>
      <p:ext uri="{BB962C8B-B14F-4D97-AF65-F5344CB8AC3E}">
        <p14:creationId xmlns:p14="http://schemas.microsoft.com/office/powerpoint/2010/main" val="226008786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r>
                  <a:rPr lang="en-US" altLang="zh-TW" dirty="0" err="1" smtClean="0"/>
                  <a:t>考虑到未来业务的多样性以及功能组件虚拟化带来的开销成本</a:t>
                </a:r>
                <a:r>
                  <a:rPr lang="en-US" altLang="zh-TW" dirty="0" smtClean="0"/>
                  <a:t>[34]，</a:t>
                </a:r>
                <a:r>
                  <a:rPr lang="en-US" altLang="zh-TW" dirty="0" err="1" smtClean="0"/>
                  <a:t>UE的状态数据迁移将超过几个KB，因此，不同vnfc之间的状态数据迁移大小设置如下</a:t>
                </a:r>
                <a:r>
                  <a:rPr lang="en-US" altLang="zh-TW" dirty="0" smtClean="0"/>
                  <a:t>：</a:t>
                </a:r>
              </a:p>
              <a:p>
                <a:pPr marL="0" marR="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lang="en-US" altLang="zh-TW" sz="1200" i="1" dirty="0" smtClean="0">
                            <a:solidFill>
                              <a:srgbClr val="1F497D">
                                <a:lumMod val="75000"/>
                              </a:srgbClr>
                            </a:solidFill>
                            <a:latin typeface="Cambria Math" panose="02040503050406030204" pitchFamily="18" charset="0"/>
                            <a:cs typeface="Times New Roman" panose="02020603050405020304" pitchFamily="18" charset="0"/>
                          </a:rPr>
                        </m:ctrlPr>
                      </m:sSubPr>
                      <m:e>
                        <m:r>
                          <a:rPr lang="en-US" altLang="zh-TW" sz="1200" i="1" dirty="0">
                            <a:solidFill>
                              <a:srgbClr val="1F497D">
                                <a:lumMod val="75000"/>
                              </a:srgbClr>
                            </a:solidFill>
                            <a:latin typeface="Cambria Math" panose="02040503050406030204" pitchFamily="18" charset="0"/>
                            <a:cs typeface="Times New Roman" panose="02020603050405020304" pitchFamily="18" charset="0"/>
                          </a:rPr>
                          <m:t>𝑁</m:t>
                        </m:r>
                      </m:e>
                      <m:sub>
                        <m:r>
                          <a:rPr lang="en-US" altLang="zh-TW" sz="1200" i="1" dirty="0">
                            <a:solidFill>
                              <a:srgbClr val="1F497D">
                                <a:lumMod val="75000"/>
                              </a:srgbClr>
                            </a:solidFill>
                            <a:latin typeface="Cambria Math" panose="02040503050406030204" pitchFamily="18" charset="0"/>
                            <a:cs typeface="Times New Roman" panose="02020603050405020304" pitchFamily="18" charset="0"/>
                          </a:rPr>
                          <m:t>𝑀𝑆𝐹</m:t>
                        </m:r>
                      </m:sub>
                    </m:sSub>
                  </m:oMath>
                </a14:m>
                <a:r>
                  <a:rPr lang="en-US" altLang="zh-TW" sz="1200" dirty="0" smtClean="0">
                    <a:solidFill>
                      <a:srgbClr val="1F497D">
                        <a:lumMod val="75000"/>
                      </a:srgbClr>
                    </a:solidFill>
                    <a:latin typeface="Times New Roman" panose="02020603050405020304" pitchFamily="18" charset="0"/>
                    <a:cs typeface="Times New Roman" panose="02020603050405020304" pitchFamily="18" charset="0"/>
                  </a:rPr>
                  <a:t>=20 </a:t>
                </a:r>
                <a:r>
                  <a:rPr lang="en-US" altLang="zh-TW" sz="1200" dirty="0">
                    <a:solidFill>
                      <a:srgbClr val="1F497D">
                        <a:lumMod val="75000"/>
                      </a:srgbClr>
                    </a:solidFill>
                    <a:latin typeface="Times New Roman" panose="02020603050405020304" pitchFamily="18" charset="0"/>
                    <a:cs typeface="Times New Roman" panose="02020603050405020304" pitchFamily="18" charset="0"/>
                  </a:rPr>
                  <a:t>KB, </a:t>
                </a:r>
                <a14:m>
                  <m:oMath xmlns:m="http://schemas.openxmlformats.org/officeDocument/2006/math">
                    <m:sSub>
                      <m:sSubPr>
                        <m:ctrlPr>
                          <a:rPr lang="en-US" altLang="zh-TW" sz="1200" i="1" dirty="0">
                            <a:solidFill>
                              <a:srgbClr val="1F497D">
                                <a:lumMod val="75000"/>
                              </a:srgbClr>
                            </a:solidFill>
                            <a:latin typeface="Cambria Math" panose="02040503050406030204" pitchFamily="18" charset="0"/>
                            <a:cs typeface="Times New Roman" panose="02020603050405020304" pitchFamily="18" charset="0"/>
                          </a:rPr>
                        </m:ctrlPr>
                      </m:sSubPr>
                      <m:e>
                        <m:r>
                          <a:rPr lang="en-US" altLang="zh-TW" sz="1200" i="1" dirty="0">
                            <a:solidFill>
                              <a:srgbClr val="1F497D">
                                <a:lumMod val="75000"/>
                              </a:srgbClr>
                            </a:solidFill>
                            <a:latin typeface="Cambria Math" panose="02040503050406030204" pitchFamily="18" charset="0"/>
                            <a:cs typeface="Times New Roman" panose="02020603050405020304" pitchFamily="18" charset="0"/>
                          </a:rPr>
                          <m:t>𝑁</m:t>
                        </m:r>
                      </m:e>
                      <m:sub>
                        <m:r>
                          <a:rPr lang="en-US" altLang="zh-TW" sz="1200" i="1" dirty="0">
                            <a:solidFill>
                              <a:srgbClr val="1F497D">
                                <a:lumMod val="75000"/>
                              </a:srgbClr>
                            </a:solidFill>
                            <a:latin typeface="Cambria Math" panose="02040503050406030204" pitchFamily="18" charset="0"/>
                            <a:cs typeface="Times New Roman" panose="02020603050405020304" pitchFamily="18" charset="0"/>
                          </a:rPr>
                          <m:t>𝑀</m:t>
                        </m:r>
                        <m:r>
                          <a:rPr lang="en-US" altLang="zh-TW" sz="1200" b="0" i="1" dirty="0" smtClean="0">
                            <a:solidFill>
                              <a:srgbClr val="1F497D">
                                <a:lumMod val="75000"/>
                              </a:srgbClr>
                            </a:solidFill>
                            <a:latin typeface="Cambria Math" panose="02040503050406030204" pitchFamily="18" charset="0"/>
                            <a:cs typeface="Times New Roman" panose="02020603050405020304" pitchFamily="18" charset="0"/>
                          </a:rPr>
                          <m:t>𝑀𝑃</m:t>
                        </m:r>
                      </m:sub>
                    </m:sSub>
                  </m:oMath>
                </a14:m>
                <a:r>
                  <a:rPr lang="en-US" altLang="zh-TW" sz="1200" dirty="0">
                    <a:solidFill>
                      <a:srgbClr val="1F497D">
                        <a:lumMod val="75000"/>
                      </a:srgbClr>
                    </a:solidFill>
                    <a:latin typeface="Times New Roman" panose="02020603050405020304" pitchFamily="18" charset="0"/>
                    <a:cs typeface="Times New Roman" panose="02020603050405020304" pitchFamily="18" charset="0"/>
                  </a:rPr>
                  <a:t> =40 KB, </a:t>
                </a:r>
                <a14:m>
                  <m:oMath xmlns:m="http://schemas.openxmlformats.org/officeDocument/2006/math">
                    <m:sSub>
                      <m:sSubPr>
                        <m:ctrlPr>
                          <a:rPr lang="en-US" altLang="zh-TW" sz="1200" i="1" dirty="0">
                            <a:solidFill>
                              <a:srgbClr val="1F497D">
                                <a:lumMod val="75000"/>
                              </a:srgbClr>
                            </a:solidFill>
                            <a:latin typeface="Cambria Math" panose="02040503050406030204" pitchFamily="18" charset="0"/>
                            <a:cs typeface="Times New Roman" panose="02020603050405020304" pitchFamily="18" charset="0"/>
                          </a:rPr>
                        </m:ctrlPr>
                      </m:sSubPr>
                      <m:e>
                        <m:r>
                          <a:rPr lang="en-US" altLang="zh-TW" sz="1200" i="1" dirty="0">
                            <a:solidFill>
                              <a:srgbClr val="1F497D">
                                <a:lumMod val="75000"/>
                              </a:srgbClr>
                            </a:solidFill>
                            <a:latin typeface="Cambria Math" panose="02040503050406030204" pitchFamily="18" charset="0"/>
                            <a:cs typeface="Times New Roman" panose="02020603050405020304" pitchFamily="18" charset="0"/>
                          </a:rPr>
                          <m:t>𝑁</m:t>
                        </m:r>
                      </m:e>
                      <m:sub>
                        <m:r>
                          <a:rPr lang="en-US" altLang="zh-TW" sz="1200" i="1" dirty="0">
                            <a:solidFill>
                              <a:srgbClr val="1F497D">
                                <a:lumMod val="75000"/>
                              </a:srgbClr>
                            </a:solidFill>
                            <a:latin typeface="Cambria Math" panose="02040503050406030204" pitchFamily="18" charset="0"/>
                            <a:cs typeface="Times New Roman" panose="02020603050405020304" pitchFamily="18" charset="0"/>
                          </a:rPr>
                          <m:t>𝑀𝑆𝐹</m:t>
                        </m:r>
                        <m:r>
                          <a:rPr lang="en-US" altLang="zh-TW" sz="1200" b="0" i="1" dirty="0" smtClean="0">
                            <a:solidFill>
                              <a:srgbClr val="1F497D">
                                <a:lumMod val="75000"/>
                              </a:srgbClr>
                            </a:solidFill>
                            <a:latin typeface="Cambria Math" panose="02040503050406030204" pitchFamily="18" charset="0"/>
                            <a:cs typeface="Times New Roman" panose="02020603050405020304" pitchFamily="18" charset="0"/>
                          </a:rPr>
                          <m:t>&amp;</m:t>
                        </m:r>
                        <m:r>
                          <a:rPr lang="en-US" altLang="zh-TW" sz="1200" b="0" i="1" dirty="0" smtClean="0">
                            <a:solidFill>
                              <a:srgbClr val="1F497D">
                                <a:lumMod val="75000"/>
                              </a:srgbClr>
                            </a:solidFill>
                            <a:latin typeface="Cambria Math" panose="02040503050406030204" pitchFamily="18" charset="0"/>
                            <a:cs typeface="Times New Roman" panose="02020603050405020304" pitchFamily="18" charset="0"/>
                          </a:rPr>
                          <m:t>𝑀𝑀𝑃</m:t>
                        </m:r>
                      </m:sub>
                    </m:sSub>
                  </m:oMath>
                </a14:m>
                <a:r>
                  <a:rPr lang="en-US" altLang="zh-TW" sz="1200" dirty="0" smtClean="0">
                    <a:solidFill>
                      <a:srgbClr val="1F497D">
                        <a:lumMod val="75000"/>
                      </a:srgbClr>
                    </a:solidFill>
                    <a:latin typeface="Times New Roman" panose="02020603050405020304" pitchFamily="18" charset="0"/>
                    <a:cs typeface="Times New Roman" panose="02020603050405020304" pitchFamily="18" charset="0"/>
                  </a:rPr>
                  <a:t> </a:t>
                </a:r>
                <a:r>
                  <a:rPr lang="en-US" altLang="zh-TW" sz="1200" dirty="0">
                    <a:solidFill>
                      <a:srgbClr val="1F497D">
                        <a:lumMod val="75000"/>
                      </a:srgbClr>
                    </a:solidFill>
                    <a:latin typeface="Times New Roman" panose="02020603050405020304" pitchFamily="18" charset="0"/>
                    <a:cs typeface="Times New Roman" panose="02020603050405020304" pitchFamily="18" charset="0"/>
                  </a:rPr>
                  <a:t>=60 </a:t>
                </a:r>
                <a:r>
                  <a:rPr lang="en-US" altLang="zh-TW" sz="1200" dirty="0" smtClean="0">
                    <a:solidFill>
                      <a:srgbClr val="1F497D">
                        <a:lumMod val="75000"/>
                      </a:srgbClr>
                    </a:solidFill>
                    <a:latin typeface="Times New Roman" panose="02020603050405020304" pitchFamily="18" charset="0"/>
                    <a:cs typeface="Times New Roman" panose="02020603050405020304" pitchFamily="18" charset="0"/>
                  </a:rPr>
                  <a:t>KB, </a:t>
                </a:r>
                <a14:m>
                  <m:oMath xmlns:m="http://schemas.openxmlformats.org/officeDocument/2006/math">
                    <m:sSub>
                      <m:sSubPr>
                        <m:ctrlPr>
                          <a:rPr lang="en-US" altLang="zh-TW" sz="1200" i="1" dirty="0">
                            <a:solidFill>
                              <a:srgbClr val="1F497D">
                                <a:lumMod val="75000"/>
                              </a:srgbClr>
                            </a:solidFill>
                            <a:latin typeface="Cambria Math" panose="02040503050406030204" pitchFamily="18" charset="0"/>
                            <a:cs typeface="Times New Roman" panose="02020603050405020304" pitchFamily="18" charset="0"/>
                          </a:rPr>
                        </m:ctrlPr>
                      </m:sSubPr>
                      <m:e>
                        <m:r>
                          <a:rPr lang="en-US" altLang="zh-TW" sz="1200" i="1" dirty="0">
                            <a:solidFill>
                              <a:srgbClr val="1F497D">
                                <a:lumMod val="75000"/>
                              </a:srgbClr>
                            </a:solidFill>
                            <a:latin typeface="Cambria Math" panose="02040503050406030204" pitchFamily="18" charset="0"/>
                            <a:cs typeface="Times New Roman" panose="02020603050405020304" pitchFamily="18" charset="0"/>
                          </a:rPr>
                          <m:t>𝑁</m:t>
                        </m:r>
                      </m:e>
                      <m:sub>
                        <m:r>
                          <a:rPr lang="en-US" altLang="zh-TW" sz="1200" b="0" i="1" dirty="0" smtClean="0">
                            <a:solidFill>
                              <a:srgbClr val="1F497D">
                                <a:lumMod val="75000"/>
                              </a:srgbClr>
                            </a:solidFill>
                            <a:latin typeface="Cambria Math" panose="02040503050406030204" pitchFamily="18" charset="0"/>
                            <a:cs typeface="Times New Roman" panose="02020603050405020304" pitchFamily="18" charset="0"/>
                          </a:rPr>
                          <m:t>𝑀𝑀𝑃</m:t>
                        </m:r>
                        <m:r>
                          <a:rPr lang="en-US" altLang="zh-TW" sz="1200" b="0" i="1" dirty="0" smtClean="0">
                            <a:solidFill>
                              <a:srgbClr val="1F497D">
                                <a:lumMod val="75000"/>
                              </a:srgbClr>
                            </a:solidFill>
                            <a:latin typeface="Cambria Math" panose="02040503050406030204" pitchFamily="18" charset="0"/>
                            <a:cs typeface="Times New Roman" panose="02020603050405020304" pitchFamily="18" charset="0"/>
                          </a:rPr>
                          <m:t>&amp;</m:t>
                        </m:r>
                        <m:r>
                          <a:rPr lang="en-US" altLang="zh-TW" sz="1200" b="0" i="1" dirty="0" smtClean="0">
                            <a:solidFill>
                              <a:srgbClr val="1F497D">
                                <a:lumMod val="75000"/>
                              </a:srgbClr>
                            </a:solidFill>
                            <a:latin typeface="Cambria Math" panose="02040503050406030204" pitchFamily="18" charset="0"/>
                            <a:cs typeface="Times New Roman" panose="02020603050405020304" pitchFamily="18" charset="0"/>
                          </a:rPr>
                          <m:t>𝐷𝑄𝑈</m:t>
                        </m:r>
                      </m:sub>
                    </m:sSub>
                  </m:oMath>
                </a14:m>
                <a:r>
                  <a:rPr lang="en-US" altLang="zh-TW" sz="1200" dirty="0" smtClean="0">
                    <a:solidFill>
                      <a:srgbClr val="1F497D">
                        <a:lumMod val="75000"/>
                      </a:srgbClr>
                    </a:solidFill>
                    <a:latin typeface="Times New Roman" panose="02020603050405020304" pitchFamily="18" charset="0"/>
                    <a:cs typeface="Times New Roman" panose="02020603050405020304" pitchFamily="18" charset="0"/>
                  </a:rPr>
                  <a:t>=60 </a:t>
                </a:r>
                <a:r>
                  <a:rPr lang="en-US" altLang="zh-TW" sz="1200" dirty="0">
                    <a:solidFill>
                      <a:srgbClr val="1F497D">
                        <a:lumMod val="75000"/>
                      </a:srgbClr>
                    </a:solidFill>
                    <a:latin typeface="Times New Roman" panose="02020603050405020304" pitchFamily="18" charset="0"/>
                    <a:cs typeface="Times New Roman" panose="02020603050405020304" pitchFamily="18" charset="0"/>
                  </a:rPr>
                  <a:t>KB and </a:t>
                </a:r>
                <a14:m>
                  <m:oMath xmlns:m="http://schemas.openxmlformats.org/officeDocument/2006/math">
                    <m:sSub>
                      <m:sSubPr>
                        <m:ctrlPr>
                          <a:rPr lang="en-US" altLang="zh-TW" sz="1200" i="1" dirty="0">
                            <a:solidFill>
                              <a:srgbClr val="1F497D">
                                <a:lumMod val="75000"/>
                              </a:srgbClr>
                            </a:solidFill>
                            <a:latin typeface="Cambria Math" panose="02040503050406030204" pitchFamily="18" charset="0"/>
                            <a:cs typeface="Times New Roman" panose="02020603050405020304" pitchFamily="18" charset="0"/>
                          </a:rPr>
                        </m:ctrlPr>
                      </m:sSubPr>
                      <m:e>
                        <m:r>
                          <a:rPr lang="en-US" altLang="zh-TW" sz="1200" i="1" dirty="0">
                            <a:solidFill>
                              <a:srgbClr val="1F497D">
                                <a:lumMod val="75000"/>
                              </a:srgbClr>
                            </a:solidFill>
                            <a:latin typeface="Cambria Math" panose="02040503050406030204" pitchFamily="18" charset="0"/>
                            <a:cs typeface="Times New Roman" panose="02020603050405020304" pitchFamily="18" charset="0"/>
                          </a:rPr>
                          <m:t>𝑁</m:t>
                        </m:r>
                      </m:e>
                      <m:sub>
                        <m:r>
                          <a:rPr lang="en-US" altLang="zh-TW" sz="1200" i="1" dirty="0">
                            <a:solidFill>
                              <a:srgbClr val="1F497D">
                                <a:lumMod val="75000"/>
                              </a:srgbClr>
                            </a:solidFill>
                            <a:latin typeface="Cambria Math" panose="02040503050406030204" pitchFamily="18" charset="0"/>
                            <a:cs typeface="Times New Roman" panose="02020603050405020304" pitchFamily="18" charset="0"/>
                          </a:rPr>
                          <m:t>𝑀𝑆𝐹</m:t>
                        </m:r>
                        <m:r>
                          <a:rPr lang="en-US" altLang="zh-TW" sz="1200" b="0" i="1" dirty="0" smtClean="0">
                            <a:solidFill>
                              <a:srgbClr val="1F497D">
                                <a:lumMod val="75000"/>
                              </a:srgbClr>
                            </a:solidFill>
                            <a:latin typeface="Cambria Math" panose="02040503050406030204" pitchFamily="18" charset="0"/>
                            <a:cs typeface="Times New Roman" panose="02020603050405020304" pitchFamily="18" charset="0"/>
                          </a:rPr>
                          <m:t>&amp;</m:t>
                        </m:r>
                        <m:r>
                          <a:rPr lang="en-US" altLang="zh-TW" sz="1200" b="0" i="1" dirty="0" smtClean="0">
                            <a:solidFill>
                              <a:srgbClr val="1F497D">
                                <a:lumMod val="75000"/>
                              </a:srgbClr>
                            </a:solidFill>
                            <a:latin typeface="Cambria Math" panose="02040503050406030204" pitchFamily="18" charset="0"/>
                            <a:cs typeface="Times New Roman" panose="02020603050405020304" pitchFamily="18" charset="0"/>
                          </a:rPr>
                          <m:t>𝑀𝑀𝑃</m:t>
                        </m:r>
                        <m:r>
                          <a:rPr lang="en-US" altLang="zh-TW" sz="1200" b="0" i="1" dirty="0" smtClean="0">
                            <a:solidFill>
                              <a:srgbClr val="1F497D">
                                <a:lumMod val="75000"/>
                              </a:srgbClr>
                            </a:solidFill>
                            <a:latin typeface="Cambria Math" panose="02040503050406030204" pitchFamily="18" charset="0"/>
                            <a:cs typeface="Times New Roman" panose="02020603050405020304" pitchFamily="18" charset="0"/>
                          </a:rPr>
                          <m:t>&amp;</m:t>
                        </m:r>
                        <m:r>
                          <a:rPr lang="en-US" altLang="zh-TW" sz="1200" b="0" i="1" dirty="0" smtClean="0">
                            <a:solidFill>
                              <a:srgbClr val="1F497D">
                                <a:lumMod val="75000"/>
                              </a:srgbClr>
                            </a:solidFill>
                            <a:latin typeface="Cambria Math" panose="02040503050406030204" pitchFamily="18" charset="0"/>
                            <a:cs typeface="Times New Roman" panose="02020603050405020304" pitchFamily="18" charset="0"/>
                          </a:rPr>
                          <m:t>𝐷𝑄𝑈</m:t>
                        </m:r>
                      </m:sub>
                    </m:sSub>
                  </m:oMath>
                </a14:m>
                <a:r>
                  <a:rPr lang="en-US" altLang="zh-TW" sz="1200" dirty="0" smtClean="0">
                    <a:solidFill>
                      <a:srgbClr val="1F497D">
                        <a:lumMod val="75000"/>
                      </a:srgbClr>
                    </a:solidFill>
                    <a:latin typeface="Times New Roman" panose="02020603050405020304" pitchFamily="18" charset="0"/>
                    <a:cs typeface="Times New Roman" panose="02020603050405020304" pitchFamily="18" charset="0"/>
                  </a:rPr>
                  <a:t>=80 </a:t>
                </a:r>
                <a:r>
                  <a:rPr lang="en-US" altLang="zh-TW" sz="1200" dirty="0">
                    <a:solidFill>
                      <a:srgbClr val="1F497D">
                        <a:lumMod val="75000"/>
                      </a:srgbClr>
                    </a:solidFill>
                    <a:latin typeface="Times New Roman" panose="02020603050405020304" pitchFamily="18" charset="0"/>
                    <a:cs typeface="Times New Roman" panose="02020603050405020304" pitchFamily="18" charset="0"/>
                  </a:rPr>
                  <a:t>KB</a:t>
                </a:r>
                <a:r>
                  <a:rPr lang="en-US" altLang="zh-TW" sz="1200" dirty="0" smtClean="0">
                    <a:solidFill>
                      <a:srgbClr val="1F497D">
                        <a:lumMod val="75000"/>
                      </a:srgbClr>
                    </a:solidFill>
                    <a:latin typeface="Times New Roman" panose="02020603050405020304" pitchFamily="18" charset="0"/>
                    <a:cs typeface="Times New Roman" panose="02020603050405020304" pitchFamily="18" charset="0"/>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sz="1200" dirty="0" smtClean="0">
                  <a:solidFill>
                    <a:srgbClr val="1F497D">
                      <a:lumMod val="75000"/>
                    </a:srgbClr>
                  </a:solidFill>
                  <a:latin typeface="Times New Roman" panose="02020603050405020304"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zh-TW" dirty="0" smtClean="0"/>
                  <a:t>給出了不同VNFC之間狀態數據遷移的概率，即</a:t>
                </a:r>
                <a14:m>
                  <m:oMath xmlns:m="http://schemas.openxmlformats.org/officeDocument/2006/math">
                    <m:sSub>
                      <m:sSubPr>
                        <m:ctrlPr>
                          <a:rPr lang="en-US" altLang="zh-TW" sz="1200" i="1" dirty="0" smtClean="0">
                            <a:solidFill>
                              <a:srgbClr val="1F497D">
                                <a:lumMod val="75000"/>
                              </a:srgbClr>
                            </a:solidFill>
                            <a:latin typeface="Cambria Math" panose="02040503050406030204" pitchFamily="18" charset="0"/>
                            <a:cs typeface="Times New Roman" panose="02020603050405020304" pitchFamily="18" charset="0"/>
                          </a:rPr>
                        </m:ctrlPr>
                      </m:sSubPr>
                      <m:e>
                        <m:r>
                          <a:rPr lang="en-US" altLang="zh-TW" sz="1200" b="0" i="1" dirty="0" smtClean="0">
                            <a:solidFill>
                              <a:srgbClr val="1F497D">
                                <a:lumMod val="75000"/>
                              </a:srgbClr>
                            </a:solidFill>
                            <a:latin typeface="Cambria Math" panose="02040503050406030204" pitchFamily="18" charset="0"/>
                            <a:cs typeface="Times New Roman" panose="02020603050405020304" pitchFamily="18" charset="0"/>
                          </a:rPr>
                          <m:t>𝑃</m:t>
                        </m:r>
                      </m:e>
                      <m:sub>
                        <m:r>
                          <a:rPr lang="en-US" altLang="zh-TW" sz="1200" i="1" dirty="0">
                            <a:solidFill>
                              <a:srgbClr val="1F497D">
                                <a:lumMod val="75000"/>
                              </a:srgbClr>
                            </a:solidFill>
                            <a:latin typeface="Cambria Math" panose="02040503050406030204" pitchFamily="18" charset="0"/>
                            <a:cs typeface="Times New Roman" panose="02020603050405020304" pitchFamily="18" charset="0"/>
                          </a:rPr>
                          <m:t>𝑀</m:t>
                        </m:r>
                        <m:r>
                          <a:rPr lang="en-US" altLang="zh-TW" sz="1200" b="0" i="1" dirty="0" smtClean="0">
                            <a:solidFill>
                              <a:srgbClr val="1F497D">
                                <a:lumMod val="75000"/>
                              </a:srgbClr>
                            </a:solidFill>
                            <a:latin typeface="Cambria Math" panose="02040503050406030204" pitchFamily="18" charset="0"/>
                            <a:cs typeface="Times New Roman" panose="02020603050405020304" pitchFamily="18" charset="0"/>
                          </a:rPr>
                          <m:t>𝑆𝐹</m:t>
                        </m:r>
                      </m:sub>
                    </m:sSub>
                  </m:oMath>
                </a14:m>
                <a:r>
                  <a:rPr lang="en-US" altLang="zh-TW" sz="1200" dirty="0" smtClean="0">
                    <a:solidFill>
                      <a:srgbClr val="1F497D">
                        <a:lumMod val="75000"/>
                      </a:srgbClr>
                    </a:solidFill>
                    <a:latin typeface="Times New Roman" panose="02020603050405020304" pitchFamily="18" charset="0"/>
                    <a:cs typeface="Times New Roman" panose="02020603050405020304" pitchFamily="18" charset="0"/>
                  </a:rPr>
                  <a:t> </a:t>
                </a:r>
                <a:r>
                  <a:rPr lang="en-US" altLang="zh-TW" sz="1200" dirty="0">
                    <a:solidFill>
                      <a:srgbClr val="1F497D">
                        <a:lumMod val="75000"/>
                      </a:srgbClr>
                    </a:solidFill>
                    <a:latin typeface="Times New Roman" panose="02020603050405020304" pitchFamily="18" charset="0"/>
                    <a:cs typeface="Times New Roman" panose="02020603050405020304" pitchFamily="18" charset="0"/>
                  </a:rPr>
                  <a:t>=</a:t>
                </a:r>
                <a:r>
                  <a:rPr lang="en-US" altLang="zh-TW" sz="1200" dirty="0" smtClean="0">
                    <a:solidFill>
                      <a:srgbClr val="1F497D">
                        <a:lumMod val="75000"/>
                      </a:srgbClr>
                    </a:solidFill>
                    <a:latin typeface="Times New Roman" panose="02020603050405020304" pitchFamily="18" charset="0"/>
                    <a:cs typeface="Times New Roman" panose="02020603050405020304" pitchFamily="18" charset="0"/>
                  </a:rPr>
                  <a:t>0.2,</a:t>
                </a:r>
                <a14:m>
                  <m:oMath xmlns:m="http://schemas.openxmlformats.org/officeDocument/2006/math">
                    <m:sSub>
                      <m:sSubPr>
                        <m:ctrlPr>
                          <a:rPr lang="en-US" altLang="zh-TW" sz="1200" i="1" dirty="0">
                            <a:solidFill>
                              <a:srgbClr val="1F497D">
                                <a:lumMod val="75000"/>
                              </a:srgbClr>
                            </a:solidFill>
                            <a:latin typeface="Cambria Math" panose="02040503050406030204" pitchFamily="18" charset="0"/>
                            <a:cs typeface="Times New Roman" panose="02020603050405020304" pitchFamily="18" charset="0"/>
                          </a:rPr>
                        </m:ctrlPr>
                      </m:sSubPr>
                      <m:e>
                        <m:r>
                          <a:rPr lang="en-US" altLang="zh-TW" sz="1200" i="1" dirty="0">
                            <a:solidFill>
                              <a:srgbClr val="1F497D">
                                <a:lumMod val="75000"/>
                              </a:srgbClr>
                            </a:solidFill>
                            <a:latin typeface="Cambria Math" panose="02040503050406030204" pitchFamily="18" charset="0"/>
                            <a:cs typeface="Times New Roman" panose="02020603050405020304" pitchFamily="18" charset="0"/>
                          </a:rPr>
                          <m:t>𝑃</m:t>
                        </m:r>
                      </m:e>
                      <m:sub>
                        <m:r>
                          <a:rPr lang="en-US" altLang="zh-TW" sz="1200" b="0" i="1" dirty="0" smtClean="0">
                            <a:solidFill>
                              <a:srgbClr val="1F497D">
                                <a:lumMod val="75000"/>
                              </a:srgbClr>
                            </a:solidFill>
                            <a:latin typeface="Cambria Math" panose="02040503050406030204" pitchFamily="18" charset="0"/>
                            <a:cs typeface="Times New Roman" panose="02020603050405020304" pitchFamily="18" charset="0"/>
                          </a:rPr>
                          <m:t>𝑀𝑀𝑃</m:t>
                        </m:r>
                      </m:sub>
                    </m:sSub>
                  </m:oMath>
                </a14:m>
                <a:r>
                  <a:rPr lang="en-US" altLang="zh-TW" sz="1200" dirty="0">
                    <a:solidFill>
                      <a:srgbClr val="1F497D">
                        <a:lumMod val="75000"/>
                      </a:srgbClr>
                    </a:solidFill>
                    <a:latin typeface="Times New Roman" panose="02020603050405020304" pitchFamily="18" charset="0"/>
                    <a:cs typeface="Times New Roman" panose="02020603050405020304" pitchFamily="18" charset="0"/>
                  </a:rPr>
                  <a:t>=0.1, </a:t>
                </a:r>
                <a14:m>
                  <m:oMath xmlns:m="http://schemas.openxmlformats.org/officeDocument/2006/math">
                    <m:sSub>
                      <m:sSubPr>
                        <m:ctrlPr>
                          <a:rPr lang="en-US" altLang="zh-TW" sz="1200" i="1" dirty="0">
                            <a:solidFill>
                              <a:srgbClr val="1F497D">
                                <a:lumMod val="75000"/>
                              </a:srgbClr>
                            </a:solidFill>
                            <a:latin typeface="Cambria Math" panose="02040503050406030204" pitchFamily="18" charset="0"/>
                            <a:cs typeface="Times New Roman" panose="02020603050405020304" pitchFamily="18" charset="0"/>
                          </a:rPr>
                        </m:ctrlPr>
                      </m:sSubPr>
                      <m:e>
                        <m:r>
                          <a:rPr lang="en-US" altLang="zh-TW" sz="1200" i="1" dirty="0">
                            <a:solidFill>
                              <a:srgbClr val="1F497D">
                                <a:lumMod val="75000"/>
                              </a:srgbClr>
                            </a:solidFill>
                            <a:latin typeface="Cambria Math" panose="02040503050406030204" pitchFamily="18" charset="0"/>
                            <a:cs typeface="Times New Roman" panose="02020603050405020304" pitchFamily="18" charset="0"/>
                          </a:rPr>
                          <m:t>𝑃</m:t>
                        </m:r>
                      </m:e>
                      <m:sub>
                        <m:r>
                          <a:rPr lang="en-US" altLang="zh-TW" sz="1200" b="0" i="1" dirty="0" smtClean="0">
                            <a:solidFill>
                              <a:srgbClr val="1F497D">
                                <a:lumMod val="75000"/>
                              </a:srgbClr>
                            </a:solidFill>
                            <a:latin typeface="Cambria Math" panose="02040503050406030204" pitchFamily="18" charset="0"/>
                            <a:cs typeface="Times New Roman" panose="02020603050405020304" pitchFamily="18" charset="0"/>
                          </a:rPr>
                          <m:t>𝑀𝑆𝐹</m:t>
                        </m:r>
                        <m:r>
                          <a:rPr lang="en-US" altLang="zh-TW" sz="1200" b="0" i="1" dirty="0" smtClean="0">
                            <a:solidFill>
                              <a:srgbClr val="1F497D">
                                <a:lumMod val="75000"/>
                              </a:srgbClr>
                            </a:solidFill>
                            <a:latin typeface="Cambria Math" panose="02040503050406030204" pitchFamily="18" charset="0"/>
                            <a:cs typeface="Times New Roman" panose="02020603050405020304" pitchFamily="18" charset="0"/>
                          </a:rPr>
                          <m:t>&amp;</m:t>
                        </m:r>
                        <m:r>
                          <a:rPr lang="en-US" altLang="zh-TW" sz="1200" b="0" i="1" dirty="0" smtClean="0">
                            <a:solidFill>
                              <a:srgbClr val="1F497D">
                                <a:lumMod val="75000"/>
                              </a:srgbClr>
                            </a:solidFill>
                            <a:latin typeface="Cambria Math" panose="02040503050406030204" pitchFamily="18" charset="0"/>
                            <a:cs typeface="Times New Roman" panose="02020603050405020304" pitchFamily="18" charset="0"/>
                          </a:rPr>
                          <m:t>𝑀𝑀𝑃</m:t>
                        </m:r>
                      </m:sub>
                    </m:sSub>
                  </m:oMath>
                </a14:m>
                <a:r>
                  <a:rPr lang="en-US" altLang="zh-TW" sz="1200" dirty="0" smtClean="0">
                    <a:solidFill>
                      <a:srgbClr val="1F497D">
                        <a:lumMod val="75000"/>
                      </a:srgbClr>
                    </a:solidFill>
                    <a:latin typeface="Times New Roman" panose="02020603050405020304" pitchFamily="18" charset="0"/>
                    <a:cs typeface="Times New Roman" panose="02020603050405020304" pitchFamily="18" charset="0"/>
                  </a:rPr>
                  <a:t>=0.2,</a:t>
                </a:r>
                <a:r>
                  <a:rPr lang="en-US" altLang="zh-TW" sz="1200" dirty="0">
                    <a:solidFill>
                      <a:srgbClr val="1F497D">
                        <a:lumMod val="75000"/>
                      </a:srgbClr>
                    </a:solidFill>
                    <a:cs typeface="Times New Roman" panose="02020603050405020304" pitchFamily="18" charset="0"/>
                  </a:rPr>
                  <a:t> </a:t>
                </a:r>
                <a14:m>
                  <m:oMath xmlns:m="http://schemas.openxmlformats.org/officeDocument/2006/math">
                    <m:sSub>
                      <m:sSubPr>
                        <m:ctrlPr>
                          <a:rPr lang="en-US" altLang="zh-TW" sz="1200" i="1" dirty="0">
                            <a:solidFill>
                              <a:srgbClr val="1F497D">
                                <a:lumMod val="75000"/>
                              </a:srgbClr>
                            </a:solidFill>
                            <a:latin typeface="Cambria Math" panose="02040503050406030204" pitchFamily="18" charset="0"/>
                            <a:cs typeface="Times New Roman" panose="02020603050405020304" pitchFamily="18" charset="0"/>
                          </a:rPr>
                        </m:ctrlPr>
                      </m:sSubPr>
                      <m:e>
                        <m:r>
                          <a:rPr lang="en-US" altLang="zh-TW" sz="1200" i="1" dirty="0">
                            <a:solidFill>
                              <a:srgbClr val="1F497D">
                                <a:lumMod val="75000"/>
                              </a:srgbClr>
                            </a:solidFill>
                            <a:latin typeface="Cambria Math" panose="02040503050406030204" pitchFamily="18" charset="0"/>
                            <a:cs typeface="Times New Roman" panose="02020603050405020304" pitchFamily="18" charset="0"/>
                          </a:rPr>
                          <m:t>𝑃</m:t>
                        </m:r>
                      </m:e>
                      <m:sub>
                        <m:r>
                          <a:rPr lang="en-US" altLang="zh-TW" sz="1200" b="0" i="1" dirty="0" smtClean="0">
                            <a:solidFill>
                              <a:srgbClr val="1F497D">
                                <a:lumMod val="75000"/>
                              </a:srgbClr>
                            </a:solidFill>
                            <a:latin typeface="Cambria Math" panose="02040503050406030204" pitchFamily="18" charset="0"/>
                            <a:cs typeface="Times New Roman" panose="02020603050405020304" pitchFamily="18" charset="0"/>
                          </a:rPr>
                          <m:t>𝑀𝑀𝑃</m:t>
                        </m:r>
                        <m:r>
                          <a:rPr lang="en-US" altLang="zh-TW" sz="1200" b="0" i="1" dirty="0" smtClean="0">
                            <a:solidFill>
                              <a:srgbClr val="1F497D">
                                <a:lumMod val="75000"/>
                              </a:srgbClr>
                            </a:solidFill>
                            <a:latin typeface="Cambria Math" panose="02040503050406030204" pitchFamily="18" charset="0"/>
                            <a:cs typeface="Times New Roman" panose="02020603050405020304" pitchFamily="18" charset="0"/>
                          </a:rPr>
                          <m:t>&amp;</m:t>
                        </m:r>
                        <m:r>
                          <a:rPr lang="en-US" altLang="zh-TW" sz="1200" b="0" i="1" dirty="0" smtClean="0">
                            <a:solidFill>
                              <a:srgbClr val="1F497D">
                                <a:lumMod val="75000"/>
                              </a:srgbClr>
                            </a:solidFill>
                            <a:latin typeface="Cambria Math" panose="02040503050406030204" pitchFamily="18" charset="0"/>
                            <a:cs typeface="Times New Roman" panose="02020603050405020304" pitchFamily="18" charset="0"/>
                          </a:rPr>
                          <m:t>𝐷𝑄𝑈</m:t>
                        </m:r>
                      </m:sub>
                    </m:sSub>
                  </m:oMath>
                </a14:m>
                <a:r>
                  <a:rPr lang="en-US" altLang="zh-TW" sz="1200" dirty="0" smtClean="0">
                    <a:solidFill>
                      <a:srgbClr val="1F497D">
                        <a:lumMod val="75000"/>
                      </a:srgbClr>
                    </a:solidFill>
                    <a:latin typeface="Times New Roman" panose="02020603050405020304" pitchFamily="18" charset="0"/>
                    <a:cs typeface="Times New Roman" panose="02020603050405020304" pitchFamily="18" charset="0"/>
                  </a:rPr>
                  <a:t>=0.1 and </a:t>
                </a:r>
                <a14:m>
                  <m:oMath xmlns:m="http://schemas.openxmlformats.org/officeDocument/2006/math">
                    <m:sSub>
                      <m:sSubPr>
                        <m:ctrlPr>
                          <a:rPr lang="en-US" altLang="zh-TW" sz="1200" i="1" dirty="0">
                            <a:solidFill>
                              <a:srgbClr val="1F497D">
                                <a:lumMod val="75000"/>
                              </a:srgbClr>
                            </a:solidFill>
                            <a:latin typeface="Cambria Math" panose="02040503050406030204" pitchFamily="18" charset="0"/>
                            <a:cs typeface="Times New Roman" panose="02020603050405020304" pitchFamily="18" charset="0"/>
                          </a:rPr>
                        </m:ctrlPr>
                      </m:sSubPr>
                      <m:e>
                        <m:r>
                          <a:rPr lang="en-US" altLang="zh-TW" sz="1200" i="1" dirty="0">
                            <a:solidFill>
                              <a:srgbClr val="1F497D">
                                <a:lumMod val="75000"/>
                              </a:srgbClr>
                            </a:solidFill>
                            <a:latin typeface="Cambria Math" panose="02040503050406030204" pitchFamily="18" charset="0"/>
                            <a:cs typeface="Times New Roman" panose="02020603050405020304" pitchFamily="18" charset="0"/>
                          </a:rPr>
                          <m:t>𝑃</m:t>
                        </m:r>
                      </m:e>
                      <m:sub>
                        <m:r>
                          <a:rPr lang="en-US" altLang="zh-TW" sz="1200" i="1" dirty="0">
                            <a:solidFill>
                              <a:srgbClr val="1F497D">
                                <a:lumMod val="75000"/>
                              </a:srgbClr>
                            </a:solidFill>
                            <a:latin typeface="Cambria Math" panose="02040503050406030204" pitchFamily="18" charset="0"/>
                            <a:cs typeface="Times New Roman" panose="02020603050405020304" pitchFamily="18" charset="0"/>
                          </a:rPr>
                          <m:t>𝑀𝑆𝐹</m:t>
                        </m:r>
                        <m:r>
                          <a:rPr lang="en-US" altLang="zh-TW" sz="1200" b="0" i="1" dirty="0" smtClean="0">
                            <a:solidFill>
                              <a:srgbClr val="1F497D">
                                <a:lumMod val="75000"/>
                              </a:srgbClr>
                            </a:solidFill>
                            <a:latin typeface="Cambria Math" panose="02040503050406030204" pitchFamily="18" charset="0"/>
                            <a:cs typeface="Times New Roman" panose="02020603050405020304" pitchFamily="18" charset="0"/>
                          </a:rPr>
                          <m:t>&amp;</m:t>
                        </m:r>
                        <m:r>
                          <a:rPr lang="en-US" altLang="zh-TW" sz="1200" b="0" i="1" dirty="0" smtClean="0">
                            <a:solidFill>
                              <a:srgbClr val="1F497D">
                                <a:lumMod val="75000"/>
                              </a:srgbClr>
                            </a:solidFill>
                            <a:latin typeface="Cambria Math" panose="02040503050406030204" pitchFamily="18" charset="0"/>
                            <a:cs typeface="Times New Roman" panose="02020603050405020304" pitchFamily="18" charset="0"/>
                          </a:rPr>
                          <m:t>𝑀𝑀𝑃</m:t>
                        </m:r>
                        <m:r>
                          <a:rPr lang="en-US" altLang="zh-TW" sz="1200" b="0" i="1" dirty="0" smtClean="0">
                            <a:solidFill>
                              <a:srgbClr val="1F497D">
                                <a:lumMod val="75000"/>
                              </a:srgbClr>
                            </a:solidFill>
                            <a:latin typeface="Cambria Math" panose="02040503050406030204" pitchFamily="18" charset="0"/>
                            <a:cs typeface="Times New Roman" panose="02020603050405020304" pitchFamily="18" charset="0"/>
                          </a:rPr>
                          <m:t>&amp;</m:t>
                        </m:r>
                        <m:r>
                          <a:rPr lang="en-US" altLang="zh-TW" sz="1200" b="0" i="1" dirty="0" smtClean="0">
                            <a:solidFill>
                              <a:srgbClr val="1F497D">
                                <a:lumMod val="75000"/>
                              </a:srgbClr>
                            </a:solidFill>
                            <a:latin typeface="Cambria Math" panose="02040503050406030204" pitchFamily="18" charset="0"/>
                            <a:cs typeface="Times New Roman" panose="02020603050405020304" pitchFamily="18" charset="0"/>
                          </a:rPr>
                          <m:t>𝐷𝑄𝑈</m:t>
                        </m:r>
                      </m:sub>
                    </m:sSub>
                  </m:oMath>
                </a14:m>
                <a:r>
                  <a:rPr lang="en-US" altLang="zh-TW" sz="1200" dirty="0" smtClean="0">
                    <a:solidFill>
                      <a:srgbClr val="1F497D">
                        <a:lumMod val="75000"/>
                      </a:srgbClr>
                    </a:solidFill>
                    <a:latin typeface="Times New Roman" panose="02020603050405020304" pitchFamily="18" charset="0"/>
                    <a:cs typeface="Times New Roman" panose="02020603050405020304" pitchFamily="18" charset="0"/>
                  </a:rPr>
                  <a:t>=0.2</a:t>
                </a:r>
                <a:r>
                  <a:rPr lang="en-US" altLang="zh-TW" sz="1200" dirty="0">
                    <a:solidFill>
                      <a:srgbClr val="1F497D">
                        <a:lumMod val="75000"/>
                      </a:srgbClr>
                    </a:solidFill>
                    <a:latin typeface="Times New Roman" panose="02020603050405020304" pitchFamily="18" charset="0"/>
                    <a:cs typeface="Times New Roman" panose="02020603050405020304" pitchFamily="18" charset="0"/>
                  </a:rPr>
                  <a:t>.</a:t>
                </a:r>
                <a:endParaRPr lang="zh-TW" altLang="en-US" sz="1200" dirty="0">
                  <a:solidFill>
                    <a:srgbClr val="1F497D">
                      <a:lumMod val="75000"/>
                    </a:srgbClr>
                  </a:solidFill>
                  <a:latin typeface="Times New Roman" panose="02020603050405020304"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sz="1200" dirty="0" smtClean="0">
                  <a:solidFill>
                    <a:srgbClr val="1F497D">
                      <a:lumMod val="75000"/>
                    </a:srgbClr>
                  </a:solidFill>
                  <a:latin typeface="Times New Roman" panose="02020603050405020304" pitchFamily="18" charset="0"/>
                  <a:cs typeface="Times New Roman" panose="02020603050405020304" pitchFamily="18" charset="0"/>
                </a:endParaRPr>
              </a:p>
              <a:p>
                <a:endParaRPr lang="en-US" altLang="zh-TW" dirty="0" smtClean="0"/>
              </a:p>
            </p:txBody>
          </p:sp>
        </mc:Choice>
        <mc:Fallback xmlns="">
          <p:sp>
            <p:nvSpPr>
              <p:cNvPr id="3" name="備忘稿版面配置區 2"/>
              <p:cNvSpPr>
                <a:spLocks noGrp="1"/>
              </p:cNvSpPr>
              <p:nvPr>
                <p:ph type="body" idx="1"/>
              </p:nvPr>
            </p:nvSpPr>
            <p:spPr/>
            <p:txBody>
              <a:bodyPr/>
              <a:lstStyle/>
              <a:p>
                <a:r>
                  <a:rPr lang="en-US" altLang="zh-TW" dirty="0" err="1" smtClean="0"/>
                  <a:t>考虑到未来业务的多样性以及功能组件虚拟化带来的开销成本</a:t>
                </a:r>
                <a:r>
                  <a:rPr lang="en-US" altLang="zh-TW" dirty="0" smtClean="0"/>
                  <a:t>[34]，</a:t>
                </a:r>
                <a:r>
                  <a:rPr lang="en-US" altLang="zh-TW" dirty="0" err="1" smtClean="0"/>
                  <a:t>UE的状态数据迁移将超过几个KB，因此，不同vnfc之间的状态数据迁移大小设置如下</a:t>
                </a:r>
                <a:r>
                  <a:rPr lang="en-US" altLang="zh-TW"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i="0" dirty="0">
                    <a:solidFill>
                      <a:srgbClr val="1F497D">
                        <a:lumMod val="75000"/>
                      </a:srgbClr>
                    </a:solidFill>
                    <a:latin typeface="Cambria Math" panose="02040503050406030204" pitchFamily="18" charset="0"/>
                    <a:cs typeface="Times New Roman" panose="02020603050405020304" pitchFamily="18" charset="0"/>
                  </a:rPr>
                  <a:t>𝑁</a:t>
                </a:r>
                <a:r>
                  <a:rPr lang="en-US" altLang="zh-TW" sz="1200" i="0" dirty="0" smtClean="0">
                    <a:solidFill>
                      <a:srgbClr val="1F497D">
                        <a:lumMod val="75000"/>
                      </a:srgbClr>
                    </a:solidFill>
                    <a:latin typeface="Cambria Math" panose="02040503050406030204" pitchFamily="18" charset="0"/>
                    <a:cs typeface="Times New Roman" panose="02020603050405020304" pitchFamily="18" charset="0"/>
                  </a:rPr>
                  <a:t>_</a:t>
                </a:r>
                <a:r>
                  <a:rPr lang="en-US" altLang="zh-TW" sz="1200" i="0" dirty="0">
                    <a:solidFill>
                      <a:srgbClr val="1F497D">
                        <a:lumMod val="75000"/>
                      </a:srgbClr>
                    </a:solidFill>
                    <a:latin typeface="Cambria Math" panose="02040503050406030204" pitchFamily="18" charset="0"/>
                    <a:cs typeface="Times New Roman" panose="02020603050405020304" pitchFamily="18" charset="0"/>
                  </a:rPr>
                  <a:t>𝑀𝑆𝐹</a:t>
                </a:r>
                <a:r>
                  <a:rPr lang="en-US" altLang="zh-TW" sz="1200" dirty="0" smtClean="0">
                    <a:solidFill>
                      <a:srgbClr val="1F497D">
                        <a:lumMod val="75000"/>
                      </a:srgbClr>
                    </a:solidFill>
                    <a:latin typeface="Times New Roman" panose="02020603050405020304" pitchFamily="18" charset="0"/>
                    <a:cs typeface="Times New Roman" panose="02020603050405020304" pitchFamily="18" charset="0"/>
                  </a:rPr>
                  <a:t>=20 </a:t>
                </a:r>
                <a:r>
                  <a:rPr lang="en-US" altLang="zh-TW" sz="1200" dirty="0">
                    <a:solidFill>
                      <a:srgbClr val="1F497D">
                        <a:lumMod val="75000"/>
                      </a:srgbClr>
                    </a:solidFill>
                    <a:latin typeface="Times New Roman" panose="02020603050405020304" pitchFamily="18" charset="0"/>
                    <a:cs typeface="Times New Roman" panose="02020603050405020304" pitchFamily="18" charset="0"/>
                  </a:rPr>
                  <a:t>KB, </a:t>
                </a:r>
                <a:r>
                  <a:rPr lang="en-US" altLang="zh-TW" sz="1200" i="0" dirty="0">
                    <a:solidFill>
                      <a:srgbClr val="1F497D">
                        <a:lumMod val="75000"/>
                      </a:srgbClr>
                    </a:solidFill>
                    <a:latin typeface="Cambria Math" panose="02040503050406030204" pitchFamily="18" charset="0"/>
                    <a:cs typeface="Times New Roman" panose="02020603050405020304" pitchFamily="18" charset="0"/>
                  </a:rPr>
                  <a:t>𝑁_𝑀</a:t>
                </a:r>
                <a:r>
                  <a:rPr lang="en-US" altLang="zh-TW" sz="1200" b="0" i="0" dirty="0" smtClean="0">
                    <a:solidFill>
                      <a:srgbClr val="1F497D">
                        <a:lumMod val="75000"/>
                      </a:srgbClr>
                    </a:solidFill>
                    <a:latin typeface="Cambria Math" panose="02040503050406030204" pitchFamily="18" charset="0"/>
                    <a:cs typeface="Times New Roman" panose="02020603050405020304" pitchFamily="18" charset="0"/>
                  </a:rPr>
                  <a:t>𝑀𝑃</a:t>
                </a:r>
                <a:r>
                  <a:rPr lang="en-US" altLang="zh-TW" sz="1200" dirty="0">
                    <a:solidFill>
                      <a:srgbClr val="1F497D">
                        <a:lumMod val="75000"/>
                      </a:srgbClr>
                    </a:solidFill>
                    <a:latin typeface="Times New Roman" panose="02020603050405020304" pitchFamily="18" charset="0"/>
                    <a:cs typeface="Times New Roman" panose="02020603050405020304" pitchFamily="18" charset="0"/>
                  </a:rPr>
                  <a:t> =40 KB, </a:t>
                </a:r>
                <a:r>
                  <a:rPr lang="en-US" altLang="zh-TW" sz="1200" i="0" dirty="0">
                    <a:solidFill>
                      <a:srgbClr val="1F497D">
                        <a:lumMod val="75000"/>
                      </a:srgbClr>
                    </a:solidFill>
                    <a:latin typeface="Cambria Math" panose="02040503050406030204" pitchFamily="18" charset="0"/>
                    <a:cs typeface="Times New Roman" panose="02020603050405020304" pitchFamily="18" charset="0"/>
                  </a:rPr>
                  <a:t>𝑁_(𝑀𝑆𝐹</a:t>
                </a:r>
                <a:r>
                  <a:rPr lang="en-US" altLang="zh-TW" sz="1200" b="0" i="0" dirty="0" smtClean="0">
                    <a:solidFill>
                      <a:srgbClr val="1F497D">
                        <a:lumMod val="75000"/>
                      </a:srgbClr>
                    </a:solidFill>
                    <a:latin typeface="Cambria Math" panose="02040503050406030204" pitchFamily="18" charset="0"/>
                    <a:cs typeface="Times New Roman" panose="02020603050405020304" pitchFamily="18" charset="0"/>
                  </a:rPr>
                  <a:t>&amp;𝑀𝑀𝑃</a:t>
                </a:r>
                <a:r>
                  <a:rPr lang="en-US" altLang="zh-TW" sz="1200" b="0" i="0" dirty="0">
                    <a:solidFill>
                      <a:srgbClr val="1F497D">
                        <a:lumMod val="75000"/>
                      </a:srgbClr>
                    </a:solidFill>
                    <a:latin typeface="Cambria Math" panose="02040503050406030204" pitchFamily="18" charset="0"/>
                    <a:cs typeface="Times New Roman" panose="02020603050405020304" pitchFamily="18" charset="0"/>
                  </a:rPr>
                  <a:t>)</a:t>
                </a:r>
                <a:r>
                  <a:rPr lang="en-US" altLang="zh-TW" sz="1200" dirty="0" smtClean="0">
                    <a:solidFill>
                      <a:srgbClr val="1F497D">
                        <a:lumMod val="75000"/>
                      </a:srgbClr>
                    </a:solidFill>
                    <a:latin typeface="Times New Roman" panose="02020603050405020304" pitchFamily="18" charset="0"/>
                    <a:cs typeface="Times New Roman" panose="02020603050405020304" pitchFamily="18" charset="0"/>
                  </a:rPr>
                  <a:t> </a:t>
                </a:r>
                <a:r>
                  <a:rPr lang="en-US" altLang="zh-TW" sz="1200" dirty="0">
                    <a:solidFill>
                      <a:srgbClr val="1F497D">
                        <a:lumMod val="75000"/>
                      </a:srgbClr>
                    </a:solidFill>
                    <a:latin typeface="Times New Roman" panose="02020603050405020304" pitchFamily="18" charset="0"/>
                    <a:cs typeface="Times New Roman" panose="02020603050405020304" pitchFamily="18" charset="0"/>
                  </a:rPr>
                  <a:t>=60 </a:t>
                </a:r>
                <a:r>
                  <a:rPr lang="en-US" altLang="zh-TW" sz="1200" dirty="0" smtClean="0">
                    <a:solidFill>
                      <a:srgbClr val="1F497D">
                        <a:lumMod val="75000"/>
                      </a:srgbClr>
                    </a:solidFill>
                    <a:latin typeface="Times New Roman" panose="02020603050405020304" pitchFamily="18" charset="0"/>
                    <a:cs typeface="Times New Roman" panose="02020603050405020304" pitchFamily="18" charset="0"/>
                  </a:rPr>
                  <a:t>KB, </a:t>
                </a:r>
                <a:r>
                  <a:rPr lang="en-US" altLang="zh-TW" sz="1200" i="0" dirty="0">
                    <a:solidFill>
                      <a:srgbClr val="1F497D">
                        <a:lumMod val="75000"/>
                      </a:srgbClr>
                    </a:solidFill>
                    <a:latin typeface="Cambria Math" panose="02040503050406030204" pitchFamily="18" charset="0"/>
                    <a:cs typeface="Times New Roman" panose="02020603050405020304" pitchFamily="18" charset="0"/>
                  </a:rPr>
                  <a:t>𝑁_(</a:t>
                </a:r>
                <a:r>
                  <a:rPr lang="en-US" altLang="zh-TW" sz="1200" b="0" i="0" dirty="0" smtClean="0">
                    <a:solidFill>
                      <a:srgbClr val="1F497D">
                        <a:lumMod val="75000"/>
                      </a:srgbClr>
                    </a:solidFill>
                    <a:latin typeface="Cambria Math" panose="02040503050406030204" pitchFamily="18" charset="0"/>
                    <a:cs typeface="Times New Roman" panose="02020603050405020304" pitchFamily="18" charset="0"/>
                  </a:rPr>
                  <a:t>𝑀𝑀𝑃&amp;𝐷𝑄𝑈</a:t>
                </a:r>
                <a:r>
                  <a:rPr lang="en-US" altLang="zh-TW" sz="1200" b="0" i="0" dirty="0">
                    <a:solidFill>
                      <a:srgbClr val="1F497D">
                        <a:lumMod val="75000"/>
                      </a:srgbClr>
                    </a:solidFill>
                    <a:latin typeface="Cambria Math" panose="02040503050406030204" pitchFamily="18" charset="0"/>
                    <a:cs typeface="Times New Roman" panose="02020603050405020304" pitchFamily="18" charset="0"/>
                  </a:rPr>
                  <a:t>)</a:t>
                </a:r>
                <a:r>
                  <a:rPr lang="en-US" altLang="zh-TW" sz="1200" dirty="0" smtClean="0">
                    <a:solidFill>
                      <a:srgbClr val="1F497D">
                        <a:lumMod val="75000"/>
                      </a:srgbClr>
                    </a:solidFill>
                    <a:latin typeface="Times New Roman" panose="02020603050405020304" pitchFamily="18" charset="0"/>
                    <a:cs typeface="Times New Roman" panose="02020603050405020304" pitchFamily="18" charset="0"/>
                  </a:rPr>
                  <a:t>=60 </a:t>
                </a:r>
                <a:r>
                  <a:rPr lang="en-US" altLang="zh-TW" sz="1200" dirty="0">
                    <a:solidFill>
                      <a:srgbClr val="1F497D">
                        <a:lumMod val="75000"/>
                      </a:srgbClr>
                    </a:solidFill>
                    <a:latin typeface="Times New Roman" panose="02020603050405020304" pitchFamily="18" charset="0"/>
                    <a:cs typeface="Times New Roman" panose="02020603050405020304" pitchFamily="18" charset="0"/>
                  </a:rPr>
                  <a:t>KB and </a:t>
                </a:r>
                <a:r>
                  <a:rPr lang="en-US" altLang="zh-TW" sz="1200" i="0" dirty="0">
                    <a:solidFill>
                      <a:srgbClr val="1F497D">
                        <a:lumMod val="75000"/>
                      </a:srgbClr>
                    </a:solidFill>
                    <a:latin typeface="Cambria Math" panose="02040503050406030204" pitchFamily="18" charset="0"/>
                    <a:cs typeface="Times New Roman" panose="02020603050405020304" pitchFamily="18" charset="0"/>
                  </a:rPr>
                  <a:t>𝑁_(𝑀𝑆𝐹</a:t>
                </a:r>
                <a:r>
                  <a:rPr lang="en-US" altLang="zh-TW" sz="1200" b="0" i="0" dirty="0" smtClean="0">
                    <a:solidFill>
                      <a:srgbClr val="1F497D">
                        <a:lumMod val="75000"/>
                      </a:srgbClr>
                    </a:solidFill>
                    <a:latin typeface="Cambria Math" panose="02040503050406030204" pitchFamily="18" charset="0"/>
                    <a:cs typeface="Times New Roman" panose="02020603050405020304" pitchFamily="18" charset="0"/>
                  </a:rPr>
                  <a:t>&amp;𝑀𝑀𝑃&amp;𝐷𝑄𝑈</a:t>
                </a:r>
                <a:r>
                  <a:rPr lang="en-US" altLang="zh-TW" sz="1200" b="0" i="0" dirty="0">
                    <a:solidFill>
                      <a:srgbClr val="1F497D">
                        <a:lumMod val="75000"/>
                      </a:srgbClr>
                    </a:solidFill>
                    <a:latin typeface="Cambria Math" panose="02040503050406030204" pitchFamily="18" charset="0"/>
                    <a:cs typeface="Times New Roman" panose="02020603050405020304" pitchFamily="18" charset="0"/>
                  </a:rPr>
                  <a:t>)</a:t>
                </a:r>
                <a:r>
                  <a:rPr lang="en-US" altLang="zh-TW" sz="1200" dirty="0" smtClean="0">
                    <a:solidFill>
                      <a:srgbClr val="1F497D">
                        <a:lumMod val="75000"/>
                      </a:srgbClr>
                    </a:solidFill>
                    <a:latin typeface="Times New Roman" panose="02020603050405020304" pitchFamily="18" charset="0"/>
                    <a:cs typeface="Times New Roman" panose="02020603050405020304" pitchFamily="18" charset="0"/>
                  </a:rPr>
                  <a:t>=80 </a:t>
                </a:r>
                <a:r>
                  <a:rPr lang="en-US" altLang="zh-TW" sz="1200" dirty="0">
                    <a:solidFill>
                      <a:srgbClr val="1F497D">
                        <a:lumMod val="75000"/>
                      </a:srgbClr>
                    </a:solidFill>
                    <a:latin typeface="Times New Roman" panose="02020603050405020304" pitchFamily="18" charset="0"/>
                    <a:cs typeface="Times New Roman" panose="02020603050405020304" pitchFamily="18" charset="0"/>
                  </a:rPr>
                  <a:t>KB</a:t>
                </a:r>
                <a:r>
                  <a:rPr lang="en-US" altLang="zh-TW" sz="1200" dirty="0" smtClean="0">
                    <a:solidFill>
                      <a:srgbClr val="1F497D">
                        <a:lumMod val="75000"/>
                      </a:srgbClr>
                    </a:solidFill>
                    <a:latin typeface="Times New Roman" panose="02020603050405020304" pitchFamily="18" charset="0"/>
                    <a:cs typeface="Times New Roman" panose="02020603050405020304" pitchFamily="18" charset="0"/>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sz="1200" dirty="0" smtClean="0">
                  <a:solidFill>
                    <a:srgbClr val="1F497D">
                      <a:lumMod val="75000"/>
                    </a:srgbClr>
                  </a:solidFill>
                  <a:latin typeface="Times New Roman" panose="02020603050405020304"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zh-TW" dirty="0" smtClean="0"/>
                  <a:t>給出了不同VNFC之間狀態數據遷移的概率，即</a:t>
                </a:r>
                <a:r>
                  <a:rPr lang="en-US" altLang="zh-TW" sz="1200" b="0" i="0" dirty="0" smtClean="0">
                    <a:solidFill>
                      <a:srgbClr val="1F497D">
                        <a:lumMod val="75000"/>
                      </a:srgbClr>
                    </a:solidFill>
                    <a:latin typeface="Cambria Math" panose="02040503050406030204" pitchFamily="18" charset="0"/>
                    <a:cs typeface="Times New Roman" panose="02020603050405020304" pitchFamily="18" charset="0"/>
                  </a:rPr>
                  <a:t>𝑃</a:t>
                </a:r>
                <a:r>
                  <a:rPr lang="en-US" altLang="zh-TW" sz="1200" b="0" i="0" dirty="0" smtClean="0">
                    <a:solidFill>
                      <a:srgbClr val="1F497D">
                        <a:lumMod val="75000"/>
                      </a:srgbClr>
                    </a:solidFill>
                    <a:latin typeface="Cambria Math" panose="02040503050406030204" pitchFamily="18" charset="0"/>
                    <a:cs typeface="Times New Roman" panose="02020603050405020304" pitchFamily="18" charset="0"/>
                  </a:rPr>
                  <a:t>_</a:t>
                </a:r>
                <a:r>
                  <a:rPr lang="en-US" altLang="zh-TW" sz="1200" i="0" dirty="0">
                    <a:solidFill>
                      <a:srgbClr val="1F497D">
                        <a:lumMod val="75000"/>
                      </a:srgbClr>
                    </a:solidFill>
                    <a:latin typeface="Cambria Math" panose="02040503050406030204" pitchFamily="18" charset="0"/>
                    <a:cs typeface="Times New Roman" panose="02020603050405020304" pitchFamily="18" charset="0"/>
                  </a:rPr>
                  <a:t>𝑀</a:t>
                </a:r>
                <a:r>
                  <a:rPr lang="en-US" altLang="zh-TW" sz="1200" b="0" i="0" dirty="0" smtClean="0">
                    <a:solidFill>
                      <a:srgbClr val="1F497D">
                        <a:lumMod val="75000"/>
                      </a:srgbClr>
                    </a:solidFill>
                    <a:latin typeface="Cambria Math" panose="02040503050406030204" pitchFamily="18" charset="0"/>
                    <a:cs typeface="Times New Roman" panose="02020603050405020304" pitchFamily="18" charset="0"/>
                  </a:rPr>
                  <a:t>𝑆𝐹</a:t>
                </a:r>
                <a:r>
                  <a:rPr lang="en-US" altLang="zh-TW" sz="1200" dirty="0" smtClean="0">
                    <a:solidFill>
                      <a:srgbClr val="1F497D">
                        <a:lumMod val="75000"/>
                      </a:srgbClr>
                    </a:solidFill>
                    <a:latin typeface="Times New Roman" panose="02020603050405020304" pitchFamily="18" charset="0"/>
                    <a:cs typeface="Times New Roman" panose="02020603050405020304" pitchFamily="18" charset="0"/>
                  </a:rPr>
                  <a:t> </a:t>
                </a:r>
                <a:r>
                  <a:rPr lang="en-US" altLang="zh-TW" sz="1200" dirty="0">
                    <a:solidFill>
                      <a:srgbClr val="1F497D">
                        <a:lumMod val="75000"/>
                      </a:srgbClr>
                    </a:solidFill>
                    <a:latin typeface="Times New Roman" panose="02020603050405020304" pitchFamily="18" charset="0"/>
                    <a:cs typeface="Times New Roman" panose="02020603050405020304" pitchFamily="18" charset="0"/>
                  </a:rPr>
                  <a:t>=</a:t>
                </a:r>
                <a:r>
                  <a:rPr lang="en-US" altLang="zh-TW" sz="1200" dirty="0" smtClean="0">
                    <a:solidFill>
                      <a:srgbClr val="1F497D">
                        <a:lumMod val="75000"/>
                      </a:srgbClr>
                    </a:solidFill>
                    <a:latin typeface="Times New Roman" panose="02020603050405020304" pitchFamily="18" charset="0"/>
                    <a:cs typeface="Times New Roman" panose="02020603050405020304" pitchFamily="18" charset="0"/>
                  </a:rPr>
                  <a:t>0.2,</a:t>
                </a:r>
                <a:r>
                  <a:rPr lang="en-US" altLang="zh-TW" sz="1200" i="0" dirty="0">
                    <a:solidFill>
                      <a:srgbClr val="1F497D">
                        <a:lumMod val="75000"/>
                      </a:srgbClr>
                    </a:solidFill>
                    <a:latin typeface="Cambria Math" panose="02040503050406030204" pitchFamily="18" charset="0"/>
                    <a:cs typeface="Times New Roman" panose="02020603050405020304" pitchFamily="18" charset="0"/>
                  </a:rPr>
                  <a:t>𝑃_</a:t>
                </a:r>
                <a:r>
                  <a:rPr lang="en-US" altLang="zh-TW" sz="1200" b="0" i="0" dirty="0" smtClean="0">
                    <a:solidFill>
                      <a:srgbClr val="1F497D">
                        <a:lumMod val="75000"/>
                      </a:srgbClr>
                    </a:solidFill>
                    <a:latin typeface="Cambria Math" panose="02040503050406030204" pitchFamily="18" charset="0"/>
                    <a:cs typeface="Times New Roman" panose="02020603050405020304" pitchFamily="18" charset="0"/>
                  </a:rPr>
                  <a:t>𝑀𝑀𝑃</a:t>
                </a:r>
                <a:r>
                  <a:rPr lang="en-US" altLang="zh-TW" sz="1200" dirty="0">
                    <a:solidFill>
                      <a:srgbClr val="1F497D">
                        <a:lumMod val="75000"/>
                      </a:srgbClr>
                    </a:solidFill>
                    <a:latin typeface="Times New Roman" panose="02020603050405020304" pitchFamily="18" charset="0"/>
                    <a:cs typeface="Times New Roman" panose="02020603050405020304" pitchFamily="18" charset="0"/>
                  </a:rPr>
                  <a:t>=0.1, </a:t>
                </a:r>
                <a:r>
                  <a:rPr lang="en-US" altLang="zh-TW" sz="1200" i="0" dirty="0">
                    <a:solidFill>
                      <a:srgbClr val="1F497D">
                        <a:lumMod val="75000"/>
                      </a:srgbClr>
                    </a:solidFill>
                    <a:latin typeface="Cambria Math" panose="02040503050406030204" pitchFamily="18" charset="0"/>
                    <a:cs typeface="Times New Roman" panose="02020603050405020304" pitchFamily="18" charset="0"/>
                  </a:rPr>
                  <a:t>𝑃_(</a:t>
                </a:r>
                <a:r>
                  <a:rPr lang="en-US" altLang="zh-TW" sz="1200" b="0" i="0" dirty="0" smtClean="0">
                    <a:solidFill>
                      <a:srgbClr val="1F497D">
                        <a:lumMod val="75000"/>
                      </a:srgbClr>
                    </a:solidFill>
                    <a:latin typeface="Cambria Math" panose="02040503050406030204" pitchFamily="18" charset="0"/>
                    <a:cs typeface="Times New Roman" panose="02020603050405020304" pitchFamily="18" charset="0"/>
                  </a:rPr>
                  <a:t>𝑀𝑆𝐹&amp;𝑀𝑀𝑃</a:t>
                </a:r>
                <a:r>
                  <a:rPr lang="en-US" altLang="zh-TW" sz="1200" b="0" i="0" dirty="0">
                    <a:solidFill>
                      <a:srgbClr val="1F497D">
                        <a:lumMod val="75000"/>
                      </a:srgbClr>
                    </a:solidFill>
                    <a:latin typeface="Cambria Math" panose="02040503050406030204" pitchFamily="18" charset="0"/>
                    <a:cs typeface="Times New Roman" panose="02020603050405020304" pitchFamily="18" charset="0"/>
                  </a:rPr>
                  <a:t>)</a:t>
                </a:r>
                <a:r>
                  <a:rPr lang="en-US" altLang="zh-TW" sz="1200" dirty="0" smtClean="0">
                    <a:solidFill>
                      <a:srgbClr val="1F497D">
                        <a:lumMod val="75000"/>
                      </a:srgbClr>
                    </a:solidFill>
                    <a:latin typeface="Times New Roman" panose="02020603050405020304" pitchFamily="18" charset="0"/>
                    <a:cs typeface="Times New Roman" panose="02020603050405020304" pitchFamily="18" charset="0"/>
                  </a:rPr>
                  <a:t>=0.2,</a:t>
                </a:r>
                <a:r>
                  <a:rPr lang="en-US" altLang="zh-TW" sz="1200" dirty="0">
                    <a:solidFill>
                      <a:srgbClr val="1F497D">
                        <a:lumMod val="75000"/>
                      </a:srgbClr>
                    </a:solidFill>
                    <a:cs typeface="Times New Roman" panose="02020603050405020304" pitchFamily="18" charset="0"/>
                  </a:rPr>
                  <a:t> </a:t>
                </a:r>
                <a:r>
                  <a:rPr lang="en-US" altLang="zh-TW" sz="1200" i="0" dirty="0">
                    <a:solidFill>
                      <a:srgbClr val="1F497D">
                        <a:lumMod val="75000"/>
                      </a:srgbClr>
                    </a:solidFill>
                    <a:latin typeface="Cambria Math" panose="02040503050406030204" pitchFamily="18" charset="0"/>
                    <a:cs typeface="Times New Roman" panose="02020603050405020304" pitchFamily="18" charset="0"/>
                  </a:rPr>
                  <a:t>𝑃_(</a:t>
                </a:r>
                <a:r>
                  <a:rPr lang="en-US" altLang="zh-TW" sz="1200" b="0" i="0" dirty="0" smtClean="0">
                    <a:solidFill>
                      <a:srgbClr val="1F497D">
                        <a:lumMod val="75000"/>
                      </a:srgbClr>
                    </a:solidFill>
                    <a:latin typeface="Cambria Math" panose="02040503050406030204" pitchFamily="18" charset="0"/>
                    <a:cs typeface="Times New Roman" panose="02020603050405020304" pitchFamily="18" charset="0"/>
                  </a:rPr>
                  <a:t>𝑀𝑀𝑃&amp;𝐷𝑄𝑈</a:t>
                </a:r>
                <a:r>
                  <a:rPr lang="en-US" altLang="zh-TW" sz="1200" b="0" i="0" dirty="0">
                    <a:solidFill>
                      <a:srgbClr val="1F497D">
                        <a:lumMod val="75000"/>
                      </a:srgbClr>
                    </a:solidFill>
                    <a:latin typeface="Cambria Math" panose="02040503050406030204" pitchFamily="18" charset="0"/>
                    <a:cs typeface="Times New Roman" panose="02020603050405020304" pitchFamily="18" charset="0"/>
                  </a:rPr>
                  <a:t>)</a:t>
                </a:r>
                <a:r>
                  <a:rPr lang="en-US" altLang="zh-TW" sz="1200" dirty="0" smtClean="0">
                    <a:solidFill>
                      <a:srgbClr val="1F497D">
                        <a:lumMod val="75000"/>
                      </a:srgbClr>
                    </a:solidFill>
                    <a:latin typeface="Times New Roman" panose="02020603050405020304" pitchFamily="18" charset="0"/>
                    <a:cs typeface="Times New Roman" panose="02020603050405020304" pitchFamily="18" charset="0"/>
                  </a:rPr>
                  <a:t>=0.1 and </a:t>
                </a:r>
                <a:r>
                  <a:rPr lang="en-US" altLang="zh-TW" sz="1200" i="0" dirty="0">
                    <a:solidFill>
                      <a:srgbClr val="1F497D">
                        <a:lumMod val="75000"/>
                      </a:srgbClr>
                    </a:solidFill>
                    <a:latin typeface="Cambria Math" panose="02040503050406030204" pitchFamily="18" charset="0"/>
                    <a:cs typeface="Times New Roman" panose="02020603050405020304" pitchFamily="18" charset="0"/>
                  </a:rPr>
                  <a:t>𝑃_(𝑀𝑆𝐹</a:t>
                </a:r>
                <a:r>
                  <a:rPr lang="en-US" altLang="zh-TW" sz="1200" b="0" i="0" dirty="0" smtClean="0">
                    <a:solidFill>
                      <a:srgbClr val="1F497D">
                        <a:lumMod val="75000"/>
                      </a:srgbClr>
                    </a:solidFill>
                    <a:latin typeface="Cambria Math" panose="02040503050406030204" pitchFamily="18" charset="0"/>
                    <a:cs typeface="Times New Roman" panose="02020603050405020304" pitchFamily="18" charset="0"/>
                  </a:rPr>
                  <a:t>&amp;𝑀𝑀𝑃&amp;𝐷𝑄𝑈</a:t>
                </a:r>
                <a:r>
                  <a:rPr lang="en-US" altLang="zh-TW" sz="1200" b="0" i="0" dirty="0">
                    <a:solidFill>
                      <a:srgbClr val="1F497D">
                        <a:lumMod val="75000"/>
                      </a:srgbClr>
                    </a:solidFill>
                    <a:latin typeface="Cambria Math" panose="02040503050406030204" pitchFamily="18" charset="0"/>
                    <a:cs typeface="Times New Roman" panose="02020603050405020304" pitchFamily="18" charset="0"/>
                  </a:rPr>
                  <a:t>)</a:t>
                </a:r>
                <a:r>
                  <a:rPr lang="en-US" altLang="zh-TW" sz="1200" dirty="0" smtClean="0">
                    <a:solidFill>
                      <a:srgbClr val="1F497D">
                        <a:lumMod val="75000"/>
                      </a:srgbClr>
                    </a:solidFill>
                    <a:latin typeface="Times New Roman" panose="02020603050405020304" pitchFamily="18" charset="0"/>
                    <a:cs typeface="Times New Roman" panose="02020603050405020304" pitchFamily="18" charset="0"/>
                  </a:rPr>
                  <a:t>=0.2</a:t>
                </a:r>
                <a:r>
                  <a:rPr lang="en-US" altLang="zh-TW" sz="1200" dirty="0">
                    <a:solidFill>
                      <a:srgbClr val="1F497D">
                        <a:lumMod val="75000"/>
                      </a:srgbClr>
                    </a:solidFill>
                    <a:latin typeface="Times New Roman" panose="02020603050405020304" pitchFamily="18" charset="0"/>
                    <a:cs typeface="Times New Roman" panose="02020603050405020304" pitchFamily="18" charset="0"/>
                  </a:rPr>
                  <a:t>.</a:t>
                </a:r>
                <a:endParaRPr lang="zh-TW" altLang="en-US" sz="1200" dirty="0">
                  <a:solidFill>
                    <a:srgbClr val="1F497D">
                      <a:lumMod val="75000"/>
                    </a:srgbClr>
                  </a:solidFill>
                  <a:latin typeface="Times New Roman" panose="02020603050405020304"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sz="1200" dirty="0" smtClean="0">
                  <a:solidFill>
                    <a:srgbClr val="1F497D">
                      <a:lumMod val="75000"/>
                    </a:srgbClr>
                  </a:solidFill>
                  <a:latin typeface="Times New Roman" panose="02020603050405020304" pitchFamily="18" charset="0"/>
                  <a:cs typeface="Times New Roman" panose="02020603050405020304" pitchFamily="18" charset="0"/>
                </a:endParaRPr>
              </a:p>
              <a:p>
                <a:endParaRPr lang="en-US" altLang="zh-TW" dirty="0" smtClean="0"/>
              </a:p>
            </p:txBody>
          </p:sp>
        </mc:Fallback>
      </mc:AlternateContent>
      <p:sp>
        <p:nvSpPr>
          <p:cNvPr id="4" name="投影片編號版面配置區 3"/>
          <p:cNvSpPr>
            <a:spLocks noGrp="1"/>
          </p:cNvSpPr>
          <p:nvPr>
            <p:ph type="sldNum" sz="quarter" idx="10"/>
          </p:nvPr>
        </p:nvSpPr>
        <p:spPr/>
        <p:txBody>
          <a:bodyPr/>
          <a:lstStyle/>
          <a:p>
            <a:fld id="{03C411E0-4ECD-47AF-BA54-99036B3FAC3D}" type="slidenum">
              <a:rPr lang="zh-TW" altLang="en-US" smtClean="0"/>
              <a:t>61</a:t>
            </a:fld>
            <a:endParaRPr lang="zh-TW" altLang="en-US"/>
          </a:p>
        </p:txBody>
      </p:sp>
    </p:spTree>
    <p:extLst>
      <p:ext uri="{BB962C8B-B14F-4D97-AF65-F5344CB8AC3E}">
        <p14:creationId xmlns:p14="http://schemas.microsoft.com/office/powerpoint/2010/main" val="33916889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b="1" dirty="0" smtClean="0">
                <a:effectLst/>
              </a:rPr>
              <a:t>绩效评估</a:t>
            </a:r>
            <a:endParaRPr lang="en-US" altLang="zh-TW" dirty="0" smtClean="0"/>
          </a:p>
          <a:p>
            <a:endParaRPr lang="en-US" altLang="zh-TW" dirty="0" smtClean="0"/>
          </a:p>
          <a:p>
            <a:r>
              <a:rPr lang="zh-TW" altLang="zh-TW" dirty="0" smtClean="0"/>
              <a:t>基於復雜網絡和實例放置生成的網絡：</a:t>
            </a:r>
            <a:endParaRPr lang="en-US" altLang="zh-TW" dirty="0" smtClean="0"/>
          </a:p>
          <a:p>
            <a:endParaRPr lang="en-US" altLang="zh-TW" dirty="0" smtClean="0"/>
          </a:p>
          <a:p>
            <a:r>
              <a:rPr lang="zh-TW" altLang="zh-TW" dirty="0" smtClean="0"/>
              <a:t>在仿真中（第2節，3），4），5）和C），網絡中的節點數為50，平均度值為2。在生成的無線接入網中，VNFC的數量為包括MSF和MMP的vMME分別以16和6發起。在啟動了VMME組件實例數之後，執行優化過程，並且按照Min-TSCOC的優化算法，MSF和MMP的實例數分別為12和5。</a:t>
            </a:r>
            <a:endParaRPr lang="en-US" altLang="zh-TW" dirty="0" smtClean="0"/>
          </a:p>
          <a:p>
            <a:endParaRPr lang="en-US" altLang="zh-TW" dirty="0" smtClean="0"/>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62</a:t>
            </a:fld>
            <a:endParaRPr lang="zh-TW" altLang="en-US"/>
          </a:p>
        </p:txBody>
      </p:sp>
    </p:spTree>
    <p:extLst>
      <p:ext uri="{BB962C8B-B14F-4D97-AF65-F5344CB8AC3E}">
        <p14:creationId xmlns:p14="http://schemas.microsoft.com/office/powerpoint/2010/main" val="178662240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dirty="0" smtClean="0">
                <a:solidFill>
                  <a:srgbClr val="1F497D">
                    <a:lumMod val="75000"/>
                  </a:srgbClr>
                </a:solidFill>
                <a:latin typeface="Times New Roman" panose="02020603050405020304" pitchFamily="18" charset="0"/>
                <a:cs typeface="Times New Roman" panose="02020603050405020304" pitchFamily="18" charset="0"/>
              </a:rPr>
              <a:t>In order to evaluate the impact of network size to the number of instances of MSF and MMP, Fig.8 is the simulation result of the initiated placement of MSF and MMP when the number of nodes is 25, and Fig.9 is the optimal placement result of MSF, MMP and DQU after optimization. In Fig.10, the impact of network size (number of nodes) to the instances of MSF and MMP is given when the average degree value is 2.</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sz="1200" dirty="0" smtClean="0">
              <a:solidFill>
                <a:srgbClr val="1F497D">
                  <a:lumMod val="75000"/>
                </a:srgbClr>
              </a:solidFill>
              <a:latin typeface="Times New Roman" panose="02020603050405020304"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sz="1200" dirty="0" smtClean="0">
              <a:solidFill>
                <a:srgbClr val="1F497D">
                  <a:lumMod val="75000"/>
                </a:srgbClr>
              </a:solidFill>
              <a:latin typeface="Times New Roman" panose="02020603050405020304"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zh-TW" dirty="0" smtClean="0"/>
              <a:t>為了評估網絡規模對MSF和MMP實例數量的影響，圖8是當節點數量為25時MSF和MMP啟動放置的仿真結果，圖9是最佳放置優化後MSF，MMP和DQU的結果。</a:t>
            </a:r>
            <a:endParaRPr lang="zh-TW" alt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sz="1200" dirty="0" smtClean="0">
              <a:solidFill>
                <a:srgbClr val="1F497D">
                  <a:lumMod val="75000"/>
                </a:srgbClr>
              </a:solidFill>
              <a:latin typeface="Times New Roman" panose="02020603050405020304" pitchFamily="18" charset="0"/>
              <a:cs typeface="Times New Roman" panose="02020603050405020304" pitchFamily="18" charset="0"/>
            </a:endParaRPr>
          </a:p>
          <a:p>
            <a:endParaRPr lang="zh-TW" altLang="en-US" dirty="0"/>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63</a:t>
            </a:fld>
            <a:endParaRPr lang="zh-TW" altLang="en-US"/>
          </a:p>
        </p:txBody>
      </p:sp>
    </p:spTree>
    <p:extLst>
      <p:ext uri="{BB962C8B-B14F-4D97-AF65-F5344CB8AC3E}">
        <p14:creationId xmlns:p14="http://schemas.microsoft.com/office/powerpoint/2010/main" val="223928379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dirty="0" smtClean="0"/>
              <a:t>在圖10中，當平均度值為2時，給出了網絡大小（節點數）對MSF和MMP實例的影響。</a:t>
            </a:r>
            <a:endParaRPr lang="zh-TW" altLang="en-US" dirty="0"/>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64</a:t>
            </a:fld>
            <a:endParaRPr lang="zh-TW" altLang="en-US"/>
          </a:p>
        </p:txBody>
      </p:sp>
    </p:spTree>
    <p:extLst>
      <p:ext uri="{BB962C8B-B14F-4D97-AF65-F5344CB8AC3E}">
        <p14:creationId xmlns:p14="http://schemas.microsoft.com/office/powerpoint/2010/main" val="180627947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CN" altLang="en-US" dirty="0" smtClean="0"/>
              <a:t>图</a:t>
            </a:r>
            <a:r>
              <a:rPr lang="en-US" altLang="zh-CN" dirty="0" smtClean="0"/>
              <a:t>11</a:t>
            </a:r>
            <a:r>
              <a:rPr lang="zh-CN" altLang="en-US" dirty="0" smtClean="0"/>
              <a:t>、图</a:t>
            </a:r>
            <a:r>
              <a:rPr lang="en-US" altLang="zh-CN" dirty="0" smtClean="0"/>
              <a:t>12</a:t>
            </a:r>
            <a:r>
              <a:rPr lang="zh-CN" altLang="en-US" dirty="0" smtClean="0"/>
              <a:t>、图</a:t>
            </a:r>
            <a:r>
              <a:rPr lang="en-US" altLang="zh-CN" dirty="0" smtClean="0"/>
              <a:t>13</a:t>
            </a:r>
            <a:r>
              <a:rPr lang="zh-CN" altLang="en-US" dirty="0" smtClean="0"/>
              <a:t>和图</a:t>
            </a:r>
            <a:r>
              <a:rPr lang="en-US" altLang="zh-CN" dirty="0" smtClean="0"/>
              <a:t>14</a:t>
            </a:r>
            <a:r>
              <a:rPr lang="zh-CN" altLang="en-US" dirty="0" smtClean="0"/>
              <a:t>示出了当一个事件的到达率改变而其他事件的到达率取默认值时，四个移动性管理事件的到达率对总信令通信开销成本的影响。信令通信总开销是</a:t>
            </a:r>
            <a:r>
              <a:rPr lang="zh-TW" altLang="en-US" dirty="0" smtClean="0"/>
              <a:t> </a:t>
            </a:r>
            <a:r>
              <a:rPr lang="zh-CN" altLang="en-US" dirty="0" smtClean="0"/>
              <a:t>无线接入网的信令通信开销</a:t>
            </a:r>
            <a:r>
              <a:rPr lang="zh-TW" altLang="en-US" dirty="0" smtClean="0"/>
              <a:t> </a:t>
            </a:r>
            <a:r>
              <a:rPr lang="zh-CN" altLang="en-US" dirty="0" smtClean="0"/>
              <a:t>和</a:t>
            </a:r>
            <a:r>
              <a:rPr lang="zh-TW" altLang="en-US" dirty="0" smtClean="0"/>
              <a:t> </a:t>
            </a:r>
            <a:r>
              <a:rPr lang="zh-CN" altLang="en-US" dirty="0" smtClean="0"/>
              <a:t>核心网的信令通信开销之和。</a:t>
            </a:r>
          </a:p>
          <a:p>
            <a:endParaRPr lang="zh-CN" altLang="en-US" dirty="0" smtClean="0"/>
          </a:p>
          <a:p>
            <a:r>
              <a:rPr lang="zh-CN" altLang="en-US" dirty="0" smtClean="0"/>
              <a:t>在每个图中，总的信令通信开销随着事件到达率的增加而增加。</a:t>
            </a:r>
            <a:r>
              <a:rPr lang="en-US" altLang="zh-CN" dirty="0" smtClean="0"/>
              <a:t>MMP&amp;DQUCN</a:t>
            </a:r>
            <a:r>
              <a:rPr lang="zh-CN" altLang="en-US" dirty="0" smtClean="0"/>
              <a:t>的总开销比其他情况要大得多，因为</a:t>
            </a:r>
            <a:r>
              <a:rPr lang="en-US" altLang="zh-CN" dirty="0" smtClean="0"/>
              <a:t>MSF</a:t>
            </a:r>
            <a:r>
              <a:rPr lang="zh-CN" altLang="en-US" dirty="0" smtClean="0"/>
              <a:t>和</a:t>
            </a:r>
            <a:r>
              <a:rPr lang="en-US" altLang="zh-CN" dirty="0" smtClean="0"/>
              <a:t>MMP</a:t>
            </a:r>
            <a:r>
              <a:rPr lang="zh-CN" altLang="en-US" dirty="0" smtClean="0"/>
              <a:t>之间的信令交互更频繁，</a:t>
            </a:r>
            <a:r>
              <a:rPr lang="en-US" altLang="zh-CN" dirty="0" smtClean="0"/>
              <a:t>RAN</a:t>
            </a:r>
            <a:r>
              <a:rPr lang="zh-CN" altLang="en-US" dirty="0" smtClean="0"/>
              <a:t>和核心网之间的</a:t>
            </a:r>
            <a:r>
              <a:rPr lang="en-US" altLang="zh-CN" dirty="0" smtClean="0"/>
              <a:t>hop</a:t>
            </a:r>
            <a:r>
              <a:rPr lang="zh-CN" altLang="en-US" dirty="0" smtClean="0"/>
              <a:t>数也更多。由于</a:t>
            </a:r>
            <a:r>
              <a:rPr lang="en-US" altLang="zh-CN" dirty="0" smtClean="0"/>
              <a:t>MSF</a:t>
            </a:r>
            <a:r>
              <a:rPr lang="zh-CN" altLang="en-US" dirty="0" smtClean="0"/>
              <a:t>、</a:t>
            </a:r>
            <a:r>
              <a:rPr lang="en-US" altLang="zh-CN" dirty="0" smtClean="0"/>
              <a:t>MMP</a:t>
            </a:r>
            <a:r>
              <a:rPr lang="zh-CN" altLang="en-US" dirty="0" smtClean="0"/>
              <a:t>和</a:t>
            </a:r>
            <a:r>
              <a:rPr lang="en-US" altLang="zh-CN" dirty="0" smtClean="0"/>
              <a:t>DQU</a:t>
            </a:r>
            <a:r>
              <a:rPr lang="zh-CN" altLang="en-US" dirty="0" smtClean="0"/>
              <a:t>合并放置在</a:t>
            </a:r>
            <a:r>
              <a:rPr lang="en-US" altLang="zh-CN" dirty="0" smtClean="0"/>
              <a:t>RAN</a:t>
            </a:r>
            <a:r>
              <a:rPr lang="zh-CN" altLang="en-US" dirty="0" smtClean="0"/>
              <a:t>中，并且三个</a:t>
            </a:r>
            <a:r>
              <a:rPr lang="en-US" altLang="zh-CN" dirty="0" err="1" smtClean="0"/>
              <a:t>vMME</a:t>
            </a:r>
            <a:r>
              <a:rPr lang="zh-CN" altLang="en-US" dirty="0" smtClean="0"/>
              <a:t>功能组件实体之间不存在信令通信开销，</a:t>
            </a:r>
            <a:r>
              <a:rPr lang="zh-TW" altLang="en-US" dirty="0" smtClean="0"/>
              <a:t>因此</a:t>
            </a:r>
            <a:r>
              <a:rPr lang="en-US" altLang="zh-CN" dirty="0" smtClean="0"/>
              <a:t>MSF&amp;MMP&amp;DQUAN</a:t>
            </a:r>
            <a:r>
              <a:rPr lang="zh-CN" altLang="en-US" dirty="0" smtClean="0"/>
              <a:t>的总成本是最小的。其余</a:t>
            </a:r>
            <a:r>
              <a:rPr lang="en-US" altLang="zh-CN" dirty="0" smtClean="0"/>
              <a:t>4</a:t>
            </a:r>
            <a:r>
              <a:rPr lang="zh-CN" altLang="en-US" dirty="0" smtClean="0"/>
              <a:t>个案例的总成本差异不明显，但</a:t>
            </a:r>
            <a:r>
              <a:rPr lang="en-US" altLang="zh-CN" dirty="0" smtClean="0"/>
              <a:t>MSF&amp;MMP&amp;DQUCN</a:t>
            </a:r>
            <a:r>
              <a:rPr lang="zh-CN" altLang="en-US" dirty="0" smtClean="0"/>
              <a:t>（现有的移动性管理方案）的总成本较大，说明</a:t>
            </a:r>
            <a:r>
              <a:rPr lang="en-US" altLang="zh-CN" dirty="0" smtClean="0"/>
              <a:t>1:3</a:t>
            </a:r>
            <a:r>
              <a:rPr lang="zh-CN" altLang="en-US" dirty="0" smtClean="0"/>
              <a:t>映射方法可以降低总成本。</a:t>
            </a:r>
            <a:r>
              <a:rPr lang="en-US" altLang="zh-CN" dirty="0" smtClean="0"/>
              <a:t>MSF&amp;MMP&amp;DQUAN</a:t>
            </a:r>
            <a:r>
              <a:rPr lang="zh-CN" altLang="en-US" dirty="0" smtClean="0"/>
              <a:t>的总成本似乎最小，但是</a:t>
            </a:r>
            <a:r>
              <a:rPr lang="en-US" altLang="zh-CN" dirty="0" smtClean="0"/>
              <a:t>VNFC</a:t>
            </a:r>
            <a:r>
              <a:rPr lang="zh-CN" altLang="en-US" dirty="0" smtClean="0"/>
              <a:t>实例之间需要更多的状态数据迁移，这是</a:t>
            </a:r>
            <a:r>
              <a:rPr lang="en-US" altLang="zh-CN" dirty="0" smtClean="0"/>
              <a:t>VNFC</a:t>
            </a:r>
            <a:r>
              <a:rPr lang="zh-CN" altLang="en-US" dirty="0" smtClean="0"/>
              <a:t>之间状态数据迁移总成本和成本之间的折衷。</a:t>
            </a:r>
            <a:endParaRPr lang="zh-TW" altLang="en-US" dirty="0"/>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65</a:t>
            </a:fld>
            <a:endParaRPr lang="zh-TW" altLang="en-US"/>
          </a:p>
        </p:txBody>
      </p:sp>
    </p:spTree>
    <p:extLst>
      <p:ext uri="{BB962C8B-B14F-4D97-AF65-F5344CB8AC3E}">
        <p14:creationId xmlns:p14="http://schemas.microsoft.com/office/powerpoint/2010/main" val="115797801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CN" altLang="en-US" dirty="0" smtClean="0"/>
              <a:t>图</a:t>
            </a:r>
            <a:r>
              <a:rPr lang="en-US" altLang="zh-CN" dirty="0" smtClean="0"/>
              <a:t>15</a:t>
            </a:r>
            <a:r>
              <a:rPr lang="zh-CN" altLang="en-US" dirty="0" smtClean="0"/>
              <a:t>、图</a:t>
            </a:r>
            <a:r>
              <a:rPr lang="en-US" altLang="zh-CN" dirty="0" smtClean="0"/>
              <a:t>16</a:t>
            </a:r>
            <a:r>
              <a:rPr lang="zh-CN" altLang="en-US" dirty="0" smtClean="0"/>
              <a:t>、图</a:t>
            </a:r>
            <a:r>
              <a:rPr lang="en-US" altLang="zh-CN" dirty="0" smtClean="0"/>
              <a:t>17</a:t>
            </a:r>
            <a:r>
              <a:rPr lang="zh-CN" altLang="en-US" dirty="0" smtClean="0"/>
              <a:t>和图</a:t>
            </a:r>
            <a:r>
              <a:rPr lang="en-US" altLang="zh-CN" dirty="0" smtClean="0"/>
              <a:t>18</a:t>
            </a:r>
            <a:r>
              <a:rPr lang="zh-CN" altLang="en-US" dirty="0" smtClean="0"/>
              <a:t>给出了四个移动性管理事件的到达率对回程总信令通信开销的影响。每个图中，回程总信令通信开销随着事件到达率的增加而增加。</a:t>
            </a:r>
            <a:endParaRPr lang="en-US" altLang="zh-CN" dirty="0" smtClean="0"/>
          </a:p>
          <a:p>
            <a:endParaRPr lang="en-US" altLang="zh-TW" dirty="0" smtClean="0"/>
          </a:p>
          <a:p>
            <a:r>
              <a:rPr lang="en-US" altLang="zh-CN" dirty="0" smtClean="0"/>
              <a:t>MSFMMPDQU</a:t>
            </a:r>
            <a:r>
              <a:rPr lang="zh-CN" altLang="en-US" dirty="0" smtClean="0"/>
              <a:t>曲线与</a:t>
            </a:r>
            <a:r>
              <a:rPr lang="en-US" altLang="zh-CN" dirty="0" smtClean="0"/>
              <a:t>MSF</a:t>
            </a:r>
            <a:r>
              <a:rPr lang="en-US" altLang="zh-TW" dirty="0" smtClean="0"/>
              <a:t>&amp;</a:t>
            </a:r>
            <a:r>
              <a:rPr lang="en-US" altLang="zh-CN" dirty="0" smtClean="0"/>
              <a:t>MMPAN</a:t>
            </a:r>
            <a:r>
              <a:rPr lang="zh-CN" altLang="en-US" dirty="0" smtClean="0"/>
              <a:t>曲线在四位数字中重合。原因在于，由于</a:t>
            </a:r>
            <a:r>
              <a:rPr lang="en-US" altLang="zh-CN" dirty="0" smtClean="0"/>
              <a:t>MSF</a:t>
            </a:r>
            <a:r>
              <a:rPr lang="zh-CN" altLang="en-US" dirty="0" smtClean="0"/>
              <a:t>、</a:t>
            </a:r>
            <a:r>
              <a:rPr lang="en-US" altLang="zh-CN" dirty="0" smtClean="0"/>
              <a:t>MMP</a:t>
            </a:r>
            <a:r>
              <a:rPr lang="zh-CN" altLang="en-US" dirty="0" smtClean="0"/>
              <a:t>和</a:t>
            </a:r>
            <a:r>
              <a:rPr lang="en-US" altLang="zh-CN" dirty="0" smtClean="0"/>
              <a:t>DQU</a:t>
            </a:r>
            <a:r>
              <a:rPr lang="zh-CN" altLang="en-US" dirty="0" smtClean="0"/>
              <a:t>部署在</a:t>
            </a:r>
            <a:r>
              <a:rPr lang="en-US" altLang="zh-CN" dirty="0" smtClean="0"/>
              <a:t>RAN</a:t>
            </a:r>
            <a:r>
              <a:rPr lang="zh-CN" altLang="en-US" dirty="0" smtClean="0"/>
              <a:t>中，</a:t>
            </a:r>
            <a:r>
              <a:rPr lang="en-US" altLang="zh-CN" dirty="0" smtClean="0"/>
              <a:t>MSF</a:t>
            </a:r>
            <a:r>
              <a:rPr lang="zh-CN" altLang="en-US" dirty="0" smtClean="0"/>
              <a:t>和</a:t>
            </a:r>
            <a:r>
              <a:rPr lang="en-US" altLang="zh-CN" dirty="0" smtClean="0"/>
              <a:t>MMP</a:t>
            </a:r>
            <a:r>
              <a:rPr lang="zh-CN" altLang="en-US" dirty="0" smtClean="0"/>
              <a:t>之间的信令交互只在</a:t>
            </a:r>
            <a:r>
              <a:rPr lang="en-US" altLang="zh-CN" dirty="0" smtClean="0"/>
              <a:t>RAN</a:t>
            </a:r>
            <a:r>
              <a:rPr lang="zh-CN" altLang="en-US" dirty="0" smtClean="0"/>
              <a:t>中产生信令通信开销，对回程的业务负载几乎没有影响。</a:t>
            </a:r>
            <a:endParaRPr lang="en-US" altLang="zh-CN" dirty="0" smtClean="0"/>
          </a:p>
          <a:p>
            <a:r>
              <a:rPr lang="en-US" altLang="zh-CN" dirty="0" smtClean="0"/>
              <a:t>MMP&amp;DQUAN</a:t>
            </a:r>
            <a:r>
              <a:rPr lang="zh-CN" altLang="en-US" dirty="0" smtClean="0"/>
              <a:t>曲线与</a:t>
            </a:r>
            <a:r>
              <a:rPr lang="en-US" altLang="zh-CN" dirty="0" smtClean="0"/>
              <a:t>MSF&amp;MMP&amp;DQUAN</a:t>
            </a:r>
            <a:r>
              <a:rPr lang="zh-CN" altLang="en-US" dirty="0" smtClean="0"/>
              <a:t>曲线一致，因为</a:t>
            </a:r>
            <a:r>
              <a:rPr lang="en-US" altLang="zh-CN" dirty="0" smtClean="0"/>
              <a:t>MSF</a:t>
            </a:r>
            <a:r>
              <a:rPr lang="zh-CN" altLang="en-US" dirty="0" smtClean="0"/>
              <a:t>与</a:t>
            </a:r>
            <a:r>
              <a:rPr lang="en-US" altLang="zh-CN" dirty="0" smtClean="0"/>
              <a:t>MMP</a:t>
            </a:r>
            <a:r>
              <a:rPr lang="zh-CN" altLang="en-US" dirty="0" smtClean="0"/>
              <a:t>之间的信号相互作用对回程没有影响。</a:t>
            </a:r>
            <a:endParaRPr lang="en-US" altLang="zh-CN" dirty="0" smtClean="0"/>
          </a:p>
          <a:p>
            <a:r>
              <a:rPr lang="en-US" altLang="zh-CN" dirty="0" smtClean="0"/>
              <a:t>MMP&amp;DQUCN</a:t>
            </a:r>
            <a:r>
              <a:rPr lang="zh-CN" altLang="en-US" dirty="0" smtClean="0"/>
              <a:t>的回程开销远大于其他情况，因为</a:t>
            </a:r>
            <a:r>
              <a:rPr lang="en-US" altLang="zh-CN" dirty="0" smtClean="0"/>
              <a:t>MSF</a:t>
            </a:r>
            <a:r>
              <a:rPr lang="zh-CN" altLang="en-US" dirty="0" smtClean="0"/>
              <a:t>与</a:t>
            </a:r>
            <a:r>
              <a:rPr lang="en-US" altLang="zh-CN" dirty="0" smtClean="0"/>
              <a:t>MMP</a:t>
            </a:r>
            <a:r>
              <a:rPr lang="zh-CN" altLang="en-US" dirty="0" smtClean="0"/>
              <a:t>之间的信令交互更频繁，</a:t>
            </a:r>
            <a:r>
              <a:rPr lang="en-US" altLang="zh-CN" dirty="0" smtClean="0"/>
              <a:t>RAN</a:t>
            </a:r>
            <a:r>
              <a:rPr lang="zh-CN" altLang="en-US" dirty="0" smtClean="0"/>
              <a:t>与核心网之间的跳数也更多。</a:t>
            </a:r>
            <a:endParaRPr lang="en-US" altLang="zh-CN" dirty="0" smtClean="0"/>
          </a:p>
          <a:p>
            <a:r>
              <a:rPr lang="zh-CN" altLang="en-US" dirty="0" smtClean="0"/>
              <a:t>由于</a:t>
            </a:r>
            <a:r>
              <a:rPr lang="en-US" altLang="zh-CN" dirty="0" smtClean="0"/>
              <a:t>DQU</a:t>
            </a:r>
            <a:r>
              <a:rPr lang="zh-CN" altLang="en-US" dirty="0" smtClean="0"/>
              <a:t>与核心网的信令交互较少，</a:t>
            </a:r>
            <a:r>
              <a:rPr lang="en-US" altLang="zh-CN" dirty="0" smtClean="0"/>
              <a:t>MSF&amp;MMP&amp;DQUAN</a:t>
            </a:r>
            <a:r>
              <a:rPr lang="zh-CN" altLang="en-US" dirty="0" smtClean="0"/>
              <a:t>和</a:t>
            </a:r>
            <a:r>
              <a:rPr lang="en-US" altLang="zh-CN" dirty="0" smtClean="0"/>
              <a:t>MMP&amp;DQUAN</a:t>
            </a:r>
            <a:r>
              <a:rPr lang="zh-CN" altLang="en-US" dirty="0" smtClean="0"/>
              <a:t>的回程成本较小，与现有的移动性管理方案（</a:t>
            </a:r>
            <a:r>
              <a:rPr lang="en-US" altLang="zh-CN" dirty="0" smtClean="0"/>
              <a:t>MSF&amp;MMP&amp;DQUCN</a:t>
            </a:r>
            <a:r>
              <a:rPr lang="zh-CN" altLang="en-US" dirty="0" smtClean="0"/>
              <a:t>）相比，</a:t>
            </a:r>
            <a:r>
              <a:rPr lang="en-US" altLang="zh-CN" dirty="0" smtClean="0"/>
              <a:t>MSFMMPDQU</a:t>
            </a:r>
            <a:r>
              <a:rPr lang="zh-CN" altLang="en-US" dirty="0" smtClean="0"/>
              <a:t>、</a:t>
            </a:r>
            <a:r>
              <a:rPr lang="en-US" altLang="zh-CN" dirty="0" smtClean="0"/>
              <a:t>MSF&amp;MMPAN</a:t>
            </a:r>
            <a:r>
              <a:rPr lang="zh-CN" altLang="en-US" dirty="0" smtClean="0"/>
              <a:t>、</a:t>
            </a:r>
            <a:r>
              <a:rPr lang="en-US" altLang="zh-CN" dirty="0" smtClean="0"/>
              <a:t>MMP&amp;DQUAN</a:t>
            </a:r>
            <a:r>
              <a:rPr lang="zh-CN" altLang="en-US" dirty="0" smtClean="0"/>
              <a:t>和</a:t>
            </a:r>
            <a:r>
              <a:rPr lang="en-US" altLang="zh-CN" dirty="0" smtClean="0"/>
              <a:t>MSF&amp;MMP&amp;DQUAN</a:t>
            </a:r>
            <a:r>
              <a:rPr lang="zh-CN" altLang="en-US" dirty="0" smtClean="0"/>
              <a:t>的回程成本显著降低。</a:t>
            </a:r>
            <a:endParaRPr lang="en-US" altLang="zh-CN" dirty="0" smtClean="0"/>
          </a:p>
          <a:p>
            <a:r>
              <a:rPr lang="zh-CN" altLang="en-US" dirty="0" smtClean="0"/>
              <a:t>随着四次移动性事件的增加，</a:t>
            </a:r>
            <a:r>
              <a:rPr lang="en-US" altLang="zh-CN" dirty="0" smtClean="0"/>
              <a:t>MSF&amp;MMP&amp;DQUAN</a:t>
            </a:r>
            <a:r>
              <a:rPr lang="zh-CN" altLang="en-US" dirty="0" smtClean="0"/>
              <a:t>的回程成本比</a:t>
            </a:r>
            <a:r>
              <a:rPr lang="en-US" altLang="zh-CN" dirty="0" smtClean="0"/>
              <a:t>MSF&amp;MMP&amp;DQUCN</a:t>
            </a:r>
            <a:r>
              <a:rPr lang="zh-CN" altLang="en-US" dirty="0" smtClean="0"/>
              <a:t>的回程成本降低了近一半。</a:t>
            </a:r>
            <a:endParaRPr lang="zh-TW" altLang="en-US" dirty="0"/>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66</a:t>
            </a:fld>
            <a:endParaRPr lang="zh-TW" altLang="en-US"/>
          </a:p>
        </p:txBody>
      </p:sp>
    </p:spTree>
    <p:extLst>
      <p:ext uri="{BB962C8B-B14F-4D97-AF65-F5344CB8AC3E}">
        <p14:creationId xmlns:p14="http://schemas.microsoft.com/office/powerpoint/2010/main" val="322826651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dirty="0" smtClean="0"/>
              <a:t>在圖19中評估了vMME功能組成對每個應用場景中每個UE的總成本的影響。車載應用場景的總成本最大，而物聯網（智能電錶）的總成本最小，</a:t>
            </a:r>
            <a:r>
              <a:rPr lang="en-US" altLang="zh-TW" dirty="0" smtClean="0"/>
              <a:t>因为车载应用场景4个移动管理事件的到达率远大于物联网（智能电表）4个事件的到达率。</a:t>
            </a:r>
          </a:p>
          <a:p>
            <a:r>
              <a:rPr lang="zh-TW" altLang="zh-TW" dirty="0" smtClean="0"/>
              <a:t>MMP＆DQUCN的總成本最大，MSF＆MMP＆DQUAN的總成本最小。從總信令通信開銷成本的角度來看，MSF＆MMP＆DQUAN在不同的應用場景中具有比其他情況更好的性能。</a:t>
            </a:r>
            <a:endParaRPr lang="en-US" altLang="zh-TW" dirty="0" smtClean="0"/>
          </a:p>
          <a:p>
            <a:endParaRPr lang="en-US" altLang="zh-TW" dirty="0" smtClean="0"/>
          </a:p>
          <a:p>
            <a:r>
              <a:rPr lang="zh-TW" altLang="zh-TW" dirty="0" smtClean="0"/>
              <a:t>圖20給出了在四個應用場景中vMME功能組成對回程成本影響的仿真結果。由於車載應用場景的四個移動性管理事件的到達率遠大於物聯網（智能電錶）的到達率，因此車載應用場景的回程成本最大。物聯網（智能</a:t>
            </a:r>
            <a:r>
              <a:rPr lang="zh-TW" altLang="en-US" dirty="0" smtClean="0"/>
              <a:t>電</a:t>
            </a:r>
            <a:r>
              <a:rPr lang="zh-TW" altLang="zh-TW" dirty="0" smtClean="0"/>
              <a:t>表）的回程成本最小。</a:t>
            </a:r>
            <a:endParaRPr lang="en-US" altLang="zh-TW" dirty="0" smtClean="0"/>
          </a:p>
          <a:p>
            <a:r>
              <a:rPr lang="zh-TW" altLang="zh-TW" dirty="0" smtClean="0"/>
              <a:t>MMP＆DQUCN的回程成本最大，MSF＆MMP＆DQUAN的回程成本最小。從回程上的總信令通信開銷成本的角度來看，MSF＆MMP＆DQUAN的性能優於不同應用場景中的其他情況。</a:t>
            </a:r>
            <a:endParaRPr lang="en-US" altLang="zh-TW" dirty="0" smtClean="0"/>
          </a:p>
          <a:p>
            <a:endParaRPr lang="en-US" altLang="zh-TW" dirty="0" smtClean="0"/>
          </a:p>
          <a:p>
            <a:r>
              <a:rPr lang="zh-TW" altLang="zh-TW" dirty="0" smtClean="0"/>
              <a:t>從圖19和圖20可以看出，與限制性移動應用場景（例如共享自行車）相比，智能家居的總成本和回程成本要高一些，這是因為vMME的頻繁移動性會被考慮用於vMME過程優化管理事件。</a:t>
            </a:r>
            <a:endParaRPr lang="zh-TW" altLang="en-US" dirty="0"/>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67</a:t>
            </a:fld>
            <a:endParaRPr lang="zh-TW" altLang="en-US"/>
          </a:p>
        </p:txBody>
      </p:sp>
    </p:spTree>
    <p:extLst>
      <p:ext uri="{BB962C8B-B14F-4D97-AF65-F5344CB8AC3E}">
        <p14:creationId xmlns:p14="http://schemas.microsoft.com/office/powerpoint/2010/main" val="41792134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dirty="0" smtClean="0"/>
              <a:t>圖21揭示了vMME功能組成對遷移成本的影響。 在智能家居和智能電錶的場景中，大多數移動設備幾乎沒有切換的移動性事件，因此它們不會產生狀態數據的遷移開銷成本。</a:t>
            </a:r>
            <a:endParaRPr lang="en-US" altLang="zh-TW" dirty="0" smtClean="0"/>
          </a:p>
          <a:p>
            <a:r>
              <a:rPr lang="zh-TW" altLang="zh-TW" dirty="0" smtClean="0"/>
              <a:t>從仿真結果來看，MSF＆MMP＆DQUAN的遷移成本最大，因為在MSF＆MMP＆DQUAN的情況下UE的切換概率很大，並且需要遷移的狀態數據量很大。 </a:t>
            </a:r>
            <a:endParaRPr lang="en-US" altLang="zh-TW" dirty="0" smtClean="0"/>
          </a:p>
          <a:p>
            <a:r>
              <a:rPr lang="zh-TW" altLang="zh-TW" dirty="0" smtClean="0"/>
              <a:t>MSF＆MMP＆DQUCN的遷移成本最小，因為MSF＆MMP＆DQU位於核心網絡中，並且UE無需在MSF＆MMP＆DQU之間切換，儘管當它們在更廣的區域中漫遊時，它實際上是部署在核心網絡中的移動管理的現有解決方案。</a:t>
            </a:r>
            <a:endParaRPr lang="zh-TW" altLang="en-US" dirty="0"/>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68</a:t>
            </a:fld>
            <a:endParaRPr lang="zh-TW" altLang="en-US"/>
          </a:p>
        </p:txBody>
      </p:sp>
    </p:spTree>
    <p:extLst>
      <p:ext uri="{BB962C8B-B14F-4D97-AF65-F5344CB8AC3E}">
        <p14:creationId xmlns:p14="http://schemas.microsoft.com/office/powerpoint/2010/main" val="30944207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zh-TW" dirty="0" smtClean="0"/>
              <a:t>分散式</a:t>
            </a:r>
            <a:r>
              <a:rPr lang="en-US" altLang="zh-TW" dirty="0" err="1" smtClean="0"/>
              <a:t>移动管理将蜂窝移动管理推向网络边缘，以满足各种业务需求和移动管理的性能要求</a:t>
            </a:r>
            <a:r>
              <a:rPr lang="en-US" altLang="zh-TW" dirty="0" smtClean="0"/>
              <a:t>。</a:t>
            </a:r>
            <a:endParaRPr lang="zh-TW" altLang="en-US" dirty="0" smtClean="0"/>
          </a:p>
          <a:p>
            <a:endParaRPr lang="zh-TW" altLang="en-US" dirty="0"/>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6</a:t>
            </a:fld>
            <a:endParaRPr lang="zh-TW" altLang="en-US"/>
          </a:p>
        </p:txBody>
      </p:sp>
    </p:spTree>
    <p:extLst>
      <p:ext uri="{BB962C8B-B14F-4D97-AF65-F5344CB8AC3E}">
        <p14:creationId xmlns:p14="http://schemas.microsoft.com/office/powerpoint/2010/main" val="64930622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r>
                  <a:rPr lang="en-US" altLang="zh-TW" dirty="0" err="1" smtClean="0"/>
                  <a:t>从优化问题的形式来看，遍历所有可行解的计算复杂度为（</a:t>
                </a:r>
                <a14:m>
                  <m:oMath xmlns:m="http://schemas.openxmlformats.org/officeDocument/2006/math">
                    <m:sSup>
                      <m:sSupPr>
                        <m:ctrlPr>
                          <a:rPr lang="en-US" altLang="zh-TW" sz="1200" i="1" dirty="0" smtClean="0">
                            <a:solidFill>
                              <a:srgbClr val="FF0000"/>
                            </a:solidFill>
                            <a:latin typeface="Cambria Math" panose="02040503050406030204" pitchFamily="18" charset="0"/>
                            <a:cs typeface="Times New Roman" panose="02020603050405020304" pitchFamily="18" charset="0"/>
                          </a:rPr>
                        </m:ctrlPr>
                      </m:sSupPr>
                      <m:e>
                        <m:r>
                          <a:rPr lang="en-US" altLang="zh-TW" sz="1200" i="1" dirty="0">
                            <a:solidFill>
                              <a:srgbClr val="FF0000"/>
                            </a:solidFill>
                            <a:latin typeface="Cambria Math" panose="02040503050406030204" pitchFamily="18" charset="0"/>
                            <a:cs typeface="Times New Roman" panose="02020603050405020304" pitchFamily="18" charset="0"/>
                          </a:rPr>
                          <m:t>𝑛</m:t>
                        </m:r>
                      </m:e>
                      <m:sup>
                        <m:r>
                          <a:rPr lang="en-US" altLang="zh-TW" sz="1200" i="1" dirty="0">
                            <a:solidFill>
                              <a:srgbClr val="FF0000"/>
                            </a:solidFill>
                            <a:latin typeface="Cambria Math" panose="02040503050406030204" pitchFamily="18" charset="0"/>
                            <a:cs typeface="Times New Roman" panose="02020603050405020304" pitchFamily="18" charset="0"/>
                          </a:rPr>
                          <m:t>𝑘</m:t>
                        </m:r>
                      </m:sup>
                    </m:sSup>
                  </m:oMath>
                </a14:m>
                <a:r>
                  <a:rPr lang="en-US" altLang="zh-TW" dirty="0" smtClean="0"/>
                  <a:t>），</a:t>
                </a:r>
                <a:r>
                  <a:rPr lang="en-US" altLang="zh-TW" dirty="0" err="1" smtClean="0"/>
                  <a:t>计算复杂度取决于基站的数目和MSF、MMPs和DQU的数目</a:t>
                </a:r>
                <a:r>
                  <a:rPr lang="en-US" altLang="zh-TW" dirty="0" smtClean="0"/>
                  <a:t>。</a:t>
                </a:r>
              </a:p>
              <a:p>
                <a:endParaRPr lang="en-US" altLang="zh-TW" dirty="0" smtClean="0"/>
              </a:p>
              <a:p>
                <a:r>
                  <a:rPr lang="en-US" altLang="zh-TW" dirty="0" smtClean="0"/>
                  <a:t>通过使用所提出的启发式方法，计算复杂度降低到（</a:t>
                </a:r>
                <a14:m>
                  <m:oMath xmlns:m="http://schemas.openxmlformats.org/officeDocument/2006/math">
                    <m:sSup>
                      <m:sSupPr>
                        <m:ctrlPr>
                          <a:rPr lang="en-US" altLang="zh-TW" sz="1200" i="1" dirty="0" smtClean="0">
                            <a:solidFill>
                              <a:srgbClr val="FF0000"/>
                            </a:solidFill>
                            <a:latin typeface="Cambria Math" panose="02040503050406030204" pitchFamily="18" charset="0"/>
                            <a:cs typeface="Times New Roman" panose="02020603050405020304" pitchFamily="18" charset="0"/>
                          </a:rPr>
                        </m:ctrlPr>
                      </m:sSupPr>
                      <m:e>
                        <m:r>
                          <a:rPr lang="en-US" altLang="zh-TW" sz="1200" i="1" dirty="0">
                            <a:solidFill>
                              <a:srgbClr val="FF0000"/>
                            </a:solidFill>
                            <a:latin typeface="Cambria Math" panose="02040503050406030204" pitchFamily="18" charset="0"/>
                            <a:cs typeface="Times New Roman" panose="02020603050405020304" pitchFamily="18" charset="0"/>
                          </a:rPr>
                          <m:t>𝑛</m:t>
                        </m:r>
                      </m:e>
                      <m:sup>
                        <m:r>
                          <a:rPr lang="en-US" altLang="zh-TW" sz="1200" i="1" dirty="0">
                            <a:solidFill>
                              <a:srgbClr val="FF0000"/>
                            </a:solidFill>
                            <a:latin typeface="Cambria Math" panose="02040503050406030204" pitchFamily="18" charset="0"/>
                            <a:cs typeface="Times New Roman" panose="02020603050405020304" pitchFamily="18" charset="0"/>
                          </a:rPr>
                          <m:t>2</m:t>
                        </m:r>
                      </m:sup>
                    </m:sSup>
                  </m:oMath>
                </a14:m>
                <a:r>
                  <a:rPr lang="en-US" altLang="zh-TW" dirty="0" smtClean="0"/>
                  <a:t>）。</a:t>
                </a:r>
              </a:p>
              <a:p>
                <a:endParaRPr lang="en-US" altLang="zh-TW" dirty="0" smtClean="0"/>
              </a:p>
              <a:p>
                <a:endParaRPr lang="en-US" altLang="zh-TW" dirty="0" smtClean="0"/>
              </a:p>
              <a:p>
                <a:r>
                  <a:rPr lang="zh-TW" altLang="en-US" dirty="0" smtClean="0"/>
                  <a:t>遺傳演算法通常實現方式為一種電腦類比。對於一個最佳化問題，一定數量的候選解（稱為個體）可抽象表示為染色體，使種群向更好的解進化。傳統上，解用二進位表示（即</a:t>
                </a:r>
                <a:r>
                  <a:rPr lang="en-US" altLang="zh-TW" dirty="0" smtClean="0"/>
                  <a:t>0</a:t>
                </a:r>
                <a:r>
                  <a:rPr lang="zh-TW" altLang="en-US" dirty="0" smtClean="0"/>
                  <a:t>和</a:t>
                </a:r>
                <a:r>
                  <a:rPr lang="en-US" altLang="zh-TW" dirty="0" smtClean="0"/>
                  <a:t>1</a:t>
                </a:r>
                <a:r>
                  <a:rPr lang="zh-TW" altLang="en-US" dirty="0" smtClean="0"/>
                  <a:t>的串），但也可以用其他表示方法。進化從完全隨機個體的種群開始，之後一代一代發生。在每一代中評價整個種群的適應度，從目前種群中隨機地選擇多個個體（基於它們的適應度），通過自然選擇和突變產生新的生命種群，該種群在演算法的下一次疊代中成為目前種群。 </a:t>
                </a:r>
                <a:endParaRPr lang="en-US" altLang="zh-TW"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t>在遺傳演算法裡面，一個染色體</a:t>
                </a:r>
                <a:r>
                  <a:rPr lang="en-US" altLang="zh-TW" dirty="0" smtClean="0"/>
                  <a:t>(chromosome</a:t>
                </a:r>
                <a:r>
                  <a:rPr lang="zh-TW" altLang="en-US" dirty="0" smtClean="0"/>
                  <a:t>，有時候也叫做基因，</a:t>
                </a:r>
                <a:r>
                  <a:rPr lang="en-US" altLang="zh-TW" dirty="0" smtClean="0"/>
                  <a:t>genome) </a:t>
                </a:r>
                <a:r>
                  <a:rPr lang="zh-TW" altLang="en-US" dirty="0" smtClean="0"/>
                  <a:t>是一些引數構成的集合，用來定義遺傳演算法嘗試解決問題的各種答案可能。 染色體常常使用一個簡單的字串來表示，不過有很多種其他的資料結構也可以使用。</a:t>
                </a:r>
              </a:p>
            </p:txBody>
          </p:sp>
        </mc:Choice>
        <mc:Fallback xmlns="">
          <p:sp>
            <p:nvSpPr>
              <p:cNvPr id="3" name="備忘稿版面配置區 2"/>
              <p:cNvSpPr>
                <a:spLocks noGrp="1"/>
              </p:cNvSpPr>
              <p:nvPr>
                <p:ph type="body" idx="1"/>
              </p:nvPr>
            </p:nvSpPr>
            <p:spPr/>
            <p:txBody>
              <a:bodyPr/>
              <a:lstStyle/>
              <a:p>
                <a:r>
                  <a:rPr lang="en-US" altLang="zh-TW" dirty="0" err="1" smtClean="0"/>
                  <a:t>从优化问题的形式来看，遍历所有可行解的计算复杂度为（</a:t>
                </a:r>
                <a:r>
                  <a:rPr lang="en-US" altLang="zh-TW" sz="1200" i="0" dirty="0">
                    <a:solidFill>
                      <a:srgbClr val="FF0000"/>
                    </a:solidFill>
                    <a:latin typeface="Cambria Math" panose="02040503050406030204" pitchFamily="18" charset="0"/>
                    <a:cs typeface="Times New Roman" panose="02020603050405020304" pitchFamily="18" charset="0"/>
                  </a:rPr>
                  <a:t>𝑛</a:t>
                </a:r>
                <a:r>
                  <a:rPr lang="en-US" altLang="zh-TW" sz="1200" i="0" dirty="0" smtClean="0">
                    <a:solidFill>
                      <a:srgbClr val="FF0000"/>
                    </a:solidFill>
                    <a:latin typeface="Cambria Math" panose="02040503050406030204" pitchFamily="18" charset="0"/>
                    <a:cs typeface="Times New Roman" panose="02020603050405020304" pitchFamily="18" charset="0"/>
                  </a:rPr>
                  <a:t>^</a:t>
                </a:r>
                <a:r>
                  <a:rPr lang="en-US" altLang="zh-TW" sz="1200" i="0" dirty="0">
                    <a:solidFill>
                      <a:srgbClr val="FF0000"/>
                    </a:solidFill>
                    <a:latin typeface="Cambria Math" panose="02040503050406030204" pitchFamily="18" charset="0"/>
                    <a:cs typeface="Times New Roman" panose="02020603050405020304" pitchFamily="18" charset="0"/>
                  </a:rPr>
                  <a:t>𝑘</a:t>
                </a:r>
                <a:r>
                  <a:rPr lang="en-US" altLang="zh-TW" dirty="0" smtClean="0"/>
                  <a:t>），</a:t>
                </a:r>
                <a:r>
                  <a:rPr lang="en-US" altLang="zh-TW" dirty="0" err="1" smtClean="0"/>
                  <a:t>计算复杂度取决于基站的数目和MSF、MMPs和DQU的数目</a:t>
                </a:r>
                <a:r>
                  <a:rPr lang="en-US" altLang="zh-TW" dirty="0" smtClean="0"/>
                  <a:t>。</a:t>
                </a:r>
              </a:p>
              <a:p>
                <a:endParaRPr lang="en-US" altLang="zh-TW" dirty="0" smtClean="0"/>
              </a:p>
              <a:p>
                <a:r>
                  <a:rPr lang="en-US" altLang="zh-TW" dirty="0" smtClean="0"/>
                  <a:t>通过使用所提出的启发式方法，计算复杂度降低到（</a:t>
                </a:r>
                <a:r>
                  <a:rPr lang="en-US" altLang="zh-TW" sz="1200" i="0" dirty="0">
                    <a:solidFill>
                      <a:srgbClr val="FF0000"/>
                    </a:solidFill>
                    <a:latin typeface="Cambria Math" panose="02040503050406030204" pitchFamily="18" charset="0"/>
                    <a:cs typeface="Times New Roman" panose="02020603050405020304" pitchFamily="18" charset="0"/>
                  </a:rPr>
                  <a:t>𝑛</a:t>
                </a:r>
                <a:r>
                  <a:rPr lang="en-US" altLang="zh-TW" sz="1200" i="0" dirty="0" smtClean="0">
                    <a:solidFill>
                      <a:srgbClr val="FF0000"/>
                    </a:solidFill>
                    <a:latin typeface="Cambria Math" panose="02040503050406030204" pitchFamily="18" charset="0"/>
                    <a:cs typeface="Times New Roman" panose="02020603050405020304" pitchFamily="18" charset="0"/>
                  </a:rPr>
                  <a:t>^</a:t>
                </a:r>
                <a:r>
                  <a:rPr lang="en-US" altLang="zh-TW" sz="1200" i="0" dirty="0">
                    <a:solidFill>
                      <a:srgbClr val="FF0000"/>
                    </a:solidFill>
                    <a:latin typeface="Cambria Math" panose="02040503050406030204" pitchFamily="18" charset="0"/>
                    <a:cs typeface="Times New Roman" panose="02020603050405020304" pitchFamily="18" charset="0"/>
                  </a:rPr>
                  <a:t>2</a:t>
                </a:r>
                <a:r>
                  <a:rPr lang="en-US" altLang="zh-TW" dirty="0" smtClean="0"/>
                  <a:t>）。</a:t>
                </a:r>
              </a:p>
              <a:p>
                <a:endParaRPr lang="en-US" altLang="zh-TW" dirty="0" smtClean="0"/>
              </a:p>
              <a:p>
                <a:endParaRPr lang="en-US" altLang="zh-TW" dirty="0" smtClean="0"/>
              </a:p>
              <a:p>
                <a:r>
                  <a:rPr lang="zh-TW" altLang="en-US" dirty="0" smtClean="0"/>
                  <a:t>遺傳演算法通常實現方式為一種電腦類比。對於一個最佳化問題，一定數量的候選解（稱為個體）可抽象表示為染色體，使種群向更好的解進化。傳統上，解用二進位表示（即</a:t>
                </a:r>
                <a:r>
                  <a:rPr lang="en-US" altLang="zh-TW" dirty="0" smtClean="0"/>
                  <a:t>0</a:t>
                </a:r>
                <a:r>
                  <a:rPr lang="zh-TW" altLang="en-US" dirty="0" smtClean="0"/>
                  <a:t>和</a:t>
                </a:r>
                <a:r>
                  <a:rPr lang="en-US" altLang="zh-TW" dirty="0" smtClean="0"/>
                  <a:t>1</a:t>
                </a:r>
                <a:r>
                  <a:rPr lang="zh-TW" altLang="en-US" dirty="0" smtClean="0"/>
                  <a:t>的串），但也可以用其他表示方法。進化從完全隨機個體的種群開始，之後一代一代發生。在每一代中評價整個種群的適應度，從目前種群中隨機地選擇多個個體（基於它們的適應度），通過自然選擇和突變產生新的生命種群，該種群在演算法的下一次疊代中成為目前種群。 </a:t>
                </a:r>
                <a:endParaRPr lang="en-US" altLang="zh-TW"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t>在遺傳演算法裡面，一個染色體</a:t>
                </a:r>
                <a:r>
                  <a:rPr lang="en-US" altLang="zh-TW" dirty="0" smtClean="0"/>
                  <a:t>(chromosome</a:t>
                </a:r>
                <a:r>
                  <a:rPr lang="zh-TW" altLang="en-US" dirty="0" smtClean="0"/>
                  <a:t>，有時候也叫做基因，</a:t>
                </a:r>
                <a:r>
                  <a:rPr lang="en-US" altLang="zh-TW" dirty="0" smtClean="0"/>
                  <a:t>genome) </a:t>
                </a:r>
                <a:r>
                  <a:rPr lang="zh-TW" altLang="en-US" dirty="0" smtClean="0"/>
                  <a:t>是一些引數構成的集合，用來定義遺傳演算法嘗試解決問題的各種答案可能。 染色體常常使用一個簡單的字串來表示，不過有很多種其他的資料結構也可以使用。</a:t>
                </a:r>
              </a:p>
            </p:txBody>
          </p:sp>
        </mc:Fallback>
      </mc:AlternateContent>
      <p:sp>
        <p:nvSpPr>
          <p:cNvPr id="4" name="投影片編號版面配置區 3"/>
          <p:cNvSpPr>
            <a:spLocks noGrp="1"/>
          </p:cNvSpPr>
          <p:nvPr>
            <p:ph type="sldNum" sz="quarter" idx="10"/>
          </p:nvPr>
        </p:nvSpPr>
        <p:spPr/>
        <p:txBody>
          <a:bodyPr/>
          <a:lstStyle/>
          <a:p>
            <a:fld id="{03C411E0-4ECD-47AF-BA54-99036B3FAC3D}" type="slidenum">
              <a:rPr lang="zh-TW" altLang="en-US" smtClean="0"/>
              <a:t>69</a:t>
            </a:fld>
            <a:endParaRPr lang="zh-TW" altLang="en-US"/>
          </a:p>
        </p:txBody>
      </p:sp>
    </p:spTree>
    <p:extLst>
      <p:ext uri="{BB962C8B-B14F-4D97-AF65-F5344CB8AC3E}">
        <p14:creationId xmlns:p14="http://schemas.microsoft.com/office/powerpoint/2010/main" val="29935736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dirty="0" smtClean="0"/>
              <a:t>仿真結果表明，MSF＆MMP＆DQUAN是降低總成本和回程成本的替代解決方案。</a:t>
            </a:r>
            <a:br>
              <a:rPr lang="zh-TW" altLang="zh-TW" dirty="0" smtClean="0"/>
            </a:br>
            <a:r>
              <a:rPr lang="zh-TW" altLang="zh-TW" dirty="0" smtClean="0"/>
              <a:t/>
            </a:r>
            <a:br>
              <a:rPr lang="zh-TW" altLang="zh-TW" dirty="0" smtClean="0"/>
            </a:br>
            <a:r>
              <a:rPr lang="zh-TW" altLang="zh-TW" dirty="0" smtClean="0"/>
              <a:t>從遷移成本的角度來看，MMP＆DQUCN的組成是替代解決方案，因為與MMP＆DQUAN和MSF＆MMPAN的組成相比，其遷移成本低。</a:t>
            </a:r>
            <a:endParaRPr lang="zh-TW" altLang="en-US" dirty="0"/>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70</a:t>
            </a:fld>
            <a:endParaRPr lang="zh-TW" altLang="en-US"/>
          </a:p>
        </p:txBody>
      </p:sp>
    </p:spTree>
    <p:extLst>
      <p:ext uri="{BB962C8B-B14F-4D97-AF65-F5344CB8AC3E}">
        <p14:creationId xmlns:p14="http://schemas.microsoft.com/office/powerpoint/2010/main" val="7762649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dirty="0" smtClean="0"/>
              <a:t>為了降低MME的部署成本，提出了虛擬移動性管理實體（vMME）作為基於網絡功能虛擬化（NFV）的替代解決方案，而不是傳統的硬件專用MME實體[6]。</a:t>
            </a:r>
            <a:endParaRPr lang="en-US" altLang="zh-TW" dirty="0" smtClean="0"/>
          </a:p>
          <a:p>
            <a:endParaRPr lang="en-US" altLang="zh-TW" dirty="0" smtClean="0"/>
          </a:p>
          <a:p>
            <a:r>
              <a:rPr lang="zh-TW" altLang="zh-TW" dirty="0" smtClean="0"/>
              <a:t>通過使用NFV，每個常規網絡功能（NF）現在都以1：1映射模型的形式在虛擬機（VM）上運行，或者分解為以1</a:t>
            </a:r>
            <a:r>
              <a:rPr lang="en-US" altLang="zh-TW" dirty="0" smtClean="0"/>
              <a:t>:</a:t>
            </a:r>
            <a:r>
              <a:rPr lang="zh-TW" altLang="zh-TW" dirty="0" smtClean="0"/>
              <a:t>N個映射模型[7] – [9]的形式在多個VM上運行的稱為虛擬網絡功能組件（VNFC）的較小組件。 其中1通常代表分解的網絡函數，N是函數分解後的VNFC數。</a:t>
            </a:r>
            <a:endParaRPr lang="en-US" altLang="zh-TW" dirty="0" smtClean="0"/>
          </a:p>
          <a:p>
            <a:endParaRPr lang="zh-TW" altLang="en-US" dirty="0"/>
          </a:p>
        </p:txBody>
      </p:sp>
      <p:sp>
        <p:nvSpPr>
          <p:cNvPr id="4" name="投影片編號版面配置區 3"/>
          <p:cNvSpPr>
            <a:spLocks noGrp="1"/>
          </p:cNvSpPr>
          <p:nvPr>
            <p:ph type="sldNum" sz="quarter" idx="5"/>
          </p:nvPr>
        </p:nvSpPr>
        <p:spPr/>
        <p:txBody>
          <a:bodyPr/>
          <a:lstStyle/>
          <a:p>
            <a:fld id="{03C411E0-4ECD-47AF-BA54-99036B3FAC3D}" type="slidenum">
              <a:rPr lang="zh-TW" altLang="en-US" smtClean="0"/>
              <a:t>7</a:t>
            </a:fld>
            <a:endParaRPr lang="zh-TW" altLang="en-US"/>
          </a:p>
        </p:txBody>
      </p:sp>
    </p:spTree>
    <p:extLst>
      <p:ext uri="{BB962C8B-B14F-4D97-AF65-F5344CB8AC3E}">
        <p14:creationId xmlns:p14="http://schemas.microsoft.com/office/powerpoint/2010/main" val="31661798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dirty="0" smtClean="0"/>
              <a:t>軟件定義網絡（SDN）提供的可編程網絡連接實現了SDN和NFV的結合，以提供動態，靈活的部署和按需擴展VNF，這為移動分組核心向5G系統的發展做出了很大貢獻[6 ]，[10]。</a:t>
            </a:r>
            <a:endParaRPr lang="en-US" altLang="zh-TW" dirty="0" smtClean="0"/>
          </a:p>
          <a:p>
            <a:endParaRPr lang="en-US" altLang="zh-TW" dirty="0" smtClean="0"/>
          </a:p>
          <a:p>
            <a:r>
              <a:rPr lang="en-US" altLang="zh-TW" dirty="0" err="1" smtClean="0"/>
              <a:t>在文献</a:t>
            </a:r>
            <a:r>
              <a:rPr lang="en-US" altLang="zh-TW" dirty="0" smtClean="0"/>
              <a:t>[6]中，提出了EPC作为一种服务，描述了在云环境中部署EPC的四种方法，包括1:1映射、1:N映射、N:1映射和N:2映射，这些方法依赖于不同的VNF映射方法。vMME也分为1:1、1:N、N:1和N:2映射。</a:t>
            </a:r>
          </a:p>
          <a:p>
            <a:endParaRPr lang="zh-TW" altLang="en-US" dirty="0"/>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8</a:t>
            </a:fld>
            <a:endParaRPr lang="zh-TW" altLang="en-US"/>
          </a:p>
        </p:txBody>
      </p:sp>
    </p:spTree>
    <p:extLst>
      <p:ext uri="{BB962C8B-B14F-4D97-AF65-F5344CB8AC3E}">
        <p14:creationId xmlns:p14="http://schemas.microsoft.com/office/powerpoint/2010/main" val="3046544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在[21]和[22]中，研究了vMME的1:N映射，并将vMME分解为前端（FE）、</a:t>
            </a:r>
            <a:r>
              <a:rPr lang="en-US" altLang="zh-TW" dirty="0" err="1" smtClean="0"/>
              <a:t>工作（W）和状态数据库（DB）三个功能实体</a:t>
            </a:r>
            <a:r>
              <a:rPr lang="en-US" altLang="zh-TW" dirty="0" smtClean="0"/>
              <a:t>。</a:t>
            </a:r>
          </a:p>
          <a:p>
            <a:endParaRPr lang="en-US" altLang="zh-TW" dirty="0" smtClean="0"/>
          </a:p>
          <a:p>
            <a:r>
              <a:rPr lang="en-US" altLang="zh-TW" dirty="0" smtClean="0"/>
              <a:t>FE是与其他网络实体的通信接口，它还负责平衡Ws之间的负载。W只负责实现vMME的功能逻辑，不存储UE的会话状态信息。</a:t>
            </a:r>
            <a:r>
              <a:rPr lang="en-US" altLang="zh-TW" dirty="0" smtClean="0">
                <a:solidFill>
                  <a:schemeClr val="tx2">
                    <a:lumMod val="75000"/>
                  </a:schemeClr>
                </a:solidFill>
                <a:latin typeface="Times New Roman" panose="02020603050405020304" pitchFamily="18" charset="0"/>
                <a:cs typeface="Times New Roman" panose="02020603050405020304" pitchFamily="18" charset="0"/>
              </a:rPr>
              <a:t>DB</a:t>
            </a:r>
            <a:r>
              <a:rPr lang="en-US" altLang="zh-TW" dirty="0" smtClean="0"/>
              <a:t>存储用户的会话状态信息。</a:t>
            </a:r>
            <a:endParaRPr lang="zh-TW" altLang="en-US" dirty="0"/>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9</a:t>
            </a:fld>
            <a:endParaRPr lang="zh-TW" altLang="en-US"/>
          </a:p>
        </p:txBody>
      </p:sp>
    </p:spTree>
    <p:extLst>
      <p:ext uri="{BB962C8B-B14F-4D97-AF65-F5344CB8AC3E}">
        <p14:creationId xmlns:p14="http://schemas.microsoft.com/office/powerpoint/2010/main" val="148979439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grpSp>
        <p:nvGrpSpPr>
          <p:cNvPr id="4" name="群組 17"/>
          <p:cNvGrpSpPr>
            <a:grpSpLocks/>
          </p:cNvGrpSpPr>
          <p:nvPr/>
        </p:nvGrpSpPr>
        <p:grpSpPr bwMode="auto">
          <a:xfrm>
            <a:off x="0" y="0"/>
            <a:ext cx="12192000" cy="6858000"/>
            <a:chOff x="0" y="0"/>
            <a:chExt cx="9143995" cy="6858000"/>
          </a:xfrm>
        </p:grpSpPr>
        <p:grpSp>
          <p:nvGrpSpPr>
            <p:cNvPr id="5" name="Group 9"/>
            <p:cNvGrpSpPr>
              <a:grpSpLocks/>
            </p:cNvGrpSpPr>
            <p:nvPr/>
          </p:nvGrpSpPr>
          <p:grpSpPr bwMode="auto">
            <a:xfrm>
              <a:off x="5399085" y="6113463"/>
              <a:ext cx="3744910" cy="700087"/>
              <a:chOff x="3379" y="3851"/>
              <a:chExt cx="2359" cy="441"/>
            </a:xfrm>
          </p:grpSpPr>
          <p:pic>
            <p:nvPicPr>
              <p:cNvPr id="11" name="Picture 12"/>
              <p:cNvPicPr>
                <a:picLocks noChangeAspect="1" noChangeArrowheads="1"/>
              </p:cNvPicPr>
              <p:nvPr/>
            </p:nvPicPr>
            <p:blipFill>
              <a:blip r:embed="rId2" cstate="print"/>
              <a:srcRect/>
              <a:stretch>
                <a:fillRect/>
              </a:stretch>
            </p:blipFill>
            <p:spPr bwMode="auto">
              <a:xfrm>
                <a:off x="5255" y="3851"/>
                <a:ext cx="483" cy="441"/>
              </a:xfrm>
              <a:prstGeom prst="rect">
                <a:avLst/>
              </a:prstGeom>
              <a:noFill/>
              <a:ln w="9525">
                <a:noFill/>
                <a:miter lim="800000"/>
                <a:headEnd/>
                <a:tailEnd/>
              </a:ln>
            </p:spPr>
          </p:pic>
          <p:sp>
            <p:nvSpPr>
              <p:cNvPr id="12" name="矩形 18"/>
              <p:cNvSpPr>
                <a:spLocks noChangeArrowheads="1"/>
              </p:cNvSpPr>
              <p:nvPr/>
            </p:nvSpPr>
            <p:spPr bwMode="auto">
              <a:xfrm>
                <a:off x="3379" y="4020"/>
                <a:ext cx="1961" cy="250"/>
              </a:xfrm>
              <a:prstGeom prst="rect">
                <a:avLst/>
              </a:prstGeom>
              <a:noFill/>
              <a:ln w="9525">
                <a:noFill/>
                <a:miter lim="800000"/>
                <a:headEnd/>
                <a:tailEnd/>
              </a:ln>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zh-TW" sz="1000" b="0" i="0" u="none" strike="noStrike" kern="1200" cap="none" spc="0" normalizeH="0" baseline="0" noProof="0">
                    <a:ln>
                      <a:noFill/>
                    </a:ln>
                    <a:solidFill>
                      <a:srgbClr val="969696"/>
                    </a:solidFill>
                    <a:effectLst/>
                    <a:uLnTx/>
                    <a:uFillTx/>
                    <a:latin typeface="Calibri" pitchFamily="34" charset="0"/>
                    <a:ea typeface="新細明體" charset="-120"/>
                    <a:cs typeface="+mn-cs"/>
                  </a:rPr>
                  <a:t>National Chung Cheng University</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zh-TW" sz="1000" b="0" i="0" u="none" strike="noStrike" kern="1200" cap="none" spc="0" normalizeH="0" baseline="0" noProof="0">
                    <a:ln>
                      <a:noFill/>
                    </a:ln>
                    <a:solidFill>
                      <a:srgbClr val="969696"/>
                    </a:solidFill>
                    <a:effectLst/>
                    <a:uLnTx/>
                    <a:uFillTx/>
                    <a:latin typeface="Calibri" pitchFamily="34" charset="0"/>
                    <a:ea typeface="新細明體" charset="-120"/>
                    <a:cs typeface="+mn-cs"/>
                  </a:rPr>
                  <a:t>Dept. Computer Science &amp; Information Engineering</a:t>
                </a:r>
              </a:p>
            </p:txBody>
          </p:sp>
        </p:grpSp>
        <p:pic>
          <p:nvPicPr>
            <p:cNvPr id="6" name="Picture 7"/>
            <p:cNvPicPr>
              <a:picLocks noChangeAspect="1" noChangeArrowheads="1"/>
            </p:cNvPicPr>
            <p:nvPr/>
          </p:nvPicPr>
          <p:blipFill>
            <a:blip r:embed="rId3" cstate="print">
              <a:clrChange>
                <a:clrFrom>
                  <a:srgbClr val="FFFFFF"/>
                </a:clrFrom>
                <a:clrTo>
                  <a:srgbClr val="FFFFFF">
                    <a:alpha val="0"/>
                  </a:srgbClr>
                </a:clrTo>
              </a:clrChange>
            </a:blip>
            <a:srcRect l="22060" b="24757"/>
            <a:stretch>
              <a:fillRect/>
            </a:stretch>
          </p:blipFill>
          <p:spPr bwMode="auto">
            <a:xfrm>
              <a:off x="0" y="4643438"/>
              <a:ext cx="2271713" cy="2214562"/>
            </a:xfrm>
            <a:prstGeom prst="rect">
              <a:avLst/>
            </a:prstGeom>
            <a:noFill/>
            <a:ln w="9525">
              <a:noFill/>
              <a:miter lim="800000"/>
              <a:headEnd/>
              <a:tailEnd/>
            </a:ln>
          </p:spPr>
        </p:pic>
        <p:pic>
          <p:nvPicPr>
            <p:cNvPr id="7" name="Picture 8"/>
            <p:cNvPicPr>
              <a:picLocks noChangeAspect="1" noChangeArrowheads="1"/>
            </p:cNvPicPr>
            <p:nvPr/>
          </p:nvPicPr>
          <p:blipFill>
            <a:blip r:embed="rId4" cstate="print">
              <a:clrChange>
                <a:clrFrom>
                  <a:srgbClr val="FFFFFF"/>
                </a:clrFrom>
                <a:clrTo>
                  <a:srgbClr val="FFFFFF">
                    <a:alpha val="0"/>
                  </a:srgbClr>
                </a:clrTo>
              </a:clrChange>
            </a:blip>
            <a:srcRect b="3809"/>
            <a:stretch>
              <a:fillRect/>
            </a:stretch>
          </p:blipFill>
          <p:spPr bwMode="auto">
            <a:xfrm>
              <a:off x="2214563" y="5053013"/>
              <a:ext cx="1819275" cy="1804987"/>
            </a:xfrm>
            <a:prstGeom prst="rect">
              <a:avLst/>
            </a:prstGeom>
            <a:noFill/>
            <a:ln w="9525">
              <a:noFill/>
              <a:miter lim="800000"/>
              <a:headEnd/>
              <a:tailEnd/>
            </a:ln>
          </p:spPr>
        </p:pic>
        <p:pic>
          <p:nvPicPr>
            <p:cNvPr id="8" name="Picture 9"/>
            <p:cNvPicPr>
              <a:picLocks noChangeAspect="1" noChangeArrowheads="1"/>
            </p:cNvPicPr>
            <p:nvPr/>
          </p:nvPicPr>
          <p:blipFill>
            <a:blip r:embed="rId3" cstate="print">
              <a:grayscl/>
            </a:blip>
            <a:srcRect l="21568" t="33981"/>
            <a:stretch>
              <a:fillRect/>
            </a:stretch>
          </p:blipFill>
          <p:spPr bwMode="auto">
            <a:xfrm>
              <a:off x="0" y="0"/>
              <a:ext cx="2286000" cy="1943100"/>
            </a:xfrm>
            <a:prstGeom prst="rect">
              <a:avLst/>
            </a:prstGeom>
            <a:noFill/>
            <a:ln w="9525">
              <a:noFill/>
              <a:miter lim="800000"/>
              <a:headEnd/>
              <a:tailEnd/>
            </a:ln>
          </p:spPr>
        </p:pic>
        <p:pic>
          <p:nvPicPr>
            <p:cNvPr id="9" name="Picture 11"/>
            <p:cNvPicPr>
              <a:picLocks noChangeAspect="1" noChangeArrowheads="1"/>
            </p:cNvPicPr>
            <p:nvPr/>
          </p:nvPicPr>
          <p:blipFill>
            <a:blip r:embed="rId5" cstate="print">
              <a:clrChange>
                <a:clrFrom>
                  <a:srgbClr val="FFFFFF"/>
                </a:clrFrom>
                <a:clrTo>
                  <a:srgbClr val="FFFFFF">
                    <a:alpha val="0"/>
                  </a:srgbClr>
                </a:clrTo>
              </a:clrChange>
            </a:blip>
            <a:srcRect l="73567"/>
            <a:stretch>
              <a:fillRect/>
            </a:stretch>
          </p:blipFill>
          <p:spPr bwMode="auto">
            <a:xfrm>
              <a:off x="0" y="1162050"/>
              <a:ext cx="1052513" cy="3981450"/>
            </a:xfrm>
            <a:prstGeom prst="rect">
              <a:avLst/>
            </a:prstGeom>
            <a:noFill/>
            <a:ln w="9525">
              <a:noFill/>
              <a:miter lim="800000"/>
              <a:headEnd/>
              <a:tailEnd/>
            </a:ln>
          </p:spPr>
        </p:pic>
        <p:sp>
          <p:nvSpPr>
            <p:cNvPr id="10" name="矩形 16"/>
            <p:cNvSpPr>
              <a:spLocks noChangeArrowheads="1"/>
            </p:cNvSpPr>
            <p:nvPr/>
          </p:nvSpPr>
          <p:spPr bwMode="auto">
            <a:xfrm>
              <a:off x="142875" y="6367463"/>
              <a:ext cx="4284661" cy="338137"/>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TW" sz="1600" b="1" i="0" u="none" strike="noStrike" kern="1200" cap="none" spc="0" normalizeH="0" baseline="0" noProof="0" dirty="0" smtClean="0">
                  <a:ln>
                    <a:noFill/>
                  </a:ln>
                  <a:solidFill>
                    <a:prstClr val="black"/>
                  </a:solidFill>
                  <a:effectLst/>
                  <a:uLnTx/>
                  <a:uFillTx/>
                  <a:latin typeface="Calibri" pitchFamily="34" charset="0"/>
                  <a:ea typeface="新細明體" charset="-120"/>
                  <a:cs typeface="+mn-cs"/>
                </a:rPr>
                <a:t>2020 </a:t>
              </a:r>
              <a:r>
                <a:rPr kumimoji="0" lang="en-US" altLang="zh-TW" sz="1600" b="1" i="0" u="none" strike="noStrike" kern="1200" cap="none" spc="0" normalizeH="0" baseline="0" noProof="0" dirty="0">
                  <a:ln>
                    <a:noFill/>
                  </a:ln>
                  <a:solidFill>
                    <a:prstClr val="black"/>
                  </a:solidFill>
                  <a:effectLst/>
                  <a:uLnTx/>
                  <a:uFillTx/>
                  <a:latin typeface="Calibri" pitchFamily="34" charset="0"/>
                  <a:ea typeface="新細明體" charset="-120"/>
                  <a:cs typeface="+mn-cs"/>
                </a:rPr>
                <a:t>Mobile All-IP Networking Laboratory</a:t>
              </a:r>
            </a:p>
          </p:txBody>
        </p:sp>
      </p:grpSp>
      <p:sp>
        <p:nvSpPr>
          <p:cNvPr id="2" name="標題 1"/>
          <p:cNvSpPr>
            <a:spLocks noGrp="1"/>
          </p:cNvSpPr>
          <p:nvPr>
            <p:ph type="ctrTitle"/>
          </p:nvPr>
        </p:nvSpPr>
        <p:spPr>
          <a:xfrm>
            <a:off x="914400" y="1676401"/>
            <a:ext cx="10363200" cy="1470025"/>
          </a:xfrm>
        </p:spPr>
        <p:txBody>
          <a:bodyPr/>
          <a:lstStyle>
            <a:lvl1pPr>
              <a:defRPr>
                <a:latin typeface="微軟正黑體" pitchFamily="34" charset="-120"/>
                <a:ea typeface="微軟正黑體" pitchFamily="34" charset="-120"/>
              </a:defRPr>
            </a:lvl1pPr>
          </a:lstStyle>
          <a:p>
            <a:r>
              <a:rPr lang="zh-TW" altLang="en-US"/>
              <a:t>按一下以編輯母片標題樣式</a:t>
            </a:r>
            <a:endParaRPr lang="en-US"/>
          </a:p>
        </p:txBody>
      </p:sp>
      <p:sp>
        <p:nvSpPr>
          <p:cNvPr id="3" name="副標題 2"/>
          <p:cNvSpPr>
            <a:spLocks noGrp="1"/>
          </p:cNvSpPr>
          <p:nvPr>
            <p:ph type="subTitle" idx="1"/>
          </p:nvPr>
        </p:nvSpPr>
        <p:spPr>
          <a:xfrm>
            <a:off x="1828800" y="3432175"/>
            <a:ext cx="8534400" cy="1752600"/>
          </a:xfrm>
        </p:spPr>
        <p:txBody>
          <a:bodyPr/>
          <a:lstStyle>
            <a:lvl1pPr marL="0" indent="0" algn="ctr">
              <a:buNone/>
              <a:defRPr>
                <a:solidFill>
                  <a:schemeClr val="tx1">
                    <a:tint val="75000"/>
                  </a:schemeClr>
                </a:solidFill>
                <a:latin typeface="微軟正黑體" pitchFamily="34" charset="-120"/>
                <a:ea typeface="微軟正黑體" pitchFamily="34" charset="-12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按一下以編輯母片副標題樣式</a:t>
            </a:r>
            <a:endParaRPr lang="en-US"/>
          </a:p>
        </p:txBody>
      </p:sp>
      <p:sp>
        <p:nvSpPr>
          <p:cNvPr id="13" name="日期版面配置區 3"/>
          <p:cNvSpPr>
            <a:spLocks noGrp="1"/>
          </p:cNvSpPr>
          <p:nvPr>
            <p:ph type="dt" sz="half" idx="10"/>
          </p:nvPr>
        </p:nvSpPr>
        <p:spPr>
          <a:xfrm>
            <a:off x="672800" y="5775135"/>
            <a:ext cx="2844800" cy="365125"/>
          </a:xfrm>
        </p:spPr>
        <p:txBody>
          <a:bodyPr/>
          <a:lstStyle>
            <a:lvl1pPr>
              <a:defRPr>
                <a:latin typeface="微軟正黑體" pitchFamily="34" charset="-120"/>
                <a:ea typeface="微軟正黑體" pitchFamily="34" charset="-120"/>
              </a:defRPr>
            </a:lvl1pPr>
          </a:lstStyle>
          <a:p>
            <a:pPr fontAlgn="base">
              <a:spcBef>
                <a:spcPct val="0"/>
              </a:spcBef>
              <a:spcAft>
                <a:spcPct val="0"/>
              </a:spcAft>
              <a:defRPr/>
            </a:pPr>
            <a:endParaRPr lang="en-US" altLang="zh-TW" dirty="0"/>
          </a:p>
        </p:txBody>
      </p:sp>
      <p:sp>
        <p:nvSpPr>
          <p:cNvPr id="14" name="頁尾版面配置區 4"/>
          <p:cNvSpPr>
            <a:spLocks noGrp="1"/>
          </p:cNvSpPr>
          <p:nvPr>
            <p:ph type="ftr" sz="quarter" idx="11"/>
          </p:nvPr>
        </p:nvSpPr>
        <p:spPr/>
        <p:txBody>
          <a:bodyPr/>
          <a:lstStyle>
            <a:lvl1pPr>
              <a:defRPr>
                <a:latin typeface="微軟正黑體" pitchFamily="34" charset="-120"/>
                <a:ea typeface="微軟正黑體" pitchFamily="34" charset="-120"/>
              </a:defRPr>
            </a:lvl1pPr>
          </a:lstStyle>
          <a:p>
            <a:pPr fontAlgn="base">
              <a:spcBef>
                <a:spcPct val="0"/>
              </a:spcBef>
              <a:spcAft>
                <a:spcPct val="0"/>
              </a:spcAft>
              <a:defRPr/>
            </a:pPr>
            <a:r>
              <a:rPr lang="en-US" altLang="zh-TW"/>
              <a:t>/all</a:t>
            </a:r>
          </a:p>
        </p:txBody>
      </p:sp>
      <p:sp>
        <p:nvSpPr>
          <p:cNvPr id="15" name="投影片編號版面配置區 5"/>
          <p:cNvSpPr>
            <a:spLocks noGrp="1"/>
          </p:cNvSpPr>
          <p:nvPr>
            <p:ph type="sldNum" sz="quarter" idx="12"/>
          </p:nvPr>
        </p:nvSpPr>
        <p:spPr/>
        <p:txBody>
          <a:bodyPr/>
          <a:lstStyle>
            <a:lvl1pPr>
              <a:defRPr>
                <a:latin typeface="微軟正黑體" pitchFamily="34" charset="-120"/>
                <a:ea typeface="微軟正黑體" pitchFamily="34" charset="-120"/>
              </a:defRPr>
            </a:lvl1pPr>
          </a:lstStyle>
          <a:p>
            <a:pPr fontAlgn="base">
              <a:spcBef>
                <a:spcPct val="0"/>
              </a:spcBef>
              <a:spcAft>
                <a:spcPct val="0"/>
              </a:spcAft>
            </a:pPr>
            <a:fld id="{A699FADD-8D0F-4F79-B0D0-4667CE7E4FC0}" type="slidenum">
              <a:rPr lang="en-US" altLang="zh-TW" smtClean="0"/>
              <a:pPr fontAlgn="base">
                <a:spcBef>
                  <a:spcPct val="0"/>
                </a:spcBef>
                <a:spcAft>
                  <a:spcPct val="0"/>
                </a:spcAft>
              </a:pPr>
              <a:t>‹#›</a:t>
            </a:fld>
            <a:endParaRPr lang="en-US" altLang="zh-TW" dirty="0"/>
          </a:p>
        </p:txBody>
      </p:sp>
    </p:spTree>
    <p:extLst>
      <p:ext uri="{BB962C8B-B14F-4D97-AF65-F5344CB8AC3E}">
        <p14:creationId xmlns:p14="http://schemas.microsoft.com/office/powerpoint/2010/main" val="36457784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cxnSp>
        <p:nvCxnSpPr>
          <p:cNvPr id="4" name="直線接點 3"/>
          <p:cNvCxnSpPr/>
          <p:nvPr/>
        </p:nvCxnSpPr>
        <p:spPr>
          <a:xfrm>
            <a:off x="609600" y="1493839"/>
            <a:ext cx="10972800" cy="1587"/>
          </a:xfrm>
          <a:prstGeom prst="line">
            <a:avLst/>
          </a:prstGeom>
        </p:spPr>
        <p:style>
          <a:lnRef idx="3">
            <a:schemeClr val="accent1"/>
          </a:lnRef>
          <a:fillRef idx="0">
            <a:schemeClr val="accent1"/>
          </a:fillRef>
          <a:effectRef idx="2">
            <a:schemeClr val="accent1"/>
          </a:effectRef>
          <a:fontRef idx="minor">
            <a:schemeClr val="tx1"/>
          </a:fontRef>
        </p:style>
      </p:cxnSp>
      <p:sp>
        <p:nvSpPr>
          <p:cNvPr id="2" name="標題 1"/>
          <p:cNvSpPr>
            <a:spLocks noGrp="1"/>
          </p:cNvSpPr>
          <p:nvPr>
            <p:ph type="title"/>
          </p:nvPr>
        </p:nvSpPr>
        <p:spPr/>
        <p:txBody>
          <a:bodyPr/>
          <a:lstStyle/>
          <a:p>
            <a:r>
              <a:rPr lang="zh-TW" altLang="en-US"/>
              <a:t>按一下以編輯母片標題樣式</a:t>
            </a:r>
            <a:endParaRPr lang="en-US"/>
          </a:p>
        </p:txBody>
      </p:sp>
      <p:sp>
        <p:nvSpPr>
          <p:cNvPr id="3" name="直排文字版面配置區 2"/>
          <p:cNvSpPr>
            <a:spLocks noGrp="1"/>
          </p:cNvSpPr>
          <p:nvPr>
            <p:ph type="body" orient="vert" idx="1"/>
          </p:nvPr>
        </p:nvSpPr>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3"/>
          <p:cNvSpPr>
            <a:spLocks noGrp="1"/>
          </p:cNvSpPr>
          <p:nvPr>
            <p:ph type="dt" sz="half" idx="10"/>
          </p:nvPr>
        </p:nvSpPr>
        <p:spPr/>
        <p:txBody>
          <a:bodyPr/>
          <a:lstStyle>
            <a:lvl1pPr>
              <a:defRPr/>
            </a:lvl1pPr>
          </a:lstStyle>
          <a:p>
            <a:pPr fontAlgn="base">
              <a:spcBef>
                <a:spcPct val="0"/>
              </a:spcBef>
              <a:spcAft>
                <a:spcPct val="0"/>
              </a:spcAft>
              <a:defRPr/>
            </a:pPr>
            <a:fld id="{3F8799C4-9A21-4D9B-BAD9-483784F5284E}" type="datetime1">
              <a:rPr lang="en-US" altLang="zh-TW" smtClean="0"/>
              <a:pPr fontAlgn="base">
                <a:spcBef>
                  <a:spcPct val="0"/>
                </a:spcBef>
                <a:spcAft>
                  <a:spcPct val="0"/>
                </a:spcAft>
                <a:defRPr/>
              </a:pPr>
              <a:t>3/31/2020</a:t>
            </a:fld>
            <a:endParaRPr lang="en-US" altLang="zh-TW"/>
          </a:p>
        </p:txBody>
      </p:sp>
      <p:sp>
        <p:nvSpPr>
          <p:cNvPr id="6" name="頁尾版面配置區 4"/>
          <p:cNvSpPr>
            <a:spLocks noGrp="1"/>
          </p:cNvSpPr>
          <p:nvPr>
            <p:ph type="ftr" sz="quarter" idx="11"/>
          </p:nvPr>
        </p:nvSpPr>
        <p:spPr/>
        <p:txBody>
          <a:bodyPr/>
          <a:lstStyle>
            <a:lvl1pPr>
              <a:defRPr/>
            </a:lvl1pPr>
          </a:lstStyle>
          <a:p>
            <a:pPr fontAlgn="base">
              <a:spcBef>
                <a:spcPct val="0"/>
              </a:spcBef>
              <a:spcAft>
                <a:spcPct val="0"/>
              </a:spcAft>
              <a:defRPr/>
            </a:pPr>
            <a:r>
              <a:rPr lang="en-US" altLang="zh-TW"/>
              <a:t>/all</a:t>
            </a:r>
          </a:p>
        </p:txBody>
      </p:sp>
      <p:sp>
        <p:nvSpPr>
          <p:cNvPr id="7" name="投影片編號版面配置區 5"/>
          <p:cNvSpPr>
            <a:spLocks noGrp="1"/>
          </p:cNvSpPr>
          <p:nvPr>
            <p:ph type="sldNum" sz="quarter" idx="12"/>
          </p:nvPr>
        </p:nvSpPr>
        <p:spPr/>
        <p:txBody>
          <a:bodyPr/>
          <a:lstStyle>
            <a:lvl1pPr>
              <a:defRPr/>
            </a:lvl1pPr>
          </a:lstStyle>
          <a:p>
            <a:pPr fontAlgn="base">
              <a:spcBef>
                <a:spcPct val="0"/>
              </a:spcBef>
              <a:spcAft>
                <a:spcPct val="0"/>
              </a:spcAft>
            </a:pPr>
            <a:fld id="{B722050B-B23A-4C93-A413-630D7056BB59}" type="slidenum">
              <a:rPr lang="en-US" altLang="zh-TW" smtClean="0"/>
              <a:pPr fontAlgn="base">
                <a:spcBef>
                  <a:spcPct val="0"/>
                </a:spcBef>
                <a:spcAft>
                  <a:spcPct val="0"/>
                </a:spcAft>
              </a:pPr>
              <a:t>‹#›</a:t>
            </a:fld>
            <a:endParaRPr lang="en-US" altLang="zh-TW"/>
          </a:p>
        </p:txBody>
      </p:sp>
    </p:spTree>
    <p:extLst>
      <p:ext uri="{BB962C8B-B14F-4D97-AF65-F5344CB8AC3E}">
        <p14:creationId xmlns:p14="http://schemas.microsoft.com/office/powerpoint/2010/main" val="20006839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cxnSp>
        <p:nvCxnSpPr>
          <p:cNvPr id="4" name="直線接點 3"/>
          <p:cNvCxnSpPr/>
          <p:nvPr/>
        </p:nvCxnSpPr>
        <p:spPr>
          <a:xfrm rot="5400000">
            <a:off x="5842001" y="3199872"/>
            <a:ext cx="5791200" cy="4233"/>
          </a:xfrm>
          <a:prstGeom prst="line">
            <a:avLst/>
          </a:prstGeom>
        </p:spPr>
        <p:style>
          <a:lnRef idx="3">
            <a:schemeClr val="accent1"/>
          </a:lnRef>
          <a:fillRef idx="0">
            <a:schemeClr val="accent1"/>
          </a:fillRef>
          <a:effectRef idx="2">
            <a:schemeClr val="accent1"/>
          </a:effectRef>
          <a:fontRef idx="minor">
            <a:schemeClr val="tx1"/>
          </a:fontRef>
        </p:style>
      </p:cxnSp>
      <p:sp>
        <p:nvSpPr>
          <p:cNvPr id="2" name="直排標題 1"/>
          <p:cNvSpPr>
            <a:spLocks noGrp="1"/>
          </p:cNvSpPr>
          <p:nvPr>
            <p:ph type="title" orient="vert"/>
          </p:nvPr>
        </p:nvSpPr>
        <p:spPr>
          <a:xfrm>
            <a:off x="8839200" y="274639"/>
            <a:ext cx="2743200" cy="5851525"/>
          </a:xfrm>
        </p:spPr>
        <p:txBody>
          <a:bodyPr vert="eaVert"/>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609600" y="274639"/>
            <a:ext cx="8026400" cy="5851525"/>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3"/>
          <p:cNvSpPr>
            <a:spLocks noGrp="1"/>
          </p:cNvSpPr>
          <p:nvPr>
            <p:ph type="dt" sz="half" idx="10"/>
          </p:nvPr>
        </p:nvSpPr>
        <p:spPr/>
        <p:txBody>
          <a:bodyPr/>
          <a:lstStyle>
            <a:lvl1pPr>
              <a:defRPr/>
            </a:lvl1pPr>
          </a:lstStyle>
          <a:p>
            <a:pPr fontAlgn="base">
              <a:spcBef>
                <a:spcPct val="0"/>
              </a:spcBef>
              <a:spcAft>
                <a:spcPct val="0"/>
              </a:spcAft>
              <a:defRPr/>
            </a:pPr>
            <a:fld id="{8609A18C-BB0C-4957-AEEA-DF23DB2324A8}" type="datetime1">
              <a:rPr lang="en-US" altLang="zh-TW" smtClean="0"/>
              <a:pPr fontAlgn="base">
                <a:spcBef>
                  <a:spcPct val="0"/>
                </a:spcBef>
                <a:spcAft>
                  <a:spcPct val="0"/>
                </a:spcAft>
                <a:defRPr/>
              </a:pPr>
              <a:t>3/31/2020</a:t>
            </a:fld>
            <a:endParaRPr lang="en-US" altLang="zh-TW"/>
          </a:p>
        </p:txBody>
      </p:sp>
      <p:sp>
        <p:nvSpPr>
          <p:cNvPr id="6" name="頁尾版面配置區 4"/>
          <p:cNvSpPr>
            <a:spLocks noGrp="1"/>
          </p:cNvSpPr>
          <p:nvPr>
            <p:ph type="ftr" sz="quarter" idx="11"/>
          </p:nvPr>
        </p:nvSpPr>
        <p:spPr/>
        <p:txBody>
          <a:bodyPr/>
          <a:lstStyle>
            <a:lvl1pPr>
              <a:defRPr/>
            </a:lvl1pPr>
          </a:lstStyle>
          <a:p>
            <a:pPr fontAlgn="base">
              <a:spcBef>
                <a:spcPct val="0"/>
              </a:spcBef>
              <a:spcAft>
                <a:spcPct val="0"/>
              </a:spcAft>
              <a:defRPr/>
            </a:pPr>
            <a:r>
              <a:rPr lang="en-US" altLang="zh-TW"/>
              <a:t>/all</a:t>
            </a:r>
          </a:p>
        </p:txBody>
      </p:sp>
      <p:sp>
        <p:nvSpPr>
          <p:cNvPr id="7" name="投影片編號版面配置區 5"/>
          <p:cNvSpPr>
            <a:spLocks noGrp="1"/>
          </p:cNvSpPr>
          <p:nvPr>
            <p:ph type="sldNum" sz="quarter" idx="12"/>
          </p:nvPr>
        </p:nvSpPr>
        <p:spPr/>
        <p:txBody>
          <a:bodyPr/>
          <a:lstStyle>
            <a:lvl1pPr>
              <a:defRPr/>
            </a:lvl1pPr>
          </a:lstStyle>
          <a:p>
            <a:pPr fontAlgn="base">
              <a:spcBef>
                <a:spcPct val="0"/>
              </a:spcBef>
              <a:spcAft>
                <a:spcPct val="0"/>
              </a:spcAft>
            </a:pPr>
            <a:fld id="{8D10E5F8-9EE4-47A5-9539-1A2F6D5ACD5B}" type="slidenum">
              <a:rPr lang="en-US" altLang="zh-TW" smtClean="0"/>
              <a:pPr fontAlgn="base">
                <a:spcBef>
                  <a:spcPct val="0"/>
                </a:spcBef>
                <a:spcAft>
                  <a:spcPct val="0"/>
                </a:spcAft>
              </a:pPr>
              <a:t>‹#›</a:t>
            </a:fld>
            <a:endParaRPr lang="en-US" altLang="zh-TW"/>
          </a:p>
        </p:txBody>
      </p:sp>
    </p:spTree>
    <p:extLst>
      <p:ext uri="{BB962C8B-B14F-4D97-AF65-F5344CB8AC3E}">
        <p14:creationId xmlns:p14="http://schemas.microsoft.com/office/powerpoint/2010/main" val="5532689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grpSp>
        <p:nvGrpSpPr>
          <p:cNvPr id="4" name="群組 17"/>
          <p:cNvGrpSpPr>
            <a:grpSpLocks/>
          </p:cNvGrpSpPr>
          <p:nvPr/>
        </p:nvGrpSpPr>
        <p:grpSpPr bwMode="auto">
          <a:xfrm>
            <a:off x="0" y="0"/>
            <a:ext cx="12192000" cy="6858000"/>
            <a:chOff x="0" y="0"/>
            <a:chExt cx="9143995" cy="6858000"/>
          </a:xfrm>
        </p:grpSpPr>
        <p:grpSp>
          <p:nvGrpSpPr>
            <p:cNvPr id="5" name="Group 9"/>
            <p:cNvGrpSpPr>
              <a:grpSpLocks/>
            </p:cNvGrpSpPr>
            <p:nvPr/>
          </p:nvGrpSpPr>
          <p:grpSpPr bwMode="auto">
            <a:xfrm>
              <a:off x="5399085" y="6113463"/>
              <a:ext cx="3744910" cy="700087"/>
              <a:chOff x="3379" y="3851"/>
              <a:chExt cx="2359" cy="441"/>
            </a:xfrm>
          </p:grpSpPr>
          <p:pic>
            <p:nvPicPr>
              <p:cNvPr id="11" name="Picture 12"/>
              <p:cNvPicPr>
                <a:picLocks noChangeAspect="1" noChangeArrowheads="1"/>
              </p:cNvPicPr>
              <p:nvPr/>
            </p:nvPicPr>
            <p:blipFill>
              <a:blip r:embed="rId2" cstate="print"/>
              <a:srcRect/>
              <a:stretch>
                <a:fillRect/>
              </a:stretch>
            </p:blipFill>
            <p:spPr bwMode="auto">
              <a:xfrm>
                <a:off x="5255" y="3851"/>
                <a:ext cx="483" cy="441"/>
              </a:xfrm>
              <a:prstGeom prst="rect">
                <a:avLst/>
              </a:prstGeom>
              <a:noFill/>
              <a:ln w="9525">
                <a:noFill/>
                <a:miter lim="800000"/>
                <a:headEnd/>
                <a:tailEnd/>
              </a:ln>
            </p:spPr>
          </p:pic>
          <p:sp>
            <p:nvSpPr>
              <p:cNvPr id="12" name="矩形 18"/>
              <p:cNvSpPr>
                <a:spLocks noChangeArrowheads="1"/>
              </p:cNvSpPr>
              <p:nvPr/>
            </p:nvSpPr>
            <p:spPr bwMode="auto">
              <a:xfrm>
                <a:off x="3379" y="4020"/>
                <a:ext cx="1961" cy="250"/>
              </a:xfrm>
              <a:prstGeom prst="rect">
                <a:avLst/>
              </a:prstGeom>
              <a:noFill/>
              <a:ln w="9525">
                <a:noFill/>
                <a:miter lim="800000"/>
                <a:headEnd/>
                <a:tailEnd/>
              </a:ln>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zh-TW" sz="1000" b="0" i="0" u="none" strike="noStrike" kern="1200" cap="none" spc="0" normalizeH="0" baseline="0" noProof="0">
                    <a:ln>
                      <a:noFill/>
                    </a:ln>
                    <a:solidFill>
                      <a:srgbClr val="969696"/>
                    </a:solidFill>
                    <a:effectLst/>
                    <a:uLnTx/>
                    <a:uFillTx/>
                    <a:latin typeface="Calibri" pitchFamily="34" charset="0"/>
                    <a:ea typeface="新細明體" charset="-120"/>
                    <a:cs typeface="+mn-cs"/>
                  </a:rPr>
                  <a:t>National Chung Cheng University</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zh-TW" sz="1000" b="0" i="0" u="none" strike="noStrike" kern="1200" cap="none" spc="0" normalizeH="0" baseline="0" noProof="0">
                    <a:ln>
                      <a:noFill/>
                    </a:ln>
                    <a:solidFill>
                      <a:srgbClr val="969696"/>
                    </a:solidFill>
                    <a:effectLst/>
                    <a:uLnTx/>
                    <a:uFillTx/>
                    <a:latin typeface="Calibri" pitchFamily="34" charset="0"/>
                    <a:ea typeface="新細明體" charset="-120"/>
                    <a:cs typeface="+mn-cs"/>
                  </a:rPr>
                  <a:t>Dept. Computer Science &amp; Information Engineering</a:t>
                </a:r>
              </a:p>
            </p:txBody>
          </p:sp>
        </p:grpSp>
        <p:pic>
          <p:nvPicPr>
            <p:cNvPr id="6" name="Picture 7"/>
            <p:cNvPicPr>
              <a:picLocks noChangeAspect="1" noChangeArrowheads="1"/>
            </p:cNvPicPr>
            <p:nvPr/>
          </p:nvPicPr>
          <p:blipFill>
            <a:blip r:embed="rId3" cstate="print">
              <a:clrChange>
                <a:clrFrom>
                  <a:srgbClr val="FFFFFF"/>
                </a:clrFrom>
                <a:clrTo>
                  <a:srgbClr val="FFFFFF">
                    <a:alpha val="0"/>
                  </a:srgbClr>
                </a:clrTo>
              </a:clrChange>
            </a:blip>
            <a:srcRect l="22060" b="24757"/>
            <a:stretch>
              <a:fillRect/>
            </a:stretch>
          </p:blipFill>
          <p:spPr bwMode="auto">
            <a:xfrm>
              <a:off x="0" y="4643438"/>
              <a:ext cx="2271713" cy="2214562"/>
            </a:xfrm>
            <a:prstGeom prst="rect">
              <a:avLst/>
            </a:prstGeom>
            <a:noFill/>
            <a:ln w="9525">
              <a:noFill/>
              <a:miter lim="800000"/>
              <a:headEnd/>
              <a:tailEnd/>
            </a:ln>
          </p:spPr>
        </p:pic>
        <p:pic>
          <p:nvPicPr>
            <p:cNvPr id="7" name="Picture 8"/>
            <p:cNvPicPr>
              <a:picLocks noChangeAspect="1" noChangeArrowheads="1"/>
            </p:cNvPicPr>
            <p:nvPr/>
          </p:nvPicPr>
          <p:blipFill>
            <a:blip r:embed="rId4" cstate="print">
              <a:clrChange>
                <a:clrFrom>
                  <a:srgbClr val="FFFFFF"/>
                </a:clrFrom>
                <a:clrTo>
                  <a:srgbClr val="FFFFFF">
                    <a:alpha val="0"/>
                  </a:srgbClr>
                </a:clrTo>
              </a:clrChange>
            </a:blip>
            <a:srcRect b="3809"/>
            <a:stretch>
              <a:fillRect/>
            </a:stretch>
          </p:blipFill>
          <p:spPr bwMode="auto">
            <a:xfrm>
              <a:off x="2214563" y="5053013"/>
              <a:ext cx="1819275" cy="1804987"/>
            </a:xfrm>
            <a:prstGeom prst="rect">
              <a:avLst/>
            </a:prstGeom>
            <a:noFill/>
            <a:ln w="9525">
              <a:noFill/>
              <a:miter lim="800000"/>
              <a:headEnd/>
              <a:tailEnd/>
            </a:ln>
          </p:spPr>
        </p:pic>
        <p:pic>
          <p:nvPicPr>
            <p:cNvPr id="8" name="Picture 9"/>
            <p:cNvPicPr>
              <a:picLocks noChangeAspect="1" noChangeArrowheads="1"/>
            </p:cNvPicPr>
            <p:nvPr/>
          </p:nvPicPr>
          <p:blipFill>
            <a:blip r:embed="rId3" cstate="print">
              <a:grayscl/>
            </a:blip>
            <a:srcRect l="21568" t="33981"/>
            <a:stretch>
              <a:fillRect/>
            </a:stretch>
          </p:blipFill>
          <p:spPr bwMode="auto">
            <a:xfrm>
              <a:off x="0" y="0"/>
              <a:ext cx="2286000" cy="1943100"/>
            </a:xfrm>
            <a:prstGeom prst="rect">
              <a:avLst/>
            </a:prstGeom>
            <a:noFill/>
            <a:ln w="9525">
              <a:noFill/>
              <a:miter lim="800000"/>
              <a:headEnd/>
              <a:tailEnd/>
            </a:ln>
          </p:spPr>
        </p:pic>
        <p:pic>
          <p:nvPicPr>
            <p:cNvPr id="9" name="Picture 11"/>
            <p:cNvPicPr>
              <a:picLocks noChangeAspect="1" noChangeArrowheads="1"/>
            </p:cNvPicPr>
            <p:nvPr/>
          </p:nvPicPr>
          <p:blipFill>
            <a:blip r:embed="rId5" cstate="print">
              <a:clrChange>
                <a:clrFrom>
                  <a:srgbClr val="FFFFFF"/>
                </a:clrFrom>
                <a:clrTo>
                  <a:srgbClr val="FFFFFF">
                    <a:alpha val="0"/>
                  </a:srgbClr>
                </a:clrTo>
              </a:clrChange>
            </a:blip>
            <a:srcRect l="73567"/>
            <a:stretch>
              <a:fillRect/>
            </a:stretch>
          </p:blipFill>
          <p:spPr bwMode="auto">
            <a:xfrm>
              <a:off x="0" y="1162050"/>
              <a:ext cx="1052513" cy="3981450"/>
            </a:xfrm>
            <a:prstGeom prst="rect">
              <a:avLst/>
            </a:prstGeom>
            <a:noFill/>
            <a:ln w="9525">
              <a:noFill/>
              <a:miter lim="800000"/>
              <a:headEnd/>
              <a:tailEnd/>
            </a:ln>
          </p:spPr>
        </p:pic>
        <p:sp>
          <p:nvSpPr>
            <p:cNvPr id="10" name="矩形 16"/>
            <p:cNvSpPr>
              <a:spLocks noChangeArrowheads="1"/>
            </p:cNvSpPr>
            <p:nvPr/>
          </p:nvSpPr>
          <p:spPr bwMode="auto">
            <a:xfrm>
              <a:off x="142875" y="6367463"/>
              <a:ext cx="4284661" cy="338137"/>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TW" sz="1600" b="1" i="0" u="none" strike="noStrike" kern="1200" cap="none" spc="0" normalizeH="0" baseline="0" noProof="0" dirty="0">
                  <a:ln>
                    <a:noFill/>
                  </a:ln>
                  <a:solidFill>
                    <a:prstClr val="black"/>
                  </a:solidFill>
                  <a:effectLst/>
                  <a:uLnTx/>
                  <a:uFillTx/>
                  <a:latin typeface="Calibri" pitchFamily="34" charset="0"/>
                  <a:ea typeface="新細明體" charset="-120"/>
                  <a:cs typeface="+mn-cs"/>
                </a:rPr>
                <a:t>2016 Mobile All-IP Networking Laboratory</a:t>
              </a:r>
            </a:p>
          </p:txBody>
        </p:sp>
      </p:grpSp>
      <p:sp>
        <p:nvSpPr>
          <p:cNvPr id="2" name="標題 1"/>
          <p:cNvSpPr>
            <a:spLocks noGrp="1"/>
          </p:cNvSpPr>
          <p:nvPr>
            <p:ph type="ctrTitle"/>
          </p:nvPr>
        </p:nvSpPr>
        <p:spPr>
          <a:xfrm>
            <a:off x="914400" y="1676401"/>
            <a:ext cx="10363200" cy="1470025"/>
          </a:xfrm>
        </p:spPr>
        <p:txBody>
          <a:bodyPr/>
          <a:lstStyle>
            <a:lvl1pPr>
              <a:defRPr>
                <a:latin typeface="微軟正黑體" pitchFamily="34" charset="-120"/>
                <a:ea typeface="微軟正黑體" pitchFamily="34" charset="-120"/>
              </a:defRPr>
            </a:lvl1pPr>
          </a:lstStyle>
          <a:p>
            <a:r>
              <a:rPr lang="zh-TW" altLang="en-US"/>
              <a:t>按一下以編輯母片標題樣式</a:t>
            </a:r>
            <a:endParaRPr lang="en-US"/>
          </a:p>
        </p:txBody>
      </p:sp>
      <p:sp>
        <p:nvSpPr>
          <p:cNvPr id="3" name="副標題 2"/>
          <p:cNvSpPr>
            <a:spLocks noGrp="1"/>
          </p:cNvSpPr>
          <p:nvPr>
            <p:ph type="subTitle" idx="1"/>
          </p:nvPr>
        </p:nvSpPr>
        <p:spPr>
          <a:xfrm>
            <a:off x="1828800" y="3432175"/>
            <a:ext cx="8534400" cy="1752600"/>
          </a:xfrm>
        </p:spPr>
        <p:txBody>
          <a:bodyPr/>
          <a:lstStyle>
            <a:lvl1pPr marL="0" indent="0" algn="ctr">
              <a:buNone/>
              <a:defRPr>
                <a:solidFill>
                  <a:schemeClr val="tx1">
                    <a:tint val="75000"/>
                  </a:schemeClr>
                </a:solidFill>
                <a:latin typeface="微軟正黑體" pitchFamily="34" charset="-120"/>
                <a:ea typeface="微軟正黑體" pitchFamily="34" charset="-12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按一下以編輯母片副標題樣式</a:t>
            </a:r>
            <a:endParaRPr lang="en-US"/>
          </a:p>
        </p:txBody>
      </p:sp>
      <p:sp>
        <p:nvSpPr>
          <p:cNvPr id="13" name="日期版面配置區 3"/>
          <p:cNvSpPr>
            <a:spLocks noGrp="1"/>
          </p:cNvSpPr>
          <p:nvPr>
            <p:ph type="dt" sz="half" idx="10"/>
          </p:nvPr>
        </p:nvSpPr>
        <p:spPr>
          <a:xfrm>
            <a:off x="672800" y="5775135"/>
            <a:ext cx="2844800" cy="365125"/>
          </a:xfrm>
        </p:spPr>
        <p:txBody>
          <a:bodyPr/>
          <a:lstStyle>
            <a:lvl1pPr>
              <a:defRPr>
                <a:latin typeface="微軟正黑體" pitchFamily="34" charset="-120"/>
                <a:ea typeface="微軟正黑體" pitchFamily="34" charset="-120"/>
              </a:defRPr>
            </a:lvl1pPr>
          </a:lstStyle>
          <a:p>
            <a:pPr fontAlgn="base">
              <a:spcBef>
                <a:spcPct val="0"/>
              </a:spcBef>
              <a:spcAft>
                <a:spcPct val="0"/>
              </a:spcAft>
              <a:defRPr/>
            </a:pPr>
            <a:endParaRPr lang="en-US" altLang="zh-TW" dirty="0"/>
          </a:p>
        </p:txBody>
      </p:sp>
      <p:sp>
        <p:nvSpPr>
          <p:cNvPr id="14" name="頁尾版面配置區 4"/>
          <p:cNvSpPr>
            <a:spLocks noGrp="1"/>
          </p:cNvSpPr>
          <p:nvPr>
            <p:ph type="ftr" sz="quarter" idx="11"/>
          </p:nvPr>
        </p:nvSpPr>
        <p:spPr/>
        <p:txBody>
          <a:bodyPr/>
          <a:lstStyle>
            <a:lvl1pPr>
              <a:defRPr>
                <a:latin typeface="微軟正黑體" pitchFamily="34" charset="-120"/>
                <a:ea typeface="微軟正黑體" pitchFamily="34" charset="-120"/>
              </a:defRPr>
            </a:lvl1pPr>
          </a:lstStyle>
          <a:p>
            <a:pPr fontAlgn="base">
              <a:spcBef>
                <a:spcPct val="0"/>
              </a:spcBef>
              <a:spcAft>
                <a:spcPct val="0"/>
              </a:spcAft>
              <a:defRPr/>
            </a:pPr>
            <a:r>
              <a:rPr lang="en-US" altLang="zh-TW"/>
              <a:t>/all</a:t>
            </a:r>
          </a:p>
        </p:txBody>
      </p:sp>
      <p:sp>
        <p:nvSpPr>
          <p:cNvPr id="15" name="投影片編號版面配置區 5"/>
          <p:cNvSpPr>
            <a:spLocks noGrp="1"/>
          </p:cNvSpPr>
          <p:nvPr>
            <p:ph type="sldNum" sz="quarter" idx="12"/>
          </p:nvPr>
        </p:nvSpPr>
        <p:spPr/>
        <p:txBody>
          <a:bodyPr/>
          <a:lstStyle>
            <a:lvl1pPr>
              <a:defRPr>
                <a:latin typeface="微軟正黑體" pitchFamily="34" charset="-120"/>
                <a:ea typeface="微軟正黑體" pitchFamily="34" charset="-120"/>
              </a:defRPr>
            </a:lvl1pPr>
          </a:lstStyle>
          <a:p>
            <a:pPr fontAlgn="base">
              <a:spcBef>
                <a:spcPct val="0"/>
              </a:spcBef>
              <a:spcAft>
                <a:spcPct val="0"/>
              </a:spcAft>
            </a:pPr>
            <a:fld id="{A699FADD-8D0F-4F79-B0D0-4667CE7E4FC0}" type="slidenum">
              <a:rPr lang="en-US" altLang="zh-TW" smtClean="0"/>
              <a:pPr fontAlgn="base">
                <a:spcBef>
                  <a:spcPct val="0"/>
                </a:spcBef>
                <a:spcAft>
                  <a:spcPct val="0"/>
                </a:spcAft>
              </a:pPr>
              <a:t>‹#›</a:t>
            </a:fld>
            <a:endParaRPr lang="en-US" altLang="zh-TW" dirty="0"/>
          </a:p>
        </p:txBody>
      </p:sp>
    </p:spTree>
    <p:extLst>
      <p:ext uri="{BB962C8B-B14F-4D97-AF65-F5344CB8AC3E}">
        <p14:creationId xmlns:p14="http://schemas.microsoft.com/office/powerpoint/2010/main" val="19030729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cxnSp>
        <p:nvCxnSpPr>
          <p:cNvPr id="4" name="直線接點 3"/>
          <p:cNvCxnSpPr/>
          <p:nvPr/>
        </p:nvCxnSpPr>
        <p:spPr>
          <a:xfrm>
            <a:off x="609600" y="1493839"/>
            <a:ext cx="10972800" cy="1587"/>
          </a:xfrm>
          <a:prstGeom prst="line">
            <a:avLst/>
          </a:prstGeom>
        </p:spPr>
        <p:style>
          <a:lnRef idx="3">
            <a:schemeClr val="accent1"/>
          </a:lnRef>
          <a:fillRef idx="0">
            <a:schemeClr val="accent1"/>
          </a:fillRef>
          <a:effectRef idx="2">
            <a:schemeClr val="accent1"/>
          </a:effectRef>
          <a:fontRef idx="minor">
            <a:schemeClr val="tx1"/>
          </a:fontRef>
        </p:style>
      </p:cxnSp>
      <p:sp>
        <p:nvSpPr>
          <p:cNvPr id="2" name="標題 1"/>
          <p:cNvSpPr>
            <a:spLocks noGrp="1"/>
          </p:cNvSpPr>
          <p:nvPr>
            <p:ph type="title"/>
          </p:nvPr>
        </p:nvSpPr>
        <p:spPr/>
        <p:txBody>
          <a:bodyPr/>
          <a:lstStyle/>
          <a:p>
            <a:r>
              <a:rPr lang="zh-TW" altLang="en-US"/>
              <a:t>按一下以編輯母片標題樣式</a:t>
            </a:r>
            <a:endParaRPr lang="en-US"/>
          </a:p>
        </p:txBody>
      </p:sp>
      <p:sp>
        <p:nvSpPr>
          <p:cNvPr id="3" name="內容版面配置區 2"/>
          <p:cNvSpPr>
            <a:spLocks noGrp="1"/>
          </p:cNvSpPr>
          <p:nvPr>
            <p:ph idx="1"/>
          </p:nvPr>
        </p:nvSpPr>
        <p:spPr/>
        <p:txBody>
          <a:bodyPr/>
          <a:lstStyle>
            <a:lvl1pPr>
              <a:buFont typeface="Wingdings" pitchFamily="2" charset="2"/>
              <a:buChar char="n"/>
              <a:defRPr b="0" u="none">
                <a:solidFill>
                  <a:schemeClr val="tx2">
                    <a:lumMod val="75000"/>
                  </a:schemeClr>
                </a:solidFill>
              </a:defRPr>
            </a:lvl1pPr>
            <a:lvl2pPr>
              <a:defRPr>
                <a:solidFill>
                  <a:schemeClr val="tx1">
                    <a:lumMod val="75000"/>
                    <a:lumOff val="2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日期版面配置區 3"/>
          <p:cNvSpPr>
            <a:spLocks noGrp="1"/>
          </p:cNvSpPr>
          <p:nvPr>
            <p:ph type="dt" sz="half" idx="10"/>
          </p:nvPr>
        </p:nvSpPr>
        <p:spPr/>
        <p:txBody>
          <a:bodyPr/>
          <a:lstStyle>
            <a:lvl1pPr>
              <a:defRPr/>
            </a:lvl1pPr>
          </a:lstStyle>
          <a:p>
            <a:pPr fontAlgn="base">
              <a:spcBef>
                <a:spcPct val="0"/>
              </a:spcBef>
              <a:spcAft>
                <a:spcPct val="0"/>
              </a:spcAft>
              <a:defRPr/>
            </a:pPr>
            <a:fld id="{39B0FFE8-7AA5-421C-94E6-73A8D66128B8}" type="datetime1">
              <a:rPr lang="en-US" altLang="zh-TW" smtClean="0"/>
              <a:pPr fontAlgn="base">
                <a:spcBef>
                  <a:spcPct val="0"/>
                </a:spcBef>
                <a:spcAft>
                  <a:spcPct val="0"/>
                </a:spcAft>
                <a:defRPr/>
              </a:pPr>
              <a:t>3/31/2020</a:t>
            </a:fld>
            <a:endParaRPr lang="en-US" altLang="zh-TW"/>
          </a:p>
        </p:txBody>
      </p:sp>
      <p:sp>
        <p:nvSpPr>
          <p:cNvPr id="6" name="頁尾版面配置區 4"/>
          <p:cNvSpPr>
            <a:spLocks noGrp="1"/>
          </p:cNvSpPr>
          <p:nvPr>
            <p:ph type="ftr" sz="quarter" idx="11"/>
          </p:nvPr>
        </p:nvSpPr>
        <p:spPr/>
        <p:txBody>
          <a:bodyPr/>
          <a:lstStyle>
            <a:lvl1pPr>
              <a:defRPr/>
            </a:lvl1pPr>
          </a:lstStyle>
          <a:p>
            <a:pPr fontAlgn="base">
              <a:spcBef>
                <a:spcPct val="0"/>
              </a:spcBef>
              <a:spcAft>
                <a:spcPct val="0"/>
              </a:spcAft>
              <a:defRPr/>
            </a:pPr>
            <a:r>
              <a:rPr lang="en-US" altLang="zh-TW"/>
              <a:t>/all</a:t>
            </a:r>
          </a:p>
        </p:txBody>
      </p:sp>
      <p:sp>
        <p:nvSpPr>
          <p:cNvPr id="7" name="投影片編號版面配置區 5"/>
          <p:cNvSpPr>
            <a:spLocks noGrp="1"/>
          </p:cNvSpPr>
          <p:nvPr>
            <p:ph type="sldNum" sz="quarter" idx="12"/>
          </p:nvPr>
        </p:nvSpPr>
        <p:spPr/>
        <p:txBody>
          <a:bodyPr/>
          <a:lstStyle>
            <a:lvl1pPr>
              <a:defRPr/>
            </a:lvl1pPr>
          </a:lstStyle>
          <a:p>
            <a:pPr fontAlgn="base">
              <a:spcBef>
                <a:spcPct val="0"/>
              </a:spcBef>
              <a:spcAft>
                <a:spcPct val="0"/>
              </a:spcAft>
            </a:pPr>
            <a:fld id="{52E38B42-96A3-412A-9CD3-7D6C2689CFF8}" type="slidenum">
              <a:rPr lang="en-US" altLang="zh-TW" smtClean="0"/>
              <a:pPr fontAlgn="base">
                <a:spcBef>
                  <a:spcPct val="0"/>
                </a:spcBef>
                <a:spcAft>
                  <a:spcPct val="0"/>
                </a:spcAft>
              </a:pPr>
              <a:t>‹#›</a:t>
            </a:fld>
            <a:endParaRPr lang="en-US" altLang="zh-TW"/>
          </a:p>
        </p:txBody>
      </p:sp>
    </p:spTree>
    <p:extLst>
      <p:ext uri="{BB962C8B-B14F-4D97-AF65-F5344CB8AC3E}">
        <p14:creationId xmlns:p14="http://schemas.microsoft.com/office/powerpoint/2010/main" val="33576209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963084" y="4406901"/>
            <a:ext cx="10363200" cy="1362075"/>
          </a:xfrm>
        </p:spPr>
        <p:txBody>
          <a:bodyPr anchor="t"/>
          <a:lstStyle>
            <a:lvl1pPr algn="l">
              <a:defRPr sz="4000" b="1" cap="all"/>
            </a:lvl1pPr>
          </a:lstStyle>
          <a:p>
            <a:r>
              <a:rPr lang="zh-TW" altLang="en-US"/>
              <a:t>按一下以編輯母片標題樣式</a:t>
            </a:r>
            <a:endParaRPr lang="en-US"/>
          </a:p>
        </p:txBody>
      </p:sp>
      <p:sp>
        <p:nvSpPr>
          <p:cNvPr id="3" name="文字版面配置區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編輯母片文字樣式</a:t>
            </a:r>
          </a:p>
        </p:txBody>
      </p:sp>
      <p:sp>
        <p:nvSpPr>
          <p:cNvPr id="4" name="日期版面配置區 3"/>
          <p:cNvSpPr>
            <a:spLocks noGrp="1"/>
          </p:cNvSpPr>
          <p:nvPr>
            <p:ph type="dt" sz="half" idx="10"/>
          </p:nvPr>
        </p:nvSpPr>
        <p:spPr/>
        <p:txBody>
          <a:bodyPr/>
          <a:lstStyle>
            <a:lvl1pPr>
              <a:defRPr/>
            </a:lvl1pPr>
          </a:lstStyle>
          <a:p>
            <a:pPr fontAlgn="base">
              <a:spcBef>
                <a:spcPct val="0"/>
              </a:spcBef>
              <a:spcAft>
                <a:spcPct val="0"/>
              </a:spcAft>
              <a:defRPr/>
            </a:pPr>
            <a:fld id="{67C2BEE0-04A8-4F2A-BB7B-CBA0EFEBB555}" type="datetime1">
              <a:rPr lang="en-US" altLang="zh-TW" smtClean="0"/>
              <a:pPr fontAlgn="base">
                <a:spcBef>
                  <a:spcPct val="0"/>
                </a:spcBef>
                <a:spcAft>
                  <a:spcPct val="0"/>
                </a:spcAft>
                <a:defRPr/>
              </a:pPr>
              <a:t>3/31/2020</a:t>
            </a:fld>
            <a:endParaRPr lang="en-US" altLang="zh-TW"/>
          </a:p>
        </p:txBody>
      </p:sp>
      <p:sp>
        <p:nvSpPr>
          <p:cNvPr id="5" name="頁尾版面配置區 4"/>
          <p:cNvSpPr>
            <a:spLocks noGrp="1"/>
          </p:cNvSpPr>
          <p:nvPr>
            <p:ph type="ftr" sz="quarter" idx="11"/>
          </p:nvPr>
        </p:nvSpPr>
        <p:spPr/>
        <p:txBody>
          <a:bodyPr/>
          <a:lstStyle>
            <a:lvl1pPr>
              <a:defRPr/>
            </a:lvl1pPr>
          </a:lstStyle>
          <a:p>
            <a:pPr fontAlgn="base">
              <a:spcBef>
                <a:spcPct val="0"/>
              </a:spcBef>
              <a:spcAft>
                <a:spcPct val="0"/>
              </a:spcAft>
              <a:defRPr/>
            </a:pPr>
            <a:r>
              <a:rPr lang="en-US" altLang="zh-TW"/>
              <a:t>/all</a:t>
            </a:r>
          </a:p>
        </p:txBody>
      </p:sp>
      <p:sp>
        <p:nvSpPr>
          <p:cNvPr id="6" name="投影片編號版面配置區 5"/>
          <p:cNvSpPr>
            <a:spLocks noGrp="1"/>
          </p:cNvSpPr>
          <p:nvPr>
            <p:ph type="sldNum" sz="quarter" idx="12"/>
          </p:nvPr>
        </p:nvSpPr>
        <p:spPr/>
        <p:txBody>
          <a:bodyPr/>
          <a:lstStyle>
            <a:lvl1pPr>
              <a:defRPr/>
            </a:lvl1pPr>
          </a:lstStyle>
          <a:p>
            <a:pPr fontAlgn="base">
              <a:spcBef>
                <a:spcPct val="0"/>
              </a:spcBef>
              <a:spcAft>
                <a:spcPct val="0"/>
              </a:spcAft>
            </a:pPr>
            <a:fld id="{4DDA86F8-06F8-4595-BEF8-329ED42EABEE}" type="slidenum">
              <a:rPr lang="en-US" altLang="zh-TW" smtClean="0"/>
              <a:pPr fontAlgn="base">
                <a:spcBef>
                  <a:spcPct val="0"/>
                </a:spcBef>
                <a:spcAft>
                  <a:spcPct val="0"/>
                </a:spcAft>
              </a:pPr>
              <a:t>‹#›</a:t>
            </a:fld>
            <a:endParaRPr lang="en-US" altLang="zh-TW"/>
          </a:p>
        </p:txBody>
      </p:sp>
    </p:spTree>
    <p:extLst>
      <p:ext uri="{BB962C8B-B14F-4D97-AF65-F5344CB8AC3E}">
        <p14:creationId xmlns:p14="http://schemas.microsoft.com/office/powerpoint/2010/main" val="3045962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cxnSp>
        <p:nvCxnSpPr>
          <p:cNvPr id="5" name="直線接點 4"/>
          <p:cNvCxnSpPr/>
          <p:nvPr/>
        </p:nvCxnSpPr>
        <p:spPr>
          <a:xfrm>
            <a:off x="609600" y="1493839"/>
            <a:ext cx="10972800" cy="1587"/>
          </a:xfrm>
          <a:prstGeom prst="line">
            <a:avLst/>
          </a:prstGeom>
        </p:spPr>
        <p:style>
          <a:lnRef idx="3">
            <a:schemeClr val="accent1"/>
          </a:lnRef>
          <a:fillRef idx="0">
            <a:schemeClr val="accent1"/>
          </a:fillRef>
          <a:effectRef idx="2">
            <a:schemeClr val="accent1"/>
          </a:effectRef>
          <a:fontRef idx="minor">
            <a:schemeClr val="tx1"/>
          </a:fontRef>
        </p:style>
      </p:cxnSp>
      <p:sp>
        <p:nvSpPr>
          <p:cNvPr id="2" name="標題 1"/>
          <p:cNvSpPr>
            <a:spLocks noGrp="1"/>
          </p:cNvSpPr>
          <p:nvPr>
            <p:ph type="title"/>
          </p:nvPr>
        </p:nvSpPr>
        <p:spPr/>
        <p:txBody>
          <a:bodyPr/>
          <a:lstStyle/>
          <a:p>
            <a:r>
              <a:rPr lang="zh-TW" altLang="en-US"/>
              <a:t>按一下以編輯母片標題樣式</a:t>
            </a:r>
            <a:endParaRPr lang="en-US"/>
          </a:p>
        </p:txBody>
      </p:sp>
      <p:sp>
        <p:nvSpPr>
          <p:cNvPr id="3" name="內容版面配置區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內容版面配置區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6" name="日期版面配置區 3"/>
          <p:cNvSpPr>
            <a:spLocks noGrp="1"/>
          </p:cNvSpPr>
          <p:nvPr>
            <p:ph type="dt" sz="half" idx="10"/>
          </p:nvPr>
        </p:nvSpPr>
        <p:spPr/>
        <p:txBody>
          <a:bodyPr/>
          <a:lstStyle>
            <a:lvl1pPr>
              <a:defRPr/>
            </a:lvl1pPr>
          </a:lstStyle>
          <a:p>
            <a:pPr fontAlgn="base">
              <a:spcBef>
                <a:spcPct val="0"/>
              </a:spcBef>
              <a:spcAft>
                <a:spcPct val="0"/>
              </a:spcAft>
              <a:defRPr/>
            </a:pPr>
            <a:fld id="{BD18BB28-362D-47CC-A2AA-59E1861A5735}" type="datetime1">
              <a:rPr lang="en-US" altLang="zh-TW" smtClean="0"/>
              <a:pPr fontAlgn="base">
                <a:spcBef>
                  <a:spcPct val="0"/>
                </a:spcBef>
                <a:spcAft>
                  <a:spcPct val="0"/>
                </a:spcAft>
                <a:defRPr/>
              </a:pPr>
              <a:t>3/31/2020</a:t>
            </a:fld>
            <a:endParaRPr lang="en-US" altLang="zh-TW"/>
          </a:p>
        </p:txBody>
      </p:sp>
      <p:sp>
        <p:nvSpPr>
          <p:cNvPr id="7" name="頁尾版面配置區 4"/>
          <p:cNvSpPr>
            <a:spLocks noGrp="1"/>
          </p:cNvSpPr>
          <p:nvPr>
            <p:ph type="ftr" sz="quarter" idx="11"/>
          </p:nvPr>
        </p:nvSpPr>
        <p:spPr/>
        <p:txBody>
          <a:bodyPr/>
          <a:lstStyle>
            <a:lvl1pPr>
              <a:defRPr/>
            </a:lvl1pPr>
          </a:lstStyle>
          <a:p>
            <a:pPr fontAlgn="base">
              <a:spcBef>
                <a:spcPct val="0"/>
              </a:spcBef>
              <a:spcAft>
                <a:spcPct val="0"/>
              </a:spcAft>
              <a:defRPr/>
            </a:pPr>
            <a:r>
              <a:rPr lang="en-US" altLang="zh-TW"/>
              <a:t>/all</a:t>
            </a:r>
          </a:p>
        </p:txBody>
      </p:sp>
      <p:sp>
        <p:nvSpPr>
          <p:cNvPr id="8" name="投影片編號版面配置區 5"/>
          <p:cNvSpPr>
            <a:spLocks noGrp="1"/>
          </p:cNvSpPr>
          <p:nvPr>
            <p:ph type="sldNum" sz="quarter" idx="12"/>
          </p:nvPr>
        </p:nvSpPr>
        <p:spPr/>
        <p:txBody>
          <a:bodyPr/>
          <a:lstStyle>
            <a:lvl1pPr>
              <a:defRPr/>
            </a:lvl1pPr>
          </a:lstStyle>
          <a:p>
            <a:pPr fontAlgn="base">
              <a:spcBef>
                <a:spcPct val="0"/>
              </a:spcBef>
              <a:spcAft>
                <a:spcPct val="0"/>
              </a:spcAft>
            </a:pPr>
            <a:fld id="{466F15CA-265F-460F-8164-04222FC236C2}" type="slidenum">
              <a:rPr lang="en-US" altLang="zh-TW" smtClean="0"/>
              <a:pPr fontAlgn="base">
                <a:spcBef>
                  <a:spcPct val="0"/>
                </a:spcBef>
                <a:spcAft>
                  <a:spcPct val="0"/>
                </a:spcAft>
              </a:pPr>
              <a:t>‹#›</a:t>
            </a:fld>
            <a:endParaRPr lang="en-US" altLang="zh-TW"/>
          </a:p>
        </p:txBody>
      </p:sp>
    </p:spTree>
    <p:extLst>
      <p:ext uri="{BB962C8B-B14F-4D97-AF65-F5344CB8AC3E}">
        <p14:creationId xmlns:p14="http://schemas.microsoft.com/office/powerpoint/2010/main" val="25229517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cxnSp>
        <p:nvCxnSpPr>
          <p:cNvPr id="7" name="直線接點 6"/>
          <p:cNvCxnSpPr/>
          <p:nvPr/>
        </p:nvCxnSpPr>
        <p:spPr>
          <a:xfrm>
            <a:off x="609600" y="1493839"/>
            <a:ext cx="10972800" cy="1587"/>
          </a:xfrm>
          <a:prstGeom prst="line">
            <a:avLst/>
          </a:prstGeom>
        </p:spPr>
        <p:style>
          <a:lnRef idx="3">
            <a:schemeClr val="accent1"/>
          </a:lnRef>
          <a:fillRef idx="0">
            <a:schemeClr val="accent1"/>
          </a:fillRef>
          <a:effectRef idx="2">
            <a:schemeClr val="accent1"/>
          </a:effectRef>
          <a:fontRef idx="minor">
            <a:schemeClr val="tx1"/>
          </a:fontRef>
        </p:style>
      </p:cxnSp>
      <p:sp>
        <p:nvSpPr>
          <p:cNvPr id="2" name="標題 1"/>
          <p:cNvSpPr>
            <a:spLocks noGrp="1"/>
          </p:cNvSpPr>
          <p:nvPr>
            <p:ph type="title"/>
          </p:nvPr>
        </p:nvSpPr>
        <p:spPr/>
        <p:txBody>
          <a:bodyPr/>
          <a:lstStyle>
            <a:lvl1pPr>
              <a:defRPr/>
            </a:lvl1pPr>
          </a:lstStyle>
          <a:p>
            <a:r>
              <a:rPr lang="zh-TW" altLang="en-US"/>
              <a:t>按一下以編輯母片標題樣式</a:t>
            </a:r>
            <a:endParaRPr lang="en-US"/>
          </a:p>
        </p:txBody>
      </p:sp>
      <p:sp>
        <p:nvSpPr>
          <p:cNvPr id="3" name="文字版面配置區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4" name="內容版面配置區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文字版面配置區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6" name="內容版面配置區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8" name="日期版面配置區 3"/>
          <p:cNvSpPr>
            <a:spLocks noGrp="1"/>
          </p:cNvSpPr>
          <p:nvPr>
            <p:ph type="dt" sz="half" idx="10"/>
          </p:nvPr>
        </p:nvSpPr>
        <p:spPr/>
        <p:txBody>
          <a:bodyPr/>
          <a:lstStyle>
            <a:lvl1pPr>
              <a:defRPr/>
            </a:lvl1pPr>
          </a:lstStyle>
          <a:p>
            <a:pPr fontAlgn="base">
              <a:spcBef>
                <a:spcPct val="0"/>
              </a:spcBef>
              <a:spcAft>
                <a:spcPct val="0"/>
              </a:spcAft>
              <a:defRPr/>
            </a:pPr>
            <a:fld id="{3E86B26E-71A0-4CCB-B06F-16847B2A597F}" type="datetime1">
              <a:rPr lang="en-US" altLang="zh-TW" smtClean="0"/>
              <a:pPr fontAlgn="base">
                <a:spcBef>
                  <a:spcPct val="0"/>
                </a:spcBef>
                <a:spcAft>
                  <a:spcPct val="0"/>
                </a:spcAft>
                <a:defRPr/>
              </a:pPr>
              <a:t>3/31/2020</a:t>
            </a:fld>
            <a:endParaRPr lang="en-US" altLang="zh-TW"/>
          </a:p>
        </p:txBody>
      </p:sp>
      <p:sp>
        <p:nvSpPr>
          <p:cNvPr id="9" name="頁尾版面配置區 4"/>
          <p:cNvSpPr>
            <a:spLocks noGrp="1"/>
          </p:cNvSpPr>
          <p:nvPr>
            <p:ph type="ftr" sz="quarter" idx="11"/>
          </p:nvPr>
        </p:nvSpPr>
        <p:spPr/>
        <p:txBody>
          <a:bodyPr/>
          <a:lstStyle>
            <a:lvl1pPr>
              <a:defRPr/>
            </a:lvl1pPr>
          </a:lstStyle>
          <a:p>
            <a:pPr fontAlgn="base">
              <a:spcBef>
                <a:spcPct val="0"/>
              </a:spcBef>
              <a:spcAft>
                <a:spcPct val="0"/>
              </a:spcAft>
              <a:defRPr/>
            </a:pPr>
            <a:r>
              <a:rPr lang="en-US" altLang="zh-TW"/>
              <a:t>/all</a:t>
            </a:r>
          </a:p>
        </p:txBody>
      </p:sp>
      <p:sp>
        <p:nvSpPr>
          <p:cNvPr id="10" name="投影片編號版面配置區 5"/>
          <p:cNvSpPr>
            <a:spLocks noGrp="1"/>
          </p:cNvSpPr>
          <p:nvPr>
            <p:ph type="sldNum" sz="quarter" idx="12"/>
          </p:nvPr>
        </p:nvSpPr>
        <p:spPr/>
        <p:txBody>
          <a:bodyPr/>
          <a:lstStyle>
            <a:lvl1pPr>
              <a:defRPr/>
            </a:lvl1pPr>
          </a:lstStyle>
          <a:p>
            <a:pPr fontAlgn="base">
              <a:spcBef>
                <a:spcPct val="0"/>
              </a:spcBef>
              <a:spcAft>
                <a:spcPct val="0"/>
              </a:spcAft>
            </a:pPr>
            <a:fld id="{A268107B-43F3-4111-AF69-94C31870B708}" type="slidenum">
              <a:rPr lang="en-US" altLang="zh-TW" smtClean="0"/>
              <a:pPr fontAlgn="base">
                <a:spcBef>
                  <a:spcPct val="0"/>
                </a:spcBef>
                <a:spcAft>
                  <a:spcPct val="0"/>
                </a:spcAft>
              </a:pPr>
              <a:t>‹#›</a:t>
            </a:fld>
            <a:endParaRPr lang="en-US" altLang="zh-TW"/>
          </a:p>
        </p:txBody>
      </p:sp>
    </p:spTree>
    <p:extLst>
      <p:ext uri="{BB962C8B-B14F-4D97-AF65-F5344CB8AC3E}">
        <p14:creationId xmlns:p14="http://schemas.microsoft.com/office/powerpoint/2010/main" val="32826340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cxnSp>
        <p:nvCxnSpPr>
          <p:cNvPr id="3" name="直線接點 2"/>
          <p:cNvCxnSpPr/>
          <p:nvPr/>
        </p:nvCxnSpPr>
        <p:spPr>
          <a:xfrm>
            <a:off x="609600" y="1493839"/>
            <a:ext cx="10972800" cy="1587"/>
          </a:xfrm>
          <a:prstGeom prst="line">
            <a:avLst/>
          </a:prstGeom>
        </p:spPr>
        <p:style>
          <a:lnRef idx="3">
            <a:schemeClr val="accent1"/>
          </a:lnRef>
          <a:fillRef idx="0">
            <a:schemeClr val="accent1"/>
          </a:fillRef>
          <a:effectRef idx="2">
            <a:schemeClr val="accent1"/>
          </a:effectRef>
          <a:fontRef idx="minor">
            <a:schemeClr val="tx1"/>
          </a:fontRef>
        </p:style>
      </p:cxnSp>
      <p:sp>
        <p:nvSpPr>
          <p:cNvPr id="2" name="標題 1"/>
          <p:cNvSpPr>
            <a:spLocks noGrp="1"/>
          </p:cNvSpPr>
          <p:nvPr>
            <p:ph type="title"/>
          </p:nvPr>
        </p:nvSpPr>
        <p:spPr/>
        <p:txBody>
          <a:bodyPr/>
          <a:lstStyle/>
          <a:p>
            <a:r>
              <a:rPr lang="zh-TW" altLang="en-US"/>
              <a:t>按一下以編輯母片標題樣式</a:t>
            </a:r>
            <a:endParaRPr lang="en-US"/>
          </a:p>
        </p:txBody>
      </p:sp>
      <p:sp>
        <p:nvSpPr>
          <p:cNvPr id="4" name="日期版面配置區 3"/>
          <p:cNvSpPr>
            <a:spLocks noGrp="1"/>
          </p:cNvSpPr>
          <p:nvPr>
            <p:ph type="dt" sz="half" idx="10"/>
          </p:nvPr>
        </p:nvSpPr>
        <p:spPr/>
        <p:txBody>
          <a:bodyPr/>
          <a:lstStyle>
            <a:lvl1pPr>
              <a:defRPr/>
            </a:lvl1pPr>
          </a:lstStyle>
          <a:p>
            <a:pPr fontAlgn="base">
              <a:spcBef>
                <a:spcPct val="0"/>
              </a:spcBef>
              <a:spcAft>
                <a:spcPct val="0"/>
              </a:spcAft>
              <a:defRPr/>
            </a:pPr>
            <a:fld id="{BB9C2BFE-84CE-47AA-BBDA-47046B7E25C2}" type="datetime1">
              <a:rPr lang="en-US" altLang="zh-TW" smtClean="0"/>
              <a:pPr fontAlgn="base">
                <a:spcBef>
                  <a:spcPct val="0"/>
                </a:spcBef>
                <a:spcAft>
                  <a:spcPct val="0"/>
                </a:spcAft>
                <a:defRPr/>
              </a:pPr>
              <a:t>3/31/2020</a:t>
            </a:fld>
            <a:endParaRPr lang="en-US" altLang="zh-TW"/>
          </a:p>
        </p:txBody>
      </p:sp>
      <p:sp>
        <p:nvSpPr>
          <p:cNvPr id="5" name="頁尾版面配置區 4"/>
          <p:cNvSpPr>
            <a:spLocks noGrp="1"/>
          </p:cNvSpPr>
          <p:nvPr>
            <p:ph type="ftr" sz="quarter" idx="11"/>
          </p:nvPr>
        </p:nvSpPr>
        <p:spPr/>
        <p:txBody>
          <a:bodyPr/>
          <a:lstStyle>
            <a:lvl1pPr>
              <a:defRPr/>
            </a:lvl1pPr>
          </a:lstStyle>
          <a:p>
            <a:pPr fontAlgn="base">
              <a:spcBef>
                <a:spcPct val="0"/>
              </a:spcBef>
              <a:spcAft>
                <a:spcPct val="0"/>
              </a:spcAft>
              <a:defRPr/>
            </a:pPr>
            <a:r>
              <a:rPr lang="en-US" altLang="zh-TW"/>
              <a:t>/all</a:t>
            </a:r>
          </a:p>
        </p:txBody>
      </p:sp>
      <p:sp>
        <p:nvSpPr>
          <p:cNvPr id="6" name="投影片編號版面配置區 5"/>
          <p:cNvSpPr>
            <a:spLocks noGrp="1"/>
          </p:cNvSpPr>
          <p:nvPr>
            <p:ph type="sldNum" sz="quarter" idx="12"/>
          </p:nvPr>
        </p:nvSpPr>
        <p:spPr/>
        <p:txBody>
          <a:bodyPr/>
          <a:lstStyle>
            <a:lvl1pPr>
              <a:defRPr/>
            </a:lvl1pPr>
          </a:lstStyle>
          <a:p>
            <a:pPr fontAlgn="base">
              <a:spcBef>
                <a:spcPct val="0"/>
              </a:spcBef>
              <a:spcAft>
                <a:spcPct val="0"/>
              </a:spcAft>
            </a:pPr>
            <a:fld id="{D69CB921-88B9-4AF7-A7A8-F9126E05892B}" type="slidenum">
              <a:rPr lang="en-US" altLang="zh-TW" smtClean="0"/>
              <a:pPr fontAlgn="base">
                <a:spcBef>
                  <a:spcPct val="0"/>
                </a:spcBef>
                <a:spcAft>
                  <a:spcPct val="0"/>
                </a:spcAft>
              </a:pPr>
              <a:t>‹#›</a:t>
            </a:fld>
            <a:endParaRPr lang="en-US" altLang="zh-TW"/>
          </a:p>
        </p:txBody>
      </p:sp>
    </p:spTree>
    <p:extLst>
      <p:ext uri="{BB962C8B-B14F-4D97-AF65-F5344CB8AC3E}">
        <p14:creationId xmlns:p14="http://schemas.microsoft.com/office/powerpoint/2010/main" val="34046748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3"/>
          <p:cNvSpPr>
            <a:spLocks noGrp="1"/>
          </p:cNvSpPr>
          <p:nvPr>
            <p:ph type="dt" sz="half" idx="10"/>
          </p:nvPr>
        </p:nvSpPr>
        <p:spPr/>
        <p:txBody>
          <a:bodyPr/>
          <a:lstStyle>
            <a:lvl1pPr>
              <a:defRPr/>
            </a:lvl1pPr>
          </a:lstStyle>
          <a:p>
            <a:pPr fontAlgn="base">
              <a:spcBef>
                <a:spcPct val="0"/>
              </a:spcBef>
              <a:spcAft>
                <a:spcPct val="0"/>
              </a:spcAft>
              <a:defRPr/>
            </a:pPr>
            <a:fld id="{94A7D57D-9186-4541-B346-101C744CEA39}" type="datetime1">
              <a:rPr lang="en-US" altLang="zh-TW" smtClean="0"/>
              <a:pPr fontAlgn="base">
                <a:spcBef>
                  <a:spcPct val="0"/>
                </a:spcBef>
                <a:spcAft>
                  <a:spcPct val="0"/>
                </a:spcAft>
                <a:defRPr/>
              </a:pPr>
              <a:t>3/31/2020</a:t>
            </a:fld>
            <a:endParaRPr lang="en-US" altLang="zh-TW"/>
          </a:p>
        </p:txBody>
      </p:sp>
      <p:sp>
        <p:nvSpPr>
          <p:cNvPr id="3" name="頁尾版面配置區 4"/>
          <p:cNvSpPr>
            <a:spLocks noGrp="1"/>
          </p:cNvSpPr>
          <p:nvPr>
            <p:ph type="ftr" sz="quarter" idx="11"/>
          </p:nvPr>
        </p:nvSpPr>
        <p:spPr/>
        <p:txBody>
          <a:bodyPr/>
          <a:lstStyle>
            <a:lvl1pPr>
              <a:defRPr/>
            </a:lvl1pPr>
          </a:lstStyle>
          <a:p>
            <a:pPr fontAlgn="base">
              <a:spcBef>
                <a:spcPct val="0"/>
              </a:spcBef>
              <a:spcAft>
                <a:spcPct val="0"/>
              </a:spcAft>
              <a:defRPr/>
            </a:pPr>
            <a:r>
              <a:rPr lang="en-US" altLang="zh-TW"/>
              <a:t>/all</a:t>
            </a:r>
          </a:p>
        </p:txBody>
      </p:sp>
      <p:sp>
        <p:nvSpPr>
          <p:cNvPr id="4" name="投影片編號版面配置區 5"/>
          <p:cNvSpPr>
            <a:spLocks noGrp="1"/>
          </p:cNvSpPr>
          <p:nvPr>
            <p:ph type="sldNum" sz="quarter" idx="12"/>
          </p:nvPr>
        </p:nvSpPr>
        <p:spPr/>
        <p:txBody>
          <a:bodyPr/>
          <a:lstStyle>
            <a:lvl1pPr>
              <a:defRPr/>
            </a:lvl1pPr>
          </a:lstStyle>
          <a:p>
            <a:pPr fontAlgn="base">
              <a:spcBef>
                <a:spcPct val="0"/>
              </a:spcBef>
              <a:spcAft>
                <a:spcPct val="0"/>
              </a:spcAft>
            </a:pPr>
            <a:fld id="{985B3E77-56A1-41B9-B254-39D22574D8FF}" type="slidenum">
              <a:rPr lang="en-US" altLang="zh-TW" smtClean="0"/>
              <a:pPr fontAlgn="base">
                <a:spcBef>
                  <a:spcPct val="0"/>
                </a:spcBef>
                <a:spcAft>
                  <a:spcPct val="0"/>
                </a:spcAft>
              </a:pPr>
              <a:t>‹#›</a:t>
            </a:fld>
            <a:endParaRPr lang="en-US" altLang="zh-TW"/>
          </a:p>
        </p:txBody>
      </p:sp>
    </p:spTree>
    <p:extLst>
      <p:ext uri="{BB962C8B-B14F-4D97-AF65-F5344CB8AC3E}">
        <p14:creationId xmlns:p14="http://schemas.microsoft.com/office/powerpoint/2010/main" val="7134675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09601" y="273050"/>
            <a:ext cx="4011084" cy="1162050"/>
          </a:xfrm>
        </p:spPr>
        <p:txBody>
          <a:bodyPr anchor="b"/>
          <a:lstStyle>
            <a:lvl1pPr algn="l">
              <a:defRPr sz="2000" b="1"/>
            </a:lvl1pPr>
          </a:lstStyle>
          <a:p>
            <a:r>
              <a:rPr lang="zh-TW" altLang="en-US"/>
              <a:t>按一下以編輯母片標題樣式</a:t>
            </a:r>
            <a:endParaRPr lang="en-US"/>
          </a:p>
        </p:txBody>
      </p:sp>
      <p:sp>
        <p:nvSpPr>
          <p:cNvPr id="3" name="內容版面配置區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文字版面配置區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5" name="日期版面配置區 3"/>
          <p:cNvSpPr>
            <a:spLocks noGrp="1"/>
          </p:cNvSpPr>
          <p:nvPr>
            <p:ph type="dt" sz="half" idx="10"/>
          </p:nvPr>
        </p:nvSpPr>
        <p:spPr/>
        <p:txBody>
          <a:bodyPr/>
          <a:lstStyle>
            <a:lvl1pPr>
              <a:defRPr/>
            </a:lvl1pPr>
          </a:lstStyle>
          <a:p>
            <a:pPr fontAlgn="base">
              <a:spcBef>
                <a:spcPct val="0"/>
              </a:spcBef>
              <a:spcAft>
                <a:spcPct val="0"/>
              </a:spcAft>
              <a:defRPr/>
            </a:pPr>
            <a:fld id="{DEC88726-AF44-4AB7-8F37-DE0136FF32EB}" type="datetime1">
              <a:rPr lang="en-US" altLang="zh-TW" smtClean="0"/>
              <a:pPr fontAlgn="base">
                <a:spcBef>
                  <a:spcPct val="0"/>
                </a:spcBef>
                <a:spcAft>
                  <a:spcPct val="0"/>
                </a:spcAft>
                <a:defRPr/>
              </a:pPr>
              <a:t>3/31/2020</a:t>
            </a:fld>
            <a:endParaRPr lang="en-US" altLang="zh-TW"/>
          </a:p>
        </p:txBody>
      </p:sp>
      <p:sp>
        <p:nvSpPr>
          <p:cNvPr id="6" name="頁尾版面配置區 4"/>
          <p:cNvSpPr>
            <a:spLocks noGrp="1"/>
          </p:cNvSpPr>
          <p:nvPr>
            <p:ph type="ftr" sz="quarter" idx="11"/>
          </p:nvPr>
        </p:nvSpPr>
        <p:spPr/>
        <p:txBody>
          <a:bodyPr/>
          <a:lstStyle>
            <a:lvl1pPr>
              <a:defRPr/>
            </a:lvl1pPr>
          </a:lstStyle>
          <a:p>
            <a:pPr fontAlgn="base">
              <a:spcBef>
                <a:spcPct val="0"/>
              </a:spcBef>
              <a:spcAft>
                <a:spcPct val="0"/>
              </a:spcAft>
              <a:defRPr/>
            </a:pPr>
            <a:r>
              <a:rPr lang="en-US" altLang="zh-TW"/>
              <a:t>/all</a:t>
            </a:r>
          </a:p>
        </p:txBody>
      </p:sp>
      <p:sp>
        <p:nvSpPr>
          <p:cNvPr id="7" name="投影片編號版面配置區 5"/>
          <p:cNvSpPr>
            <a:spLocks noGrp="1"/>
          </p:cNvSpPr>
          <p:nvPr>
            <p:ph type="sldNum" sz="quarter" idx="12"/>
          </p:nvPr>
        </p:nvSpPr>
        <p:spPr/>
        <p:txBody>
          <a:bodyPr/>
          <a:lstStyle>
            <a:lvl1pPr>
              <a:defRPr/>
            </a:lvl1pPr>
          </a:lstStyle>
          <a:p>
            <a:pPr fontAlgn="base">
              <a:spcBef>
                <a:spcPct val="0"/>
              </a:spcBef>
              <a:spcAft>
                <a:spcPct val="0"/>
              </a:spcAft>
            </a:pPr>
            <a:fld id="{E2E534D2-4E1C-482F-B068-E85935B1CC4D}" type="slidenum">
              <a:rPr lang="en-US" altLang="zh-TW" smtClean="0"/>
              <a:pPr fontAlgn="base">
                <a:spcBef>
                  <a:spcPct val="0"/>
                </a:spcBef>
                <a:spcAft>
                  <a:spcPct val="0"/>
                </a:spcAft>
              </a:pPr>
              <a:t>‹#›</a:t>
            </a:fld>
            <a:endParaRPr lang="en-US" altLang="zh-TW"/>
          </a:p>
        </p:txBody>
      </p:sp>
    </p:spTree>
    <p:extLst>
      <p:ext uri="{BB962C8B-B14F-4D97-AF65-F5344CB8AC3E}">
        <p14:creationId xmlns:p14="http://schemas.microsoft.com/office/powerpoint/2010/main" val="1957179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cxnSp>
        <p:nvCxnSpPr>
          <p:cNvPr id="4" name="直線接點 3"/>
          <p:cNvCxnSpPr/>
          <p:nvPr/>
        </p:nvCxnSpPr>
        <p:spPr>
          <a:xfrm>
            <a:off x="609600" y="1493839"/>
            <a:ext cx="10972800" cy="1587"/>
          </a:xfrm>
          <a:prstGeom prst="line">
            <a:avLst/>
          </a:prstGeom>
        </p:spPr>
        <p:style>
          <a:lnRef idx="3">
            <a:schemeClr val="accent1"/>
          </a:lnRef>
          <a:fillRef idx="0">
            <a:schemeClr val="accent1"/>
          </a:fillRef>
          <a:effectRef idx="2">
            <a:schemeClr val="accent1"/>
          </a:effectRef>
          <a:fontRef idx="minor">
            <a:schemeClr val="tx1"/>
          </a:fontRef>
        </p:style>
      </p:cxnSp>
      <p:sp>
        <p:nvSpPr>
          <p:cNvPr id="2" name="標題 1"/>
          <p:cNvSpPr>
            <a:spLocks noGrp="1"/>
          </p:cNvSpPr>
          <p:nvPr>
            <p:ph type="title"/>
          </p:nvPr>
        </p:nvSpPr>
        <p:spPr/>
        <p:txBody>
          <a:bodyPr/>
          <a:lstStyle/>
          <a:p>
            <a:r>
              <a:rPr lang="zh-TW" altLang="en-US"/>
              <a:t>按一下以編輯母片標題樣式</a:t>
            </a:r>
            <a:endParaRPr lang="en-US"/>
          </a:p>
        </p:txBody>
      </p:sp>
      <p:sp>
        <p:nvSpPr>
          <p:cNvPr id="3" name="內容版面配置區 2"/>
          <p:cNvSpPr>
            <a:spLocks noGrp="1"/>
          </p:cNvSpPr>
          <p:nvPr>
            <p:ph idx="1"/>
          </p:nvPr>
        </p:nvSpPr>
        <p:spPr/>
        <p:txBody>
          <a:bodyPr/>
          <a:lstStyle>
            <a:lvl1pPr>
              <a:buFont typeface="Wingdings" pitchFamily="2" charset="2"/>
              <a:buChar char="n"/>
              <a:defRPr b="0" u="none">
                <a:solidFill>
                  <a:schemeClr val="tx2">
                    <a:lumMod val="75000"/>
                  </a:schemeClr>
                </a:solidFill>
              </a:defRPr>
            </a:lvl1pPr>
            <a:lvl2pPr>
              <a:defRPr>
                <a:solidFill>
                  <a:schemeClr val="tx1">
                    <a:lumMod val="75000"/>
                    <a:lumOff val="2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日期版面配置區 3"/>
          <p:cNvSpPr>
            <a:spLocks noGrp="1"/>
          </p:cNvSpPr>
          <p:nvPr>
            <p:ph type="dt" sz="half" idx="10"/>
          </p:nvPr>
        </p:nvSpPr>
        <p:spPr/>
        <p:txBody>
          <a:bodyPr/>
          <a:lstStyle>
            <a:lvl1pPr>
              <a:defRPr/>
            </a:lvl1pPr>
          </a:lstStyle>
          <a:p>
            <a:pPr fontAlgn="base">
              <a:spcBef>
                <a:spcPct val="0"/>
              </a:spcBef>
              <a:spcAft>
                <a:spcPct val="0"/>
              </a:spcAft>
              <a:defRPr/>
            </a:pPr>
            <a:fld id="{39B0FFE8-7AA5-421C-94E6-73A8D66128B8}" type="datetime1">
              <a:rPr lang="en-US" altLang="zh-TW" smtClean="0"/>
              <a:pPr fontAlgn="base">
                <a:spcBef>
                  <a:spcPct val="0"/>
                </a:spcBef>
                <a:spcAft>
                  <a:spcPct val="0"/>
                </a:spcAft>
                <a:defRPr/>
              </a:pPr>
              <a:t>3/31/2020</a:t>
            </a:fld>
            <a:endParaRPr lang="en-US" altLang="zh-TW"/>
          </a:p>
        </p:txBody>
      </p:sp>
      <p:sp>
        <p:nvSpPr>
          <p:cNvPr id="6" name="頁尾版面配置區 4"/>
          <p:cNvSpPr>
            <a:spLocks noGrp="1"/>
          </p:cNvSpPr>
          <p:nvPr>
            <p:ph type="ftr" sz="quarter" idx="11"/>
          </p:nvPr>
        </p:nvSpPr>
        <p:spPr/>
        <p:txBody>
          <a:bodyPr/>
          <a:lstStyle>
            <a:lvl1pPr>
              <a:defRPr/>
            </a:lvl1pPr>
          </a:lstStyle>
          <a:p>
            <a:pPr fontAlgn="base">
              <a:spcBef>
                <a:spcPct val="0"/>
              </a:spcBef>
              <a:spcAft>
                <a:spcPct val="0"/>
              </a:spcAft>
              <a:defRPr/>
            </a:pPr>
            <a:r>
              <a:rPr lang="en-US" altLang="zh-TW"/>
              <a:t>/all</a:t>
            </a:r>
          </a:p>
        </p:txBody>
      </p:sp>
      <p:sp>
        <p:nvSpPr>
          <p:cNvPr id="7" name="投影片編號版面配置區 5"/>
          <p:cNvSpPr>
            <a:spLocks noGrp="1"/>
          </p:cNvSpPr>
          <p:nvPr>
            <p:ph type="sldNum" sz="quarter" idx="12"/>
          </p:nvPr>
        </p:nvSpPr>
        <p:spPr/>
        <p:txBody>
          <a:bodyPr/>
          <a:lstStyle>
            <a:lvl1pPr>
              <a:defRPr/>
            </a:lvl1pPr>
          </a:lstStyle>
          <a:p>
            <a:pPr fontAlgn="base">
              <a:spcBef>
                <a:spcPct val="0"/>
              </a:spcBef>
              <a:spcAft>
                <a:spcPct val="0"/>
              </a:spcAft>
            </a:pPr>
            <a:fld id="{52E38B42-96A3-412A-9CD3-7D6C2689CFF8}" type="slidenum">
              <a:rPr lang="en-US" altLang="zh-TW" smtClean="0"/>
              <a:pPr fontAlgn="base">
                <a:spcBef>
                  <a:spcPct val="0"/>
                </a:spcBef>
                <a:spcAft>
                  <a:spcPct val="0"/>
                </a:spcAft>
              </a:pPr>
              <a:t>‹#›</a:t>
            </a:fld>
            <a:endParaRPr lang="en-US" altLang="zh-TW"/>
          </a:p>
        </p:txBody>
      </p:sp>
    </p:spTree>
    <p:extLst>
      <p:ext uri="{BB962C8B-B14F-4D97-AF65-F5344CB8AC3E}">
        <p14:creationId xmlns:p14="http://schemas.microsoft.com/office/powerpoint/2010/main" val="5039956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2389717" y="4800600"/>
            <a:ext cx="7315200" cy="566738"/>
          </a:xfrm>
        </p:spPr>
        <p:txBody>
          <a:bodyPr anchor="b"/>
          <a:lstStyle>
            <a:lvl1pPr algn="l">
              <a:defRPr sz="2000" b="1"/>
            </a:lvl1pPr>
          </a:lstStyle>
          <a:p>
            <a:r>
              <a:rPr lang="zh-TW" altLang="en-US"/>
              <a:t>按一下以編輯母片標題樣式</a:t>
            </a:r>
            <a:endParaRPr lang="en-US"/>
          </a:p>
        </p:txBody>
      </p:sp>
      <p:sp>
        <p:nvSpPr>
          <p:cNvPr id="3" name="圖片版面配置區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TW" altLang="en-US" noProof="0"/>
              <a:t>按一下圖示以新增圖片</a:t>
            </a:r>
            <a:endParaRPr lang="en-US" noProof="0"/>
          </a:p>
        </p:txBody>
      </p:sp>
      <p:sp>
        <p:nvSpPr>
          <p:cNvPr id="4" name="文字版面配置區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5" name="日期版面配置區 3"/>
          <p:cNvSpPr>
            <a:spLocks noGrp="1"/>
          </p:cNvSpPr>
          <p:nvPr>
            <p:ph type="dt" sz="half" idx="10"/>
          </p:nvPr>
        </p:nvSpPr>
        <p:spPr/>
        <p:txBody>
          <a:bodyPr/>
          <a:lstStyle>
            <a:lvl1pPr>
              <a:defRPr/>
            </a:lvl1pPr>
          </a:lstStyle>
          <a:p>
            <a:pPr fontAlgn="base">
              <a:spcBef>
                <a:spcPct val="0"/>
              </a:spcBef>
              <a:spcAft>
                <a:spcPct val="0"/>
              </a:spcAft>
              <a:defRPr/>
            </a:pPr>
            <a:fld id="{4F738F54-6E02-45A9-8676-D145CCEEB1A6}" type="datetime1">
              <a:rPr lang="en-US" altLang="zh-TW" smtClean="0"/>
              <a:pPr fontAlgn="base">
                <a:spcBef>
                  <a:spcPct val="0"/>
                </a:spcBef>
                <a:spcAft>
                  <a:spcPct val="0"/>
                </a:spcAft>
                <a:defRPr/>
              </a:pPr>
              <a:t>3/31/2020</a:t>
            </a:fld>
            <a:endParaRPr lang="en-US" altLang="zh-TW"/>
          </a:p>
        </p:txBody>
      </p:sp>
      <p:sp>
        <p:nvSpPr>
          <p:cNvPr id="6" name="頁尾版面配置區 4"/>
          <p:cNvSpPr>
            <a:spLocks noGrp="1"/>
          </p:cNvSpPr>
          <p:nvPr>
            <p:ph type="ftr" sz="quarter" idx="11"/>
          </p:nvPr>
        </p:nvSpPr>
        <p:spPr/>
        <p:txBody>
          <a:bodyPr/>
          <a:lstStyle>
            <a:lvl1pPr>
              <a:defRPr/>
            </a:lvl1pPr>
          </a:lstStyle>
          <a:p>
            <a:pPr fontAlgn="base">
              <a:spcBef>
                <a:spcPct val="0"/>
              </a:spcBef>
              <a:spcAft>
                <a:spcPct val="0"/>
              </a:spcAft>
              <a:defRPr/>
            </a:pPr>
            <a:r>
              <a:rPr lang="en-US" altLang="zh-TW"/>
              <a:t>/all</a:t>
            </a:r>
          </a:p>
        </p:txBody>
      </p:sp>
      <p:sp>
        <p:nvSpPr>
          <p:cNvPr id="7" name="投影片編號版面配置區 5"/>
          <p:cNvSpPr>
            <a:spLocks noGrp="1"/>
          </p:cNvSpPr>
          <p:nvPr>
            <p:ph type="sldNum" sz="quarter" idx="12"/>
          </p:nvPr>
        </p:nvSpPr>
        <p:spPr/>
        <p:txBody>
          <a:bodyPr/>
          <a:lstStyle>
            <a:lvl1pPr>
              <a:defRPr/>
            </a:lvl1pPr>
          </a:lstStyle>
          <a:p>
            <a:pPr fontAlgn="base">
              <a:spcBef>
                <a:spcPct val="0"/>
              </a:spcBef>
              <a:spcAft>
                <a:spcPct val="0"/>
              </a:spcAft>
            </a:pPr>
            <a:fld id="{485149DE-D629-479E-AF7A-35B2B3EA0D11}" type="slidenum">
              <a:rPr lang="en-US" altLang="zh-TW" smtClean="0"/>
              <a:pPr fontAlgn="base">
                <a:spcBef>
                  <a:spcPct val="0"/>
                </a:spcBef>
                <a:spcAft>
                  <a:spcPct val="0"/>
                </a:spcAft>
              </a:pPr>
              <a:t>‹#›</a:t>
            </a:fld>
            <a:endParaRPr lang="en-US" altLang="zh-TW"/>
          </a:p>
        </p:txBody>
      </p:sp>
    </p:spTree>
    <p:extLst>
      <p:ext uri="{BB962C8B-B14F-4D97-AF65-F5344CB8AC3E}">
        <p14:creationId xmlns:p14="http://schemas.microsoft.com/office/powerpoint/2010/main" val="5434440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cxnSp>
        <p:nvCxnSpPr>
          <p:cNvPr id="4" name="直線接點 3"/>
          <p:cNvCxnSpPr/>
          <p:nvPr/>
        </p:nvCxnSpPr>
        <p:spPr>
          <a:xfrm>
            <a:off x="609600" y="1493839"/>
            <a:ext cx="10972800" cy="1587"/>
          </a:xfrm>
          <a:prstGeom prst="line">
            <a:avLst/>
          </a:prstGeom>
        </p:spPr>
        <p:style>
          <a:lnRef idx="3">
            <a:schemeClr val="accent1"/>
          </a:lnRef>
          <a:fillRef idx="0">
            <a:schemeClr val="accent1"/>
          </a:fillRef>
          <a:effectRef idx="2">
            <a:schemeClr val="accent1"/>
          </a:effectRef>
          <a:fontRef idx="minor">
            <a:schemeClr val="tx1"/>
          </a:fontRef>
        </p:style>
      </p:cxnSp>
      <p:sp>
        <p:nvSpPr>
          <p:cNvPr id="2" name="標題 1"/>
          <p:cNvSpPr>
            <a:spLocks noGrp="1"/>
          </p:cNvSpPr>
          <p:nvPr>
            <p:ph type="title"/>
          </p:nvPr>
        </p:nvSpPr>
        <p:spPr/>
        <p:txBody>
          <a:bodyPr/>
          <a:lstStyle/>
          <a:p>
            <a:r>
              <a:rPr lang="zh-TW" altLang="en-US"/>
              <a:t>按一下以編輯母片標題樣式</a:t>
            </a:r>
            <a:endParaRPr lang="en-US"/>
          </a:p>
        </p:txBody>
      </p:sp>
      <p:sp>
        <p:nvSpPr>
          <p:cNvPr id="3" name="直排文字版面配置區 2"/>
          <p:cNvSpPr>
            <a:spLocks noGrp="1"/>
          </p:cNvSpPr>
          <p:nvPr>
            <p:ph type="body" orient="vert" idx="1"/>
          </p:nvPr>
        </p:nvSpPr>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3"/>
          <p:cNvSpPr>
            <a:spLocks noGrp="1"/>
          </p:cNvSpPr>
          <p:nvPr>
            <p:ph type="dt" sz="half" idx="10"/>
          </p:nvPr>
        </p:nvSpPr>
        <p:spPr/>
        <p:txBody>
          <a:bodyPr/>
          <a:lstStyle>
            <a:lvl1pPr>
              <a:defRPr/>
            </a:lvl1pPr>
          </a:lstStyle>
          <a:p>
            <a:pPr fontAlgn="base">
              <a:spcBef>
                <a:spcPct val="0"/>
              </a:spcBef>
              <a:spcAft>
                <a:spcPct val="0"/>
              </a:spcAft>
              <a:defRPr/>
            </a:pPr>
            <a:fld id="{3F8799C4-9A21-4D9B-BAD9-483784F5284E}" type="datetime1">
              <a:rPr lang="en-US" altLang="zh-TW" smtClean="0"/>
              <a:pPr fontAlgn="base">
                <a:spcBef>
                  <a:spcPct val="0"/>
                </a:spcBef>
                <a:spcAft>
                  <a:spcPct val="0"/>
                </a:spcAft>
                <a:defRPr/>
              </a:pPr>
              <a:t>3/31/2020</a:t>
            </a:fld>
            <a:endParaRPr lang="en-US" altLang="zh-TW"/>
          </a:p>
        </p:txBody>
      </p:sp>
      <p:sp>
        <p:nvSpPr>
          <p:cNvPr id="6" name="頁尾版面配置區 4"/>
          <p:cNvSpPr>
            <a:spLocks noGrp="1"/>
          </p:cNvSpPr>
          <p:nvPr>
            <p:ph type="ftr" sz="quarter" idx="11"/>
          </p:nvPr>
        </p:nvSpPr>
        <p:spPr/>
        <p:txBody>
          <a:bodyPr/>
          <a:lstStyle>
            <a:lvl1pPr>
              <a:defRPr/>
            </a:lvl1pPr>
          </a:lstStyle>
          <a:p>
            <a:pPr fontAlgn="base">
              <a:spcBef>
                <a:spcPct val="0"/>
              </a:spcBef>
              <a:spcAft>
                <a:spcPct val="0"/>
              </a:spcAft>
              <a:defRPr/>
            </a:pPr>
            <a:r>
              <a:rPr lang="en-US" altLang="zh-TW"/>
              <a:t>/all</a:t>
            </a:r>
          </a:p>
        </p:txBody>
      </p:sp>
      <p:sp>
        <p:nvSpPr>
          <p:cNvPr id="7" name="投影片編號版面配置區 5"/>
          <p:cNvSpPr>
            <a:spLocks noGrp="1"/>
          </p:cNvSpPr>
          <p:nvPr>
            <p:ph type="sldNum" sz="quarter" idx="12"/>
          </p:nvPr>
        </p:nvSpPr>
        <p:spPr/>
        <p:txBody>
          <a:bodyPr/>
          <a:lstStyle>
            <a:lvl1pPr>
              <a:defRPr/>
            </a:lvl1pPr>
          </a:lstStyle>
          <a:p>
            <a:pPr fontAlgn="base">
              <a:spcBef>
                <a:spcPct val="0"/>
              </a:spcBef>
              <a:spcAft>
                <a:spcPct val="0"/>
              </a:spcAft>
            </a:pPr>
            <a:fld id="{B722050B-B23A-4C93-A413-630D7056BB59}" type="slidenum">
              <a:rPr lang="en-US" altLang="zh-TW" smtClean="0"/>
              <a:pPr fontAlgn="base">
                <a:spcBef>
                  <a:spcPct val="0"/>
                </a:spcBef>
                <a:spcAft>
                  <a:spcPct val="0"/>
                </a:spcAft>
              </a:pPr>
              <a:t>‹#›</a:t>
            </a:fld>
            <a:endParaRPr lang="en-US" altLang="zh-TW"/>
          </a:p>
        </p:txBody>
      </p:sp>
    </p:spTree>
    <p:extLst>
      <p:ext uri="{BB962C8B-B14F-4D97-AF65-F5344CB8AC3E}">
        <p14:creationId xmlns:p14="http://schemas.microsoft.com/office/powerpoint/2010/main" val="16224924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cxnSp>
        <p:nvCxnSpPr>
          <p:cNvPr id="4" name="直線接點 3"/>
          <p:cNvCxnSpPr/>
          <p:nvPr/>
        </p:nvCxnSpPr>
        <p:spPr>
          <a:xfrm rot="5400000">
            <a:off x="5842001" y="3199872"/>
            <a:ext cx="5791200" cy="4233"/>
          </a:xfrm>
          <a:prstGeom prst="line">
            <a:avLst/>
          </a:prstGeom>
        </p:spPr>
        <p:style>
          <a:lnRef idx="3">
            <a:schemeClr val="accent1"/>
          </a:lnRef>
          <a:fillRef idx="0">
            <a:schemeClr val="accent1"/>
          </a:fillRef>
          <a:effectRef idx="2">
            <a:schemeClr val="accent1"/>
          </a:effectRef>
          <a:fontRef idx="minor">
            <a:schemeClr val="tx1"/>
          </a:fontRef>
        </p:style>
      </p:cxnSp>
      <p:sp>
        <p:nvSpPr>
          <p:cNvPr id="2" name="直排標題 1"/>
          <p:cNvSpPr>
            <a:spLocks noGrp="1"/>
          </p:cNvSpPr>
          <p:nvPr>
            <p:ph type="title" orient="vert"/>
          </p:nvPr>
        </p:nvSpPr>
        <p:spPr>
          <a:xfrm>
            <a:off x="8839200" y="274639"/>
            <a:ext cx="2743200" cy="5851525"/>
          </a:xfrm>
        </p:spPr>
        <p:txBody>
          <a:bodyPr vert="eaVert"/>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609600" y="274639"/>
            <a:ext cx="8026400" cy="5851525"/>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3"/>
          <p:cNvSpPr>
            <a:spLocks noGrp="1"/>
          </p:cNvSpPr>
          <p:nvPr>
            <p:ph type="dt" sz="half" idx="10"/>
          </p:nvPr>
        </p:nvSpPr>
        <p:spPr/>
        <p:txBody>
          <a:bodyPr/>
          <a:lstStyle>
            <a:lvl1pPr>
              <a:defRPr/>
            </a:lvl1pPr>
          </a:lstStyle>
          <a:p>
            <a:pPr fontAlgn="base">
              <a:spcBef>
                <a:spcPct val="0"/>
              </a:spcBef>
              <a:spcAft>
                <a:spcPct val="0"/>
              </a:spcAft>
              <a:defRPr/>
            </a:pPr>
            <a:fld id="{8609A18C-BB0C-4957-AEEA-DF23DB2324A8}" type="datetime1">
              <a:rPr lang="en-US" altLang="zh-TW" smtClean="0"/>
              <a:pPr fontAlgn="base">
                <a:spcBef>
                  <a:spcPct val="0"/>
                </a:spcBef>
                <a:spcAft>
                  <a:spcPct val="0"/>
                </a:spcAft>
                <a:defRPr/>
              </a:pPr>
              <a:t>3/31/2020</a:t>
            </a:fld>
            <a:endParaRPr lang="en-US" altLang="zh-TW"/>
          </a:p>
        </p:txBody>
      </p:sp>
      <p:sp>
        <p:nvSpPr>
          <p:cNvPr id="6" name="頁尾版面配置區 4"/>
          <p:cNvSpPr>
            <a:spLocks noGrp="1"/>
          </p:cNvSpPr>
          <p:nvPr>
            <p:ph type="ftr" sz="quarter" idx="11"/>
          </p:nvPr>
        </p:nvSpPr>
        <p:spPr/>
        <p:txBody>
          <a:bodyPr/>
          <a:lstStyle>
            <a:lvl1pPr>
              <a:defRPr/>
            </a:lvl1pPr>
          </a:lstStyle>
          <a:p>
            <a:pPr fontAlgn="base">
              <a:spcBef>
                <a:spcPct val="0"/>
              </a:spcBef>
              <a:spcAft>
                <a:spcPct val="0"/>
              </a:spcAft>
              <a:defRPr/>
            </a:pPr>
            <a:r>
              <a:rPr lang="en-US" altLang="zh-TW"/>
              <a:t>/all</a:t>
            </a:r>
          </a:p>
        </p:txBody>
      </p:sp>
      <p:sp>
        <p:nvSpPr>
          <p:cNvPr id="7" name="投影片編號版面配置區 5"/>
          <p:cNvSpPr>
            <a:spLocks noGrp="1"/>
          </p:cNvSpPr>
          <p:nvPr>
            <p:ph type="sldNum" sz="quarter" idx="12"/>
          </p:nvPr>
        </p:nvSpPr>
        <p:spPr/>
        <p:txBody>
          <a:bodyPr/>
          <a:lstStyle>
            <a:lvl1pPr>
              <a:defRPr/>
            </a:lvl1pPr>
          </a:lstStyle>
          <a:p>
            <a:pPr fontAlgn="base">
              <a:spcBef>
                <a:spcPct val="0"/>
              </a:spcBef>
              <a:spcAft>
                <a:spcPct val="0"/>
              </a:spcAft>
            </a:pPr>
            <a:fld id="{8D10E5F8-9EE4-47A5-9539-1A2F6D5ACD5B}" type="slidenum">
              <a:rPr lang="en-US" altLang="zh-TW" smtClean="0"/>
              <a:pPr fontAlgn="base">
                <a:spcBef>
                  <a:spcPct val="0"/>
                </a:spcBef>
                <a:spcAft>
                  <a:spcPct val="0"/>
                </a:spcAft>
              </a:pPr>
              <a:t>‹#›</a:t>
            </a:fld>
            <a:endParaRPr lang="en-US" altLang="zh-TW"/>
          </a:p>
        </p:txBody>
      </p:sp>
    </p:spTree>
    <p:extLst>
      <p:ext uri="{BB962C8B-B14F-4D97-AF65-F5344CB8AC3E}">
        <p14:creationId xmlns:p14="http://schemas.microsoft.com/office/powerpoint/2010/main" val="18221627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grpSp>
        <p:nvGrpSpPr>
          <p:cNvPr id="4" name="群組 17"/>
          <p:cNvGrpSpPr>
            <a:grpSpLocks/>
          </p:cNvGrpSpPr>
          <p:nvPr/>
        </p:nvGrpSpPr>
        <p:grpSpPr bwMode="auto">
          <a:xfrm>
            <a:off x="0" y="0"/>
            <a:ext cx="12192000" cy="6858000"/>
            <a:chOff x="0" y="0"/>
            <a:chExt cx="9143995" cy="6858000"/>
          </a:xfrm>
        </p:grpSpPr>
        <p:grpSp>
          <p:nvGrpSpPr>
            <p:cNvPr id="5" name="Group 9"/>
            <p:cNvGrpSpPr>
              <a:grpSpLocks/>
            </p:cNvGrpSpPr>
            <p:nvPr/>
          </p:nvGrpSpPr>
          <p:grpSpPr bwMode="auto">
            <a:xfrm>
              <a:off x="5399085" y="6113463"/>
              <a:ext cx="3744910" cy="700087"/>
              <a:chOff x="3379" y="3851"/>
              <a:chExt cx="2359" cy="441"/>
            </a:xfrm>
          </p:grpSpPr>
          <p:pic>
            <p:nvPicPr>
              <p:cNvPr id="11" name="Picture 12"/>
              <p:cNvPicPr>
                <a:picLocks noChangeAspect="1" noChangeArrowheads="1"/>
              </p:cNvPicPr>
              <p:nvPr/>
            </p:nvPicPr>
            <p:blipFill>
              <a:blip r:embed="rId2" cstate="print"/>
              <a:srcRect/>
              <a:stretch>
                <a:fillRect/>
              </a:stretch>
            </p:blipFill>
            <p:spPr bwMode="auto">
              <a:xfrm>
                <a:off x="5255" y="3851"/>
                <a:ext cx="483" cy="441"/>
              </a:xfrm>
              <a:prstGeom prst="rect">
                <a:avLst/>
              </a:prstGeom>
              <a:noFill/>
              <a:ln w="9525">
                <a:noFill/>
                <a:miter lim="800000"/>
                <a:headEnd/>
                <a:tailEnd/>
              </a:ln>
            </p:spPr>
          </p:pic>
          <p:sp>
            <p:nvSpPr>
              <p:cNvPr id="12" name="矩形 18"/>
              <p:cNvSpPr>
                <a:spLocks noChangeArrowheads="1"/>
              </p:cNvSpPr>
              <p:nvPr/>
            </p:nvSpPr>
            <p:spPr bwMode="auto">
              <a:xfrm>
                <a:off x="3379" y="4020"/>
                <a:ext cx="1961" cy="250"/>
              </a:xfrm>
              <a:prstGeom prst="rect">
                <a:avLst/>
              </a:prstGeom>
              <a:noFill/>
              <a:ln w="9525">
                <a:noFill/>
                <a:miter lim="800000"/>
                <a:headEnd/>
                <a:tailEnd/>
              </a:ln>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zh-TW" sz="1000" b="0" i="0" u="none" strike="noStrike" kern="1200" cap="none" spc="0" normalizeH="0" baseline="0" noProof="0">
                    <a:ln>
                      <a:noFill/>
                    </a:ln>
                    <a:solidFill>
                      <a:srgbClr val="969696"/>
                    </a:solidFill>
                    <a:effectLst/>
                    <a:uLnTx/>
                    <a:uFillTx/>
                    <a:latin typeface="Calibri" pitchFamily="34" charset="0"/>
                    <a:ea typeface="新細明體" charset="-120"/>
                    <a:cs typeface="+mn-cs"/>
                  </a:rPr>
                  <a:t>National Chung Cheng University</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zh-TW" sz="1000" b="0" i="0" u="none" strike="noStrike" kern="1200" cap="none" spc="0" normalizeH="0" baseline="0" noProof="0">
                    <a:ln>
                      <a:noFill/>
                    </a:ln>
                    <a:solidFill>
                      <a:srgbClr val="969696"/>
                    </a:solidFill>
                    <a:effectLst/>
                    <a:uLnTx/>
                    <a:uFillTx/>
                    <a:latin typeface="Calibri" pitchFamily="34" charset="0"/>
                    <a:ea typeface="新細明體" charset="-120"/>
                    <a:cs typeface="+mn-cs"/>
                  </a:rPr>
                  <a:t>Dept. Computer Science &amp; Information Engineering</a:t>
                </a:r>
              </a:p>
            </p:txBody>
          </p:sp>
        </p:grpSp>
        <p:pic>
          <p:nvPicPr>
            <p:cNvPr id="6" name="Picture 7"/>
            <p:cNvPicPr>
              <a:picLocks noChangeAspect="1" noChangeArrowheads="1"/>
            </p:cNvPicPr>
            <p:nvPr/>
          </p:nvPicPr>
          <p:blipFill>
            <a:blip r:embed="rId3" cstate="print">
              <a:clrChange>
                <a:clrFrom>
                  <a:srgbClr val="FFFFFF"/>
                </a:clrFrom>
                <a:clrTo>
                  <a:srgbClr val="FFFFFF">
                    <a:alpha val="0"/>
                  </a:srgbClr>
                </a:clrTo>
              </a:clrChange>
            </a:blip>
            <a:srcRect l="22060" b="24757"/>
            <a:stretch>
              <a:fillRect/>
            </a:stretch>
          </p:blipFill>
          <p:spPr bwMode="auto">
            <a:xfrm>
              <a:off x="0" y="4643438"/>
              <a:ext cx="2271713" cy="2214562"/>
            </a:xfrm>
            <a:prstGeom prst="rect">
              <a:avLst/>
            </a:prstGeom>
            <a:noFill/>
            <a:ln w="9525">
              <a:noFill/>
              <a:miter lim="800000"/>
              <a:headEnd/>
              <a:tailEnd/>
            </a:ln>
          </p:spPr>
        </p:pic>
        <p:pic>
          <p:nvPicPr>
            <p:cNvPr id="7" name="Picture 8"/>
            <p:cNvPicPr>
              <a:picLocks noChangeAspect="1" noChangeArrowheads="1"/>
            </p:cNvPicPr>
            <p:nvPr/>
          </p:nvPicPr>
          <p:blipFill>
            <a:blip r:embed="rId4" cstate="print">
              <a:clrChange>
                <a:clrFrom>
                  <a:srgbClr val="FFFFFF"/>
                </a:clrFrom>
                <a:clrTo>
                  <a:srgbClr val="FFFFFF">
                    <a:alpha val="0"/>
                  </a:srgbClr>
                </a:clrTo>
              </a:clrChange>
            </a:blip>
            <a:srcRect b="3809"/>
            <a:stretch>
              <a:fillRect/>
            </a:stretch>
          </p:blipFill>
          <p:spPr bwMode="auto">
            <a:xfrm>
              <a:off x="2214563" y="5053013"/>
              <a:ext cx="1819275" cy="1804987"/>
            </a:xfrm>
            <a:prstGeom prst="rect">
              <a:avLst/>
            </a:prstGeom>
            <a:noFill/>
            <a:ln w="9525">
              <a:noFill/>
              <a:miter lim="800000"/>
              <a:headEnd/>
              <a:tailEnd/>
            </a:ln>
          </p:spPr>
        </p:pic>
        <p:pic>
          <p:nvPicPr>
            <p:cNvPr id="8" name="Picture 9"/>
            <p:cNvPicPr>
              <a:picLocks noChangeAspect="1" noChangeArrowheads="1"/>
            </p:cNvPicPr>
            <p:nvPr/>
          </p:nvPicPr>
          <p:blipFill>
            <a:blip r:embed="rId3" cstate="print">
              <a:grayscl/>
            </a:blip>
            <a:srcRect l="21568" t="33981"/>
            <a:stretch>
              <a:fillRect/>
            </a:stretch>
          </p:blipFill>
          <p:spPr bwMode="auto">
            <a:xfrm>
              <a:off x="0" y="0"/>
              <a:ext cx="2286000" cy="1943100"/>
            </a:xfrm>
            <a:prstGeom prst="rect">
              <a:avLst/>
            </a:prstGeom>
            <a:noFill/>
            <a:ln w="9525">
              <a:noFill/>
              <a:miter lim="800000"/>
              <a:headEnd/>
              <a:tailEnd/>
            </a:ln>
          </p:spPr>
        </p:pic>
        <p:pic>
          <p:nvPicPr>
            <p:cNvPr id="9" name="Picture 11"/>
            <p:cNvPicPr>
              <a:picLocks noChangeAspect="1" noChangeArrowheads="1"/>
            </p:cNvPicPr>
            <p:nvPr/>
          </p:nvPicPr>
          <p:blipFill>
            <a:blip r:embed="rId5" cstate="print">
              <a:clrChange>
                <a:clrFrom>
                  <a:srgbClr val="FFFFFF"/>
                </a:clrFrom>
                <a:clrTo>
                  <a:srgbClr val="FFFFFF">
                    <a:alpha val="0"/>
                  </a:srgbClr>
                </a:clrTo>
              </a:clrChange>
            </a:blip>
            <a:srcRect l="73567"/>
            <a:stretch>
              <a:fillRect/>
            </a:stretch>
          </p:blipFill>
          <p:spPr bwMode="auto">
            <a:xfrm>
              <a:off x="0" y="1162050"/>
              <a:ext cx="1052513" cy="3981450"/>
            </a:xfrm>
            <a:prstGeom prst="rect">
              <a:avLst/>
            </a:prstGeom>
            <a:noFill/>
            <a:ln w="9525">
              <a:noFill/>
              <a:miter lim="800000"/>
              <a:headEnd/>
              <a:tailEnd/>
            </a:ln>
          </p:spPr>
        </p:pic>
        <p:sp>
          <p:nvSpPr>
            <p:cNvPr id="10" name="矩形 16"/>
            <p:cNvSpPr>
              <a:spLocks noChangeArrowheads="1"/>
            </p:cNvSpPr>
            <p:nvPr/>
          </p:nvSpPr>
          <p:spPr bwMode="auto">
            <a:xfrm>
              <a:off x="142875" y="6367463"/>
              <a:ext cx="4284661" cy="338137"/>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TW" sz="1600" b="1" i="0" u="none" strike="noStrike" kern="1200" cap="none" spc="0" normalizeH="0" baseline="0" noProof="0" dirty="0">
                  <a:ln>
                    <a:noFill/>
                  </a:ln>
                  <a:solidFill>
                    <a:prstClr val="black"/>
                  </a:solidFill>
                  <a:effectLst/>
                  <a:uLnTx/>
                  <a:uFillTx/>
                  <a:latin typeface="Calibri" pitchFamily="34" charset="0"/>
                  <a:ea typeface="新細明體" charset="-120"/>
                  <a:cs typeface="+mn-cs"/>
                </a:rPr>
                <a:t>2016 Mobile All-IP Networking Laboratory</a:t>
              </a:r>
            </a:p>
          </p:txBody>
        </p:sp>
      </p:grpSp>
      <p:sp>
        <p:nvSpPr>
          <p:cNvPr id="2" name="標題 1"/>
          <p:cNvSpPr>
            <a:spLocks noGrp="1"/>
          </p:cNvSpPr>
          <p:nvPr>
            <p:ph type="ctrTitle"/>
          </p:nvPr>
        </p:nvSpPr>
        <p:spPr>
          <a:xfrm>
            <a:off x="914400" y="1676401"/>
            <a:ext cx="10363200" cy="1470025"/>
          </a:xfrm>
        </p:spPr>
        <p:txBody>
          <a:bodyPr/>
          <a:lstStyle>
            <a:lvl1pPr>
              <a:defRPr>
                <a:latin typeface="微軟正黑體" pitchFamily="34" charset="-120"/>
                <a:ea typeface="微軟正黑體" pitchFamily="34" charset="-120"/>
              </a:defRPr>
            </a:lvl1pPr>
          </a:lstStyle>
          <a:p>
            <a:r>
              <a:rPr lang="zh-TW" altLang="en-US"/>
              <a:t>按一下以編輯母片標題樣式</a:t>
            </a:r>
            <a:endParaRPr lang="en-US"/>
          </a:p>
        </p:txBody>
      </p:sp>
      <p:sp>
        <p:nvSpPr>
          <p:cNvPr id="3" name="副標題 2"/>
          <p:cNvSpPr>
            <a:spLocks noGrp="1"/>
          </p:cNvSpPr>
          <p:nvPr>
            <p:ph type="subTitle" idx="1"/>
          </p:nvPr>
        </p:nvSpPr>
        <p:spPr>
          <a:xfrm>
            <a:off x="1828800" y="3432175"/>
            <a:ext cx="8534400" cy="1752600"/>
          </a:xfrm>
        </p:spPr>
        <p:txBody>
          <a:bodyPr/>
          <a:lstStyle>
            <a:lvl1pPr marL="0" indent="0" algn="ctr">
              <a:buNone/>
              <a:defRPr>
                <a:solidFill>
                  <a:schemeClr val="tx1">
                    <a:tint val="75000"/>
                  </a:schemeClr>
                </a:solidFill>
                <a:latin typeface="微軟正黑體" pitchFamily="34" charset="-120"/>
                <a:ea typeface="微軟正黑體" pitchFamily="34" charset="-12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按一下以編輯母片副標題樣式</a:t>
            </a:r>
            <a:endParaRPr lang="en-US"/>
          </a:p>
        </p:txBody>
      </p:sp>
      <p:sp>
        <p:nvSpPr>
          <p:cNvPr id="13" name="日期版面配置區 3"/>
          <p:cNvSpPr>
            <a:spLocks noGrp="1"/>
          </p:cNvSpPr>
          <p:nvPr>
            <p:ph type="dt" sz="half" idx="10"/>
          </p:nvPr>
        </p:nvSpPr>
        <p:spPr>
          <a:xfrm>
            <a:off x="672800" y="5775135"/>
            <a:ext cx="2844800" cy="365125"/>
          </a:xfrm>
        </p:spPr>
        <p:txBody>
          <a:bodyPr/>
          <a:lstStyle>
            <a:lvl1pPr>
              <a:defRPr>
                <a:latin typeface="微軟正黑體" pitchFamily="34" charset="-120"/>
                <a:ea typeface="微軟正黑體" pitchFamily="34" charset="-120"/>
              </a:defRPr>
            </a:lvl1pPr>
          </a:lstStyle>
          <a:p>
            <a:pPr fontAlgn="base">
              <a:spcBef>
                <a:spcPct val="0"/>
              </a:spcBef>
              <a:spcAft>
                <a:spcPct val="0"/>
              </a:spcAft>
              <a:defRPr/>
            </a:pPr>
            <a:endParaRPr lang="en-US" altLang="zh-TW" dirty="0"/>
          </a:p>
        </p:txBody>
      </p:sp>
      <p:sp>
        <p:nvSpPr>
          <p:cNvPr id="14" name="頁尾版面配置區 4"/>
          <p:cNvSpPr>
            <a:spLocks noGrp="1"/>
          </p:cNvSpPr>
          <p:nvPr>
            <p:ph type="ftr" sz="quarter" idx="11"/>
          </p:nvPr>
        </p:nvSpPr>
        <p:spPr/>
        <p:txBody>
          <a:bodyPr/>
          <a:lstStyle>
            <a:lvl1pPr>
              <a:defRPr>
                <a:latin typeface="微軟正黑體" pitchFamily="34" charset="-120"/>
                <a:ea typeface="微軟正黑體" pitchFamily="34" charset="-120"/>
              </a:defRPr>
            </a:lvl1pPr>
          </a:lstStyle>
          <a:p>
            <a:pPr fontAlgn="base">
              <a:spcBef>
                <a:spcPct val="0"/>
              </a:spcBef>
              <a:spcAft>
                <a:spcPct val="0"/>
              </a:spcAft>
              <a:defRPr/>
            </a:pPr>
            <a:r>
              <a:rPr lang="en-US" altLang="zh-TW"/>
              <a:t>/all</a:t>
            </a:r>
          </a:p>
        </p:txBody>
      </p:sp>
      <p:sp>
        <p:nvSpPr>
          <p:cNvPr id="15" name="投影片編號版面配置區 5"/>
          <p:cNvSpPr>
            <a:spLocks noGrp="1"/>
          </p:cNvSpPr>
          <p:nvPr>
            <p:ph type="sldNum" sz="quarter" idx="12"/>
          </p:nvPr>
        </p:nvSpPr>
        <p:spPr/>
        <p:txBody>
          <a:bodyPr/>
          <a:lstStyle>
            <a:lvl1pPr>
              <a:defRPr>
                <a:latin typeface="微軟正黑體" pitchFamily="34" charset="-120"/>
                <a:ea typeface="微軟正黑體" pitchFamily="34" charset="-120"/>
              </a:defRPr>
            </a:lvl1pPr>
          </a:lstStyle>
          <a:p>
            <a:pPr fontAlgn="base">
              <a:spcBef>
                <a:spcPct val="0"/>
              </a:spcBef>
              <a:spcAft>
                <a:spcPct val="0"/>
              </a:spcAft>
            </a:pPr>
            <a:fld id="{A699FADD-8D0F-4F79-B0D0-4667CE7E4FC0}" type="slidenum">
              <a:rPr lang="en-US" altLang="zh-TW" smtClean="0"/>
              <a:pPr fontAlgn="base">
                <a:spcBef>
                  <a:spcPct val="0"/>
                </a:spcBef>
                <a:spcAft>
                  <a:spcPct val="0"/>
                </a:spcAft>
              </a:pPr>
              <a:t>‹#›</a:t>
            </a:fld>
            <a:endParaRPr lang="en-US" altLang="zh-TW" dirty="0"/>
          </a:p>
        </p:txBody>
      </p:sp>
    </p:spTree>
    <p:extLst>
      <p:ext uri="{BB962C8B-B14F-4D97-AF65-F5344CB8AC3E}">
        <p14:creationId xmlns:p14="http://schemas.microsoft.com/office/powerpoint/2010/main" val="7440122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cxnSp>
        <p:nvCxnSpPr>
          <p:cNvPr id="4" name="直線接點 3"/>
          <p:cNvCxnSpPr/>
          <p:nvPr/>
        </p:nvCxnSpPr>
        <p:spPr>
          <a:xfrm>
            <a:off x="609600" y="1493839"/>
            <a:ext cx="10972800" cy="1587"/>
          </a:xfrm>
          <a:prstGeom prst="line">
            <a:avLst/>
          </a:prstGeom>
        </p:spPr>
        <p:style>
          <a:lnRef idx="3">
            <a:schemeClr val="accent1"/>
          </a:lnRef>
          <a:fillRef idx="0">
            <a:schemeClr val="accent1"/>
          </a:fillRef>
          <a:effectRef idx="2">
            <a:schemeClr val="accent1"/>
          </a:effectRef>
          <a:fontRef idx="minor">
            <a:schemeClr val="tx1"/>
          </a:fontRef>
        </p:style>
      </p:cxnSp>
      <p:sp>
        <p:nvSpPr>
          <p:cNvPr id="2" name="標題 1"/>
          <p:cNvSpPr>
            <a:spLocks noGrp="1"/>
          </p:cNvSpPr>
          <p:nvPr>
            <p:ph type="title"/>
          </p:nvPr>
        </p:nvSpPr>
        <p:spPr/>
        <p:txBody>
          <a:bodyPr/>
          <a:lstStyle/>
          <a:p>
            <a:r>
              <a:rPr lang="zh-TW" altLang="en-US"/>
              <a:t>按一下以編輯母片標題樣式</a:t>
            </a:r>
            <a:endParaRPr lang="en-US"/>
          </a:p>
        </p:txBody>
      </p:sp>
      <p:sp>
        <p:nvSpPr>
          <p:cNvPr id="3" name="內容版面配置區 2"/>
          <p:cNvSpPr>
            <a:spLocks noGrp="1"/>
          </p:cNvSpPr>
          <p:nvPr>
            <p:ph idx="1"/>
          </p:nvPr>
        </p:nvSpPr>
        <p:spPr/>
        <p:txBody>
          <a:bodyPr/>
          <a:lstStyle>
            <a:lvl1pPr>
              <a:buFont typeface="Wingdings" pitchFamily="2" charset="2"/>
              <a:buChar char="n"/>
              <a:defRPr b="0" u="none">
                <a:solidFill>
                  <a:schemeClr val="tx2">
                    <a:lumMod val="75000"/>
                  </a:schemeClr>
                </a:solidFill>
              </a:defRPr>
            </a:lvl1pPr>
            <a:lvl2pPr>
              <a:defRPr>
                <a:solidFill>
                  <a:schemeClr val="tx1">
                    <a:lumMod val="75000"/>
                    <a:lumOff val="2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日期版面配置區 3"/>
          <p:cNvSpPr>
            <a:spLocks noGrp="1"/>
          </p:cNvSpPr>
          <p:nvPr>
            <p:ph type="dt" sz="half" idx="10"/>
          </p:nvPr>
        </p:nvSpPr>
        <p:spPr/>
        <p:txBody>
          <a:bodyPr/>
          <a:lstStyle>
            <a:lvl1pPr>
              <a:defRPr/>
            </a:lvl1pPr>
          </a:lstStyle>
          <a:p>
            <a:pPr fontAlgn="base">
              <a:spcBef>
                <a:spcPct val="0"/>
              </a:spcBef>
              <a:spcAft>
                <a:spcPct val="0"/>
              </a:spcAft>
              <a:defRPr/>
            </a:pPr>
            <a:fld id="{39B0FFE8-7AA5-421C-94E6-73A8D66128B8}" type="datetime1">
              <a:rPr lang="en-US" altLang="zh-TW" smtClean="0"/>
              <a:pPr fontAlgn="base">
                <a:spcBef>
                  <a:spcPct val="0"/>
                </a:spcBef>
                <a:spcAft>
                  <a:spcPct val="0"/>
                </a:spcAft>
                <a:defRPr/>
              </a:pPr>
              <a:t>3/31/2020</a:t>
            </a:fld>
            <a:endParaRPr lang="en-US" altLang="zh-TW"/>
          </a:p>
        </p:txBody>
      </p:sp>
      <p:sp>
        <p:nvSpPr>
          <p:cNvPr id="6" name="頁尾版面配置區 4"/>
          <p:cNvSpPr>
            <a:spLocks noGrp="1"/>
          </p:cNvSpPr>
          <p:nvPr>
            <p:ph type="ftr" sz="quarter" idx="11"/>
          </p:nvPr>
        </p:nvSpPr>
        <p:spPr/>
        <p:txBody>
          <a:bodyPr/>
          <a:lstStyle>
            <a:lvl1pPr>
              <a:defRPr/>
            </a:lvl1pPr>
          </a:lstStyle>
          <a:p>
            <a:pPr fontAlgn="base">
              <a:spcBef>
                <a:spcPct val="0"/>
              </a:spcBef>
              <a:spcAft>
                <a:spcPct val="0"/>
              </a:spcAft>
              <a:defRPr/>
            </a:pPr>
            <a:r>
              <a:rPr lang="en-US" altLang="zh-TW"/>
              <a:t>/all</a:t>
            </a:r>
          </a:p>
        </p:txBody>
      </p:sp>
      <p:sp>
        <p:nvSpPr>
          <p:cNvPr id="7" name="投影片編號版面配置區 5"/>
          <p:cNvSpPr>
            <a:spLocks noGrp="1"/>
          </p:cNvSpPr>
          <p:nvPr>
            <p:ph type="sldNum" sz="quarter" idx="12"/>
          </p:nvPr>
        </p:nvSpPr>
        <p:spPr/>
        <p:txBody>
          <a:bodyPr/>
          <a:lstStyle>
            <a:lvl1pPr>
              <a:defRPr/>
            </a:lvl1pPr>
          </a:lstStyle>
          <a:p>
            <a:pPr fontAlgn="base">
              <a:spcBef>
                <a:spcPct val="0"/>
              </a:spcBef>
              <a:spcAft>
                <a:spcPct val="0"/>
              </a:spcAft>
            </a:pPr>
            <a:fld id="{52E38B42-96A3-412A-9CD3-7D6C2689CFF8}" type="slidenum">
              <a:rPr lang="en-US" altLang="zh-TW" smtClean="0"/>
              <a:pPr fontAlgn="base">
                <a:spcBef>
                  <a:spcPct val="0"/>
                </a:spcBef>
                <a:spcAft>
                  <a:spcPct val="0"/>
                </a:spcAft>
              </a:pPr>
              <a:t>‹#›</a:t>
            </a:fld>
            <a:endParaRPr lang="en-US" altLang="zh-TW"/>
          </a:p>
        </p:txBody>
      </p:sp>
    </p:spTree>
    <p:extLst>
      <p:ext uri="{BB962C8B-B14F-4D97-AF65-F5344CB8AC3E}">
        <p14:creationId xmlns:p14="http://schemas.microsoft.com/office/powerpoint/2010/main" val="25784524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963084" y="4406901"/>
            <a:ext cx="10363200" cy="1362075"/>
          </a:xfrm>
        </p:spPr>
        <p:txBody>
          <a:bodyPr anchor="t"/>
          <a:lstStyle>
            <a:lvl1pPr algn="l">
              <a:defRPr sz="4000" b="1" cap="all"/>
            </a:lvl1pPr>
          </a:lstStyle>
          <a:p>
            <a:r>
              <a:rPr lang="zh-TW" altLang="en-US"/>
              <a:t>按一下以編輯母片標題樣式</a:t>
            </a:r>
            <a:endParaRPr lang="en-US"/>
          </a:p>
        </p:txBody>
      </p:sp>
      <p:sp>
        <p:nvSpPr>
          <p:cNvPr id="3" name="文字版面配置區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編輯母片文字樣式</a:t>
            </a:r>
          </a:p>
        </p:txBody>
      </p:sp>
      <p:sp>
        <p:nvSpPr>
          <p:cNvPr id="4" name="日期版面配置區 3"/>
          <p:cNvSpPr>
            <a:spLocks noGrp="1"/>
          </p:cNvSpPr>
          <p:nvPr>
            <p:ph type="dt" sz="half" idx="10"/>
          </p:nvPr>
        </p:nvSpPr>
        <p:spPr/>
        <p:txBody>
          <a:bodyPr/>
          <a:lstStyle>
            <a:lvl1pPr>
              <a:defRPr/>
            </a:lvl1pPr>
          </a:lstStyle>
          <a:p>
            <a:pPr fontAlgn="base">
              <a:spcBef>
                <a:spcPct val="0"/>
              </a:spcBef>
              <a:spcAft>
                <a:spcPct val="0"/>
              </a:spcAft>
              <a:defRPr/>
            </a:pPr>
            <a:fld id="{67C2BEE0-04A8-4F2A-BB7B-CBA0EFEBB555}" type="datetime1">
              <a:rPr lang="en-US" altLang="zh-TW" smtClean="0"/>
              <a:pPr fontAlgn="base">
                <a:spcBef>
                  <a:spcPct val="0"/>
                </a:spcBef>
                <a:spcAft>
                  <a:spcPct val="0"/>
                </a:spcAft>
                <a:defRPr/>
              </a:pPr>
              <a:t>3/31/2020</a:t>
            </a:fld>
            <a:endParaRPr lang="en-US" altLang="zh-TW"/>
          </a:p>
        </p:txBody>
      </p:sp>
      <p:sp>
        <p:nvSpPr>
          <p:cNvPr id="5" name="頁尾版面配置區 4"/>
          <p:cNvSpPr>
            <a:spLocks noGrp="1"/>
          </p:cNvSpPr>
          <p:nvPr>
            <p:ph type="ftr" sz="quarter" idx="11"/>
          </p:nvPr>
        </p:nvSpPr>
        <p:spPr/>
        <p:txBody>
          <a:bodyPr/>
          <a:lstStyle>
            <a:lvl1pPr>
              <a:defRPr/>
            </a:lvl1pPr>
          </a:lstStyle>
          <a:p>
            <a:pPr fontAlgn="base">
              <a:spcBef>
                <a:spcPct val="0"/>
              </a:spcBef>
              <a:spcAft>
                <a:spcPct val="0"/>
              </a:spcAft>
              <a:defRPr/>
            </a:pPr>
            <a:r>
              <a:rPr lang="en-US" altLang="zh-TW"/>
              <a:t>/all</a:t>
            </a:r>
          </a:p>
        </p:txBody>
      </p:sp>
      <p:sp>
        <p:nvSpPr>
          <p:cNvPr id="6" name="投影片編號版面配置區 5"/>
          <p:cNvSpPr>
            <a:spLocks noGrp="1"/>
          </p:cNvSpPr>
          <p:nvPr>
            <p:ph type="sldNum" sz="quarter" idx="12"/>
          </p:nvPr>
        </p:nvSpPr>
        <p:spPr/>
        <p:txBody>
          <a:bodyPr/>
          <a:lstStyle>
            <a:lvl1pPr>
              <a:defRPr/>
            </a:lvl1pPr>
          </a:lstStyle>
          <a:p>
            <a:pPr fontAlgn="base">
              <a:spcBef>
                <a:spcPct val="0"/>
              </a:spcBef>
              <a:spcAft>
                <a:spcPct val="0"/>
              </a:spcAft>
            </a:pPr>
            <a:fld id="{4DDA86F8-06F8-4595-BEF8-329ED42EABEE}" type="slidenum">
              <a:rPr lang="en-US" altLang="zh-TW" smtClean="0"/>
              <a:pPr fontAlgn="base">
                <a:spcBef>
                  <a:spcPct val="0"/>
                </a:spcBef>
                <a:spcAft>
                  <a:spcPct val="0"/>
                </a:spcAft>
              </a:pPr>
              <a:t>‹#›</a:t>
            </a:fld>
            <a:endParaRPr lang="en-US" altLang="zh-TW"/>
          </a:p>
        </p:txBody>
      </p:sp>
    </p:spTree>
    <p:extLst>
      <p:ext uri="{BB962C8B-B14F-4D97-AF65-F5344CB8AC3E}">
        <p14:creationId xmlns:p14="http://schemas.microsoft.com/office/powerpoint/2010/main" val="32201010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cxnSp>
        <p:nvCxnSpPr>
          <p:cNvPr id="5" name="直線接點 4"/>
          <p:cNvCxnSpPr/>
          <p:nvPr/>
        </p:nvCxnSpPr>
        <p:spPr>
          <a:xfrm>
            <a:off x="609600" y="1493839"/>
            <a:ext cx="10972800" cy="1587"/>
          </a:xfrm>
          <a:prstGeom prst="line">
            <a:avLst/>
          </a:prstGeom>
        </p:spPr>
        <p:style>
          <a:lnRef idx="3">
            <a:schemeClr val="accent1"/>
          </a:lnRef>
          <a:fillRef idx="0">
            <a:schemeClr val="accent1"/>
          </a:fillRef>
          <a:effectRef idx="2">
            <a:schemeClr val="accent1"/>
          </a:effectRef>
          <a:fontRef idx="minor">
            <a:schemeClr val="tx1"/>
          </a:fontRef>
        </p:style>
      </p:cxnSp>
      <p:sp>
        <p:nvSpPr>
          <p:cNvPr id="2" name="標題 1"/>
          <p:cNvSpPr>
            <a:spLocks noGrp="1"/>
          </p:cNvSpPr>
          <p:nvPr>
            <p:ph type="title"/>
          </p:nvPr>
        </p:nvSpPr>
        <p:spPr/>
        <p:txBody>
          <a:bodyPr/>
          <a:lstStyle/>
          <a:p>
            <a:r>
              <a:rPr lang="zh-TW" altLang="en-US"/>
              <a:t>按一下以編輯母片標題樣式</a:t>
            </a:r>
            <a:endParaRPr lang="en-US"/>
          </a:p>
        </p:txBody>
      </p:sp>
      <p:sp>
        <p:nvSpPr>
          <p:cNvPr id="3" name="內容版面配置區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內容版面配置區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6" name="日期版面配置區 3"/>
          <p:cNvSpPr>
            <a:spLocks noGrp="1"/>
          </p:cNvSpPr>
          <p:nvPr>
            <p:ph type="dt" sz="half" idx="10"/>
          </p:nvPr>
        </p:nvSpPr>
        <p:spPr/>
        <p:txBody>
          <a:bodyPr/>
          <a:lstStyle>
            <a:lvl1pPr>
              <a:defRPr/>
            </a:lvl1pPr>
          </a:lstStyle>
          <a:p>
            <a:pPr fontAlgn="base">
              <a:spcBef>
                <a:spcPct val="0"/>
              </a:spcBef>
              <a:spcAft>
                <a:spcPct val="0"/>
              </a:spcAft>
              <a:defRPr/>
            </a:pPr>
            <a:fld id="{BD18BB28-362D-47CC-A2AA-59E1861A5735}" type="datetime1">
              <a:rPr lang="en-US" altLang="zh-TW" smtClean="0"/>
              <a:pPr fontAlgn="base">
                <a:spcBef>
                  <a:spcPct val="0"/>
                </a:spcBef>
                <a:spcAft>
                  <a:spcPct val="0"/>
                </a:spcAft>
                <a:defRPr/>
              </a:pPr>
              <a:t>3/31/2020</a:t>
            </a:fld>
            <a:endParaRPr lang="en-US" altLang="zh-TW"/>
          </a:p>
        </p:txBody>
      </p:sp>
      <p:sp>
        <p:nvSpPr>
          <p:cNvPr id="7" name="頁尾版面配置區 4"/>
          <p:cNvSpPr>
            <a:spLocks noGrp="1"/>
          </p:cNvSpPr>
          <p:nvPr>
            <p:ph type="ftr" sz="quarter" idx="11"/>
          </p:nvPr>
        </p:nvSpPr>
        <p:spPr/>
        <p:txBody>
          <a:bodyPr/>
          <a:lstStyle>
            <a:lvl1pPr>
              <a:defRPr/>
            </a:lvl1pPr>
          </a:lstStyle>
          <a:p>
            <a:pPr fontAlgn="base">
              <a:spcBef>
                <a:spcPct val="0"/>
              </a:spcBef>
              <a:spcAft>
                <a:spcPct val="0"/>
              </a:spcAft>
              <a:defRPr/>
            </a:pPr>
            <a:r>
              <a:rPr lang="en-US" altLang="zh-TW"/>
              <a:t>/all</a:t>
            </a:r>
          </a:p>
        </p:txBody>
      </p:sp>
      <p:sp>
        <p:nvSpPr>
          <p:cNvPr id="8" name="投影片編號版面配置區 5"/>
          <p:cNvSpPr>
            <a:spLocks noGrp="1"/>
          </p:cNvSpPr>
          <p:nvPr>
            <p:ph type="sldNum" sz="quarter" idx="12"/>
          </p:nvPr>
        </p:nvSpPr>
        <p:spPr/>
        <p:txBody>
          <a:bodyPr/>
          <a:lstStyle>
            <a:lvl1pPr>
              <a:defRPr/>
            </a:lvl1pPr>
          </a:lstStyle>
          <a:p>
            <a:pPr fontAlgn="base">
              <a:spcBef>
                <a:spcPct val="0"/>
              </a:spcBef>
              <a:spcAft>
                <a:spcPct val="0"/>
              </a:spcAft>
            </a:pPr>
            <a:fld id="{466F15CA-265F-460F-8164-04222FC236C2}" type="slidenum">
              <a:rPr lang="en-US" altLang="zh-TW" smtClean="0"/>
              <a:pPr fontAlgn="base">
                <a:spcBef>
                  <a:spcPct val="0"/>
                </a:spcBef>
                <a:spcAft>
                  <a:spcPct val="0"/>
                </a:spcAft>
              </a:pPr>
              <a:t>‹#›</a:t>
            </a:fld>
            <a:endParaRPr lang="en-US" altLang="zh-TW"/>
          </a:p>
        </p:txBody>
      </p:sp>
    </p:spTree>
    <p:extLst>
      <p:ext uri="{BB962C8B-B14F-4D97-AF65-F5344CB8AC3E}">
        <p14:creationId xmlns:p14="http://schemas.microsoft.com/office/powerpoint/2010/main" val="2041303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cxnSp>
        <p:nvCxnSpPr>
          <p:cNvPr id="7" name="直線接點 6"/>
          <p:cNvCxnSpPr/>
          <p:nvPr/>
        </p:nvCxnSpPr>
        <p:spPr>
          <a:xfrm>
            <a:off x="609600" y="1493839"/>
            <a:ext cx="10972800" cy="1587"/>
          </a:xfrm>
          <a:prstGeom prst="line">
            <a:avLst/>
          </a:prstGeom>
        </p:spPr>
        <p:style>
          <a:lnRef idx="3">
            <a:schemeClr val="accent1"/>
          </a:lnRef>
          <a:fillRef idx="0">
            <a:schemeClr val="accent1"/>
          </a:fillRef>
          <a:effectRef idx="2">
            <a:schemeClr val="accent1"/>
          </a:effectRef>
          <a:fontRef idx="minor">
            <a:schemeClr val="tx1"/>
          </a:fontRef>
        </p:style>
      </p:cxnSp>
      <p:sp>
        <p:nvSpPr>
          <p:cNvPr id="2" name="標題 1"/>
          <p:cNvSpPr>
            <a:spLocks noGrp="1"/>
          </p:cNvSpPr>
          <p:nvPr>
            <p:ph type="title"/>
          </p:nvPr>
        </p:nvSpPr>
        <p:spPr/>
        <p:txBody>
          <a:bodyPr/>
          <a:lstStyle>
            <a:lvl1pPr>
              <a:defRPr/>
            </a:lvl1pPr>
          </a:lstStyle>
          <a:p>
            <a:r>
              <a:rPr lang="zh-TW" altLang="en-US"/>
              <a:t>按一下以編輯母片標題樣式</a:t>
            </a:r>
            <a:endParaRPr lang="en-US"/>
          </a:p>
        </p:txBody>
      </p:sp>
      <p:sp>
        <p:nvSpPr>
          <p:cNvPr id="3" name="文字版面配置區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4" name="內容版面配置區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文字版面配置區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6" name="內容版面配置區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8" name="日期版面配置區 3"/>
          <p:cNvSpPr>
            <a:spLocks noGrp="1"/>
          </p:cNvSpPr>
          <p:nvPr>
            <p:ph type="dt" sz="half" idx="10"/>
          </p:nvPr>
        </p:nvSpPr>
        <p:spPr/>
        <p:txBody>
          <a:bodyPr/>
          <a:lstStyle>
            <a:lvl1pPr>
              <a:defRPr/>
            </a:lvl1pPr>
          </a:lstStyle>
          <a:p>
            <a:pPr fontAlgn="base">
              <a:spcBef>
                <a:spcPct val="0"/>
              </a:spcBef>
              <a:spcAft>
                <a:spcPct val="0"/>
              </a:spcAft>
              <a:defRPr/>
            </a:pPr>
            <a:fld id="{3E86B26E-71A0-4CCB-B06F-16847B2A597F}" type="datetime1">
              <a:rPr lang="en-US" altLang="zh-TW" smtClean="0"/>
              <a:pPr fontAlgn="base">
                <a:spcBef>
                  <a:spcPct val="0"/>
                </a:spcBef>
                <a:spcAft>
                  <a:spcPct val="0"/>
                </a:spcAft>
                <a:defRPr/>
              </a:pPr>
              <a:t>3/31/2020</a:t>
            </a:fld>
            <a:endParaRPr lang="en-US" altLang="zh-TW"/>
          </a:p>
        </p:txBody>
      </p:sp>
      <p:sp>
        <p:nvSpPr>
          <p:cNvPr id="9" name="頁尾版面配置區 4"/>
          <p:cNvSpPr>
            <a:spLocks noGrp="1"/>
          </p:cNvSpPr>
          <p:nvPr>
            <p:ph type="ftr" sz="quarter" idx="11"/>
          </p:nvPr>
        </p:nvSpPr>
        <p:spPr/>
        <p:txBody>
          <a:bodyPr/>
          <a:lstStyle>
            <a:lvl1pPr>
              <a:defRPr/>
            </a:lvl1pPr>
          </a:lstStyle>
          <a:p>
            <a:pPr fontAlgn="base">
              <a:spcBef>
                <a:spcPct val="0"/>
              </a:spcBef>
              <a:spcAft>
                <a:spcPct val="0"/>
              </a:spcAft>
              <a:defRPr/>
            </a:pPr>
            <a:r>
              <a:rPr lang="en-US" altLang="zh-TW"/>
              <a:t>/all</a:t>
            </a:r>
          </a:p>
        </p:txBody>
      </p:sp>
      <p:sp>
        <p:nvSpPr>
          <p:cNvPr id="10" name="投影片編號版面配置區 5"/>
          <p:cNvSpPr>
            <a:spLocks noGrp="1"/>
          </p:cNvSpPr>
          <p:nvPr>
            <p:ph type="sldNum" sz="quarter" idx="12"/>
          </p:nvPr>
        </p:nvSpPr>
        <p:spPr/>
        <p:txBody>
          <a:bodyPr/>
          <a:lstStyle>
            <a:lvl1pPr>
              <a:defRPr/>
            </a:lvl1pPr>
          </a:lstStyle>
          <a:p>
            <a:pPr fontAlgn="base">
              <a:spcBef>
                <a:spcPct val="0"/>
              </a:spcBef>
              <a:spcAft>
                <a:spcPct val="0"/>
              </a:spcAft>
            </a:pPr>
            <a:fld id="{A268107B-43F3-4111-AF69-94C31870B708}" type="slidenum">
              <a:rPr lang="en-US" altLang="zh-TW" smtClean="0"/>
              <a:pPr fontAlgn="base">
                <a:spcBef>
                  <a:spcPct val="0"/>
                </a:spcBef>
                <a:spcAft>
                  <a:spcPct val="0"/>
                </a:spcAft>
              </a:pPr>
              <a:t>‹#›</a:t>
            </a:fld>
            <a:endParaRPr lang="en-US" altLang="zh-TW"/>
          </a:p>
        </p:txBody>
      </p:sp>
    </p:spTree>
    <p:extLst>
      <p:ext uri="{BB962C8B-B14F-4D97-AF65-F5344CB8AC3E}">
        <p14:creationId xmlns:p14="http://schemas.microsoft.com/office/powerpoint/2010/main" val="28940846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cxnSp>
        <p:nvCxnSpPr>
          <p:cNvPr id="3" name="直線接點 2"/>
          <p:cNvCxnSpPr/>
          <p:nvPr/>
        </p:nvCxnSpPr>
        <p:spPr>
          <a:xfrm>
            <a:off x="609600" y="1493839"/>
            <a:ext cx="10972800" cy="1587"/>
          </a:xfrm>
          <a:prstGeom prst="line">
            <a:avLst/>
          </a:prstGeom>
        </p:spPr>
        <p:style>
          <a:lnRef idx="3">
            <a:schemeClr val="accent1"/>
          </a:lnRef>
          <a:fillRef idx="0">
            <a:schemeClr val="accent1"/>
          </a:fillRef>
          <a:effectRef idx="2">
            <a:schemeClr val="accent1"/>
          </a:effectRef>
          <a:fontRef idx="minor">
            <a:schemeClr val="tx1"/>
          </a:fontRef>
        </p:style>
      </p:cxnSp>
      <p:sp>
        <p:nvSpPr>
          <p:cNvPr id="2" name="標題 1"/>
          <p:cNvSpPr>
            <a:spLocks noGrp="1"/>
          </p:cNvSpPr>
          <p:nvPr>
            <p:ph type="title"/>
          </p:nvPr>
        </p:nvSpPr>
        <p:spPr/>
        <p:txBody>
          <a:bodyPr/>
          <a:lstStyle/>
          <a:p>
            <a:r>
              <a:rPr lang="zh-TW" altLang="en-US"/>
              <a:t>按一下以編輯母片標題樣式</a:t>
            </a:r>
            <a:endParaRPr lang="en-US"/>
          </a:p>
        </p:txBody>
      </p:sp>
      <p:sp>
        <p:nvSpPr>
          <p:cNvPr id="4" name="日期版面配置區 3"/>
          <p:cNvSpPr>
            <a:spLocks noGrp="1"/>
          </p:cNvSpPr>
          <p:nvPr>
            <p:ph type="dt" sz="half" idx="10"/>
          </p:nvPr>
        </p:nvSpPr>
        <p:spPr/>
        <p:txBody>
          <a:bodyPr/>
          <a:lstStyle>
            <a:lvl1pPr>
              <a:defRPr/>
            </a:lvl1pPr>
          </a:lstStyle>
          <a:p>
            <a:pPr fontAlgn="base">
              <a:spcBef>
                <a:spcPct val="0"/>
              </a:spcBef>
              <a:spcAft>
                <a:spcPct val="0"/>
              </a:spcAft>
              <a:defRPr/>
            </a:pPr>
            <a:fld id="{BB9C2BFE-84CE-47AA-BBDA-47046B7E25C2}" type="datetime1">
              <a:rPr lang="en-US" altLang="zh-TW" smtClean="0"/>
              <a:pPr fontAlgn="base">
                <a:spcBef>
                  <a:spcPct val="0"/>
                </a:spcBef>
                <a:spcAft>
                  <a:spcPct val="0"/>
                </a:spcAft>
                <a:defRPr/>
              </a:pPr>
              <a:t>3/31/2020</a:t>
            </a:fld>
            <a:endParaRPr lang="en-US" altLang="zh-TW"/>
          </a:p>
        </p:txBody>
      </p:sp>
      <p:sp>
        <p:nvSpPr>
          <p:cNvPr id="5" name="頁尾版面配置區 4"/>
          <p:cNvSpPr>
            <a:spLocks noGrp="1"/>
          </p:cNvSpPr>
          <p:nvPr>
            <p:ph type="ftr" sz="quarter" idx="11"/>
          </p:nvPr>
        </p:nvSpPr>
        <p:spPr/>
        <p:txBody>
          <a:bodyPr/>
          <a:lstStyle>
            <a:lvl1pPr>
              <a:defRPr/>
            </a:lvl1pPr>
          </a:lstStyle>
          <a:p>
            <a:pPr fontAlgn="base">
              <a:spcBef>
                <a:spcPct val="0"/>
              </a:spcBef>
              <a:spcAft>
                <a:spcPct val="0"/>
              </a:spcAft>
              <a:defRPr/>
            </a:pPr>
            <a:r>
              <a:rPr lang="en-US" altLang="zh-TW"/>
              <a:t>/all</a:t>
            </a:r>
          </a:p>
        </p:txBody>
      </p:sp>
      <p:sp>
        <p:nvSpPr>
          <p:cNvPr id="6" name="投影片編號版面配置區 5"/>
          <p:cNvSpPr>
            <a:spLocks noGrp="1"/>
          </p:cNvSpPr>
          <p:nvPr>
            <p:ph type="sldNum" sz="quarter" idx="12"/>
          </p:nvPr>
        </p:nvSpPr>
        <p:spPr/>
        <p:txBody>
          <a:bodyPr/>
          <a:lstStyle>
            <a:lvl1pPr>
              <a:defRPr/>
            </a:lvl1pPr>
          </a:lstStyle>
          <a:p>
            <a:pPr fontAlgn="base">
              <a:spcBef>
                <a:spcPct val="0"/>
              </a:spcBef>
              <a:spcAft>
                <a:spcPct val="0"/>
              </a:spcAft>
            </a:pPr>
            <a:fld id="{D69CB921-88B9-4AF7-A7A8-F9126E05892B}" type="slidenum">
              <a:rPr lang="en-US" altLang="zh-TW" smtClean="0"/>
              <a:pPr fontAlgn="base">
                <a:spcBef>
                  <a:spcPct val="0"/>
                </a:spcBef>
                <a:spcAft>
                  <a:spcPct val="0"/>
                </a:spcAft>
              </a:pPr>
              <a:t>‹#›</a:t>
            </a:fld>
            <a:endParaRPr lang="en-US" altLang="zh-TW"/>
          </a:p>
        </p:txBody>
      </p:sp>
    </p:spTree>
    <p:extLst>
      <p:ext uri="{BB962C8B-B14F-4D97-AF65-F5344CB8AC3E}">
        <p14:creationId xmlns:p14="http://schemas.microsoft.com/office/powerpoint/2010/main" val="22102490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3"/>
          <p:cNvSpPr>
            <a:spLocks noGrp="1"/>
          </p:cNvSpPr>
          <p:nvPr>
            <p:ph type="dt" sz="half" idx="10"/>
          </p:nvPr>
        </p:nvSpPr>
        <p:spPr/>
        <p:txBody>
          <a:bodyPr/>
          <a:lstStyle>
            <a:lvl1pPr>
              <a:defRPr/>
            </a:lvl1pPr>
          </a:lstStyle>
          <a:p>
            <a:pPr fontAlgn="base">
              <a:spcBef>
                <a:spcPct val="0"/>
              </a:spcBef>
              <a:spcAft>
                <a:spcPct val="0"/>
              </a:spcAft>
              <a:defRPr/>
            </a:pPr>
            <a:fld id="{94A7D57D-9186-4541-B346-101C744CEA39}" type="datetime1">
              <a:rPr lang="en-US" altLang="zh-TW" smtClean="0"/>
              <a:pPr fontAlgn="base">
                <a:spcBef>
                  <a:spcPct val="0"/>
                </a:spcBef>
                <a:spcAft>
                  <a:spcPct val="0"/>
                </a:spcAft>
                <a:defRPr/>
              </a:pPr>
              <a:t>3/31/2020</a:t>
            </a:fld>
            <a:endParaRPr lang="en-US" altLang="zh-TW"/>
          </a:p>
        </p:txBody>
      </p:sp>
      <p:sp>
        <p:nvSpPr>
          <p:cNvPr id="3" name="頁尾版面配置區 4"/>
          <p:cNvSpPr>
            <a:spLocks noGrp="1"/>
          </p:cNvSpPr>
          <p:nvPr>
            <p:ph type="ftr" sz="quarter" idx="11"/>
          </p:nvPr>
        </p:nvSpPr>
        <p:spPr/>
        <p:txBody>
          <a:bodyPr/>
          <a:lstStyle>
            <a:lvl1pPr>
              <a:defRPr/>
            </a:lvl1pPr>
          </a:lstStyle>
          <a:p>
            <a:pPr fontAlgn="base">
              <a:spcBef>
                <a:spcPct val="0"/>
              </a:spcBef>
              <a:spcAft>
                <a:spcPct val="0"/>
              </a:spcAft>
              <a:defRPr/>
            </a:pPr>
            <a:r>
              <a:rPr lang="en-US" altLang="zh-TW"/>
              <a:t>/all</a:t>
            </a:r>
          </a:p>
        </p:txBody>
      </p:sp>
      <p:sp>
        <p:nvSpPr>
          <p:cNvPr id="4" name="投影片編號版面配置區 5"/>
          <p:cNvSpPr>
            <a:spLocks noGrp="1"/>
          </p:cNvSpPr>
          <p:nvPr>
            <p:ph type="sldNum" sz="quarter" idx="12"/>
          </p:nvPr>
        </p:nvSpPr>
        <p:spPr/>
        <p:txBody>
          <a:bodyPr/>
          <a:lstStyle>
            <a:lvl1pPr>
              <a:defRPr/>
            </a:lvl1pPr>
          </a:lstStyle>
          <a:p>
            <a:pPr fontAlgn="base">
              <a:spcBef>
                <a:spcPct val="0"/>
              </a:spcBef>
              <a:spcAft>
                <a:spcPct val="0"/>
              </a:spcAft>
            </a:pPr>
            <a:fld id="{985B3E77-56A1-41B9-B254-39D22574D8FF}" type="slidenum">
              <a:rPr lang="en-US" altLang="zh-TW" smtClean="0"/>
              <a:pPr fontAlgn="base">
                <a:spcBef>
                  <a:spcPct val="0"/>
                </a:spcBef>
                <a:spcAft>
                  <a:spcPct val="0"/>
                </a:spcAft>
              </a:pPr>
              <a:t>‹#›</a:t>
            </a:fld>
            <a:endParaRPr lang="en-US" altLang="zh-TW"/>
          </a:p>
        </p:txBody>
      </p:sp>
    </p:spTree>
    <p:extLst>
      <p:ext uri="{BB962C8B-B14F-4D97-AF65-F5344CB8AC3E}">
        <p14:creationId xmlns:p14="http://schemas.microsoft.com/office/powerpoint/2010/main" val="14958687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963084" y="4406901"/>
            <a:ext cx="10363200" cy="1362075"/>
          </a:xfrm>
        </p:spPr>
        <p:txBody>
          <a:bodyPr anchor="t"/>
          <a:lstStyle>
            <a:lvl1pPr algn="l">
              <a:defRPr sz="4000" b="1" cap="all"/>
            </a:lvl1pPr>
          </a:lstStyle>
          <a:p>
            <a:r>
              <a:rPr lang="zh-TW" altLang="en-US"/>
              <a:t>按一下以編輯母片標題樣式</a:t>
            </a:r>
            <a:endParaRPr lang="en-US"/>
          </a:p>
        </p:txBody>
      </p:sp>
      <p:sp>
        <p:nvSpPr>
          <p:cNvPr id="3" name="文字版面配置區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編輯母片文字樣式</a:t>
            </a:r>
          </a:p>
        </p:txBody>
      </p:sp>
      <p:sp>
        <p:nvSpPr>
          <p:cNvPr id="4" name="日期版面配置區 3"/>
          <p:cNvSpPr>
            <a:spLocks noGrp="1"/>
          </p:cNvSpPr>
          <p:nvPr>
            <p:ph type="dt" sz="half" idx="10"/>
          </p:nvPr>
        </p:nvSpPr>
        <p:spPr/>
        <p:txBody>
          <a:bodyPr/>
          <a:lstStyle>
            <a:lvl1pPr>
              <a:defRPr/>
            </a:lvl1pPr>
          </a:lstStyle>
          <a:p>
            <a:pPr fontAlgn="base">
              <a:spcBef>
                <a:spcPct val="0"/>
              </a:spcBef>
              <a:spcAft>
                <a:spcPct val="0"/>
              </a:spcAft>
              <a:defRPr/>
            </a:pPr>
            <a:fld id="{67C2BEE0-04A8-4F2A-BB7B-CBA0EFEBB555}" type="datetime1">
              <a:rPr lang="en-US" altLang="zh-TW" smtClean="0"/>
              <a:pPr fontAlgn="base">
                <a:spcBef>
                  <a:spcPct val="0"/>
                </a:spcBef>
                <a:spcAft>
                  <a:spcPct val="0"/>
                </a:spcAft>
                <a:defRPr/>
              </a:pPr>
              <a:t>3/31/2020</a:t>
            </a:fld>
            <a:endParaRPr lang="en-US" altLang="zh-TW"/>
          </a:p>
        </p:txBody>
      </p:sp>
      <p:sp>
        <p:nvSpPr>
          <p:cNvPr id="5" name="頁尾版面配置區 4"/>
          <p:cNvSpPr>
            <a:spLocks noGrp="1"/>
          </p:cNvSpPr>
          <p:nvPr>
            <p:ph type="ftr" sz="quarter" idx="11"/>
          </p:nvPr>
        </p:nvSpPr>
        <p:spPr/>
        <p:txBody>
          <a:bodyPr/>
          <a:lstStyle>
            <a:lvl1pPr>
              <a:defRPr/>
            </a:lvl1pPr>
          </a:lstStyle>
          <a:p>
            <a:pPr fontAlgn="base">
              <a:spcBef>
                <a:spcPct val="0"/>
              </a:spcBef>
              <a:spcAft>
                <a:spcPct val="0"/>
              </a:spcAft>
              <a:defRPr/>
            </a:pPr>
            <a:r>
              <a:rPr lang="en-US" altLang="zh-TW"/>
              <a:t>/all</a:t>
            </a:r>
          </a:p>
        </p:txBody>
      </p:sp>
      <p:sp>
        <p:nvSpPr>
          <p:cNvPr id="6" name="投影片編號版面配置區 5"/>
          <p:cNvSpPr>
            <a:spLocks noGrp="1"/>
          </p:cNvSpPr>
          <p:nvPr>
            <p:ph type="sldNum" sz="quarter" idx="12"/>
          </p:nvPr>
        </p:nvSpPr>
        <p:spPr/>
        <p:txBody>
          <a:bodyPr/>
          <a:lstStyle>
            <a:lvl1pPr>
              <a:defRPr/>
            </a:lvl1pPr>
          </a:lstStyle>
          <a:p>
            <a:pPr fontAlgn="base">
              <a:spcBef>
                <a:spcPct val="0"/>
              </a:spcBef>
              <a:spcAft>
                <a:spcPct val="0"/>
              </a:spcAft>
            </a:pPr>
            <a:fld id="{4DDA86F8-06F8-4595-BEF8-329ED42EABEE}" type="slidenum">
              <a:rPr lang="en-US" altLang="zh-TW" smtClean="0"/>
              <a:pPr fontAlgn="base">
                <a:spcBef>
                  <a:spcPct val="0"/>
                </a:spcBef>
                <a:spcAft>
                  <a:spcPct val="0"/>
                </a:spcAft>
              </a:pPr>
              <a:t>‹#›</a:t>
            </a:fld>
            <a:endParaRPr lang="en-US" altLang="zh-TW"/>
          </a:p>
        </p:txBody>
      </p:sp>
    </p:spTree>
    <p:extLst>
      <p:ext uri="{BB962C8B-B14F-4D97-AF65-F5344CB8AC3E}">
        <p14:creationId xmlns:p14="http://schemas.microsoft.com/office/powerpoint/2010/main" val="26808852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09601" y="273050"/>
            <a:ext cx="4011084" cy="1162050"/>
          </a:xfrm>
        </p:spPr>
        <p:txBody>
          <a:bodyPr anchor="b"/>
          <a:lstStyle>
            <a:lvl1pPr algn="l">
              <a:defRPr sz="2000" b="1"/>
            </a:lvl1pPr>
          </a:lstStyle>
          <a:p>
            <a:r>
              <a:rPr lang="zh-TW" altLang="en-US"/>
              <a:t>按一下以編輯母片標題樣式</a:t>
            </a:r>
            <a:endParaRPr lang="en-US"/>
          </a:p>
        </p:txBody>
      </p:sp>
      <p:sp>
        <p:nvSpPr>
          <p:cNvPr id="3" name="內容版面配置區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文字版面配置區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5" name="日期版面配置區 3"/>
          <p:cNvSpPr>
            <a:spLocks noGrp="1"/>
          </p:cNvSpPr>
          <p:nvPr>
            <p:ph type="dt" sz="half" idx="10"/>
          </p:nvPr>
        </p:nvSpPr>
        <p:spPr/>
        <p:txBody>
          <a:bodyPr/>
          <a:lstStyle>
            <a:lvl1pPr>
              <a:defRPr/>
            </a:lvl1pPr>
          </a:lstStyle>
          <a:p>
            <a:pPr fontAlgn="base">
              <a:spcBef>
                <a:spcPct val="0"/>
              </a:spcBef>
              <a:spcAft>
                <a:spcPct val="0"/>
              </a:spcAft>
              <a:defRPr/>
            </a:pPr>
            <a:fld id="{DEC88726-AF44-4AB7-8F37-DE0136FF32EB}" type="datetime1">
              <a:rPr lang="en-US" altLang="zh-TW" smtClean="0"/>
              <a:pPr fontAlgn="base">
                <a:spcBef>
                  <a:spcPct val="0"/>
                </a:spcBef>
                <a:spcAft>
                  <a:spcPct val="0"/>
                </a:spcAft>
                <a:defRPr/>
              </a:pPr>
              <a:t>3/31/2020</a:t>
            </a:fld>
            <a:endParaRPr lang="en-US" altLang="zh-TW"/>
          </a:p>
        </p:txBody>
      </p:sp>
      <p:sp>
        <p:nvSpPr>
          <p:cNvPr id="6" name="頁尾版面配置區 4"/>
          <p:cNvSpPr>
            <a:spLocks noGrp="1"/>
          </p:cNvSpPr>
          <p:nvPr>
            <p:ph type="ftr" sz="quarter" idx="11"/>
          </p:nvPr>
        </p:nvSpPr>
        <p:spPr/>
        <p:txBody>
          <a:bodyPr/>
          <a:lstStyle>
            <a:lvl1pPr>
              <a:defRPr/>
            </a:lvl1pPr>
          </a:lstStyle>
          <a:p>
            <a:pPr fontAlgn="base">
              <a:spcBef>
                <a:spcPct val="0"/>
              </a:spcBef>
              <a:spcAft>
                <a:spcPct val="0"/>
              </a:spcAft>
              <a:defRPr/>
            </a:pPr>
            <a:r>
              <a:rPr lang="en-US" altLang="zh-TW"/>
              <a:t>/all</a:t>
            </a:r>
          </a:p>
        </p:txBody>
      </p:sp>
      <p:sp>
        <p:nvSpPr>
          <p:cNvPr id="7" name="投影片編號版面配置區 5"/>
          <p:cNvSpPr>
            <a:spLocks noGrp="1"/>
          </p:cNvSpPr>
          <p:nvPr>
            <p:ph type="sldNum" sz="quarter" idx="12"/>
          </p:nvPr>
        </p:nvSpPr>
        <p:spPr/>
        <p:txBody>
          <a:bodyPr/>
          <a:lstStyle>
            <a:lvl1pPr>
              <a:defRPr/>
            </a:lvl1pPr>
          </a:lstStyle>
          <a:p>
            <a:pPr fontAlgn="base">
              <a:spcBef>
                <a:spcPct val="0"/>
              </a:spcBef>
              <a:spcAft>
                <a:spcPct val="0"/>
              </a:spcAft>
            </a:pPr>
            <a:fld id="{E2E534D2-4E1C-482F-B068-E85935B1CC4D}" type="slidenum">
              <a:rPr lang="en-US" altLang="zh-TW" smtClean="0"/>
              <a:pPr fontAlgn="base">
                <a:spcBef>
                  <a:spcPct val="0"/>
                </a:spcBef>
                <a:spcAft>
                  <a:spcPct val="0"/>
                </a:spcAft>
              </a:pPr>
              <a:t>‹#›</a:t>
            </a:fld>
            <a:endParaRPr lang="en-US" altLang="zh-TW"/>
          </a:p>
        </p:txBody>
      </p:sp>
    </p:spTree>
    <p:extLst>
      <p:ext uri="{BB962C8B-B14F-4D97-AF65-F5344CB8AC3E}">
        <p14:creationId xmlns:p14="http://schemas.microsoft.com/office/powerpoint/2010/main" val="80065527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2389717" y="4800600"/>
            <a:ext cx="7315200" cy="566738"/>
          </a:xfrm>
        </p:spPr>
        <p:txBody>
          <a:bodyPr anchor="b"/>
          <a:lstStyle>
            <a:lvl1pPr algn="l">
              <a:defRPr sz="2000" b="1"/>
            </a:lvl1pPr>
          </a:lstStyle>
          <a:p>
            <a:r>
              <a:rPr lang="zh-TW" altLang="en-US"/>
              <a:t>按一下以編輯母片標題樣式</a:t>
            </a:r>
            <a:endParaRPr lang="en-US"/>
          </a:p>
        </p:txBody>
      </p:sp>
      <p:sp>
        <p:nvSpPr>
          <p:cNvPr id="3" name="圖片版面配置區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TW" altLang="en-US" noProof="0"/>
              <a:t>按一下圖示以新增圖片</a:t>
            </a:r>
            <a:endParaRPr lang="en-US" noProof="0"/>
          </a:p>
        </p:txBody>
      </p:sp>
      <p:sp>
        <p:nvSpPr>
          <p:cNvPr id="4" name="文字版面配置區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5" name="日期版面配置區 3"/>
          <p:cNvSpPr>
            <a:spLocks noGrp="1"/>
          </p:cNvSpPr>
          <p:nvPr>
            <p:ph type="dt" sz="half" idx="10"/>
          </p:nvPr>
        </p:nvSpPr>
        <p:spPr/>
        <p:txBody>
          <a:bodyPr/>
          <a:lstStyle>
            <a:lvl1pPr>
              <a:defRPr/>
            </a:lvl1pPr>
          </a:lstStyle>
          <a:p>
            <a:pPr fontAlgn="base">
              <a:spcBef>
                <a:spcPct val="0"/>
              </a:spcBef>
              <a:spcAft>
                <a:spcPct val="0"/>
              </a:spcAft>
              <a:defRPr/>
            </a:pPr>
            <a:fld id="{4F738F54-6E02-45A9-8676-D145CCEEB1A6}" type="datetime1">
              <a:rPr lang="en-US" altLang="zh-TW" smtClean="0"/>
              <a:pPr fontAlgn="base">
                <a:spcBef>
                  <a:spcPct val="0"/>
                </a:spcBef>
                <a:spcAft>
                  <a:spcPct val="0"/>
                </a:spcAft>
                <a:defRPr/>
              </a:pPr>
              <a:t>3/31/2020</a:t>
            </a:fld>
            <a:endParaRPr lang="en-US" altLang="zh-TW"/>
          </a:p>
        </p:txBody>
      </p:sp>
      <p:sp>
        <p:nvSpPr>
          <p:cNvPr id="6" name="頁尾版面配置區 4"/>
          <p:cNvSpPr>
            <a:spLocks noGrp="1"/>
          </p:cNvSpPr>
          <p:nvPr>
            <p:ph type="ftr" sz="quarter" idx="11"/>
          </p:nvPr>
        </p:nvSpPr>
        <p:spPr/>
        <p:txBody>
          <a:bodyPr/>
          <a:lstStyle>
            <a:lvl1pPr>
              <a:defRPr/>
            </a:lvl1pPr>
          </a:lstStyle>
          <a:p>
            <a:pPr fontAlgn="base">
              <a:spcBef>
                <a:spcPct val="0"/>
              </a:spcBef>
              <a:spcAft>
                <a:spcPct val="0"/>
              </a:spcAft>
              <a:defRPr/>
            </a:pPr>
            <a:r>
              <a:rPr lang="en-US" altLang="zh-TW"/>
              <a:t>/all</a:t>
            </a:r>
          </a:p>
        </p:txBody>
      </p:sp>
      <p:sp>
        <p:nvSpPr>
          <p:cNvPr id="7" name="投影片編號版面配置區 5"/>
          <p:cNvSpPr>
            <a:spLocks noGrp="1"/>
          </p:cNvSpPr>
          <p:nvPr>
            <p:ph type="sldNum" sz="quarter" idx="12"/>
          </p:nvPr>
        </p:nvSpPr>
        <p:spPr/>
        <p:txBody>
          <a:bodyPr/>
          <a:lstStyle>
            <a:lvl1pPr>
              <a:defRPr/>
            </a:lvl1pPr>
          </a:lstStyle>
          <a:p>
            <a:pPr fontAlgn="base">
              <a:spcBef>
                <a:spcPct val="0"/>
              </a:spcBef>
              <a:spcAft>
                <a:spcPct val="0"/>
              </a:spcAft>
            </a:pPr>
            <a:fld id="{485149DE-D629-479E-AF7A-35B2B3EA0D11}" type="slidenum">
              <a:rPr lang="en-US" altLang="zh-TW" smtClean="0"/>
              <a:pPr fontAlgn="base">
                <a:spcBef>
                  <a:spcPct val="0"/>
                </a:spcBef>
                <a:spcAft>
                  <a:spcPct val="0"/>
                </a:spcAft>
              </a:pPr>
              <a:t>‹#›</a:t>
            </a:fld>
            <a:endParaRPr lang="en-US" altLang="zh-TW"/>
          </a:p>
        </p:txBody>
      </p:sp>
    </p:spTree>
    <p:extLst>
      <p:ext uri="{BB962C8B-B14F-4D97-AF65-F5344CB8AC3E}">
        <p14:creationId xmlns:p14="http://schemas.microsoft.com/office/powerpoint/2010/main" val="11377761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cxnSp>
        <p:nvCxnSpPr>
          <p:cNvPr id="4" name="直線接點 3"/>
          <p:cNvCxnSpPr/>
          <p:nvPr/>
        </p:nvCxnSpPr>
        <p:spPr>
          <a:xfrm>
            <a:off x="609600" y="1493839"/>
            <a:ext cx="10972800" cy="1587"/>
          </a:xfrm>
          <a:prstGeom prst="line">
            <a:avLst/>
          </a:prstGeom>
        </p:spPr>
        <p:style>
          <a:lnRef idx="3">
            <a:schemeClr val="accent1"/>
          </a:lnRef>
          <a:fillRef idx="0">
            <a:schemeClr val="accent1"/>
          </a:fillRef>
          <a:effectRef idx="2">
            <a:schemeClr val="accent1"/>
          </a:effectRef>
          <a:fontRef idx="minor">
            <a:schemeClr val="tx1"/>
          </a:fontRef>
        </p:style>
      </p:cxnSp>
      <p:sp>
        <p:nvSpPr>
          <p:cNvPr id="2" name="標題 1"/>
          <p:cNvSpPr>
            <a:spLocks noGrp="1"/>
          </p:cNvSpPr>
          <p:nvPr>
            <p:ph type="title"/>
          </p:nvPr>
        </p:nvSpPr>
        <p:spPr/>
        <p:txBody>
          <a:bodyPr/>
          <a:lstStyle/>
          <a:p>
            <a:r>
              <a:rPr lang="zh-TW" altLang="en-US"/>
              <a:t>按一下以編輯母片標題樣式</a:t>
            </a:r>
            <a:endParaRPr lang="en-US"/>
          </a:p>
        </p:txBody>
      </p:sp>
      <p:sp>
        <p:nvSpPr>
          <p:cNvPr id="3" name="直排文字版面配置區 2"/>
          <p:cNvSpPr>
            <a:spLocks noGrp="1"/>
          </p:cNvSpPr>
          <p:nvPr>
            <p:ph type="body" orient="vert" idx="1"/>
          </p:nvPr>
        </p:nvSpPr>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3"/>
          <p:cNvSpPr>
            <a:spLocks noGrp="1"/>
          </p:cNvSpPr>
          <p:nvPr>
            <p:ph type="dt" sz="half" idx="10"/>
          </p:nvPr>
        </p:nvSpPr>
        <p:spPr/>
        <p:txBody>
          <a:bodyPr/>
          <a:lstStyle>
            <a:lvl1pPr>
              <a:defRPr/>
            </a:lvl1pPr>
          </a:lstStyle>
          <a:p>
            <a:pPr fontAlgn="base">
              <a:spcBef>
                <a:spcPct val="0"/>
              </a:spcBef>
              <a:spcAft>
                <a:spcPct val="0"/>
              </a:spcAft>
              <a:defRPr/>
            </a:pPr>
            <a:fld id="{3F8799C4-9A21-4D9B-BAD9-483784F5284E}" type="datetime1">
              <a:rPr lang="en-US" altLang="zh-TW" smtClean="0"/>
              <a:pPr fontAlgn="base">
                <a:spcBef>
                  <a:spcPct val="0"/>
                </a:spcBef>
                <a:spcAft>
                  <a:spcPct val="0"/>
                </a:spcAft>
                <a:defRPr/>
              </a:pPr>
              <a:t>3/31/2020</a:t>
            </a:fld>
            <a:endParaRPr lang="en-US" altLang="zh-TW"/>
          </a:p>
        </p:txBody>
      </p:sp>
      <p:sp>
        <p:nvSpPr>
          <p:cNvPr id="6" name="頁尾版面配置區 4"/>
          <p:cNvSpPr>
            <a:spLocks noGrp="1"/>
          </p:cNvSpPr>
          <p:nvPr>
            <p:ph type="ftr" sz="quarter" idx="11"/>
          </p:nvPr>
        </p:nvSpPr>
        <p:spPr/>
        <p:txBody>
          <a:bodyPr/>
          <a:lstStyle>
            <a:lvl1pPr>
              <a:defRPr/>
            </a:lvl1pPr>
          </a:lstStyle>
          <a:p>
            <a:pPr fontAlgn="base">
              <a:spcBef>
                <a:spcPct val="0"/>
              </a:spcBef>
              <a:spcAft>
                <a:spcPct val="0"/>
              </a:spcAft>
              <a:defRPr/>
            </a:pPr>
            <a:r>
              <a:rPr lang="en-US" altLang="zh-TW"/>
              <a:t>/all</a:t>
            </a:r>
          </a:p>
        </p:txBody>
      </p:sp>
      <p:sp>
        <p:nvSpPr>
          <p:cNvPr id="7" name="投影片編號版面配置區 5"/>
          <p:cNvSpPr>
            <a:spLocks noGrp="1"/>
          </p:cNvSpPr>
          <p:nvPr>
            <p:ph type="sldNum" sz="quarter" idx="12"/>
          </p:nvPr>
        </p:nvSpPr>
        <p:spPr/>
        <p:txBody>
          <a:bodyPr/>
          <a:lstStyle>
            <a:lvl1pPr>
              <a:defRPr/>
            </a:lvl1pPr>
          </a:lstStyle>
          <a:p>
            <a:pPr fontAlgn="base">
              <a:spcBef>
                <a:spcPct val="0"/>
              </a:spcBef>
              <a:spcAft>
                <a:spcPct val="0"/>
              </a:spcAft>
            </a:pPr>
            <a:fld id="{B722050B-B23A-4C93-A413-630D7056BB59}" type="slidenum">
              <a:rPr lang="en-US" altLang="zh-TW" smtClean="0"/>
              <a:pPr fontAlgn="base">
                <a:spcBef>
                  <a:spcPct val="0"/>
                </a:spcBef>
                <a:spcAft>
                  <a:spcPct val="0"/>
                </a:spcAft>
              </a:pPr>
              <a:t>‹#›</a:t>
            </a:fld>
            <a:endParaRPr lang="en-US" altLang="zh-TW"/>
          </a:p>
        </p:txBody>
      </p:sp>
    </p:spTree>
    <p:extLst>
      <p:ext uri="{BB962C8B-B14F-4D97-AF65-F5344CB8AC3E}">
        <p14:creationId xmlns:p14="http://schemas.microsoft.com/office/powerpoint/2010/main" val="16000825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cxnSp>
        <p:nvCxnSpPr>
          <p:cNvPr id="4" name="直線接點 3"/>
          <p:cNvCxnSpPr/>
          <p:nvPr/>
        </p:nvCxnSpPr>
        <p:spPr>
          <a:xfrm rot="5400000">
            <a:off x="5842001" y="3199872"/>
            <a:ext cx="5791200" cy="4233"/>
          </a:xfrm>
          <a:prstGeom prst="line">
            <a:avLst/>
          </a:prstGeom>
        </p:spPr>
        <p:style>
          <a:lnRef idx="3">
            <a:schemeClr val="accent1"/>
          </a:lnRef>
          <a:fillRef idx="0">
            <a:schemeClr val="accent1"/>
          </a:fillRef>
          <a:effectRef idx="2">
            <a:schemeClr val="accent1"/>
          </a:effectRef>
          <a:fontRef idx="minor">
            <a:schemeClr val="tx1"/>
          </a:fontRef>
        </p:style>
      </p:cxnSp>
      <p:sp>
        <p:nvSpPr>
          <p:cNvPr id="2" name="直排標題 1"/>
          <p:cNvSpPr>
            <a:spLocks noGrp="1"/>
          </p:cNvSpPr>
          <p:nvPr>
            <p:ph type="title" orient="vert"/>
          </p:nvPr>
        </p:nvSpPr>
        <p:spPr>
          <a:xfrm>
            <a:off x="8839200" y="274639"/>
            <a:ext cx="2743200" cy="5851525"/>
          </a:xfrm>
        </p:spPr>
        <p:txBody>
          <a:bodyPr vert="eaVert"/>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609600" y="274639"/>
            <a:ext cx="8026400" cy="5851525"/>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3"/>
          <p:cNvSpPr>
            <a:spLocks noGrp="1"/>
          </p:cNvSpPr>
          <p:nvPr>
            <p:ph type="dt" sz="half" idx="10"/>
          </p:nvPr>
        </p:nvSpPr>
        <p:spPr/>
        <p:txBody>
          <a:bodyPr/>
          <a:lstStyle>
            <a:lvl1pPr>
              <a:defRPr/>
            </a:lvl1pPr>
          </a:lstStyle>
          <a:p>
            <a:pPr fontAlgn="base">
              <a:spcBef>
                <a:spcPct val="0"/>
              </a:spcBef>
              <a:spcAft>
                <a:spcPct val="0"/>
              </a:spcAft>
              <a:defRPr/>
            </a:pPr>
            <a:fld id="{8609A18C-BB0C-4957-AEEA-DF23DB2324A8}" type="datetime1">
              <a:rPr lang="en-US" altLang="zh-TW" smtClean="0"/>
              <a:pPr fontAlgn="base">
                <a:spcBef>
                  <a:spcPct val="0"/>
                </a:spcBef>
                <a:spcAft>
                  <a:spcPct val="0"/>
                </a:spcAft>
                <a:defRPr/>
              </a:pPr>
              <a:t>3/31/2020</a:t>
            </a:fld>
            <a:endParaRPr lang="en-US" altLang="zh-TW"/>
          </a:p>
        </p:txBody>
      </p:sp>
      <p:sp>
        <p:nvSpPr>
          <p:cNvPr id="6" name="頁尾版面配置區 4"/>
          <p:cNvSpPr>
            <a:spLocks noGrp="1"/>
          </p:cNvSpPr>
          <p:nvPr>
            <p:ph type="ftr" sz="quarter" idx="11"/>
          </p:nvPr>
        </p:nvSpPr>
        <p:spPr/>
        <p:txBody>
          <a:bodyPr/>
          <a:lstStyle>
            <a:lvl1pPr>
              <a:defRPr/>
            </a:lvl1pPr>
          </a:lstStyle>
          <a:p>
            <a:pPr fontAlgn="base">
              <a:spcBef>
                <a:spcPct val="0"/>
              </a:spcBef>
              <a:spcAft>
                <a:spcPct val="0"/>
              </a:spcAft>
              <a:defRPr/>
            </a:pPr>
            <a:r>
              <a:rPr lang="en-US" altLang="zh-TW"/>
              <a:t>/all</a:t>
            </a:r>
          </a:p>
        </p:txBody>
      </p:sp>
      <p:sp>
        <p:nvSpPr>
          <p:cNvPr id="7" name="投影片編號版面配置區 5"/>
          <p:cNvSpPr>
            <a:spLocks noGrp="1"/>
          </p:cNvSpPr>
          <p:nvPr>
            <p:ph type="sldNum" sz="quarter" idx="12"/>
          </p:nvPr>
        </p:nvSpPr>
        <p:spPr/>
        <p:txBody>
          <a:bodyPr/>
          <a:lstStyle>
            <a:lvl1pPr>
              <a:defRPr/>
            </a:lvl1pPr>
          </a:lstStyle>
          <a:p>
            <a:pPr fontAlgn="base">
              <a:spcBef>
                <a:spcPct val="0"/>
              </a:spcBef>
              <a:spcAft>
                <a:spcPct val="0"/>
              </a:spcAft>
            </a:pPr>
            <a:fld id="{8D10E5F8-9EE4-47A5-9539-1A2F6D5ACD5B}" type="slidenum">
              <a:rPr lang="en-US" altLang="zh-TW" smtClean="0"/>
              <a:pPr fontAlgn="base">
                <a:spcBef>
                  <a:spcPct val="0"/>
                </a:spcBef>
                <a:spcAft>
                  <a:spcPct val="0"/>
                </a:spcAft>
              </a:pPr>
              <a:t>‹#›</a:t>
            </a:fld>
            <a:endParaRPr lang="en-US" altLang="zh-TW"/>
          </a:p>
        </p:txBody>
      </p:sp>
    </p:spTree>
    <p:extLst>
      <p:ext uri="{BB962C8B-B14F-4D97-AF65-F5344CB8AC3E}">
        <p14:creationId xmlns:p14="http://schemas.microsoft.com/office/powerpoint/2010/main" val="36314104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cxnSp>
        <p:nvCxnSpPr>
          <p:cNvPr id="5" name="直線接點 4"/>
          <p:cNvCxnSpPr/>
          <p:nvPr/>
        </p:nvCxnSpPr>
        <p:spPr>
          <a:xfrm>
            <a:off x="609600" y="1493839"/>
            <a:ext cx="10972800" cy="1587"/>
          </a:xfrm>
          <a:prstGeom prst="line">
            <a:avLst/>
          </a:prstGeom>
        </p:spPr>
        <p:style>
          <a:lnRef idx="3">
            <a:schemeClr val="accent1"/>
          </a:lnRef>
          <a:fillRef idx="0">
            <a:schemeClr val="accent1"/>
          </a:fillRef>
          <a:effectRef idx="2">
            <a:schemeClr val="accent1"/>
          </a:effectRef>
          <a:fontRef idx="minor">
            <a:schemeClr val="tx1"/>
          </a:fontRef>
        </p:style>
      </p:cxnSp>
      <p:sp>
        <p:nvSpPr>
          <p:cNvPr id="2" name="標題 1"/>
          <p:cNvSpPr>
            <a:spLocks noGrp="1"/>
          </p:cNvSpPr>
          <p:nvPr>
            <p:ph type="title"/>
          </p:nvPr>
        </p:nvSpPr>
        <p:spPr/>
        <p:txBody>
          <a:bodyPr/>
          <a:lstStyle/>
          <a:p>
            <a:r>
              <a:rPr lang="zh-TW" altLang="en-US"/>
              <a:t>按一下以編輯母片標題樣式</a:t>
            </a:r>
            <a:endParaRPr lang="en-US"/>
          </a:p>
        </p:txBody>
      </p:sp>
      <p:sp>
        <p:nvSpPr>
          <p:cNvPr id="3" name="內容版面配置區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內容版面配置區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6" name="日期版面配置區 3"/>
          <p:cNvSpPr>
            <a:spLocks noGrp="1"/>
          </p:cNvSpPr>
          <p:nvPr>
            <p:ph type="dt" sz="half" idx="10"/>
          </p:nvPr>
        </p:nvSpPr>
        <p:spPr/>
        <p:txBody>
          <a:bodyPr/>
          <a:lstStyle>
            <a:lvl1pPr>
              <a:defRPr/>
            </a:lvl1pPr>
          </a:lstStyle>
          <a:p>
            <a:pPr fontAlgn="base">
              <a:spcBef>
                <a:spcPct val="0"/>
              </a:spcBef>
              <a:spcAft>
                <a:spcPct val="0"/>
              </a:spcAft>
              <a:defRPr/>
            </a:pPr>
            <a:fld id="{BD18BB28-362D-47CC-A2AA-59E1861A5735}" type="datetime1">
              <a:rPr lang="en-US" altLang="zh-TW" smtClean="0"/>
              <a:pPr fontAlgn="base">
                <a:spcBef>
                  <a:spcPct val="0"/>
                </a:spcBef>
                <a:spcAft>
                  <a:spcPct val="0"/>
                </a:spcAft>
                <a:defRPr/>
              </a:pPr>
              <a:t>3/31/2020</a:t>
            </a:fld>
            <a:endParaRPr lang="en-US" altLang="zh-TW"/>
          </a:p>
        </p:txBody>
      </p:sp>
      <p:sp>
        <p:nvSpPr>
          <p:cNvPr id="7" name="頁尾版面配置區 4"/>
          <p:cNvSpPr>
            <a:spLocks noGrp="1"/>
          </p:cNvSpPr>
          <p:nvPr>
            <p:ph type="ftr" sz="quarter" idx="11"/>
          </p:nvPr>
        </p:nvSpPr>
        <p:spPr/>
        <p:txBody>
          <a:bodyPr/>
          <a:lstStyle>
            <a:lvl1pPr>
              <a:defRPr/>
            </a:lvl1pPr>
          </a:lstStyle>
          <a:p>
            <a:pPr fontAlgn="base">
              <a:spcBef>
                <a:spcPct val="0"/>
              </a:spcBef>
              <a:spcAft>
                <a:spcPct val="0"/>
              </a:spcAft>
              <a:defRPr/>
            </a:pPr>
            <a:r>
              <a:rPr lang="en-US" altLang="zh-TW"/>
              <a:t>/all</a:t>
            </a:r>
          </a:p>
        </p:txBody>
      </p:sp>
      <p:sp>
        <p:nvSpPr>
          <p:cNvPr id="8" name="投影片編號版面配置區 5"/>
          <p:cNvSpPr>
            <a:spLocks noGrp="1"/>
          </p:cNvSpPr>
          <p:nvPr>
            <p:ph type="sldNum" sz="quarter" idx="12"/>
          </p:nvPr>
        </p:nvSpPr>
        <p:spPr/>
        <p:txBody>
          <a:bodyPr/>
          <a:lstStyle>
            <a:lvl1pPr>
              <a:defRPr/>
            </a:lvl1pPr>
          </a:lstStyle>
          <a:p>
            <a:pPr fontAlgn="base">
              <a:spcBef>
                <a:spcPct val="0"/>
              </a:spcBef>
              <a:spcAft>
                <a:spcPct val="0"/>
              </a:spcAft>
            </a:pPr>
            <a:fld id="{466F15CA-265F-460F-8164-04222FC236C2}" type="slidenum">
              <a:rPr lang="en-US" altLang="zh-TW" smtClean="0"/>
              <a:pPr fontAlgn="base">
                <a:spcBef>
                  <a:spcPct val="0"/>
                </a:spcBef>
                <a:spcAft>
                  <a:spcPct val="0"/>
                </a:spcAft>
              </a:pPr>
              <a:t>‹#›</a:t>
            </a:fld>
            <a:endParaRPr lang="en-US" altLang="zh-TW"/>
          </a:p>
        </p:txBody>
      </p:sp>
    </p:spTree>
    <p:extLst>
      <p:ext uri="{BB962C8B-B14F-4D97-AF65-F5344CB8AC3E}">
        <p14:creationId xmlns:p14="http://schemas.microsoft.com/office/powerpoint/2010/main" val="13066678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cxnSp>
        <p:nvCxnSpPr>
          <p:cNvPr id="7" name="直線接點 6"/>
          <p:cNvCxnSpPr/>
          <p:nvPr/>
        </p:nvCxnSpPr>
        <p:spPr>
          <a:xfrm>
            <a:off x="609600" y="1493839"/>
            <a:ext cx="10972800" cy="1587"/>
          </a:xfrm>
          <a:prstGeom prst="line">
            <a:avLst/>
          </a:prstGeom>
        </p:spPr>
        <p:style>
          <a:lnRef idx="3">
            <a:schemeClr val="accent1"/>
          </a:lnRef>
          <a:fillRef idx="0">
            <a:schemeClr val="accent1"/>
          </a:fillRef>
          <a:effectRef idx="2">
            <a:schemeClr val="accent1"/>
          </a:effectRef>
          <a:fontRef idx="minor">
            <a:schemeClr val="tx1"/>
          </a:fontRef>
        </p:style>
      </p:cxnSp>
      <p:sp>
        <p:nvSpPr>
          <p:cNvPr id="2" name="標題 1"/>
          <p:cNvSpPr>
            <a:spLocks noGrp="1"/>
          </p:cNvSpPr>
          <p:nvPr>
            <p:ph type="title"/>
          </p:nvPr>
        </p:nvSpPr>
        <p:spPr/>
        <p:txBody>
          <a:bodyPr/>
          <a:lstStyle>
            <a:lvl1pPr>
              <a:defRPr/>
            </a:lvl1pPr>
          </a:lstStyle>
          <a:p>
            <a:r>
              <a:rPr lang="zh-TW" altLang="en-US"/>
              <a:t>按一下以編輯母片標題樣式</a:t>
            </a:r>
            <a:endParaRPr lang="en-US"/>
          </a:p>
        </p:txBody>
      </p:sp>
      <p:sp>
        <p:nvSpPr>
          <p:cNvPr id="3" name="文字版面配置區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4" name="內容版面配置區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文字版面配置區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6" name="內容版面配置區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8" name="日期版面配置區 3"/>
          <p:cNvSpPr>
            <a:spLocks noGrp="1"/>
          </p:cNvSpPr>
          <p:nvPr>
            <p:ph type="dt" sz="half" idx="10"/>
          </p:nvPr>
        </p:nvSpPr>
        <p:spPr/>
        <p:txBody>
          <a:bodyPr/>
          <a:lstStyle>
            <a:lvl1pPr>
              <a:defRPr/>
            </a:lvl1pPr>
          </a:lstStyle>
          <a:p>
            <a:pPr fontAlgn="base">
              <a:spcBef>
                <a:spcPct val="0"/>
              </a:spcBef>
              <a:spcAft>
                <a:spcPct val="0"/>
              </a:spcAft>
              <a:defRPr/>
            </a:pPr>
            <a:fld id="{3E86B26E-71A0-4CCB-B06F-16847B2A597F}" type="datetime1">
              <a:rPr lang="en-US" altLang="zh-TW" smtClean="0"/>
              <a:pPr fontAlgn="base">
                <a:spcBef>
                  <a:spcPct val="0"/>
                </a:spcBef>
                <a:spcAft>
                  <a:spcPct val="0"/>
                </a:spcAft>
                <a:defRPr/>
              </a:pPr>
              <a:t>3/31/2020</a:t>
            </a:fld>
            <a:endParaRPr lang="en-US" altLang="zh-TW"/>
          </a:p>
        </p:txBody>
      </p:sp>
      <p:sp>
        <p:nvSpPr>
          <p:cNvPr id="9" name="頁尾版面配置區 4"/>
          <p:cNvSpPr>
            <a:spLocks noGrp="1"/>
          </p:cNvSpPr>
          <p:nvPr>
            <p:ph type="ftr" sz="quarter" idx="11"/>
          </p:nvPr>
        </p:nvSpPr>
        <p:spPr/>
        <p:txBody>
          <a:bodyPr/>
          <a:lstStyle>
            <a:lvl1pPr>
              <a:defRPr/>
            </a:lvl1pPr>
          </a:lstStyle>
          <a:p>
            <a:pPr fontAlgn="base">
              <a:spcBef>
                <a:spcPct val="0"/>
              </a:spcBef>
              <a:spcAft>
                <a:spcPct val="0"/>
              </a:spcAft>
              <a:defRPr/>
            </a:pPr>
            <a:r>
              <a:rPr lang="en-US" altLang="zh-TW"/>
              <a:t>/all</a:t>
            </a:r>
          </a:p>
        </p:txBody>
      </p:sp>
      <p:sp>
        <p:nvSpPr>
          <p:cNvPr id="10" name="投影片編號版面配置區 5"/>
          <p:cNvSpPr>
            <a:spLocks noGrp="1"/>
          </p:cNvSpPr>
          <p:nvPr>
            <p:ph type="sldNum" sz="quarter" idx="12"/>
          </p:nvPr>
        </p:nvSpPr>
        <p:spPr/>
        <p:txBody>
          <a:bodyPr/>
          <a:lstStyle>
            <a:lvl1pPr>
              <a:defRPr/>
            </a:lvl1pPr>
          </a:lstStyle>
          <a:p>
            <a:pPr fontAlgn="base">
              <a:spcBef>
                <a:spcPct val="0"/>
              </a:spcBef>
              <a:spcAft>
                <a:spcPct val="0"/>
              </a:spcAft>
            </a:pPr>
            <a:fld id="{A268107B-43F3-4111-AF69-94C31870B708}" type="slidenum">
              <a:rPr lang="en-US" altLang="zh-TW" smtClean="0"/>
              <a:pPr fontAlgn="base">
                <a:spcBef>
                  <a:spcPct val="0"/>
                </a:spcBef>
                <a:spcAft>
                  <a:spcPct val="0"/>
                </a:spcAft>
              </a:pPr>
              <a:t>‹#›</a:t>
            </a:fld>
            <a:endParaRPr lang="en-US" altLang="zh-TW"/>
          </a:p>
        </p:txBody>
      </p:sp>
    </p:spTree>
    <p:extLst>
      <p:ext uri="{BB962C8B-B14F-4D97-AF65-F5344CB8AC3E}">
        <p14:creationId xmlns:p14="http://schemas.microsoft.com/office/powerpoint/2010/main" val="27000595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cxnSp>
        <p:nvCxnSpPr>
          <p:cNvPr id="3" name="直線接點 2"/>
          <p:cNvCxnSpPr/>
          <p:nvPr/>
        </p:nvCxnSpPr>
        <p:spPr>
          <a:xfrm>
            <a:off x="609600" y="1493839"/>
            <a:ext cx="10972800" cy="1587"/>
          </a:xfrm>
          <a:prstGeom prst="line">
            <a:avLst/>
          </a:prstGeom>
        </p:spPr>
        <p:style>
          <a:lnRef idx="3">
            <a:schemeClr val="accent1"/>
          </a:lnRef>
          <a:fillRef idx="0">
            <a:schemeClr val="accent1"/>
          </a:fillRef>
          <a:effectRef idx="2">
            <a:schemeClr val="accent1"/>
          </a:effectRef>
          <a:fontRef idx="minor">
            <a:schemeClr val="tx1"/>
          </a:fontRef>
        </p:style>
      </p:cxnSp>
      <p:sp>
        <p:nvSpPr>
          <p:cNvPr id="2" name="標題 1"/>
          <p:cNvSpPr>
            <a:spLocks noGrp="1"/>
          </p:cNvSpPr>
          <p:nvPr>
            <p:ph type="title"/>
          </p:nvPr>
        </p:nvSpPr>
        <p:spPr/>
        <p:txBody>
          <a:bodyPr/>
          <a:lstStyle/>
          <a:p>
            <a:r>
              <a:rPr lang="zh-TW" altLang="en-US"/>
              <a:t>按一下以編輯母片標題樣式</a:t>
            </a:r>
            <a:endParaRPr lang="en-US"/>
          </a:p>
        </p:txBody>
      </p:sp>
      <p:sp>
        <p:nvSpPr>
          <p:cNvPr id="4" name="日期版面配置區 3"/>
          <p:cNvSpPr>
            <a:spLocks noGrp="1"/>
          </p:cNvSpPr>
          <p:nvPr>
            <p:ph type="dt" sz="half" idx="10"/>
          </p:nvPr>
        </p:nvSpPr>
        <p:spPr/>
        <p:txBody>
          <a:bodyPr/>
          <a:lstStyle>
            <a:lvl1pPr>
              <a:defRPr/>
            </a:lvl1pPr>
          </a:lstStyle>
          <a:p>
            <a:pPr fontAlgn="base">
              <a:spcBef>
                <a:spcPct val="0"/>
              </a:spcBef>
              <a:spcAft>
                <a:spcPct val="0"/>
              </a:spcAft>
              <a:defRPr/>
            </a:pPr>
            <a:fld id="{BB9C2BFE-84CE-47AA-BBDA-47046B7E25C2}" type="datetime1">
              <a:rPr lang="en-US" altLang="zh-TW" smtClean="0"/>
              <a:pPr fontAlgn="base">
                <a:spcBef>
                  <a:spcPct val="0"/>
                </a:spcBef>
                <a:spcAft>
                  <a:spcPct val="0"/>
                </a:spcAft>
                <a:defRPr/>
              </a:pPr>
              <a:t>3/31/2020</a:t>
            </a:fld>
            <a:endParaRPr lang="en-US" altLang="zh-TW"/>
          </a:p>
        </p:txBody>
      </p:sp>
      <p:sp>
        <p:nvSpPr>
          <p:cNvPr id="5" name="頁尾版面配置區 4"/>
          <p:cNvSpPr>
            <a:spLocks noGrp="1"/>
          </p:cNvSpPr>
          <p:nvPr>
            <p:ph type="ftr" sz="quarter" idx="11"/>
          </p:nvPr>
        </p:nvSpPr>
        <p:spPr/>
        <p:txBody>
          <a:bodyPr/>
          <a:lstStyle>
            <a:lvl1pPr>
              <a:defRPr/>
            </a:lvl1pPr>
          </a:lstStyle>
          <a:p>
            <a:pPr fontAlgn="base">
              <a:spcBef>
                <a:spcPct val="0"/>
              </a:spcBef>
              <a:spcAft>
                <a:spcPct val="0"/>
              </a:spcAft>
              <a:defRPr/>
            </a:pPr>
            <a:r>
              <a:rPr lang="en-US" altLang="zh-TW"/>
              <a:t>/all</a:t>
            </a:r>
          </a:p>
        </p:txBody>
      </p:sp>
      <p:sp>
        <p:nvSpPr>
          <p:cNvPr id="6" name="投影片編號版面配置區 5"/>
          <p:cNvSpPr>
            <a:spLocks noGrp="1"/>
          </p:cNvSpPr>
          <p:nvPr>
            <p:ph type="sldNum" sz="quarter" idx="12"/>
          </p:nvPr>
        </p:nvSpPr>
        <p:spPr/>
        <p:txBody>
          <a:bodyPr/>
          <a:lstStyle>
            <a:lvl1pPr>
              <a:defRPr/>
            </a:lvl1pPr>
          </a:lstStyle>
          <a:p>
            <a:pPr fontAlgn="base">
              <a:spcBef>
                <a:spcPct val="0"/>
              </a:spcBef>
              <a:spcAft>
                <a:spcPct val="0"/>
              </a:spcAft>
            </a:pPr>
            <a:fld id="{D69CB921-88B9-4AF7-A7A8-F9126E05892B}" type="slidenum">
              <a:rPr lang="en-US" altLang="zh-TW" smtClean="0"/>
              <a:pPr fontAlgn="base">
                <a:spcBef>
                  <a:spcPct val="0"/>
                </a:spcBef>
                <a:spcAft>
                  <a:spcPct val="0"/>
                </a:spcAft>
              </a:pPr>
              <a:t>‹#›</a:t>
            </a:fld>
            <a:endParaRPr lang="en-US" altLang="zh-TW"/>
          </a:p>
        </p:txBody>
      </p:sp>
    </p:spTree>
    <p:extLst>
      <p:ext uri="{BB962C8B-B14F-4D97-AF65-F5344CB8AC3E}">
        <p14:creationId xmlns:p14="http://schemas.microsoft.com/office/powerpoint/2010/main" val="1332265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3"/>
          <p:cNvSpPr>
            <a:spLocks noGrp="1"/>
          </p:cNvSpPr>
          <p:nvPr>
            <p:ph type="dt" sz="half" idx="10"/>
          </p:nvPr>
        </p:nvSpPr>
        <p:spPr/>
        <p:txBody>
          <a:bodyPr/>
          <a:lstStyle>
            <a:lvl1pPr>
              <a:defRPr/>
            </a:lvl1pPr>
          </a:lstStyle>
          <a:p>
            <a:pPr fontAlgn="base">
              <a:spcBef>
                <a:spcPct val="0"/>
              </a:spcBef>
              <a:spcAft>
                <a:spcPct val="0"/>
              </a:spcAft>
              <a:defRPr/>
            </a:pPr>
            <a:fld id="{94A7D57D-9186-4541-B346-101C744CEA39}" type="datetime1">
              <a:rPr lang="en-US" altLang="zh-TW" smtClean="0"/>
              <a:pPr fontAlgn="base">
                <a:spcBef>
                  <a:spcPct val="0"/>
                </a:spcBef>
                <a:spcAft>
                  <a:spcPct val="0"/>
                </a:spcAft>
                <a:defRPr/>
              </a:pPr>
              <a:t>3/31/2020</a:t>
            </a:fld>
            <a:endParaRPr lang="en-US" altLang="zh-TW"/>
          </a:p>
        </p:txBody>
      </p:sp>
      <p:sp>
        <p:nvSpPr>
          <p:cNvPr id="3" name="頁尾版面配置區 4"/>
          <p:cNvSpPr>
            <a:spLocks noGrp="1"/>
          </p:cNvSpPr>
          <p:nvPr>
            <p:ph type="ftr" sz="quarter" idx="11"/>
          </p:nvPr>
        </p:nvSpPr>
        <p:spPr/>
        <p:txBody>
          <a:bodyPr/>
          <a:lstStyle>
            <a:lvl1pPr>
              <a:defRPr/>
            </a:lvl1pPr>
          </a:lstStyle>
          <a:p>
            <a:pPr fontAlgn="base">
              <a:spcBef>
                <a:spcPct val="0"/>
              </a:spcBef>
              <a:spcAft>
                <a:spcPct val="0"/>
              </a:spcAft>
              <a:defRPr/>
            </a:pPr>
            <a:r>
              <a:rPr lang="en-US" altLang="zh-TW"/>
              <a:t>/all</a:t>
            </a:r>
          </a:p>
        </p:txBody>
      </p:sp>
      <p:sp>
        <p:nvSpPr>
          <p:cNvPr id="4" name="投影片編號版面配置區 5"/>
          <p:cNvSpPr>
            <a:spLocks noGrp="1"/>
          </p:cNvSpPr>
          <p:nvPr>
            <p:ph type="sldNum" sz="quarter" idx="12"/>
          </p:nvPr>
        </p:nvSpPr>
        <p:spPr/>
        <p:txBody>
          <a:bodyPr/>
          <a:lstStyle>
            <a:lvl1pPr>
              <a:defRPr/>
            </a:lvl1pPr>
          </a:lstStyle>
          <a:p>
            <a:pPr fontAlgn="base">
              <a:spcBef>
                <a:spcPct val="0"/>
              </a:spcBef>
              <a:spcAft>
                <a:spcPct val="0"/>
              </a:spcAft>
            </a:pPr>
            <a:fld id="{985B3E77-56A1-41B9-B254-39D22574D8FF}" type="slidenum">
              <a:rPr lang="en-US" altLang="zh-TW" smtClean="0"/>
              <a:pPr fontAlgn="base">
                <a:spcBef>
                  <a:spcPct val="0"/>
                </a:spcBef>
                <a:spcAft>
                  <a:spcPct val="0"/>
                </a:spcAft>
              </a:pPr>
              <a:t>‹#›</a:t>
            </a:fld>
            <a:endParaRPr lang="en-US" altLang="zh-TW"/>
          </a:p>
        </p:txBody>
      </p:sp>
    </p:spTree>
    <p:extLst>
      <p:ext uri="{BB962C8B-B14F-4D97-AF65-F5344CB8AC3E}">
        <p14:creationId xmlns:p14="http://schemas.microsoft.com/office/powerpoint/2010/main" val="7149010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09601" y="273050"/>
            <a:ext cx="4011084" cy="1162050"/>
          </a:xfrm>
        </p:spPr>
        <p:txBody>
          <a:bodyPr anchor="b"/>
          <a:lstStyle>
            <a:lvl1pPr algn="l">
              <a:defRPr sz="2000" b="1"/>
            </a:lvl1pPr>
          </a:lstStyle>
          <a:p>
            <a:r>
              <a:rPr lang="zh-TW" altLang="en-US"/>
              <a:t>按一下以編輯母片標題樣式</a:t>
            </a:r>
            <a:endParaRPr lang="en-US"/>
          </a:p>
        </p:txBody>
      </p:sp>
      <p:sp>
        <p:nvSpPr>
          <p:cNvPr id="3" name="內容版面配置區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文字版面配置區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5" name="日期版面配置區 3"/>
          <p:cNvSpPr>
            <a:spLocks noGrp="1"/>
          </p:cNvSpPr>
          <p:nvPr>
            <p:ph type="dt" sz="half" idx="10"/>
          </p:nvPr>
        </p:nvSpPr>
        <p:spPr/>
        <p:txBody>
          <a:bodyPr/>
          <a:lstStyle>
            <a:lvl1pPr>
              <a:defRPr/>
            </a:lvl1pPr>
          </a:lstStyle>
          <a:p>
            <a:pPr fontAlgn="base">
              <a:spcBef>
                <a:spcPct val="0"/>
              </a:spcBef>
              <a:spcAft>
                <a:spcPct val="0"/>
              </a:spcAft>
              <a:defRPr/>
            </a:pPr>
            <a:fld id="{DEC88726-AF44-4AB7-8F37-DE0136FF32EB}" type="datetime1">
              <a:rPr lang="en-US" altLang="zh-TW" smtClean="0"/>
              <a:pPr fontAlgn="base">
                <a:spcBef>
                  <a:spcPct val="0"/>
                </a:spcBef>
                <a:spcAft>
                  <a:spcPct val="0"/>
                </a:spcAft>
                <a:defRPr/>
              </a:pPr>
              <a:t>3/31/2020</a:t>
            </a:fld>
            <a:endParaRPr lang="en-US" altLang="zh-TW"/>
          </a:p>
        </p:txBody>
      </p:sp>
      <p:sp>
        <p:nvSpPr>
          <p:cNvPr id="6" name="頁尾版面配置區 4"/>
          <p:cNvSpPr>
            <a:spLocks noGrp="1"/>
          </p:cNvSpPr>
          <p:nvPr>
            <p:ph type="ftr" sz="quarter" idx="11"/>
          </p:nvPr>
        </p:nvSpPr>
        <p:spPr/>
        <p:txBody>
          <a:bodyPr/>
          <a:lstStyle>
            <a:lvl1pPr>
              <a:defRPr/>
            </a:lvl1pPr>
          </a:lstStyle>
          <a:p>
            <a:pPr fontAlgn="base">
              <a:spcBef>
                <a:spcPct val="0"/>
              </a:spcBef>
              <a:spcAft>
                <a:spcPct val="0"/>
              </a:spcAft>
              <a:defRPr/>
            </a:pPr>
            <a:r>
              <a:rPr lang="en-US" altLang="zh-TW"/>
              <a:t>/all</a:t>
            </a:r>
          </a:p>
        </p:txBody>
      </p:sp>
      <p:sp>
        <p:nvSpPr>
          <p:cNvPr id="7" name="投影片編號版面配置區 5"/>
          <p:cNvSpPr>
            <a:spLocks noGrp="1"/>
          </p:cNvSpPr>
          <p:nvPr>
            <p:ph type="sldNum" sz="quarter" idx="12"/>
          </p:nvPr>
        </p:nvSpPr>
        <p:spPr/>
        <p:txBody>
          <a:bodyPr/>
          <a:lstStyle>
            <a:lvl1pPr>
              <a:defRPr/>
            </a:lvl1pPr>
          </a:lstStyle>
          <a:p>
            <a:pPr fontAlgn="base">
              <a:spcBef>
                <a:spcPct val="0"/>
              </a:spcBef>
              <a:spcAft>
                <a:spcPct val="0"/>
              </a:spcAft>
            </a:pPr>
            <a:fld id="{E2E534D2-4E1C-482F-B068-E85935B1CC4D}" type="slidenum">
              <a:rPr lang="en-US" altLang="zh-TW" smtClean="0"/>
              <a:pPr fontAlgn="base">
                <a:spcBef>
                  <a:spcPct val="0"/>
                </a:spcBef>
                <a:spcAft>
                  <a:spcPct val="0"/>
                </a:spcAft>
              </a:pPr>
              <a:t>‹#›</a:t>
            </a:fld>
            <a:endParaRPr lang="en-US" altLang="zh-TW"/>
          </a:p>
        </p:txBody>
      </p:sp>
    </p:spTree>
    <p:extLst>
      <p:ext uri="{BB962C8B-B14F-4D97-AF65-F5344CB8AC3E}">
        <p14:creationId xmlns:p14="http://schemas.microsoft.com/office/powerpoint/2010/main" val="20333695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2389717" y="4800600"/>
            <a:ext cx="7315200" cy="566738"/>
          </a:xfrm>
        </p:spPr>
        <p:txBody>
          <a:bodyPr anchor="b"/>
          <a:lstStyle>
            <a:lvl1pPr algn="l">
              <a:defRPr sz="2000" b="1"/>
            </a:lvl1pPr>
          </a:lstStyle>
          <a:p>
            <a:r>
              <a:rPr lang="zh-TW" altLang="en-US"/>
              <a:t>按一下以編輯母片標題樣式</a:t>
            </a:r>
            <a:endParaRPr lang="en-US"/>
          </a:p>
        </p:txBody>
      </p:sp>
      <p:sp>
        <p:nvSpPr>
          <p:cNvPr id="3" name="圖片版面配置區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TW" altLang="en-US" noProof="0"/>
              <a:t>按一下圖示以新增圖片</a:t>
            </a:r>
            <a:endParaRPr lang="en-US" noProof="0"/>
          </a:p>
        </p:txBody>
      </p:sp>
      <p:sp>
        <p:nvSpPr>
          <p:cNvPr id="4" name="文字版面配置區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5" name="日期版面配置區 3"/>
          <p:cNvSpPr>
            <a:spLocks noGrp="1"/>
          </p:cNvSpPr>
          <p:nvPr>
            <p:ph type="dt" sz="half" idx="10"/>
          </p:nvPr>
        </p:nvSpPr>
        <p:spPr/>
        <p:txBody>
          <a:bodyPr/>
          <a:lstStyle>
            <a:lvl1pPr>
              <a:defRPr/>
            </a:lvl1pPr>
          </a:lstStyle>
          <a:p>
            <a:pPr fontAlgn="base">
              <a:spcBef>
                <a:spcPct val="0"/>
              </a:spcBef>
              <a:spcAft>
                <a:spcPct val="0"/>
              </a:spcAft>
              <a:defRPr/>
            </a:pPr>
            <a:fld id="{4F738F54-6E02-45A9-8676-D145CCEEB1A6}" type="datetime1">
              <a:rPr lang="en-US" altLang="zh-TW" smtClean="0"/>
              <a:pPr fontAlgn="base">
                <a:spcBef>
                  <a:spcPct val="0"/>
                </a:spcBef>
                <a:spcAft>
                  <a:spcPct val="0"/>
                </a:spcAft>
                <a:defRPr/>
              </a:pPr>
              <a:t>3/31/2020</a:t>
            </a:fld>
            <a:endParaRPr lang="en-US" altLang="zh-TW"/>
          </a:p>
        </p:txBody>
      </p:sp>
      <p:sp>
        <p:nvSpPr>
          <p:cNvPr id="6" name="頁尾版面配置區 4"/>
          <p:cNvSpPr>
            <a:spLocks noGrp="1"/>
          </p:cNvSpPr>
          <p:nvPr>
            <p:ph type="ftr" sz="quarter" idx="11"/>
          </p:nvPr>
        </p:nvSpPr>
        <p:spPr/>
        <p:txBody>
          <a:bodyPr/>
          <a:lstStyle>
            <a:lvl1pPr>
              <a:defRPr/>
            </a:lvl1pPr>
          </a:lstStyle>
          <a:p>
            <a:pPr fontAlgn="base">
              <a:spcBef>
                <a:spcPct val="0"/>
              </a:spcBef>
              <a:spcAft>
                <a:spcPct val="0"/>
              </a:spcAft>
              <a:defRPr/>
            </a:pPr>
            <a:r>
              <a:rPr lang="en-US" altLang="zh-TW"/>
              <a:t>/all</a:t>
            </a:r>
          </a:p>
        </p:txBody>
      </p:sp>
      <p:sp>
        <p:nvSpPr>
          <p:cNvPr id="7" name="投影片編號版面配置區 5"/>
          <p:cNvSpPr>
            <a:spLocks noGrp="1"/>
          </p:cNvSpPr>
          <p:nvPr>
            <p:ph type="sldNum" sz="quarter" idx="12"/>
          </p:nvPr>
        </p:nvSpPr>
        <p:spPr/>
        <p:txBody>
          <a:bodyPr/>
          <a:lstStyle>
            <a:lvl1pPr>
              <a:defRPr/>
            </a:lvl1pPr>
          </a:lstStyle>
          <a:p>
            <a:pPr fontAlgn="base">
              <a:spcBef>
                <a:spcPct val="0"/>
              </a:spcBef>
              <a:spcAft>
                <a:spcPct val="0"/>
              </a:spcAft>
            </a:pPr>
            <a:fld id="{485149DE-D629-479E-AF7A-35B2B3EA0D11}" type="slidenum">
              <a:rPr lang="en-US" altLang="zh-TW" smtClean="0"/>
              <a:pPr fontAlgn="base">
                <a:spcBef>
                  <a:spcPct val="0"/>
                </a:spcBef>
                <a:spcAft>
                  <a:spcPct val="0"/>
                </a:spcAft>
              </a:pPr>
              <a:t>‹#›</a:t>
            </a:fld>
            <a:endParaRPr lang="en-US" altLang="zh-TW"/>
          </a:p>
        </p:txBody>
      </p:sp>
    </p:spTree>
    <p:extLst>
      <p:ext uri="{BB962C8B-B14F-4D97-AF65-F5344CB8AC3E}">
        <p14:creationId xmlns:p14="http://schemas.microsoft.com/office/powerpoint/2010/main" val="36398136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圖片 12" descr="logo_ppt.png"/>
          <p:cNvPicPr>
            <a:picLocks noChangeAspect="1"/>
          </p:cNvPicPr>
          <p:nvPr/>
        </p:nvPicPr>
        <p:blipFill>
          <a:blip r:embed="rId13" cstate="print"/>
          <a:srcRect/>
          <a:stretch>
            <a:fillRect/>
          </a:stretch>
        </p:blipFill>
        <p:spPr bwMode="auto">
          <a:xfrm>
            <a:off x="8534400" y="6019800"/>
            <a:ext cx="3556000" cy="762000"/>
          </a:xfrm>
          <a:prstGeom prst="rect">
            <a:avLst/>
          </a:prstGeom>
          <a:noFill/>
          <a:ln w="9525">
            <a:noFill/>
            <a:miter lim="800000"/>
            <a:headEnd/>
            <a:tailEnd/>
          </a:ln>
        </p:spPr>
      </p:pic>
      <p:pic>
        <p:nvPicPr>
          <p:cNvPr id="1027" name="Picture 12"/>
          <p:cNvPicPr>
            <a:picLocks noChangeAspect="1" noChangeArrowheads="1"/>
          </p:cNvPicPr>
          <p:nvPr/>
        </p:nvPicPr>
        <p:blipFill>
          <a:blip r:embed="rId14" cstate="print">
            <a:clrChange>
              <a:clrFrom>
                <a:srgbClr val="FFFFFF"/>
              </a:clrFrom>
              <a:clrTo>
                <a:srgbClr val="FFFFFF">
                  <a:alpha val="0"/>
                </a:srgbClr>
              </a:clrTo>
            </a:clrChange>
          </a:blip>
          <a:srcRect/>
          <a:stretch>
            <a:fillRect/>
          </a:stretch>
        </p:blipFill>
        <p:spPr bwMode="auto">
          <a:xfrm>
            <a:off x="0" y="-14288"/>
            <a:ext cx="1022351" cy="700088"/>
          </a:xfrm>
          <a:prstGeom prst="rect">
            <a:avLst/>
          </a:prstGeom>
          <a:noFill/>
          <a:ln w="9525">
            <a:noFill/>
            <a:miter lim="800000"/>
            <a:headEnd/>
            <a:tailEnd/>
          </a:ln>
        </p:spPr>
      </p:pic>
      <p:sp>
        <p:nvSpPr>
          <p:cNvPr id="1028" name="矩形 20"/>
          <p:cNvSpPr>
            <a:spLocks noChangeArrowheads="1"/>
          </p:cNvSpPr>
          <p:nvPr/>
        </p:nvSpPr>
        <p:spPr bwMode="auto">
          <a:xfrm>
            <a:off x="827618" y="60325"/>
            <a:ext cx="4150783" cy="396875"/>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TW" sz="1000" b="0" i="0" u="none" strike="noStrike" kern="1200" cap="none" spc="0" normalizeH="0" baseline="0" noProof="0">
                <a:ln>
                  <a:noFill/>
                </a:ln>
                <a:solidFill>
                  <a:srgbClr val="969696"/>
                </a:solidFill>
                <a:effectLst/>
                <a:uLnTx/>
                <a:uFillTx/>
                <a:latin typeface="Calibri" pitchFamily="34" charset="0"/>
                <a:ea typeface="新細明體" charset="-120"/>
                <a:cs typeface="+mn-cs"/>
              </a:rPr>
              <a:t>National Chung Cheng University</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TW" sz="1000" b="0" i="0" u="none" strike="noStrike" kern="1200" cap="none" spc="0" normalizeH="0" baseline="0" noProof="0">
                <a:ln>
                  <a:noFill/>
                </a:ln>
                <a:solidFill>
                  <a:srgbClr val="969696"/>
                </a:solidFill>
                <a:effectLst/>
                <a:uLnTx/>
                <a:uFillTx/>
                <a:latin typeface="Calibri" pitchFamily="34" charset="0"/>
                <a:ea typeface="新細明體" charset="-120"/>
                <a:cs typeface="+mn-cs"/>
              </a:rPr>
              <a:t>Dept. Computer Science &amp; Information Engineering</a:t>
            </a:r>
          </a:p>
        </p:txBody>
      </p:sp>
      <p:sp>
        <p:nvSpPr>
          <p:cNvPr id="1029" name="標題版面配置區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1030" name="文字版面配置區 2"/>
          <p:cNvSpPr>
            <a:spLocks noGrp="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609600" y="6356351"/>
            <a:ext cx="28448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kumimoji="0" sz="1200">
                <a:solidFill>
                  <a:srgbClr val="898989"/>
                </a:solidFill>
                <a:latin typeface="Calibri" pitchFamily="34" charset="0"/>
                <a:ea typeface="+mn-ea"/>
                <a:cs typeface="Arial" charset="0"/>
              </a:defRPr>
            </a:lvl1pPr>
          </a:lstStyle>
          <a:p>
            <a:pPr fontAlgn="base">
              <a:spcBef>
                <a:spcPct val="0"/>
              </a:spcBef>
              <a:spcAft>
                <a:spcPct val="0"/>
              </a:spcAft>
              <a:defRPr/>
            </a:pPr>
            <a:fld id="{24018B5A-7016-43D8-B46C-6D0A2E960058}" type="datetime1">
              <a:rPr lang="en-US" altLang="zh-TW" smtClean="0"/>
              <a:pPr fontAlgn="base">
                <a:spcBef>
                  <a:spcPct val="0"/>
                </a:spcBef>
                <a:spcAft>
                  <a:spcPct val="0"/>
                </a:spcAft>
                <a:defRPr/>
              </a:pPr>
              <a:t>3/31/2020</a:t>
            </a:fld>
            <a:endParaRPr lang="en-US" altLang="zh-TW"/>
          </a:p>
        </p:txBody>
      </p:sp>
      <p:sp>
        <p:nvSpPr>
          <p:cNvPr id="5" name="頁尾版面配置區 4"/>
          <p:cNvSpPr>
            <a:spLocks noGrp="1"/>
          </p:cNvSpPr>
          <p:nvPr>
            <p:ph type="ftr" sz="quarter" idx="3"/>
          </p:nvPr>
        </p:nvSpPr>
        <p:spPr>
          <a:xfrm>
            <a:off x="7924800" y="6356351"/>
            <a:ext cx="38608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kumimoji="0" sz="1200">
                <a:solidFill>
                  <a:srgbClr val="898989"/>
                </a:solidFill>
                <a:latin typeface="Calibri" pitchFamily="34" charset="0"/>
                <a:ea typeface="+mn-ea"/>
                <a:cs typeface="Arial" charset="0"/>
              </a:defRPr>
            </a:lvl1pPr>
          </a:lstStyle>
          <a:p>
            <a:pPr fontAlgn="base">
              <a:spcBef>
                <a:spcPct val="0"/>
              </a:spcBef>
              <a:spcAft>
                <a:spcPct val="0"/>
              </a:spcAft>
              <a:defRPr/>
            </a:pPr>
            <a:r>
              <a:rPr lang="en-US" altLang="zh-TW"/>
              <a:t>/all</a:t>
            </a:r>
          </a:p>
        </p:txBody>
      </p:sp>
      <p:sp>
        <p:nvSpPr>
          <p:cNvPr id="6" name="投影片編號版面配置區 5"/>
          <p:cNvSpPr>
            <a:spLocks noGrp="1"/>
          </p:cNvSpPr>
          <p:nvPr>
            <p:ph type="sldNum" sz="quarter" idx="4"/>
          </p:nvPr>
        </p:nvSpPr>
        <p:spPr>
          <a:xfrm>
            <a:off x="45720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kumimoji="0" sz="1600" b="1">
                <a:solidFill>
                  <a:srgbClr val="898989"/>
                </a:solidFill>
                <a:latin typeface="Calibri" pitchFamily="34" charset="0"/>
              </a:defRPr>
            </a:lvl1pPr>
          </a:lstStyle>
          <a:p>
            <a:pPr fontAlgn="base">
              <a:spcBef>
                <a:spcPct val="0"/>
              </a:spcBef>
              <a:spcAft>
                <a:spcPct val="0"/>
              </a:spcAft>
            </a:pPr>
            <a:fld id="{B7BA71A6-A38A-4DFE-B861-A8B87A917377}" type="slidenum">
              <a:rPr lang="en-US" altLang="zh-TW" smtClean="0"/>
              <a:pPr fontAlgn="base">
                <a:spcBef>
                  <a:spcPct val="0"/>
                </a:spcBef>
                <a:spcAft>
                  <a:spcPct val="0"/>
                </a:spcAft>
              </a:pPr>
              <a:t>‹#›</a:t>
            </a:fld>
            <a:endParaRPr lang="en-US" altLang="zh-TW"/>
          </a:p>
        </p:txBody>
      </p:sp>
    </p:spTree>
    <p:extLst>
      <p:ext uri="{BB962C8B-B14F-4D97-AF65-F5344CB8AC3E}">
        <p14:creationId xmlns:p14="http://schemas.microsoft.com/office/powerpoint/2010/main" val="25401534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rtl="0" eaLnBrk="1" fontAlgn="base" hangingPunct="1">
        <a:spcBef>
          <a:spcPct val="0"/>
        </a:spcBef>
        <a:spcAft>
          <a:spcPct val="0"/>
        </a:spcAft>
        <a:defRPr sz="4400" b="1" kern="1200">
          <a:solidFill>
            <a:schemeClr val="tx1"/>
          </a:solidFill>
          <a:latin typeface="微軟正黑體" pitchFamily="34" charset="-120"/>
          <a:ea typeface="微軟正黑體" pitchFamily="34" charset="-120"/>
          <a:cs typeface="+mj-cs"/>
        </a:defRPr>
      </a:lvl1pPr>
      <a:lvl2pPr algn="ctr" rtl="0" eaLnBrk="1" fontAlgn="base" hangingPunct="1">
        <a:spcBef>
          <a:spcPct val="0"/>
        </a:spcBef>
        <a:spcAft>
          <a:spcPct val="0"/>
        </a:spcAft>
        <a:defRPr sz="4400" b="1">
          <a:solidFill>
            <a:schemeClr val="tx1"/>
          </a:solidFill>
          <a:latin typeface="微軟正黑體" pitchFamily="34" charset="-120"/>
          <a:ea typeface="微軟正黑體" pitchFamily="34" charset="-120"/>
        </a:defRPr>
      </a:lvl2pPr>
      <a:lvl3pPr algn="ctr" rtl="0" eaLnBrk="1" fontAlgn="base" hangingPunct="1">
        <a:spcBef>
          <a:spcPct val="0"/>
        </a:spcBef>
        <a:spcAft>
          <a:spcPct val="0"/>
        </a:spcAft>
        <a:defRPr sz="4400" b="1">
          <a:solidFill>
            <a:schemeClr val="tx1"/>
          </a:solidFill>
          <a:latin typeface="微軟正黑體" pitchFamily="34" charset="-120"/>
          <a:ea typeface="微軟正黑體" pitchFamily="34" charset="-120"/>
        </a:defRPr>
      </a:lvl3pPr>
      <a:lvl4pPr algn="ctr" rtl="0" eaLnBrk="1" fontAlgn="base" hangingPunct="1">
        <a:spcBef>
          <a:spcPct val="0"/>
        </a:spcBef>
        <a:spcAft>
          <a:spcPct val="0"/>
        </a:spcAft>
        <a:defRPr sz="4400" b="1">
          <a:solidFill>
            <a:schemeClr val="tx1"/>
          </a:solidFill>
          <a:latin typeface="微軟正黑體" pitchFamily="34" charset="-120"/>
          <a:ea typeface="微軟正黑體" pitchFamily="34" charset="-120"/>
        </a:defRPr>
      </a:lvl4pPr>
      <a:lvl5pPr algn="ctr" rtl="0" eaLnBrk="1" fontAlgn="base" hangingPunct="1">
        <a:spcBef>
          <a:spcPct val="0"/>
        </a:spcBef>
        <a:spcAft>
          <a:spcPct val="0"/>
        </a:spcAft>
        <a:defRPr sz="4400" b="1">
          <a:solidFill>
            <a:schemeClr val="tx1"/>
          </a:solidFill>
          <a:latin typeface="微軟正黑體" pitchFamily="34" charset="-120"/>
          <a:ea typeface="微軟正黑體" pitchFamily="34" charset="-12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1313" indent="-341313" algn="l" rtl="0" eaLnBrk="1" fontAlgn="base" hangingPunct="1">
        <a:spcBef>
          <a:spcPct val="20000"/>
        </a:spcBef>
        <a:spcAft>
          <a:spcPct val="0"/>
        </a:spcAft>
        <a:buFont typeface="Arial" charset="0"/>
        <a:buChar char="•"/>
        <a:defRPr sz="3200" kern="1200">
          <a:solidFill>
            <a:schemeClr val="tx1"/>
          </a:solidFill>
          <a:latin typeface="微軟正黑體" pitchFamily="34" charset="-120"/>
          <a:ea typeface="微軟正黑體" pitchFamily="34" charset="-120"/>
          <a:cs typeface="+mn-cs"/>
        </a:defRPr>
      </a:lvl1pPr>
      <a:lvl2pPr marL="741363" indent="-284163" algn="l" rtl="0" eaLnBrk="1" fontAlgn="base" hangingPunct="1">
        <a:spcBef>
          <a:spcPct val="20000"/>
        </a:spcBef>
        <a:spcAft>
          <a:spcPct val="0"/>
        </a:spcAft>
        <a:buFont typeface="Arial" charset="0"/>
        <a:buChar char="–"/>
        <a:defRPr sz="2800" kern="1200">
          <a:solidFill>
            <a:schemeClr val="tx1"/>
          </a:solidFill>
          <a:latin typeface="微軟正黑體" pitchFamily="34" charset="-120"/>
          <a:ea typeface="微軟正黑體" pitchFamily="34" charset="-120"/>
          <a:cs typeface="+mn-cs"/>
        </a:defRPr>
      </a:lvl2pPr>
      <a:lvl3pPr marL="1141413" indent="-227013" algn="l" rtl="0" eaLnBrk="1" fontAlgn="base" hangingPunct="1">
        <a:spcBef>
          <a:spcPct val="20000"/>
        </a:spcBef>
        <a:spcAft>
          <a:spcPct val="0"/>
        </a:spcAft>
        <a:buFont typeface="Arial" charset="0"/>
        <a:buChar char="•"/>
        <a:defRPr sz="2400" kern="1200">
          <a:solidFill>
            <a:schemeClr val="tx1"/>
          </a:solidFill>
          <a:latin typeface="微軟正黑體" pitchFamily="34" charset="-120"/>
          <a:ea typeface="微軟正黑體" pitchFamily="34" charset="-120"/>
          <a:cs typeface="+mn-cs"/>
        </a:defRPr>
      </a:lvl3pPr>
      <a:lvl4pPr marL="1598613" indent="-227013" algn="l" rtl="0" eaLnBrk="1" fontAlgn="base" hangingPunct="1">
        <a:spcBef>
          <a:spcPct val="20000"/>
        </a:spcBef>
        <a:spcAft>
          <a:spcPct val="0"/>
        </a:spcAft>
        <a:buFont typeface="Arial" charset="0"/>
        <a:buChar char="–"/>
        <a:defRPr sz="2000" kern="1200">
          <a:solidFill>
            <a:schemeClr val="tx1"/>
          </a:solidFill>
          <a:latin typeface="微軟正黑體" pitchFamily="34" charset="-120"/>
          <a:ea typeface="微軟正黑體" pitchFamily="34" charset="-120"/>
          <a:cs typeface="+mn-cs"/>
        </a:defRPr>
      </a:lvl4pPr>
      <a:lvl5pPr marL="2055813" indent="-227013" algn="l" rtl="0" eaLnBrk="1" fontAlgn="base" hangingPunct="1">
        <a:spcBef>
          <a:spcPct val="20000"/>
        </a:spcBef>
        <a:spcAft>
          <a:spcPct val="0"/>
        </a:spcAft>
        <a:buFont typeface="Arial" charset="0"/>
        <a:buChar char="»"/>
        <a:defRPr sz="2000" kern="1200">
          <a:solidFill>
            <a:schemeClr val="tx1"/>
          </a:solidFill>
          <a:latin typeface="微軟正黑體" pitchFamily="34" charset="-120"/>
          <a:ea typeface="微軟正黑體" pitchFamily="34" charset="-12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圖片 12" descr="logo_ppt.png"/>
          <p:cNvPicPr>
            <a:picLocks noChangeAspect="1"/>
          </p:cNvPicPr>
          <p:nvPr/>
        </p:nvPicPr>
        <p:blipFill>
          <a:blip r:embed="rId13" cstate="print"/>
          <a:srcRect/>
          <a:stretch>
            <a:fillRect/>
          </a:stretch>
        </p:blipFill>
        <p:spPr bwMode="auto">
          <a:xfrm>
            <a:off x="8534400" y="6019800"/>
            <a:ext cx="3556000" cy="762000"/>
          </a:xfrm>
          <a:prstGeom prst="rect">
            <a:avLst/>
          </a:prstGeom>
          <a:noFill/>
          <a:ln w="9525">
            <a:noFill/>
            <a:miter lim="800000"/>
            <a:headEnd/>
            <a:tailEnd/>
          </a:ln>
        </p:spPr>
      </p:pic>
      <p:pic>
        <p:nvPicPr>
          <p:cNvPr id="1027" name="Picture 12"/>
          <p:cNvPicPr>
            <a:picLocks noChangeAspect="1" noChangeArrowheads="1"/>
          </p:cNvPicPr>
          <p:nvPr/>
        </p:nvPicPr>
        <p:blipFill>
          <a:blip r:embed="rId14" cstate="print">
            <a:clrChange>
              <a:clrFrom>
                <a:srgbClr val="FFFFFF"/>
              </a:clrFrom>
              <a:clrTo>
                <a:srgbClr val="FFFFFF">
                  <a:alpha val="0"/>
                </a:srgbClr>
              </a:clrTo>
            </a:clrChange>
          </a:blip>
          <a:srcRect/>
          <a:stretch>
            <a:fillRect/>
          </a:stretch>
        </p:blipFill>
        <p:spPr bwMode="auto">
          <a:xfrm>
            <a:off x="0" y="-14288"/>
            <a:ext cx="1022351" cy="700088"/>
          </a:xfrm>
          <a:prstGeom prst="rect">
            <a:avLst/>
          </a:prstGeom>
          <a:noFill/>
          <a:ln w="9525">
            <a:noFill/>
            <a:miter lim="800000"/>
            <a:headEnd/>
            <a:tailEnd/>
          </a:ln>
        </p:spPr>
      </p:pic>
      <p:sp>
        <p:nvSpPr>
          <p:cNvPr id="1028" name="矩形 20"/>
          <p:cNvSpPr>
            <a:spLocks noChangeArrowheads="1"/>
          </p:cNvSpPr>
          <p:nvPr/>
        </p:nvSpPr>
        <p:spPr bwMode="auto">
          <a:xfrm>
            <a:off x="827618" y="60325"/>
            <a:ext cx="4150783" cy="396875"/>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TW" sz="1000" b="0" i="0" u="none" strike="noStrike" kern="1200" cap="none" spc="0" normalizeH="0" baseline="0" noProof="0">
                <a:ln>
                  <a:noFill/>
                </a:ln>
                <a:solidFill>
                  <a:srgbClr val="969696"/>
                </a:solidFill>
                <a:effectLst/>
                <a:uLnTx/>
                <a:uFillTx/>
                <a:latin typeface="Calibri" pitchFamily="34" charset="0"/>
                <a:ea typeface="新細明體" charset="-120"/>
                <a:cs typeface="+mn-cs"/>
              </a:rPr>
              <a:t>National Chung Cheng University</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TW" sz="1000" b="0" i="0" u="none" strike="noStrike" kern="1200" cap="none" spc="0" normalizeH="0" baseline="0" noProof="0">
                <a:ln>
                  <a:noFill/>
                </a:ln>
                <a:solidFill>
                  <a:srgbClr val="969696"/>
                </a:solidFill>
                <a:effectLst/>
                <a:uLnTx/>
                <a:uFillTx/>
                <a:latin typeface="Calibri" pitchFamily="34" charset="0"/>
                <a:ea typeface="新細明體" charset="-120"/>
                <a:cs typeface="+mn-cs"/>
              </a:rPr>
              <a:t>Dept. Computer Science &amp; Information Engineering</a:t>
            </a:r>
          </a:p>
        </p:txBody>
      </p:sp>
      <p:sp>
        <p:nvSpPr>
          <p:cNvPr id="1029" name="標題版面配置區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1030" name="文字版面配置區 2"/>
          <p:cNvSpPr>
            <a:spLocks noGrp="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609600" y="6356351"/>
            <a:ext cx="28448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kumimoji="0" sz="1200">
                <a:solidFill>
                  <a:srgbClr val="898989"/>
                </a:solidFill>
                <a:latin typeface="Calibri" pitchFamily="34" charset="0"/>
                <a:ea typeface="+mn-ea"/>
                <a:cs typeface="Arial" charset="0"/>
              </a:defRPr>
            </a:lvl1pPr>
          </a:lstStyle>
          <a:p>
            <a:pPr fontAlgn="base">
              <a:spcBef>
                <a:spcPct val="0"/>
              </a:spcBef>
              <a:spcAft>
                <a:spcPct val="0"/>
              </a:spcAft>
              <a:defRPr/>
            </a:pPr>
            <a:fld id="{24018B5A-7016-43D8-B46C-6D0A2E960058}" type="datetime1">
              <a:rPr lang="en-US" altLang="zh-TW" smtClean="0"/>
              <a:pPr fontAlgn="base">
                <a:spcBef>
                  <a:spcPct val="0"/>
                </a:spcBef>
                <a:spcAft>
                  <a:spcPct val="0"/>
                </a:spcAft>
                <a:defRPr/>
              </a:pPr>
              <a:t>3/31/2020</a:t>
            </a:fld>
            <a:endParaRPr lang="en-US" altLang="zh-TW"/>
          </a:p>
        </p:txBody>
      </p:sp>
      <p:sp>
        <p:nvSpPr>
          <p:cNvPr id="5" name="頁尾版面配置區 4"/>
          <p:cNvSpPr>
            <a:spLocks noGrp="1"/>
          </p:cNvSpPr>
          <p:nvPr>
            <p:ph type="ftr" sz="quarter" idx="3"/>
          </p:nvPr>
        </p:nvSpPr>
        <p:spPr>
          <a:xfrm>
            <a:off x="7924800" y="6356351"/>
            <a:ext cx="38608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kumimoji="0" sz="1200">
                <a:solidFill>
                  <a:srgbClr val="898989"/>
                </a:solidFill>
                <a:latin typeface="Calibri" pitchFamily="34" charset="0"/>
                <a:ea typeface="+mn-ea"/>
                <a:cs typeface="Arial" charset="0"/>
              </a:defRPr>
            </a:lvl1pPr>
          </a:lstStyle>
          <a:p>
            <a:pPr fontAlgn="base">
              <a:spcBef>
                <a:spcPct val="0"/>
              </a:spcBef>
              <a:spcAft>
                <a:spcPct val="0"/>
              </a:spcAft>
              <a:defRPr/>
            </a:pPr>
            <a:r>
              <a:rPr lang="en-US" altLang="zh-TW"/>
              <a:t>/all</a:t>
            </a:r>
          </a:p>
        </p:txBody>
      </p:sp>
      <p:sp>
        <p:nvSpPr>
          <p:cNvPr id="6" name="投影片編號版面配置區 5"/>
          <p:cNvSpPr>
            <a:spLocks noGrp="1"/>
          </p:cNvSpPr>
          <p:nvPr>
            <p:ph type="sldNum" sz="quarter" idx="4"/>
          </p:nvPr>
        </p:nvSpPr>
        <p:spPr>
          <a:xfrm>
            <a:off x="45720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kumimoji="0" sz="1600" b="1">
                <a:solidFill>
                  <a:srgbClr val="898989"/>
                </a:solidFill>
                <a:latin typeface="Calibri" pitchFamily="34" charset="0"/>
              </a:defRPr>
            </a:lvl1pPr>
          </a:lstStyle>
          <a:p>
            <a:pPr fontAlgn="base">
              <a:spcBef>
                <a:spcPct val="0"/>
              </a:spcBef>
              <a:spcAft>
                <a:spcPct val="0"/>
              </a:spcAft>
            </a:pPr>
            <a:fld id="{B7BA71A6-A38A-4DFE-B861-A8B87A917377}" type="slidenum">
              <a:rPr lang="en-US" altLang="zh-TW" smtClean="0"/>
              <a:pPr fontAlgn="base">
                <a:spcBef>
                  <a:spcPct val="0"/>
                </a:spcBef>
                <a:spcAft>
                  <a:spcPct val="0"/>
                </a:spcAft>
              </a:pPr>
              <a:t>‹#›</a:t>
            </a:fld>
            <a:endParaRPr lang="en-US" altLang="zh-TW"/>
          </a:p>
        </p:txBody>
      </p:sp>
    </p:spTree>
    <p:extLst>
      <p:ext uri="{BB962C8B-B14F-4D97-AF65-F5344CB8AC3E}">
        <p14:creationId xmlns:p14="http://schemas.microsoft.com/office/powerpoint/2010/main" val="68341716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rtl="0" eaLnBrk="1" fontAlgn="base" hangingPunct="1">
        <a:spcBef>
          <a:spcPct val="0"/>
        </a:spcBef>
        <a:spcAft>
          <a:spcPct val="0"/>
        </a:spcAft>
        <a:defRPr sz="4400" b="1" kern="1200">
          <a:solidFill>
            <a:schemeClr val="tx1"/>
          </a:solidFill>
          <a:latin typeface="微軟正黑體" pitchFamily="34" charset="-120"/>
          <a:ea typeface="微軟正黑體" pitchFamily="34" charset="-120"/>
          <a:cs typeface="+mj-cs"/>
        </a:defRPr>
      </a:lvl1pPr>
      <a:lvl2pPr algn="ctr" rtl="0" eaLnBrk="1" fontAlgn="base" hangingPunct="1">
        <a:spcBef>
          <a:spcPct val="0"/>
        </a:spcBef>
        <a:spcAft>
          <a:spcPct val="0"/>
        </a:spcAft>
        <a:defRPr sz="4400" b="1">
          <a:solidFill>
            <a:schemeClr val="tx1"/>
          </a:solidFill>
          <a:latin typeface="微軟正黑體" pitchFamily="34" charset="-120"/>
          <a:ea typeface="微軟正黑體" pitchFamily="34" charset="-120"/>
        </a:defRPr>
      </a:lvl2pPr>
      <a:lvl3pPr algn="ctr" rtl="0" eaLnBrk="1" fontAlgn="base" hangingPunct="1">
        <a:spcBef>
          <a:spcPct val="0"/>
        </a:spcBef>
        <a:spcAft>
          <a:spcPct val="0"/>
        </a:spcAft>
        <a:defRPr sz="4400" b="1">
          <a:solidFill>
            <a:schemeClr val="tx1"/>
          </a:solidFill>
          <a:latin typeface="微軟正黑體" pitchFamily="34" charset="-120"/>
          <a:ea typeface="微軟正黑體" pitchFamily="34" charset="-120"/>
        </a:defRPr>
      </a:lvl3pPr>
      <a:lvl4pPr algn="ctr" rtl="0" eaLnBrk="1" fontAlgn="base" hangingPunct="1">
        <a:spcBef>
          <a:spcPct val="0"/>
        </a:spcBef>
        <a:spcAft>
          <a:spcPct val="0"/>
        </a:spcAft>
        <a:defRPr sz="4400" b="1">
          <a:solidFill>
            <a:schemeClr val="tx1"/>
          </a:solidFill>
          <a:latin typeface="微軟正黑體" pitchFamily="34" charset="-120"/>
          <a:ea typeface="微軟正黑體" pitchFamily="34" charset="-120"/>
        </a:defRPr>
      </a:lvl4pPr>
      <a:lvl5pPr algn="ctr" rtl="0" eaLnBrk="1" fontAlgn="base" hangingPunct="1">
        <a:spcBef>
          <a:spcPct val="0"/>
        </a:spcBef>
        <a:spcAft>
          <a:spcPct val="0"/>
        </a:spcAft>
        <a:defRPr sz="4400" b="1">
          <a:solidFill>
            <a:schemeClr val="tx1"/>
          </a:solidFill>
          <a:latin typeface="微軟正黑體" pitchFamily="34" charset="-120"/>
          <a:ea typeface="微軟正黑體" pitchFamily="34" charset="-12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1313" indent="-341313" algn="l" rtl="0" eaLnBrk="1" fontAlgn="base" hangingPunct="1">
        <a:spcBef>
          <a:spcPct val="20000"/>
        </a:spcBef>
        <a:spcAft>
          <a:spcPct val="0"/>
        </a:spcAft>
        <a:buFont typeface="Arial" charset="0"/>
        <a:buChar char="•"/>
        <a:defRPr sz="3200" kern="1200">
          <a:solidFill>
            <a:schemeClr val="tx1"/>
          </a:solidFill>
          <a:latin typeface="微軟正黑體" pitchFamily="34" charset="-120"/>
          <a:ea typeface="微軟正黑體" pitchFamily="34" charset="-120"/>
          <a:cs typeface="+mn-cs"/>
        </a:defRPr>
      </a:lvl1pPr>
      <a:lvl2pPr marL="741363" indent="-284163" algn="l" rtl="0" eaLnBrk="1" fontAlgn="base" hangingPunct="1">
        <a:spcBef>
          <a:spcPct val="20000"/>
        </a:spcBef>
        <a:spcAft>
          <a:spcPct val="0"/>
        </a:spcAft>
        <a:buFont typeface="Arial" charset="0"/>
        <a:buChar char="–"/>
        <a:defRPr sz="2800" kern="1200">
          <a:solidFill>
            <a:schemeClr val="tx1"/>
          </a:solidFill>
          <a:latin typeface="微軟正黑體" pitchFamily="34" charset="-120"/>
          <a:ea typeface="微軟正黑體" pitchFamily="34" charset="-120"/>
          <a:cs typeface="+mn-cs"/>
        </a:defRPr>
      </a:lvl2pPr>
      <a:lvl3pPr marL="1141413" indent="-227013" algn="l" rtl="0" eaLnBrk="1" fontAlgn="base" hangingPunct="1">
        <a:spcBef>
          <a:spcPct val="20000"/>
        </a:spcBef>
        <a:spcAft>
          <a:spcPct val="0"/>
        </a:spcAft>
        <a:buFont typeface="Arial" charset="0"/>
        <a:buChar char="•"/>
        <a:defRPr sz="2400" kern="1200">
          <a:solidFill>
            <a:schemeClr val="tx1"/>
          </a:solidFill>
          <a:latin typeface="微軟正黑體" pitchFamily="34" charset="-120"/>
          <a:ea typeface="微軟正黑體" pitchFamily="34" charset="-120"/>
          <a:cs typeface="+mn-cs"/>
        </a:defRPr>
      </a:lvl3pPr>
      <a:lvl4pPr marL="1598613" indent="-227013" algn="l" rtl="0" eaLnBrk="1" fontAlgn="base" hangingPunct="1">
        <a:spcBef>
          <a:spcPct val="20000"/>
        </a:spcBef>
        <a:spcAft>
          <a:spcPct val="0"/>
        </a:spcAft>
        <a:buFont typeface="Arial" charset="0"/>
        <a:buChar char="–"/>
        <a:defRPr sz="2000" kern="1200">
          <a:solidFill>
            <a:schemeClr val="tx1"/>
          </a:solidFill>
          <a:latin typeface="微軟正黑體" pitchFamily="34" charset="-120"/>
          <a:ea typeface="微軟正黑體" pitchFamily="34" charset="-120"/>
          <a:cs typeface="+mn-cs"/>
        </a:defRPr>
      </a:lvl4pPr>
      <a:lvl5pPr marL="2055813" indent="-227013" algn="l" rtl="0" eaLnBrk="1" fontAlgn="base" hangingPunct="1">
        <a:spcBef>
          <a:spcPct val="20000"/>
        </a:spcBef>
        <a:spcAft>
          <a:spcPct val="0"/>
        </a:spcAft>
        <a:buFont typeface="Arial" charset="0"/>
        <a:buChar char="»"/>
        <a:defRPr sz="2000" kern="1200">
          <a:solidFill>
            <a:schemeClr val="tx1"/>
          </a:solidFill>
          <a:latin typeface="微軟正黑體" pitchFamily="34" charset="-120"/>
          <a:ea typeface="微軟正黑體" pitchFamily="34" charset="-12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圖片 12" descr="logo_ppt.png"/>
          <p:cNvPicPr>
            <a:picLocks noChangeAspect="1"/>
          </p:cNvPicPr>
          <p:nvPr/>
        </p:nvPicPr>
        <p:blipFill>
          <a:blip r:embed="rId13" cstate="print"/>
          <a:srcRect/>
          <a:stretch>
            <a:fillRect/>
          </a:stretch>
        </p:blipFill>
        <p:spPr bwMode="auto">
          <a:xfrm>
            <a:off x="8534400" y="6019800"/>
            <a:ext cx="3556000" cy="762000"/>
          </a:xfrm>
          <a:prstGeom prst="rect">
            <a:avLst/>
          </a:prstGeom>
          <a:noFill/>
          <a:ln w="9525">
            <a:noFill/>
            <a:miter lim="800000"/>
            <a:headEnd/>
            <a:tailEnd/>
          </a:ln>
        </p:spPr>
      </p:pic>
      <p:pic>
        <p:nvPicPr>
          <p:cNvPr id="1027" name="Picture 12"/>
          <p:cNvPicPr>
            <a:picLocks noChangeAspect="1" noChangeArrowheads="1"/>
          </p:cNvPicPr>
          <p:nvPr/>
        </p:nvPicPr>
        <p:blipFill>
          <a:blip r:embed="rId14" cstate="print">
            <a:clrChange>
              <a:clrFrom>
                <a:srgbClr val="FFFFFF"/>
              </a:clrFrom>
              <a:clrTo>
                <a:srgbClr val="FFFFFF">
                  <a:alpha val="0"/>
                </a:srgbClr>
              </a:clrTo>
            </a:clrChange>
          </a:blip>
          <a:srcRect/>
          <a:stretch>
            <a:fillRect/>
          </a:stretch>
        </p:blipFill>
        <p:spPr bwMode="auto">
          <a:xfrm>
            <a:off x="0" y="-14288"/>
            <a:ext cx="1022351" cy="700088"/>
          </a:xfrm>
          <a:prstGeom prst="rect">
            <a:avLst/>
          </a:prstGeom>
          <a:noFill/>
          <a:ln w="9525">
            <a:noFill/>
            <a:miter lim="800000"/>
            <a:headEnd/>
            <a:tailEnd/>
          </a:ln>
        </p:spPr>
      </p:pic>
      <p:sp>
        <p:nvSpPr>
          <p:cNvPr id="1028" name="矩形 20"/>
          <p:cNvSpPr>
            <a:spLocks noChangeArrowheads="1"/>
          </p:cNvSpPr>
          <p:nvPr/>
        </p:nvSpPr>
        <p:spPr bwMode="auto">
          <a:xfrm>
            <a:off x="827618" y="60325"/>
            <a:ext cx="4150783" cy="396875"/>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TW" sz="1000" b="0" i="0" u="none" strike="noStrike" kern="1200" cap="none" spc="0" normalizeH="0" baseline="0" noProof="0">
                <a:ln>
                  <a:noFill/>
                </a:ln>
                <a:solidFill>
                  <a:srgbClr val="969696"/>
                </a:solidFill>
                <a:effectLst/>
                <a:uLnTx/>
                <a:uFillTx/>
                <a:latin typeface="Calibri" pitchFamily="34" charset="0"/>
                <a:ea typeface="新細明體" charset="-120"/>
                <a:cs typeface="+mn-cs"/>
              </a:rPr>
              <a:t>National Chung Cheng University</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TW" sz="1000" b="0" i="0" u="none" strike="noStrike" kern="1200" cap="none" spc="0" normalizeH="0" baseline="0" noProof="0">
                <a:ln>
                  <a:noFill/>
                </a:ln>
                <a:solidFill>
                  <a:srgbClr val="969696"/>
                </a:solidFill>
                <a:effectLst/>
                <a:uLnTx/>
                <a:uFillTx/>
                <a:latin typeface="Calibri" pitchFamily="34" charset="0"/>
                <a:ea typeface="新細明體" charset="-120"/>
                <a:cs typeface="+mn-cs"/>
              </a:rPr>
              <a:t>Dept. Computer Science &amp; Information Engineering</a:t>
            </a:r>
          </a:p>
        </p:txBody>
      </p:sp>
      <p:sp>
        <p:nvSpPr>
          <p:cNvPr id="1029" name="標題版面配置區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1030" name="文字版面配置區 2"/>
          <p:cNvSpPr>
            <a:spLocks noGrp="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609600" y="6356351"/>
            <a:ext cx="28448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kumimoji="0" sz="1200">
                <a:solidFill>
                  <a:srgbClr val="898989"/>
                </a:solidFill>
                <a:latin typeface="Calibri" pitchFamily="34" charset="0"/>
                <a:ea typeface="+mn-ea"/>
                <a:cs typeface="Arial" charset="0"/>
              </a:defRPr>
            </a:lvl1pPr>
          </a:lstStyle>
          <a:p>
            <a:pPr fontAlgn="base">
              <a:spcBef>
                <a:spcPct val="0"/>
              </a:spcBef>
              <a:spcAft>
                <a:spcPct val="0"/>
              </a:spcAft>
              <a:defRPr/>
            </a:pPr>
            <a:fld id="{24018B5A-7016-43D8-B46C-6D0A2E960058}" type="datetime1">
              <a:rPr lang="en-US" altLang="zh-TW" smtClean="0"/>
              <a:pPr fontAlgn="base">
                <a:spcBef>
                  <a:spcPct val="0"/>
                </a:spcBef>
                <a:spcAft>
                  <a:spcPct val="0"/>
                </a:spcAft>
                <a:defRPr/>
              </a:pPr>
              <a:t>3/31/2020</a:t>
            </a:fld>
            <a:endParaRPr lang="en-US" altLang="zh-TW"/>
          </a:p>
        </p:txBody>
      </p:sp>
      <p:sp>
        <p:nvSpPr>
          <p:cNvPr id="5" name="頁尾版面配置區 4"/>
          <p:cNvSpPr>
            <a:spLocks noGrp="1"/>
          </p:cNvSpPr>
          <p:nvPr>
            <p:ph type="ftr" sz="quarter" idx="3"/>
          </p:nvPr>
        </p:nvSpPr>
        <p:spPr>
          <a:xfrm>
            <a:off x="7924800" y="6356351"/>
            <a:ext cx="38608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kumimoji="0" sz="1200">
                <a:solidFill>
                  <a:srgbClr val="898989"/>
                </a:solidFill>
                <a:latin typeface="Calibri" pitchFamily="34" charset="0"/>
                <a:ea typeface="+mn-ea"/>
                <a:cs typeface="Arial" charset="0"/>
              </a:defRPr>
            </a:lvl1pPr>
          </a:lstStyle>
          <a:p>
            <a:pPr fontAlgn="base">
              <a:spcBef>
                <a:spcPct val="0"/>
              </a:spcBef>
              <a:spcAft>
                <a:spcPct val="0"/>
              </a:spcAft>
              <a:defRPr/>
            </a:pPr>
            <a:r>
              <a:rPr lang="en-US" altLang="zh-TW"/>
              <a:t>/all</a:t>
            </a:r>
          </a:p>
        </p:txBody>
      </p:sp>
      <p:sp>
        <p:nvSpPr>
          <p:cNvPr id="6" name="投影片編號版面配置區 5"/>
          <p:cNvSpPr>
            <a:spLocks noGrp="1"/>
          </p:cNvSpPr>
          <p:nvPr>
            <p:ph type="sldNum" sz="quarter" idx="4"/>
          </p:nvPr>
        </p:nvSpPr>
        <p:spPr>
          <a:xfrm>
            <a:off x="45720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kumimoji="0" sz="1600" b="1">
                <a:solidFill>
                  <a:srgbClr val="898989"/>
                </a:solidFill>
                <a:latin typeface="Calibri" pitchFamily="34" charset="0"/>
              </a:defRPr>
            </a:lvl1pPr>
          </a:lstStyle>
          <a:p>
            <a:pPr fontAlgn="base">
              <a:spcBef>
                <a:spcPct val="0"/>
              </a:spcBef>
              <a:spcAft>
                <a:spcPct val="0"/>
              </a:spcAft>
            </a:pPr>
            <a:fld id="{B7BA71A6-A38A-4DFE-B861-A8B87A917377}" type="slidenum">
              <a:rPr lang="en-US" altLang="zh-TW" smtClean="0"/>
              <a:pPr fontAlgn="base">
                <a:spcBef>
                  <a:spcPct val="0"/>
                </a:spcBef>
                <a:spcAft>
                  <a:spcPct val="0"/>
                </a:spcAft>
              </a:pPr>
              <a:t>‹#›</a:t>
            </a:fld>
            <a:endParaRPr lang="en-US" altLang="zh-TW"/>
          </a:p>
        </p:txBody>
      </p:sp>
    </p:spTree>
    <p:extLst>
      <p:ext uri="{BB962C8B-B14F-4D97-AF65-F5344CB8AC3E}">
        <p14:creationId xmlns:p14="http://schemas.microsoft.com/office/powerpoint/2010/main" val="36876469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ctr" rtl="0" eaLnBrk="1" fontAlgn="base" hangingPunct="1">
        <a:spcBef>
          <a:spcPct val="0"/>
        </a:spcBef>
        <a:spcAft>
          <a:spcPct val="0"/>
        </a:spcAft>
        <a:defRPr sz="4400" b="1" kern="1200">
          <a:solidFill>
            <a:schemeClr val="tx1"/>
          </a:solidFill>
          <a:latin typeface="微軟正黑體" pitchFamily="34" charset="-120"/>
          <a:ea typeface="微軟正黑體" pitchFamily="34" charset="-120"/>
          <a:cs typeface="+mj-cs"/>
        </a:defRPr>
      </a:lvl1pPr>
      <a:lvl2pPr algn="ctr" rtl="0" eaLnBrk="1" fontAlgn="base" hangingPunct="1">
        <a:spcBef>
          <a:spcPct val="0"/>
        </a:spcBef>
        <a:spcAft>
          <a:spcPct val="0"/>
        </a:spcAft>
        <a:defRPr sz="4400" b="1">
          <a:solidFill>
            <a:schemeClr val="tx1"/>
          </a:solidFill>
          <a:latin typeface="微軟正黑體" pitchFamily="34" charset="-120"/>
          <a:ea typeface="微軟正黑體" pitchFamily="34" charset="-120"/>
        </a:defRPr>
      </a:lvl2pPr>
      <a:lvl3pPr algn="ctr" rtl="0" eaLnBrk="1" fontAlgn="base" hangingPunct="1">
        <a:spcBef>
          <a:spcPct val="0"/>
        </a:spcBef>
        <a:spcAft>
          <a:spcPct val="0"/>
        </a:spcAft>
        <a:defRPr sz="4400" b="1">
          <a:solidFill>
            <a:schemeClr val="tx1"/>
          </a:solidFill>
          <a:latin typeface="微軟正黑體" pitchFamily="34" charset="-120"/>
          <a:ea typeface="微軟正黑體" pitchFamily="34" charset="-120"/>
        </a:defRPr>
      </a:lvl3pPr>
      <a:lvl4pPr algn="ctr" rtl="0" eaLnBrk="1" fontAlgn="base" hangingPunct="1">
        <a:spcBef>
          <a:spcPct val="0"/>
        </a:spcBef>
        <a:spcAft>
          <a:spcPct val="0"/>
        </a:spcAft>
        <a:defRPr sz="4400" b="1">
          <a:solidFill>
            <a:schemeClr val="tx1"/>
          </a:solidFill>
          <a:latin typeface="微軟正黑體" pitchFamily="34" charset="-120"/>
          <a:ea typeface="微軟正黑體" pitchFamily="34" charset="-120"/>
        </a:defRPr>
      </a:lvl4pPr>
      <a:lvl5pPr algn="ctr" rtl="0" eaLnBrk="1" fontAlgn="base" hangingPunct="1">
        <a:spcBef>
          <a:spcPct val="0"/>
        </a:spcBef>
        <a:spcAft>
          <a:spcPct val="0"/>
        </a:spcAft>
        <a:defRPr sz="4400" b="1">
          <a:solidFill>
            <a:schemeClr val="tx1"/>
          </a:solidFill>
          <a:latin typeface="微軟正黑體" pitchFamily="34" charset="-120"/>
          <a:ea typeface="微軟正黑體" pitchFamily="34" charset="-12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1313" indent="-341313" algn="l" rtl="0" eaLnBrk="1" fontAlgn="base" hangingPunct="1">
        <a:spcBef>
          <a:spcPct val="20000"/>
        </a:spcBef>
        <a:spcAft>
          <a:spcPct val="0"/>
        </a:spcAft>
        <a:buFont typeface="Arial" charset="0"/>
        <a:buChar char="•"/>
        <a:defRPr sz="3200" kern="1200">
          <a:solidFill>
            <a:schemeClr val="tx1"/>
          </a:solidFill>
          <a:latin typeface="微軟正黑體" pitchFamily="34" charset="-120"/>
          <a:ea typeface="微軟正黑體" pitchFamily="34" charset="-120"/>
          <a:cs typeface="+mn-cs"/>
        </a:defRPr>
      </a:lvl1pPr>
      <a:lvl2pPr marL="741363" indent="-284163" algn="l" rtl="0" eaLnBrk="1" fontAlgn="base" hangingPunct="1">
        <a:spcBef>
          <a:spcPct val="20000"/>
        </a:spcBef>
        <a:spcAft>
          <a:spcPct val="0"/>
        </a:spcAft>
        <a:buFont typeface="Arial" charset="0"/>
        <a:buChar char="–"/>
        <a:defRPr sz="2800" kern="1200">
          <a:solidFill>
            <a:schemeClr val="tx1"/>
          </a:solidFill>
          <a:latin typeface="微軟正黑體" pitchFamily="34" charset="-120"/>
          <a:ea typeface="微軟正黑體" pitchFamily="34" charset="-120"/>
          <a:cs typeface="+mn-cs"/>
        </a:defRPr>
      </a:lvl2pPr>
      <a:lvl3pPr marL="1141413" indent="-227013" algn="l" rtl="0" eaLnBrk="1" fontAlgn="base" hangingPunct="1">
        <a:spcBef>
          <a:spcPct val="20000"/>
        </a:spcBef>
        <a:spcAft>
          <a:spcPct val="0"/>
        </a:spcAft>
        <a:buFont typeface="Arial" charset="0"/>
        <a:buChar char="•"/>
        <a:defRPr sz="2400" kern="1200">
          <a:solidFill>
            <a:schemeClr val="tx1"/>
          </a:solidFill>
          <a:latin typeface="微軟正黑體" pitchFamily="34" charset="-120"/>
          <a:ea typeface="微軟正黑體" pitchFamily="34" charset="-120"/>
          <a:cs typeface="+mn-cs"/>
        </a:defRPr>
      </a:lvl3pPr>
      <a:lvl4pPr marL="1598613" indent="-227013" algn="l" rtl="0" eaLnBrk="1" fontAlgn="base" hangingPunct="1">
        <a:spcBef>
          <a:spcPct val="20000"/>
        </a:spcBef>
        <a:spcAft>
          <a:spcPct val="0"/>
        </a:spcAft>
        <a:buFont typeface="Arial" charset="0"/>
        <a:buChar char="–"/>
        <a:defRPr sz="2000" kern="1200">
          <a:solidFill>
            <a:schemeClr val="tx1"/>
          </a:solidFill>
          <a:latin typeface="微軟正黑體" pitchFamily="34" charset="-120"/>
          <a:ea typeface="微軟正黑體" pitchFamily="34" charset="-120"/>
          <a:cs typeface="+mn-cs"/>
        </a:defRPr>
      </a:lvl4pPr>
      <a:lvl5pPr marL="2055813" indent="-227013" algn="l" rtl="0" eaLnBrk="1" fontAlgn="base" hangingPunct="1">
        <a:spcBef>
          <a:spcPct val="20000"/>
        </a:spcBef>
        <a:spcAft>
          <a:spcPct val="0"/>
        </a:spcAft>
        <a:buFont typeface="Arial" charset="0"/>
        <a:buChar char="»"/>
        <a:defRPr sz="2000" kern="1200">
          <a:solidFill>
            <a:schemeClr val="tx1"/>
          </a:solidFill>
          <a:latin typeface="微軟正黑體" pitchFamily="34" charset="-120"/>
          <a:ea typeface="微軟正黑體" pitchFamily="34" charset="-12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4.xml"/><Relationship Id="rId1" Type="http://schemas.openxmlformats.org/officeDocument/2006/relationships/themeOverride" Target="../theme/themeOverride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23.xml"/><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27.xml"/><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0.xml"/><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1.xml"/><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2.xml"/><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3.xml"/><Relationship Id="rId1" Type="http://schemas.openxmlformats.org/officeDocument/2006/relationships/slideLayout" Target="../slideLayouts/slideLayout24.xml"/><Relationship Id="rId4" Type="http://schemas.openxmlformats.org/officeDocument/2006/relationships/image" Target="../media/image16.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5.xml"/><Relationship Id="rId1" Type="http://schemas.openxmlformats.org/officeDocument/2006/relationships/slideLayout" Target="../slideLayouts/slideLayout24.xml"/><Relationship Id="rId5" Type="http://schemas.openxmlformats.org/officeDocument/2006/relationships/image" Target="../media/image19.PNG"/><Relationship Id="rId4" Type="http://schemas.openxmlformats.org/officeDocument/2006/relationships/image" Target="../media/image18.PNG"/></Relationships>
</file>

<file path=ppt/slides/_rels/slide3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4.xml"/><Relationship Id="rId5" Type="http://schemas.openxmlformats.org/officeDocument/2006/relationships/image" Target="../media/image23.PNG"/><Relationship Id="rId4" Type="http://schemas.openxmlformats.org/officeDocument/2006/relationships/image" Target="../media/image2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4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6.xml"/><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7.xml"/><Relationship Id="rId1" Type="http://schemas.openxmlformats.org/officeDocument/2006/relationships/slideLayout" Target="../slideLayouts/slideLayout24.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9.xml"/><Relationship Id="rId1" Type="http://schemas.openxmlformats.org/officeDocument/2006/relationships/slideLayout" Target="../slideLayouts/slideLayout24.xml"/></Relationships>
</file>

<file path=ppt/slides/_rels/slide4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0.xml"/><Relationship Id="rId1" Type="http://schemas.openxmlformats.org/officeDocument/2006/relationships/slideLayout" Target="../slideLayouts/slideLayout24.xml"/></Relationships>
</file>

<file path=ppt/slides/_rels/slide4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1.xml"/><Relationship Id="rId1" Type="http://schemas.openxmlformats.org/officeDocument/2006/relationships/slideLayout" Target="../slideLayouts/slideLayout24.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4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2.xml"/><Relationship Id="rId1" Type="http://schemas.openxmlformats.org/officeDocument/2006/relationships/slideLayout" Target="../slideLayouts/slideLayout24.xml"/></Relationships>
</file>

<file path=ppt/slides/_rels/slide4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4.xml"/></Relationships>
</file>

<file path=ppt/slides/_rels/slide4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5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4.xml"/></Relationships>
</file>

<file path=ppt/slides/_rels/slide59.xml.rels><?xml version="1.0" encoding="UTF-8" standalone="yes"?>
<Relationships xmlns="http://schemas.openxmlformats.org/package/2006/relationships"><Relationship Id="rId2" Type="http://schemas.openxmlformats.org/officeDocument/2006/relationships/image" Target="../media/image40.gif"/><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6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4.xml"/></Relationships>
</file>

<file path=ppt/slides/_rels/slide6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2.xml"/><Relationship Id="rId1" Type="http://schemas.openxmlformats.org/officeDocument/2006/relationships/slideLayout" Target="../slideLayouts/slideLayout2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4.xml"/></Relationships>
</file>

<file path=ppt/slides/_rels/slide63.xml.rels><?xml version="1.0" encoding="UTF-8" standalone="yes"?>
<Relationships xmlns="http://schemas.openxmlformats.org/package/2006/relationships"><Relationship Id="rId3" Type="http://schemas.openxmlformats.org/officeDocument/2006/relationships/image" Target="../media/image42.gif"/><Relationship Id="rId2" Type="http://schemas.openxmlformats.org/officeDocument/2006/relationships/notesSlide" Target="../notesSlides/notesSlide54.xml"/><Relationship Id="rId1" Type="http://schemas.openxmlformats.org/officeDocument/2006/relationships/slideLayout" Target="../slideLayouts/slideLayout24.xml"/><Relationship Id="rId4" Type="http://schemas.openxmlformats.org/officeDocument/2006/relationships/image" Target="../media/image43.gif"/></Relationships>
</file>

<file path=ppt/slides/_rels/slide64.xml.rels><?xml version="1.0" encoding="UTF-8" standalone="yes"?>
<Relationships xmlns="http://schemas.openxmlformats.org/package/2006/relationships"><Relationship Id="rId3" Type="http://schemas.openxmlformats.org/officeDocument/2006/relationships/image" Target="../media/image44.gif"/><Relationship Id="rId2" Type="http://schemas.openxmlformats.org/officeDocument/2006/relationships/notesSlide" Target="../notesSlides/notesSlide55.xml"/><Relationship Id="rId1" Type="http://schemas.openxmlformats.org/officeDocument/2006/relationships/slideLayout" Target="../slideLayouts/slideLayout24.xml"/></Relationships>
</file>

<file path=ppt/slides/_rels/slide65.xml.rels><?xml version="1.0" encoding="UTF-8" standalone="yes"?>
<Relationships xmlns="http://schemas.openxmlformats.org/package/2006/relationships"><Relationship Id="rId3" Type="http://schemas.openxmlformats.org/officeDocument/2006/relationships/image" Target="../media/image45.gif"/><Relationship Id="rId2" Type="http://schemas.openxmlformats.org/officeDocument/2006/relationships/notesSlide" Target="../notesSlides/notesSlide56.xml"/><Relationship Id="rId1" Type="http://schemas.openxmlformats.org/officeDocument/2006/relationships/slideLayout" Target="../slideLayouts/slideLayout24.xml"/><Relationship Id="rId4" Type="http://schemas.openxmlformats.org/officeDocument/2006/relationships/image" Target="../media/image46.gif"/></Relationships>
</file>

<file path=ppt/slides/_rels/slide66.xml.rels><?xml version="1.0" encoding="UTF-8" standalone="yes"?>
<Relationships xmlns="http://schemas.openxmlformats.org/package/2006/relationships"><Relationship Id="rId3" Type="http://schemas.openxmlformats.org/officeDocument/2006/relationships/image" Target="../media/image47.gif"/><Relationship Id="rId2" Type="http://schemas.openxmlformats.org/officeDocument/2006/relationships/notesSlide" Target="../notesSlides/notesSlide57.xml"/><Relationship Id="rId1" Type="http://schemas.openxmlformats.org/officeDocument/2006/relationships/slideLayout" Target="../slideLayouts/slideLayout24.xml"/><Relationship Id="rId4" Type="http://schemas.openxmlformats.org/officeDocument/2006/relationships/image" Target="../media/image48.gif"/></Relationships>
</file>

<file path=ppt/slides/_rels/slide67.xml.rels><?xml version="1.0" encoding="UTF-8" standalone="yes"?>
<Relationships xmlns="http://schemas.openxmlformats.org/package/2006/relationships"><Relationship Id="rId3" Type="http://schemas.openxmlformats.org/officeDocument/2006/relationships/image" Target="../media/image49.gif"/><Relationship Id="rId2" Type="http://schemas.openxmlformats.org/officeDocument/2006/relationships/notesSlide" Target="../notesSlides/notesSlide58.xml"/><Relationship Id="rId1" Type="http://schemas.openxmlformats.org/officeDocument/2006/relationships/slideLayout" Target="../slideLayouts/slideLayout24.xml"/><Relationship Id="rId4" Type="http://schemas.openxmlformats.org/officeDocument/2006/relationships/image" Target="../media/image50.gif"/></Relationships>
</file>

<file path=ppt/slides/_rels/slide68.xml.rels><?xml version="1.0" encoding="UTF-8" standalone="yes"?>
<Relationships xmlns="http://schemas.openxmlformats.org/package/2006/relationships"><Relationship Id="rId3" Type="http://schemas.openxmlformats.org/officeDocument/2006/relationships/image" Target="../media/image51.gif"/><Relationship Id="rId2" Type="http://schemas.openxmlformats.org/officeDocument/2006/relationships/notesSlide" Target="../notesSlides/notesSlide59.xml"/><Relationship Id="rId1" Type="http://schemas.openxmlformats.org/officeDocument/2006/relationships/slideLayout" Target="../slideLayouts/slideLayout24.xml"/></Relationships>
</file>

<file path=ppt/slides/_rels/slide6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60.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2066694" y="1213800"/>
            <a:ext cx="8451227" cy="2208942"/>
          </a:xfrm>
        </p:spPr>
        <p:txBody>
          <a:bodyPr/>
          <a:lstStyle/>
          <a:p>
            <a:r>
              <a:rPr lang="en-US" altLang="zh-TW" sz="4000" dirty="0">
                <a:latin typeface="Times New Roman" panose="02020603050405020304" pitchFamily="18" charset="0"/>
                <a:cs typeface="Times New Roman" panose="02020603050405020304" pitchFamily="18" charset="0"/>
              </a:rPr>
              <a:t>NFV and SFC: A Case Study of Optimization</a:t>
            </a:r>
            <a:br>
              <a:rPr lang="en-US" altLang="zh-TW" sz="4000" dirty="0">
                <a:latin typeface="Times New Roman" panose="02020603050405020304" pitchFamily="18" charset="0"/>
                <a:cs typeface="Times New Roman" panose="02020603050405020304" pitchFamily="18" charset="0"/>
              </a:rPr>
            </a:br>
            <a:r>
              <a:rPr lang="en-US" altLang="zh-TW" sz="4000" dirty="0">
                <a:latin typeface="Times New Roman" panose="02020603050405020304" pitchFamily="18" charset="0"/>
                <a:cs typeface="Times New Roman" panose="02020603050405020304" pitchFamily="18" charset="0"/>
              </a:rPr>
              <a:t>for Virtual Mobility Management</a:t>
            </a:r>
            <a:endParaRPr lang="zh-TW" altLang="en-US" sz="4000" dirty="0">
              <a:latin typeface="Times New Roman" panose="02020603050405020304" pitchFamily="18" charset="0"/>
              <a:cs typeface="Times New Roman" panose="02020603050405020304" pitchFamily="18" charset="0"/>
            </a:endParaRPr>
          </a:p>
        </p:txBody>
      </p:sp>
      <p:sp>
        <p:nvSpPr>
          <p:cNvPr id="3" name="副標題 2"/>
          <p:cNvSpPr>
            <a:spLocks noGrp="1"/>
          </p:cNvSpPr>
          <p:nvPr>
            <p:ph type="subTitle" idx="1"/>
          </p:nvPr>
        </p:nvSpPr>
        <p:spPr>
          <a:xfrm>
            <a:off x="3098144" y="3435258"/>
            <a:ext cx="6908885" cy="2246351"/>
          </a:xfrm>
        </p:spPr>
        <p:txBody>
          <a:bodyPr/>
          <a:lstStyle/>
          <a:p>
            <a:r>
              <a:rPr lang="en-US" altLang="zh-TW" sz="2000" dirty="0" err="1">
                <a:solidFill>
                  <a:schemeClr val="tx1"/>
                </a:solidFill>
                <a:latin typeface="Times New Roman" panose="02020603050405020304" pitchFamily="18" charset="0"/>
                <a:cs typeface="Times New Roman" panose="02020603050405020304" pitchFamily="18" charset="0"/>
              </a:rPr>
              <a:t>Hao</a:t>
            </a:r>
            <a:r>
              <a:rPr lang="en-US" altLang="zh-TW" sz="2000" dirty="0">
                <a:solidFill>
                  <a:schemeClr val="tx1"/>
                </a:solidFill>
                <a:latin typeface="Times New Roman" panose="02020603050405020304" pitchFamily="18" charset="0"/>
                <a:cs typeface="Times New Roman" panose="02020603050405020304" pitchFamily="18" charset="0"/>
              </a:rPr>
              <a:t> </a:t>
            </a:r>
            <a:r>
              <a:rPr lang="en-US" altLang="zh-TW" sz="2000" dirty="0" err="1">
                <a:solidFill>
                  <a:schemeClr val="tx1"/>
                </a:solidFill>
                <a:latin typeface="Times New Roman" panose="02020603050405020304" pitchFamily="18" charset="0"/>
                <a:cs typeface="Times New Roman" panose="02020603050405020304" pitchFamily="18" charset="0"/>
              </a:rPr>
              <a:t>Jin</a:t>
            </a:r>
            <a:r>
              <a:rPr lang="en-US" altLang="zh-TW" sz="2000" dirty="0">
                <a:solidFill>
                  <a:schemeClr val="tx1"/>
                </a:solidFill>
                <a:latin typeface="Times New Roman" panose="02020603050405020304" pitchFamily="18" charset="0"/>
                <a:cs typeface="Times New Roman" panose="02020603050405020304" pitchFamily="18" charset="0"/>
              </a:rPr>
              <a:t>, Yi </a:t>
            </a:r>
            <a:r>
              <a:rPr lang="en-US" altLang="zh-TW" sz="2000" dirty="0" err="1">
                <a:solidFill>
                  <a:schemeClr val="tx1"/>
                </a:solidFill>
                <a:latin typeface="Times New Roman" panose="02020603050405020304" pitchFamily="18" charset="0"/>
                <a:cs typeface="Times New Roman" panose="02020603050405020304" pitchFamily="18" charset="0"/>
              </a:rPr>
              <a:t>Jin</a:t>
            </a:r>
            <a:r>
              <a:rPr lang="en-US" altLang="zh-TW" sz="2000" dirty="0">
                <a:solidFill>
                  <a:schemeClr val="tx1"/>
                </a:solidFill>
                <a:latin typeface="Times New Roman" panose="02020603050405020304" pitchFamily="18" charset="0"/>
                <a:cs typeface="Times New Roman" panose="02020603050405020304" pitchFamily="18" charset="0"/>
              </a:rPr>
              <a:t>, </a:t>
            </a:r>
            <a:r>
              <a:rPr lang="en-US" altLang="zh-TW" sz="2000" dirty="0" err="1">
                <a:solidFill>
                  <a:schemeClr val="tx1"/>
                </a:solidFill>
                <a:latin typeface="Times New Roman" panose="02020603050405020304" pitchFamily="18" charset="0"/>
                <a:cs typeface="Times New Roman" panose="02020603050405020304" pitchFamily="18" charset="0"/>
              </a:rPr>
              <a:t>Haiya</a:t>
            </a:r>
            <a:r>
              <a:rPr lang="en-US" altLang="zh-TW" sz="2000" dirty="0">
                <a:solidFill>
                  <a:schemeClr val="tx1"/>
                </a:solidFill>
                <a:latin typeface="Times New Roman" panose="02020603050405020304" pitchFamily="18" charset="0"/>
                <a:cs typeface="Times New Roman" panose="02020603050405020304" pitchFamily="18" charset="0"/>
              </a:rPr>
              <a:t> Lu, </a:t>
            </a:r>
            <a:r>
              <a:rPr lang="en-US" altLang="zh-TW" sz="2000" dirty="0" err="1">
                <a:solidFill>
                  <a:schemeClr val="tx1"/>
                </a:solidFill>
                <a:latin typeface="Times New Roman" panose="02020603050405020304" pitchFamily="18" charset="0"/>
                <a:cs typeface="Times New Roman" panose="02020603050405020304" pitchFamily="18" charset="0"/>
              </a:rPr>
              <a:t>Chenglin</a:t>
            </a:r>
            <a:r>
              <a:rPr lang="en-US" altLang="zh-TW" sz="2000" dirty="0">
                <a:solidFill>
                  <a:schemeClr val="tx1"/>
                </a:solidFill>
                <a:latin typeface="Times New Roman" panose="02020603050405020304" pitchFamily="18" charset="0"/>
                <a:cs typeface="Times New Roman" panose="02020603050405020304" pitchFamily="18" charset="0"/>
              </a:rPr>
              <a:t> Zhao, </a:t>
            </a:r>
            <a:endParaRPr lang="en-US" altLang="zh-TW" sz="2000" dirty="0" smtClean="0">
              <a:solidFill>
                <a:schemeClr val="tx1"/>
              </a:solidFill>
              <a:latin typeface="Times New Roman" panose="02020603050405020304" pitchFamily="18" charset="0"/>
              <a:cs typeface="Times New Roman" panose="02020603050405020304" pitchFamily="18" charset="0"/>
            </a:endParaRPr>
          </a:p>
          <a:p>
            <a:r>
              <a:rPr lang="en-US" altLang="zh-TW" sz="2000" dirty="0" smtClean="0">
                <a:solidFill>
                  <a:schemeClr val="tx1"/>
                </a:solidFill>
                <a:latin typeface="Times New Roman" panose="02020603050405020304" pitchFamily="18" charset="0"/>
                <a:cs typeface="Times New Roman" panose="02020603050405020304" pitchFamily="18" charset="0"/>
              </a:rPr>
              <a:t>and </a:t>
            </a:r>
            <a:r>
              <a:rPr lang="en-US" altLang="zh-TW" sz="2000" dirty="0" err="1">
                <a:solidFill>
                  <a:schemeClr val="tx1"/>
                </a:solidFill>
                <a:latin typeface="Times New Roman" panose="02020603050405020304" pitchFamily="18" charset="0"/>
                <a:cs typeface="Times New Roman" panose="02020603050405020304" pitchFamily="18" charset="0"/>
              </a:rPr>
              <a:t>Mugen</a:t>
            </a:r>
            <a:r>
              <a:rPr lang="en-US" altLang="zh-TW" sz="2000" dirty="0">
                <a:solidFill>
                  <a:schemeClr val="tx1"/>
                </a:solidFill>
                <a:latin typeface="Times New Roman" panose="02020603050405020304" pitchFamily="18" charset="0"/>
                <a:cs typeface="Times New Roman" panose="02020603050405020304" pitchFamily="18" charset="0"/>
              </a:rPr>
              <a:t> Peng , Senior Member, </a:t>
            </a:r>
            <a:r>
              <a:rPr lang="en-US" altLang="zh-TW" sz="2000" dirty="0" smtClean="0">
                <a:solidFill>
                  <a:schemeClr val="tx1"/>
                </a:solidFill>
                <a:latin typeface="Times New Roman" panose="02020603050405020304" pitchFamily="18" charset="0"/>
                <a:cs typeface="Times New Roman" panose="02020603050405020304" pitchFamily="18" charset="0"/>
              </a:rPr>
              <a:t>IEEE</a:t>
            </a:r>
          </a:p>
          <a:p>
            <a:endParaRPr lang="en-US" altLang="zh-TW" sz="1800" dirty="0" smtClean="0">
              <a:solidFill>
                <a:schemeClr val="tx1"/>
              </a:solidFill>
              <a:latin typeface="Times New Roman" panose="02020603050405020304" pitchFamily="18" charset="0"/>
              <a:cs typeface="Times New Roman" panose="02020603050405020304" pitchFamily="18" charset="0"/>
            </a:endParaRPr>
          </a:p>
          <a:p>
            <a:r>
              <a:rPr lang="en-US" altLang="zh-TW" sz="1600" dirty="0" smtClean="0">
                <a:solidFill>
                  <a:schemeClr val="tx1"/>
                </a:solidFill>
                <a:latin typeface="Times New Roman" panose="02020603050405020304" pitchFamily="18" charset="0"/>
                <a:cs typeface="Times New Roman" panose="02020603050405020304" pitchFamily="18" charset="0"/>
              </a:rPr>
              <a:t>IEEE </a:t>
            </a:r>
            <a:r>
              <a:rPr lang="en-US" altLang="zh-TW" sz="1600" dirty="0">
                <a:solidFill>
                  <a:schemeClr val="tx1"/>
                </a:solidFill>
                <a:latin typeface="Times New Roman" panose="02020603050405020304" pitchFamily="18" charset="0"/>
                <a:cs typeface="Times New Roman" panose="02020603050405020304" pitchFamily="18" charset="0"/>
              </a:rPr>
              <a:t>JOURNAL ON SELECTED AREAS IN COMMUNICATIONS, VOL. 36, NO. 10, OCTOBER </a:t>
            </a:r>
            <a:r>
              <a:rPr lang="en-US" altLang="zh-TW" sz="1600" dirty="0" smtClean="0">
                <a:solidFill>
                  <a:schemeClr val="tx1"/>
                </a:solidFill>
                <a:latin typeface="Times New Roman" panose="02020603050405020304" pitchFamily="18" charset="0"/>
                <a:cs typeface="Times New Roman" panose="02020603050405020304" pitchFamily="18" charset="0"/>
              </a:rPr>
              <a:t>2018</a:t>
            </a:r>
          </a:p>
          <a:p>
            <a:r>
              <a:rPr lang="fr-FR" altLang="zh-TW" sz="1800" dirty="0" smtClean="0">
                <a:solidFill>
                  <a:schemeClr val="tx1"/>
                </a:solidFill>
                <a:latin typeface="Times New Roman" panose="02020603050405020304" pitchFamily="18" charset="0"/>
                <a:cs typeface="Times New Roman" panose="02020603050405020304" pitchFamily="18" charset="0"/>
              </a:rPr>
              <a:t>Impact Factor:</a:t>
            </a:r>
            <a:r>
              <a:rPr lang="en-US" altLang="zh-TW" sz="1800" dirty="0" smtClean="0">
                <a:solidFill>
                  <a:schemeClr val="tx1"/>
                </a:solidFill>
                <a:latin typeface="Times New Roman" panose="02020603050405020304" pitchFamily="18" charset="0"/>
                <a:cs typeface="Times New Roman" panose="02020603050405020304" pitchFamily="18" charset="0"/>
              </a:rPr>
              <a:t>9.302</a:t>
            </a:r>
            <a:endParaRPr lang="en-US" altLang="zh-TW" sz="18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427347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en-US" altLang="zh-TW" sz="2800" dirty="0">
                <a:latin typeface="Times New Roman" panose="02020603050405020304" pitchFamily="18" charset="0"/>
                <a:cs typeface="Times New Roman" panose="02020603050405020304" pitchFamily="18" charset="0"/>
              </a:rPr>
              <a:t>When considering the 1:N mapping of </a:t>
            </a:r>
            <a:r>
              <a:rPr lang="en-US" altLang="zh-TW" sz="2800" dirty="0" err="1">
                <a:latin typeface="Times New Roman" panose="02020603050405020304" pitchFamily="18" charset="0"/>
                <a:cs typeface="Times New Roman" panose="02020603050405020304" pitchFamily="18" charset="0"/>
              </a:rPr>
              <a:t>vMME</a:t>
            </a:r>
            <a:r>
              <a:rPr lang="en-US" altLang="zh-TW" sz="2800" dirty="0">
                <a:latin typeface="Times New Roman" panose="02020603050405020304" pitchFamily="18" charset="0"/>
                <a:cs typeface="Times New Roman" panose="02020603050405020304" pitchFamily="18" charset="0"/>
              </a:rPr>
              <a:t>, and different VNF components of </a:t>
            </a:r>
            <a:r>
              <a:rPr lang="en-US" altLang="zh-TW" sz="2800" dirty="0" err="1">
                <a:latin typeface="Times New Roman" panose="02020603050405020304" pitchFamily="18" charset="0"/>
                <a:cs typeface="Times New Roman" panose="02020603050405020304" pitchFamily="18" charset="0"/>
              </a:rPr>
              <a:t>vMME</a:t>
            </a:r>
            <a:r>
              <a:rPr lang="en-US" altLang="zh-TW" sz="2800" dirty="0">
                <a:latin typeface="Times New Roman" panose="02020603050405020304" pitchFamily="18" charset="0"/>
                <a:cs typeface="Times New Roman" panose="02020603050405020304" pitchFamily="18" charset="0"/>
              </a:rPr>
              <a:t> are combined via different ways to provide MME function and </a:t>
            </a:r>
            <a:r>
              <a:rPr lang="en-US" altLang="zh-TW" sz="2800" dirty="0">
                <a:solidFill>
                  <a:srgbClr val="FF0000"/>
                </a:solidFill>
                <a:latin typeface="Times New Roman" panose="02020603050405020304" pitchFamily="18" charset="0"/>
                <a:cs typeface="Times New Roman" panose="02020603050405020304" pitchFamily="18" charset="0"/>
              </a:rPr>
              <a:t>optimized performance </a:t>
            </a:r>
            <a:r>
              <a:rPr lang="en-US" altLang="zh-TW" sz="2800" dirty="0">
                <a:latin typeface="Times New Roman" panose="02020603050405020304" pitchFamily="18" charset="0"/>
                <a:cs typeface="Times New Roman" panose="02020603050405020304" pitchFamily="18" charset="0"/>
              </a:rPr>
              <a:t>with various service requirements, </a:t>
            </a:r>
            <a:r>
              <a:rPr lang="en-US" altLang="zh-TW" sz="2800" dirty="0">
                <a:solidFill>
                  <a:srgbClr val="FF0000"/>
                </a:solidFill>
                <a:latin typeface="Times New Roman" panose="02020603050405020304" pitchFamily="18" charset="0"/>
                <a:cs typeface="Times New Roman" panose="02020603050405020304" pitchFamily="18" charset="0"/>
              </a:rPr>
              <a:t>resource constraints </a:t>
            </a:r>
            <a:r>
              <a:rPr lang="en-US" altLang="zh-TW" sz="2800" dirty="0">
                <a:latin typeface="Times New Roman" panose="02020603050405020304" pitchFamily="18" charset="0"/>
                <a:cs typeface="Times New Roman" panose="02020603050405020304" pitchFamily="18" charset="0"/>
              </a:rPr>
              <a:t>and </a:t>
            </a:r>
            <a:r>
              <a:rPr lang="en-US" altLang="zh-TW" sz="2800" dirty="0">
                <a:solidFill>
                  <a:srgbClr val="FF0000"/>
                </a:solidFill>
                <a:latin typeface="Times New Roman" panose="02020603050405020304" pitchFamily="18" charset="0"/>
                <a:cs typeface="Times New Roman" panose="02020603050405020304" pitchFamily="18" charset="0"/>
              </a:rPr>
              <a:t>performance metrics</a:t>
            </a:r>
            <a:r>
              <a:rPr lang="en-US" altLang="zh-TW" sz="2800" dirty="0">
                <a:latin typeface="Times New Roman" panose="02020603050405020304" pitchFamily="18" charset="0"/>
                <a:cs typeface="Times New Roman" panose="02020603050405020304" pitchFamily="18" charset="0"/>
              </a:rPr>
              <a:t>, the process of the virtualization of MME can be regarded as a </a:t>
            </a:r>
            <a:r>
              <a:rPr lang="en-US" altLang="zh-TW" sz="2800" dirty="0">
                <a:solidFill>
                  <a:srgbClr val="FF0000"/>
                </a:solidFill>
                <a:latin typeface="Times New Roman" panose="02020603050405020304" pitchFamily="18" charset="0"/>
                <a:cs typeface="Times New Roman" panose="02020603050405020304" pitchFamily="18" charset="0"/>
              </a:rPr>
              <a:t>chained VNFs of </a:t>
            </a:r>
            <a:r>
              <a:rPr lang="en-US" altLang="zh-TW" sz="2800" dirty="0" err="1">
                <a:solidFill>
                  <a:srgbClr val="FF0000"/>
                </a:solidFill>
                <a:latin typeface="Times New Roman" panose="02020603050405020304" pitchFamily="18" charset="0"/>
                <a:cs typeface="Times New Roman" panose="02020603050405020304" pitchFamily="18" charset="0"/>
              </a:rPr>
              <a:t>vMME</a:t>
            </a:r>
            <a:r>
              <a:rPr lang="en-US" altLang="zh-TW" sz="2800" dirty="0">
                <a:solidFill>
                  <a:srgbClr val="FF0000"/>
                </a:solidFill>
                <a:latin typeface="Times New Roman" panose="02020603050405020304" pitchFamily="18" charset="0"/>
                <a:cs typeface="Times New Roman" panose="02020603050405020304" pitchFamily="18" charset="0"/>
              </a:rPr>
              <a:t> </a:t>
            </a:r>
            <a:r>
              <a:rPr lang="en-US" altLang="zh-TW" sz="2800" dirty="0">
                <a:latin typeface="Times New Roman" panose="02020603050405020304" pitchFamily="18" charset="0"/>
                <a:cs typeface="Times New Roman" panose="02020603050405020304" pitchFamily="18" charset="0"/>
              </a:rPr>
              <a:t>from the view point of SFC</a:t>
            </a:r>
            <a:r>
              <a:rPr lang="en-US" altLang="zh-TW" dirty="0"/>
              <a:t>.</a:t>
            </a:r>
            <a:endParaRPr lang="zh-TW" altLang="en-US" dirty="0"/>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10</a:t>
            </a:fld>
            <a:endParaRPr lang="en-US" altLang="zh-TW"/>
          </a:p>
        </p:txBody>
      </p:sp>
    </p:spTree>
    <p:extLst>
      <p:ext uri="{BB962C8B-B14F-4D97-AF65-F5344CB8AC3E}">
        <p14:creationId xmlns:p14="http://schemas.microsoft.com/office/powerpoint/2010/main" val="35600290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en-US" altLang="zh-TW" sz="2800" dirty="0">
                <a:latin typeface="Times New Roman" panose="02020603050405020304" pitchFamily="18" charset="0"/>
                <a:cs typeface="Times New Roman" panose="02020603050405020304" pitchFamily="18" charset="0"/>
              </a:rPr>
              <a:t>The focus of this paper is the optimization of </a:t>
            </a:r>
            <a:r>
              <a:rPr lang="en-US" altLang="zh-TW" sz="2800" dirty="0" err="1">
                <a:latin typeface="Times New Roman" panose="02020603050405020304" pitchFamily="18" charset="0"/>
                <a:cs typeface="Times New Roman" panose="02020603050405020304" pitchFamily="18" charset="0"/>
              </a:rPr>
              <a:t>vMME</a:t>
            </a:r>
            <a:r>
              <a:rPr lang="en-US" altLang="zh-TW" sz="2800" dirty="0">
                <a:latin typeface="Times New Roman" panose="02020603050405020304" pitchFamily="18" charset="0"/>
                <a:cs typeface="Times New Roman" panose="02020603050405020304" pitchFamily="18" charset="0"/>
              </a:rPr>
              <a:t> by using NFV and SFC for different service scenarios. The main contribution of this paper is as follows:</a:t>
            </a:r>
          </a:p>
          <a:p>
            <a:r>
              <a:rPr lang="en-US" altLang="zh-TW" sz="2800" dirty="0">
                <a:latin typeface="Times New Roman" panose="02020603050405020304" pitchFamily="18" charset="0"/>
                <a:cs typeface="Times New Roman" panose="02020603050405020304" pitchFamily="18" charset="0"/>
              </a:rPr>
              <a:t>(1) A MANO-based </a:t>
            </a:r>
            <a:r>
              <a:rPr lang="en-US" altLang="zh-TW" sz="2800" dirty="0" err="1">
                <a:latin typeface="Times New Roman" panose="02020603050405020304" pitchFamily="18" charset="0"/>
                <a:cs typeface="Times New Roman" panose="02020603050405020304" pitchFamily="18" charset="0"/>
              </a:rPr>
              <a:t>vMME</a:t>
            </a:r>
            <a:r>
              <a:rPr lang="en-US" altLang="zh-TW" sz="2800" dirty="0">
                <a:latin typeface="Times New Roman" panose="02020603050405020304" pitchFamily="18" charset="0"/>
                <a:cs typeface="Times New Roman" panose="02020603050405020304" pitchFamily="18" charset="0"/>
              </a:rPr>
              <a:t> framework is proposed by using the </a:t>
            </a:r>
            <a:r>
              <a:rPr lang="en-US" altLang="zh-TW" sz="2800" dirty="0">
                <a:solidFill>
                  <a:srgbClr val="FF0000"/>
                </a:solidFill>
                <a:latin typeface="Times New Roman" panose="02020603050405020304" pitchFamily="18" charset="0"/>
                <a:cs typeface="Times New Roman" panose="02020603050405020304" pitchFamily="18" charset="0"/>
              </a:rPr>
              <a:t>1:3 mapping</a:t>
            </a:r>
            <a:r>
              <a:rPr lang="en-US" altLang="zh-TW" sz="2800" dirty="0">
                <a:latin typeface="Times New Roman" panose="02020603050405020304" pitchFamily="18" charset="0"/>
                <a:cs typeface="Times New Roman" panose="02020603050405020304" pitchFamily="18" charset="0"/>
              </a:rPr>
              <a:t>, and a general signaling processing flow of </a:t>
            </a:r>
            <a:r>
              <a:rPr lang="en-US" altLang="zh-TW" sz="2800" dirty="0" err="1">
                <a:latin typeface="Times New Roman" panose="02020603050405020304" pitchFamily="18" charset="0"/>
                <a:cs typeface="Times New Roman" panose="02020603050405020304" pitchFamily="18" charset="0"/>
              </a:rPr>
              <a:t>vMME</a:t>
            </a:r>
            <a:r>
              <a:rPr lang="en-US" altLang="zh-TW" sz="2800" dirty="0">
                <a:latin typeface="Times New Roman" panose="02020603050405020304" pitchFamily="18" charset="0"/>
                <a:cs typeface="Times New Roman" panose="02020603050405020304" pitchFamily="18" charset="0"/>
              </a:rPr>
              <a:t> based on SFC is analyzed</a:t>
            </a:r>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11</a:t>
            </a:fld>
            <a:endParaRPr lang="en-US" altLang="zh-TW"/>
          </a:p>
        </p:txBody>
      </p:sp>
    </p:spTree>
    <p:extLst>
      <p:ext uri="{BB962C8B-B14F-4D97-AF65-F5344CB8AC3E}">
        <p14:creationId xmlns:p14="http://schemas.microsoft.com/office/powerpoint/2010/main" val="425768317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en-US" altLang="zh-TW" sz="2800" dirty="0">
                <a:latin typeface="Times New Roman" panose="02020603050405020304" pitchFamily="18" charset="0"/>
                <a:cs typeface="Times New Roman" panose="02020603050405020304" pitchFamily="18" charset="0"/>
              </a:rPr>
              <a:t>(2) On the basis of the virtualized mobility management framework of 1:3 mapping, an </a:t>
            </a:r>
            <a:r>
              <a:rPr lang="en-US" altLang="zh-TW" sz="2800" dirty="0">
                <a:solidFill>
                  <a:srgbClr val="FF0000"/>
                </a:solidFill>
                <a:latin typeface="Times New Roman" panose="02020603050405020304" pitchFamily="18" charset="0"/>
                <a:cs typeface="Times New Roman" panose="02020603050405020304" pitchFamily="18" charset="0"/>
              </a:rPr>
              <a:t>optimization method of </a:t>
            </a:r>
            <a:r>
              <a:rPr lang="en-US" altLang="zh-TW" sz="2800" dirty="0" err="1">
                <a:solidFill>
                  <a:srgbClr val="FF0000"/>
                </a:solidFill>
                <a:latin typeface="Times New Roman" panose="02020603050405020304" pitchFamily="18" charset="0"/>
                <a:cs typeface="Times New Roman" panose="02020603050405020304" pitchFamily="18" charset="0"/>
              </a:rPr>
              <a:t>vMME</a:t>
            </a:r>
            <a:r>
              <a:rPr lang="en-US" altLang="zh-TW" sz="2800" dirty="0">
                <a:latin typeface="Times New Roman" panose="02020603050405020304" pitchFamily="18" charset="0"/>
                <a:cs typeface="Times New Roman" panose="02020603050405020304" pitchFamily="18" charset="0"/>
              </a:rPr>
              <a:t> is proposed, and the performances of </a:t>
            </a:r>
            <a:r>
              <a:rPr lang="en-US" altLang="zh-TW" sz="2800" dirty="0" err="1">
                <a:latin typeface="Times New Roman" panose="02020603050405020304" pitchFamily="18" charset="0"/>
                <a:cs typeface="Times New Roman" panose="02020603050405020304" pitchFamily="18" charset="0"/>
              </a:rPr>
              <a:t>vMME</a:t>
            </a:r>
            <a:r>
              <a:rPr lang="en-US" altLang="zh-TW" sz="2800" dirty="0">
                <a:latin typeface="Times New Roman" panose="02020603050405020304" pitchFamily="18" charset="0"/>
                <a:cs typeface="Times New Roman" panose="02020603050405020304" pitchFamily="18" charset="0"/>
              </a:rPr>
              <a:t> is formulated as optimization problems to </a:t>
            </a:r>
            <a:r>
              <a:rPr lang="en-US" altLang="zh-TW" sz="2800" dirty="0">
                <a:solidFill>
                  <a:srgbClr val="FF0000"/>
                </a:solidFill>
                <a:latin typeface="Times New Roman" panose="02020603050405020304" pitchFamily="18" charset="0"/>
                <a:cs typeface="Times New Roman" panose="02020603050405020304" pitchFamily="18" charset="0"/>
              </a:rPr>
              <a:t>minimize</a:t>
            </a:r>
            <a:r>
              <a:rPr lang="en-US" altLang="zh-TW" sz="2800" dirty="0">
                <a:latin typeface="Times New Roman" panose="02020603050405020304" pitchFamily="18" charset="0"/>
                <a:cs typeface="Times New Roman" panose="02020603050405020304" pitchFamily="18" charset="0"/>
              </a:rPr>
              <a:t> the total signaling communication </a:t>
            </a:r>
            <a:r>
              <a:rPr lang="en-US" altLang="zh-TW" sz="2800" dirty="0">
                <a:solidFill>
                  <a:srgbClr val="FF0000"/>
                </a:solidFill>
                <a:latin typeface="Times New Roman" panose="02020603050405020304" pitchFamily="18" charset="0"/>
                <a:cs typeface="Times New Roman" panose="02020603050405020304" pitchFamily="18" charset="0"/>
              </a:rPr>
              <a:t>overhead cost</a:t>
            </a:r>
            <a:r>
              <a:rPr lang="en-US" altLang="zh-TW" sz="2800" dirty="0">
                <a:latin typeface="Times New Roman" panose="02020603050405020304" pitchFamily="18" charset="0"/>
                <a:cs typeface="Times New Roman" panose="02020603050405020304" pitchFamily="18" charset="0"/>
              </a:rPr>
              <a:t>, the total signaling communication </a:t>
            </a:r>
            <a:r>
              <a:rPr lang="en-US" altLang="zh-TW" sz="2800" dirty="0">
                <a:solidFill>
                  <a:srgbClr val="FF0000"/>
                </a:solidFill>
                <a:latin typeface="Times New Roman" panose="02020603050405020304" pitchFamily="18" charset="0"/>
                <a:cs typeface="Times New Roman" panose="02020603050405020304" pitchFamily="18" charset="0"/>
              </a:rPr>
              <a:t>overhead cost on backhauls </a:t>
            </a:r>
            <a:r>
              <a:rPr lang="en-US" altLang="zh-TW" sz="2800" dirty="0">
                <a:latin typeface="Times New Roman" panose="02020603050405020304" pitchFamily="18" charset="0"/>
                <a:cs typeface="Times New Roman" panose="02020603050405020304" pitchFamily="18" charset="0"/>
              </a:rPr>
              <a:t>and the </a:t>
            </a:r>
            <a:r>
              <a:rPr lang="en-US" altLang="zh-TW" sz="2800" dirty="0">
                <a:solidFill>
                  <a:srgbClr val="FF0000"/>
                </a:solidFill>
                <a:latin typeface="Times New Roman" panose="02020603050405020304" pitchFamily="18" charset="0"/>
                <a:cs typeface="Times New Roman" panose="02020603050405020304" pitchFamily="18" charset="0"/>
              </a:rPr>
              <a:t>migration overhead cost</a:t>
            </a:r>
            <a:r>
              <a:rPr lang="en-US" altLang="zh-TW" sz="2800" dirty="0">
                <a:latin typeface="Times New Roman" panose="02020603050405020304" pitchFamily="18" charset="0"/>
                <a:cs typeface="Times New Roman" panose="02020603050405020304" pitchFamily="18" charset="0"/>
              </a:rPr>
              <a:t> of state data for different placement of VNF components of </a:t>
            </a:r>
            <a:r>
              <a:rPr lang="en-US" altLang="zh-TW" sz="2800" dirty="0" err="1">
                <a:latin typeface="Times New Roman" panose="02020603050405020304" pitchFamily="18" charset="0"/>
                <a:cs typeface="Times New Roman" panose="02020603050405020304" pitchFamily="18" charset="0"/>
              </a:rPr>
              <a:t>vMME</a:t>
            </a:r>
            <a:r>
              <a:rPr lang="en-US" altLang="zh-TW" sz="2800" dirty="0">
                <a:latin typeface="Times New Roman" panose="02020603050405020304" pitchFamily="18" charset="0"/>
                <a:cs typeface="Times New Roman" panose="02020603050405020304" pitchFamily="18" charset="0"/>
              </a:rPr>
              <a:t>. </a:t>
            </a:r>
            <a:endParaRPr lang="zh-TW" altLang="en-US" sz="2800" dirty="0">
              <a:latin typeface="Times New Roman" panose="02020603050405020304" pitchFamily="18" charset="0"/>
              <a:cs typeface="Times New Roman" panose="02020603050405020304" pitchFamily="18" charset="0"/>
            </a:endParaRPr>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12</a:t>
            </a:fld>
            <a:endParaRPr lang="en-US" altLang="zh-TW"/>
          </a:p>
        </p:txBody>
      </p:sp>
    </p:spTree>
    <p:extLst>
      <p:ext uri="{BB962C8B-B14F-4D97-AF65-F5344CB8AC3E}">
        <p14:creationId xmlns:p14="http://schemas.microsoft.com/office/powerpoint/2010/main" val="37244780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en-US" altLang="zh-TW" sz="2800" dirty="0">
                <a:latin typeface="Times New Roman" panose="02020603050405020304" pitchFamily="18" charset="0"/>
                <a:cs typeface="Times New Roman" panose="02020603050405020304" pitchFamily="18" charset="0"/>
              </a:rPr>
              <a:t>(3) In order to solve the NP-hard optimization problems, a heuristic approach is proposed including algorithms called </a:t>
            </a:r>
            <a:r>
              <a:rPr lang="en-US" altLang="zh-TW" sz="2800" dirty="0">
                <a:solidFill>
                  <a:srgbClr val="FF0000"/>
                </a:solidFill>
                <a:latin typeface="Times New Roman" panose="02020603050405020304" pitchFamily="18" charset="0"/>
                <a:cs typeface="Times New Roman" panose="02020603050405020304" pitchFamily="18" charset="0"/>
              </a:rPr>
              <a:t>Min-TSCOC</a:t>
            </a:r>
            <a:r>
              <a:rPr lang="en-US" altLang="zh-TW" sz="2800" dirty="0">
                <a:latin typeface="Times New Roman" panose="02020603050405020304" pitchFamily="18" charset="0"/>
                <a:cs typeface="Times New Roman" panose="02020603050405020304" pitchFamily="18" charset="0"/>
              </a:rPr>
              <a:t>, </a:t>
            </a:r>
            <a:r>
              <a:rPr lang="en-US" altLang="zh-TW" sz="2800" dirty="0">
                <a:solidFill>
                  <a:srgbClr val="FF0000"/>
                </a:solidFill>
                <a:latin typeface="Times New Roman" panose="02020603050405020304" pitchFamily="18" charset="0"/>
                <a:cs typeface="Times New Roman" panose="02020603050405020304" pitchFamily="18" charset="0"/>
              </a:rPr>
              <a:t>Min-TSCOCB</a:t>
            </a:r>
            <a:r>
              <a:rPr lang="en-US" altLang="zh-TW" sz="2800" dirty="0">
                <a:latin typeface="Times New Roman" panose="02020603050405020304" pitchFamily="18" charset="0"/>
                <a:cs typeface="Times New Roman" panose="02020603050405020304" pitchFamily="18" charset="0"/>
              </a:rPr>
              <a:t> and </a:t>
            </a:r>
            <a:r>
              <a:rPr lang="en-US" altLang="zh-TW" sz="2800" dirty="0">
                <a:solidFill>
                  <a:srgbClr val="FF0000"/>
                </a:solidFill>
                <a:latin typeface="Times New Roman" panose="02020603050405020304" pitchFamily="18" charset="0"/>
                <a:cs typeface="Times New Roman" panose="02020603050405020304" pitchFamily="18" charset="0"/>
              </a:rPr>
              <a:t>Min-MOCSD</a:t>
            </a:r>
            <a:r>
              <a:rPr lang="en-US" altLang="zh-TW" sz="2800" dirty="0">
                <a:latin typeface="Times New Roman" panose="02020603050405020304" pitchFamily="18" charset="0"/>
                <a:cs typeface="Times New Roman" panose="02020603050405020304" pitchFamily="18" charset="0"/>
              </a:rPr>
              <a:t>, and the performances of </a:t>
            </a:r>
            <a:r>
              <a:rPr lang="en-US" altLang="zh-TW" sz="2800" dirty="0" err="1">
                <a:latin typeface="Times New Roman" panose="02020603050405020304" pitchFamily="18" charset="0"/>
                <a:cs typeface="Times New Roman" panose="02020603050405020304" pitchFamily="18" charset="0"/>
              </a:rPr>
              <a:t>vMME</a:t>
            </a:r>
            <a:r>
              <a:rPr lang="en-US" altLang="zh-TW" sz="2800" dirty="0">
                <a:latin typeface="Times New Roman" panose="02020603050405020304" pitchFamily="18" charset="0"/>
                <a:cs typeface="Times New Roman" panose="02020603050405020304" pitchFamily="18" charset="0"/>
              </a:rPr>
              <a:t> are evaluated with different function placement solutions and various application scenario parameters.</a:t>
            </a:r>
          </a:p>
          <a:p>
            <a:endParaRPr lang="en-US" altLang="zh-TW" sz="2800" dirty="0">
              <a:latin typeface="Times New Roman" panose="02020603050405020304" pitchFamily="18" charset="0"/>
              <a:cs typeface="Times New Roman" panose="02020603050405020304" pitchFamily="18" charset="0"/>
            </a:endParaRPr>
          </a:p>
          <a:p>
            <a:endParaRPr lang="zh-TW" altLang="en-US" dirty="0"/>
          </a:p>
          <a:p>
            <a:endParaRPr lang="zh-TW" altLang="en-US" dirty="0"/>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13</a:t>
            </a:fld>
            <a:endParaRPr lang="en-US" altLang="zh-TW"/>
          </a:p>
        </p:txBody>
      </p:sp>
    </p:spTree>
    <p:extLst>
      <p:ext uri="{BB962C8B-B14F-4D97-AF65-F5344CB8AC3E}">
        <p14:creationId xmlns:p14="http://schemas.microsoft.com/office/powerpoint/2010/main" val="26984948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z="4000" dirty="0">
                <a:latin typeface="Times New Roman" panose="02020603050405020304" pitchFamily="18" charset="0"/>
                <a:cs typeface="Times New Roman" panose="02020603050405020304" pitchFamily="18" charset="0"/>
              </a:rPr>
              <a:t>System model</a:t>
            </a:r>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14</a:t>
            </a:fld>
            <a:endParaRPr lang="en-US" altLang="zh-TW"/>
          </a:p>
        </p:txBody>
      </p:sp>
      <p:sp>
        <p:nvSpPr>
          <p:cNvPr id="3" name="內容版面配置區 2"/>
          <p:cNvSpPr>
            <a:spLocks noGrp="1"/>
          </p:cNvSpPr>
          <p:nvPr>
            <p:ph idx="1"/>
          </p:nvPr>
        </p:nvSpPr>
        <p:spPr/>
        <p:txBody>
          <a:bodyPr/>
          <a:lstStyle/>
          <a:p>
            <a:r>
              <a:rPr lang="en-US" altLang="zh-TW" sz="2800" i="1" dirty="0">
                <a:latin typeface="Times New Roman" panose="02020603050405020304" pitchFamily="18" charset="0"/>
                <a:cs typeface="Times New Roman" panose="02020603050405020304" pitchFamily="18" charset="0"/>
              </a:rPr>
              <a:t>Scenario of </a:t>
            </a:r>
            <a:r>
              <a:rPr lang="en-US" altLang="zh-TW" sz="2800" i="1" dirty="0" err="1" smtClean="0">
                <a:latin typeface="Times New Roman" panose="02020603050405020304" pitchFamily="18" charset="0"/>
                <a:cs typeface="Times New Roman" panose="02020603050405020304" pitchFamily="18" charset="0"/>
              </a:rPr>
              <a:t>vMME</a:t>
            </a:r>
            <a:r>
              <a:rPr lang="en-US" altLang="zh-TW" sz="2800" i="1" dirty="0" smtClean="0">
                <a:latin typeface="Times New Roman" panose="02020603050405020304" pitchFamily="18" charset="0"/>
                <a:cs typeface="Times New Roman" panose="02020603050405020304" pitchFamily="18" charset="0"/>
              </a:rPr>
              <a:t>:</a:t>
            </a:r>
            <a:r>
              <a:rPr lang="en-US" altLang="zh-TW" sz="2800" dirty="0">
                <a:latin typeface="Times New Roman" panose="02020603050405020304" pitchFamily="18" charset="0"/>
                <a:cs typeface="Times New Roman" panose="02020603050405020304" pitchFamily="18" charset="0"/>
              </a:rPr>
              <a:t/>
            </a:r>
            <a:br>
              <a:rPr lang="en-US" altLang="zh-TW" sz="2800" dirty="0">
                <a:latin typeface="Times New Roman" panose="02020603050405020304" pitchFamily="18" charset="0"/>
                <a:cs typeface="Times New Roman" panose="02020603050405020304" pitchFamily="18" charset="0"/>
              </a:rPr>
            </a:br>
            <a:endParaRPr lang="zh-TW" altLang="en-US" sz="2800" dirty="0">
              <a:latin typeface="Times New Roman" panose="02020603050405020304" pitchFamily="18" charset="0"/>
              <a:cs typeface="Times New Roman" panose="02020603050405020304" pitchFamily="18" charset="0"/>
            </a:endParaRPr>
          </a:p>
        </p:txBody>
      </p:sp>
      <p:pic>
        <p:nvPicPr>
          <p:cNvPr id="6" name="圖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04179" y="1556656"/>
            <a:ext cx="6045699" cy="4799695"/>
          </a:xfrm>
          <a:prstGeom prst="rect">
            <a:avLst/>
          </a:prstGeom>
        </p:spPr>
      </p:pic>
    </p:spTree>
    <p:extLst>
      <p:ext uri="{BB962C8B-B14F-4D97-AF65-F5344CB8AC3E}">
        <p14:creationId xmlns:p14="http://schemas.microsoft.com/office/powerpoint/2010/main" val="33035281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z="4000" dirty="0">
                <a:latin typeface="Times New Roman" panose="02020603050405020304" pitchFamily="18" charset="0"/>
                <a:cs typeface="Times New Roman" panose="02020603050405020304" pitchFamily="18" charset="0"/>
              </a:rPr>
              <a:t>System model</a:t>
            </a:r>
            <a:endParaRPr lang="zh-TW" altLang="en-US" sz="4000" dirty="0"/>
          </a:p>
        </p:txBody>
      </p:sp>
      <p:sp>
        <p:nvSpPr>
          <p:cNvPr id="3" name="內容版面配置區 2"/>
          <p:cNvSpPr>
            <a:spLocks noGrp="1"/>
          </p:cNvSpPr>
          <p:nvPr>
            <p:ph idx="1"/>
          </p:nvPr>
        </p:nvSpPr>
        <p:spPr>
          <a:xfrm>
            <a:off x="609600" y="1600201"/>
            <a:ext cx="10546080" cy="4525963"/>
          </a:xfrm>
        </p:spPr>
        <p:txBody>
          <a:bodyPr/>
          <a:lstStyle/>
          <a:p>
            <a:r>
              <a:rPr lang="en-US" altLang="zh-TW" sz="2800" i="1" dirty="0">
                <a:latin typeface="Times New Roman" panose="02020603050405020304" pitchFamily="18" charset="0"/>
                <a:cs typeface="Times New Roman" panose="02020603050405020304" pitchFamily="18" charset="0"/>
              </a:rPr>
              <a:t>The Framework of </a:t>
            </a:r>
            <a:r>
              <a:rPr lang="en-US" altLang="zh-TW" sz="2800" i="1" dirty="0" err="1">
                <a:latin typeface="Times New Roman" panose="02020603050405020304" pitchFamily="18" charset="0"/>
                <a:cs typeface="Times New Roman" panose="02020603050405020304" pitchFamily="18" charset="0"/>
              </a:rPr>
              <a:t>vMME</a:t>
            </a:r>
            <a:r>
              <a:rPr lang="en-US" altLang="zh-TW" sz="2800" i="1" dirty="0">
                <a:latin typeface="Times New Roman" panose="02020603050405020304" pitchFamily="18" charset="0"/>
                <a:cs typeface="Times New Roman" panose="02020603050405020304" pitchFamily="18" charset="0"/>
              </a:rPr>
              <a:t> Based on </a:t>
            </a:r>
            <a:r>
              <a:rPr lang="en-US" altLang="zh-TW" sz="2800" i="1" dirty="0" smtClean="0">
                <a:latin typeface="Times New Roman" panose="02020603050405020304" pitchFamily="18" charset="0"/>
                <a:cs typeface="Times New Roman" panose="02020603050405020304" pitchFamily="18" charset="0"/>
              </a:rPr>
              <a:t>MANO:</a:t>
            </a:r>
          </a:p>
          <a:p>
            <a:r>
              <a:rPr lang="en-US" altLang="zh-TW" sz="2800" dirty="0" smtClean="0">
                <a:solidFill>
                  <a:schemeClr val="tx2">
                    <a:lumMod val="75000"/>
                  </a:schemeClr>
                </a:solidFill>
                <a:latin typeface="Times New Roman" panose="02020603050405020304" pitchFamily="18" charset="0"/>
                <a:cs typeface="Times New Roman" panose="02020603050405020304" pitchFamily="18" charset="0"/>
              </a:rPr>
              <a:t>The </a:t>
            </a:r>
            <a:r>
              <a:rPr lang="en-US" altLang="zh-TW" sz="2800" dirty="0">
                <a:solidFill>
                  <a:schemeClr val="tx2">
                    <a:lumMod val="75000"/>
                  </a:schemeClr>
                </a:solidFill>
                <a:latin typeface="Times New Roman" panose="02020603050405020304" pitchFamily="18" charset="0"/>
                <a:cs typeface="Times New Roman" panose="02020603050405020304" pitchFamily="18" charset="0"/>
              </a:rPr>
              <a:t>implementation of NFV is standardized by the architecture called </a:t>
            </a:r>
            <a:r>
              <a:rPr lang="en-US" altLang="zh-TW" sz="2800" dirty="0">
                <a:solidFill>
                  <a:srgbClr val="FF0000"/>
                </a:solidFill>
                <a:latin typeface="Times New Roman" panose="02020603050405020304" pitchFamily="18" charset="0"/>
                <a:cs typeface="Times New Roman" panose="02020603050405020304" pitchFamily="18" charset="0"/>
              </a:rPr>
              <a:t>MANO</a:t>
            </a:r>
            <a:r>
              <a:rPr lang="en-US" altLang="zh-TW" sz="2800" dirty="0">
                <a:solidFill>
                  <a:schemeClr val="tx2">
                    <a:lumMod val="75000"/>
                  </a:schemeClr>
                </a:solidFill>
                <a:latin typeface="Times New Roman" panose="02020603050405020304" pitchFamily="18" charset="0"/>
                <a:cs typeface="Times New Roman" panose="02020603050405020304" pitchFamily="18" charset="0"/>
              </a:rPr>
              <a:t> [9</a:t>
            </a:r>
            <a:r>
              <a:rPr lang="en-US" altLang="zh-TW" sz="2800" dirty="0" smtClean="0">
                <a:solidFill>
                  <a:schemeClr val="tx2">
                    <a:lumMod val="75000"/>
                  </a:schemeClr>
                </a:solidFill>
                <a:latin typeface="Times New Roman" panose="02020603050405020304" pitchFamily="18" charset="0"/>
                <a:cs typeface="Times New Roman" panose="02020603050405020304" pitchFamily="18" charset="0"/>
              </a:rPr>
              <a:t>].</a:t>
            </a:r>
          </a:p>
          <a:p>
            <a:r>
              <a:rPr lang="en-US" altLang="zh-TW" sz="2800" dirty="0" smtClean="0">
                <a:solidFill>
                  <a:schemeClr val="tx2">
                    <a:lumMod val="75000"/>
                  </a:schemeClr>
                </a:solidFill>
                <a:latin typeface="Times New Roman" panose="02020603050405020304" pitchFamily="18" charset="0"/>
                <a:cs typeface="Times New Roman" panose="02020603050405020304" pitchFamily="18" charset="0"/>
              </a:rPr>
              <a:t>In </a:t>
            </a:r>
            <a:r>
              <a:rPr lang="en-US" altLang="zh-TW" sz="2800" dirty="0">
                <a:solidFill>
                  <a:schemeClr val="tx2">
                    <a:lumMod val="75000"/>
                  </a:schemeClr>
                </a:solidFill>
                <a:latin typeface="Times New Roman" panose="02020603050405020304" pitchFamily="18" charset="0"/>
                <a:cs typeface="Times New Roman" panose="02020603050405020304" pitchFamily="18" charset="0"/>
              </a:rPr>
              <a:t>the MANO architecture for </a:t>
            </a:r>
            <a:r>
              <a:rPr lang="en-US" altLang="zh-TW" sz="2800" dirty="0" err="1">
                <a:solidFill>
                  <a:schemeClr val="tx2">
                    <a:lumMod val="75000"/>
                  </a:schemeClr>
                </a:solidFill>
                <a:latin typeface="Times New Roman" panose="02020603050405020304" pitchFamily="18" charset="0"/>
                <a:cs typeface="Times New Roman" panose="02020603050405020304" pitchFamily="18" charset="0"/>
              </a:rPr>
              <a:t>vMME</a:t>
            </a:r>
            <a:r>
              <a:rPr lang="en-US" altLang="zh-TW" sz="2800" dirty="0">
                <a:solidFill>
                  <a:schemeClr val="tx2">
                    <a:lumMod val="75000"/>
                  </a:schemeClr>
                </a:solidFill>
                <a:latin typeface="Times New Roman" panose="02020603050405020304" pitchFamily="18" charset="0"/>
                <a:cs typeface="Times New Roman" panose="02020603050405020304" pitchFamily="18" charset="0"/>
              </a:rPr>
              <a:t>, </a:t>
            </a:r>
            <a:r>
              <a:rPr lang="en-US" altLang="zh-TW" sz="2800" dirty="0">
                <a:solidFill>
                  <a:srgbClr val="FF0000"/>
                </a:solidFill>
                <a:latin typeface="Times New Roman" panose="02020603050405020304" pitchFamily="18" charset="0"/>
                <a:cs typeface="Times New Roman" panose="02020603050405020304" pitchFamily="18" charset="0"/>
              </a:rPr>
              <a:t>NFVO</a:t>
            </a:r>
            <a:r>
              <a:rPr lang="en-US" altLang="zh-TW" sz="2800" dirty="0">
                <a:solidFill>
                  <a:schemeClr val="tx2">
                    <a:lumMod val="75000"/>
                  </a:schemeClr>
                </a:solidFill>
                <a:latin typeface="Times New Roman" panose="02020603050405020304" pitchFamily="18" charset="0"/>
                <a:cs typeface="Times New Roman" panose="02020603050405020304" pitchFamily="18" charset="0"/>
              </a:rPr>
              <a:t> is responsible for the orchestration of mobility management services, including </a:t>
            </a:r>
            <a:r>
              <a:rPr lang="en-US" altLang="zh-TW" sz="2800" dirty="0" err="1">
                <a:solidFill>
                  <a:schemeClr val="tx2">
                    <a:lumMod val="75000"/>
                  </a:schemeClr>
                </a:solidFill>
                <a:latin typeface="Times New Roman" panose="02020603050405020304" pitchFamily="18" charset="0"/>
                <a:cs typeface="Times New Roman" panose="02020603050405020304" pitchFamily="18" charset="0"/>
              </a:rPr>
              <a:t>vMME</a:t>
            </a:r>
            <a:r>
              <a:rPr lang="en-US" altLang="zh-TW" sz="2800" dirty="0">
                <a:solidFill>
                  <a:schemeClr val="tx2">
                    <a:lumMod val="75000"/>
                  </a:schemeClr>
                </a:solidFill>
                <a:latin typeface="Times New Roman" panose="02020603050405020304" pitchFamily="18" charset="0"/>
                <a:cs typeface="Times New Roman" panose="02020603050405020304" pitchFamily="18" charset="0"/>
              </a:rPr>
              <a:t> functional component partition, composition optimization as well as performance </a:t>
            </a:r>
            <a:r>
              <a:rPr lang="en-US" altLang="zh-TW" sz="2800" dirty="0" smtClean="0">
                <a:solidFill>
                  <a:schemeClr val="tx2">
                    <a:lumMod val="75000"/>
                  </a:schemeClr>
                </a:solidFill>
                <a:latin typeface="Times New Roman" panose="02020603050405020304" pitchFamily="18" charset="0"/>
                <a:cs typeface="Times New Roman" panose="02020603050405020304" pitchFamily="18" charset="0"/>
              </a:rPr>
              <a:t>optimization.</a:t>
            </a:r>
          </a:p>
          <a:p>
            <a:r>
              <a:rPr lang="en-US" altLang="zh-TW" sz="2800" dirty="0" smtClean="0">
                <a:solidFill>
                  <a:schemeClr val="tx2">
                    <a:lumMod val="75000"/>
                  </a:schemeClr>
                </a:solidFill>
                <a:latin typeface="Times New Roman" panose="02020603050405020304" pitchFamily="18" charset="0"/>
                <a:cs typeface="Times New Roman" panose="02020603050405020304" pitchFamily="18" charset="0"/>
              </a:rPr>
              <a:t>The </a:t>
            </a:r>
            <a:r>
              <a:rPr lang="en-US" altLang="zh-TW" sz="2800" dirty="0" smtClean="0">
                <a:solidFill>
                  <a:srgbClr val="FF0000"/>
                </a:solidFill>
                <a:latin typeface="Times New Roman" panose="02020603050405020304" pitchFamily="18" charset="0"/>
                <a:cs typeface="Times New Roman" panose="02020603050405020304" pitchFamily="18" charset="0"/>
              </a:rPr>
              <a:t>VNF Manager</a:t>
            </a:r>
            <a:r>
              <a:rPr lang="en-US" altLang="zh-TW" sz="2800" dirty="0" smtClean="0">
                <a:solidFill>
                  <a:schemeClr val="tx2">
                    <a:lumMod val="75000"/>
                  </a:schemeClr>
                </a:solidFill>
                <a:latin typeface="Times New Roman" panose="02020603050405020304" pitchFamily="18" charset="0"/>
                <a:cs typeface="Times New Roman" panose="02020603050405020304" pitchFamily="18" charset="0"/>
              </a:rPr>
              <a:t> </a:t>
            </a:r>
            <a:r>
              <a:rPr lang="en-US" altLang="zh-TW" sz="2800" dirty="0">
                <a:solidFill>
                  <a:schemeClr val="tx2">
                    <a:lumMod val="75000"/>
                  </a:schemeClr>
                </a:solidFill>
                <a:latin typeface="Times New Roman" panose="02020603050405020304" pitchFamily="18" charset="0"/>
                <a:cs typeface="Times New Roman" panose="02020603050405020304" pitchFamily="18" charset="0"/>
              </a:rPr>
              <a:t>completes function composition optimization </a:t>
            </a:r>
            <a:r>
              <a:rPr lang="en-US" altLang="zh-TW" sz="2800" dirty="0" smtClean="0">
                <a:solidFill>
                  <a:schemeClr val="tx2">
                    <a:lumMod val="75000"/>
                  </a:schemeClr>
                </a:solidFill>
                <a:latin typeface="Times New Roman" panose="02020603050405020304" pitchFamily="18" charset="0"/>
                <a:cs typeface="Times New Roman" panose="02020603050405020304" pitchFamily="18" charset="0"/>
              </a:rPr>
              <a:t>based on </a:t>
            </a:r>
            <a:r>
              <a:rPr lang="en-US" altLang="zh-TW" sz="2800" dirty="0">
                <a:solidFill>
                  <a:schemeClr val="tx2">
                    <a:lumMod val="75000"/>
                  </a:schemeClr>
                </a:solidFill>
                <a:latin typeface="Times New Roman" panose="02020603050405020304" pitchFamily="18" charset="0"/>
                <a:cs typeface="Times New Roman" panose="02020603050405020304" pitchFamily="18" charset="0"/>
              </a:rPr>
              <a:t>specified functional component partitioning and </a:t>
            </a:r>
            <a:r>
              <a:rPr lang="en-US" altLang="zh-TW" sz="2800" dirty="0" smtClean="0">
                <a:solidFill>
                  <a:schemeClr val="tx2">
                    <a:lumMod val="75000"/>
                  </a:schemeClr>
                </a:solidFill>
                <a:latin typeface="Times New Roman" panose="02020603050405020304" pitchFamily="18" charset="0"/>
                <a:cs typeface="Times New Roman" panose="02020603050405020304" pitchFamily="18" charset="0"/>
              </a:rPr>
              <a:t>resource optimization </a:t>
            </a:r>
            <a:r>
              <a:rPr lang="en-US" altLang="zh-TW" sz="2800" dirty="0">
                <a:solidFill>
                  <a:schemeClr val="tx2">
                    <a:lumMod val="75000"/>
                  </a:schemeClr>
                </a:solidFill>
                <a:latin typeface="Times New Roman" panose="02020603050405020304" pitchFamily="18" charset="0"/>
                <a:cs typeface="Times New Roman" panose="02020603050405020304" pitchFamily="18" charset="0"/>
              </a:rPr>
              <a:t>in order to meet the performance </a:t>
            </a:r>
            <a:r>
              <a:rPr lang="en-US" altLang="zh-TW" sz="2800" dirty="0" smtClean="0">
                <a:solidFill>
                  <a:schemeClr val="tx2">
                    <a:lumMod val="75000"/>
                  </a:schemeClr>
                </a:solidFill>
                <a:latin typeface="Times New Roman" panose="02020603050405020304" pitchFamily="18" charset="0"/>
                <a:cs typeface="Times New Roman" panose="02020603050405020304" pitchFamily="18" charset="0"/>
              </a:rPr>
              <a:t>requirements of </a:t>
            </a:r>
            <a:r>
              <a:rPr lang="en-US" altLang="zh-TW" sz="2800" dirty="0">
                <a:solidFill>
                  <a:schemeClr val="tx2">
                    <a:lumMod val="75000"/>
                  </a:schemeClr>
                </a:solidFill>
                <a:latin typeface="Times New Roman" panose="02020603050405020304" pitchFamily="18" charset="0"/>
                <a:cs typeface="Times New Roman" panose="02020603050405020304" pitchFamily="18" charset="0"/>
              </a:rPr>
              <a:t>mobility management in the virtualized environment. </a:t>
            </a:r>
            <a:r>
              <a:rPr lang="en-US" altLang="zh-TW" dirty="0">
                <a:solidFill>
                  <a:schemeClr val="tx2">
                    <a:lumMod val="75000"/>
                  </a:schemeClr>
                </a:solidFill>
                <a:latin typeface="Times New Roman" panose="02020603050405020304" pitchFamily="18" charset="0"/>
                <a:cs typeface="Times New Roman" panose="02020603050405020304" pitchFamily="18" charset="0"/>
              </a:rPr>
              <a:t/>
            </a:r>
            <a:br>
              <a:rPr lang="en-US" altLang="zh-TW" dirty="0">
                <a:solidFill>
                  <a:schemeClr val="tx2">
                    <a:lumMod val="75000"/>
                  </a:schemeClr>
                </a:solidFill>
                <a:latin typeface="Times New Roman" panose="02020603050405020304" pitchFamily="18" charset="0"/>
                <a:cs typeface="Times New Roman" panose="02020603050405020304" pitchFamily="18" charset="0"/>
              </a:rPr>
            </a:br>
            <a:r>
              <a:rPr lang="en-US" altLang="zh-TW" dirty="0">
                <a:solidFill>
                  <a:schemeClr val="tx2">
                    <a:lumMod val="75000"/>
                  </a:schemeClr>
                </a:solidFill>
                <a:latin typeface="Times New Roman" panose="02020603050405020304" pitchFamily="18" charset="0"/>
                <a:cs typeface="Times New Roman" panose="02020603050405020304" pitchFamily="18" charset="0"/>
              </a:rPr>
              <a:t/>
            </a:r>
            <a:br>
              <a:rPr lang="en-US" altLang="zh-TW" dirty="0">
                <a:solidFill>
                  <a:schemeClr val="tx2">
                    <a:lumMod val="75000"/>
                  </a:schemeClr>
                </a:solidFill>
                <a:latin typeface="Times New Roman" panose="02020603050405020304" pitchFamily="18" charset="0"/>
                <a:cs typeface="Times New Roman" panose="02020603050405020304" pitchFamily="18" charset="0"/>
              </a:rPr>
            </a:br>
            <a:endParaRPr lang="en-US" altLang="zh-TW" dirty="0">
              <a:solidFill>
                <a:schemeClr val="tx2">
                  <a:lumMod val="75000"/>
                </a:schemeClr>
              </a:solidFill>
              <a:latin typeface="Times New Roman" panose="02020603050405020304" pitchFamily="18" charset="0"/>
              <a:cs typeface="Times New Roman" panose="02020603050405020304" pitchFamily="18" charset="0"/>
            </a:endParaRPr>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15</a:t>
            </a:fld>
            <a:endParaRPr lang="en-US" altLang="zh-TW"/>
          </a:p>
        </p:txBody>
      </p:sp>
    </p:spTree>
    <p:extLst>
      <p:ext uri="{BB962C8B-B14F-4D97-AF65-F5344CB8AC3E}">
        <p14:creationId xmlns:p14="http://schemas.microsoft.com/office/powerpoint/2010/main" val="7969784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pPr marL="341313" lvl="1" indent="-341313">
              <a:buFont typeface="Wingdings" pitchFamily="2" charset="2"/>
              <a:buChar char="n"/>
            </a:pPr>
            <a:r>
              <a:rPr lang="en-US" altLang="zh-TW" dirty="0">
                <a:solidFill>
                  <a:srgbClr val="1F497D">
                    <a:lumMod val="75000"/>
                  </a:srgbClr>
                </a:solidFill>
                <a:latin typeface="Times New Roman" panose="02020603050405020304" pitchFamily="18" charset="0"/>
                <a:cs typeface="Times New Roman" panose="02020603050405020304" pitchFamily="18" charset="0"/>
              </a:rPr>
              <a:t>The </a:t>
            </a:r>
            <a:r>
              <a:rPr lang="en-US" altLang="zh-TW" dirty="0">
                <a:solidFill>
                  <a:srgbClr val="FF0000"/>
                </a:solidFill>
                <a:latin typeface="Times New Roman" panose="02020603050405020304" pitchFamily="18" charset="0"/>
                <a:cs typeface="Times New Roman" panose="02020603050405020304" pitchFamily="18" charset="0"/>
              </a:rPr>
              <a:t>Virtualized Infrastructure Manager (VIM)</a:t>
            </a:r>
            <a:r>
              <a:rPr lang="en-US" altLang="zh-TW" dirty="0">
                <a:solidFill>
                  <a:srgbClr val="1F497D">
                    <a:lumMod val="75000"/>
                  </a:srgbClr>
                </a:solidFill>
                <a:latin typeface="Times New Roman" panose="02020603050405020304" pitchFamily="18" charset="0"/>
                <a:cs typeface="Times New Roman" panose="02020603050405020304" pitchFamily="18" charset="0"/>
              </a:rPr>
              <a:t> provide optimal mapping of virtual resources used by mobility management function modules to the physical resources including computation, storage and communication resources.</a:t>
            </a:r>
          </a:p>
          <a:p>
            <a:endParaRPr lang="zh-TW" altLang="en-US" dirty="0"/>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16</a:t>
            </a:fld>
            <a:endParaRPr lang="en-US" altLang="zh-TW"/>
          </a:p>
        </p:txBody>
      </p:sp>
    </p:spTree>
    <p:extLst>
      <p:ext uri="{BB962C8B-B14F-4D97-AF65-F5344CB8AC3E}">
        <p14:creationId xmlns:p14="http://schemas.microsoft.com/office/powerpoint/2010/main" val="30902707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5" name="內容版面配置區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16683" y="1600200"/>
            <a:ext cx="7558634" cy="4525963"/>
          </a:xfrm>
        </p:spPr>
      </p:pic>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17</a:t>
            </a:fld>
            <a:endParaRPr lang="en-US" altLang="zh-TW"/>
          </a:p>
        </p:txBody>
      </p:sp>
    </p:spTree>
    <p:extLst>
      <p:ext uri="{BB962C8B-B14F-4D97-AF65-F5344CB8AC3E}">
        <p14:creationId xmlns:p14="http://schemas.microsoft.com/office/powerpoint/2010/main" val="27077794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en-US" altLang="zh-TW" sz="2800" dirty="0">
                <a:solidFill>
                  <a:srgbClr val="1F497D">
                    <a:lumMod val="75000"/>
                  </a:srgbClr>
                </a:solidFill>
                <a:latin typeface="Times New Roman" panose="02020603050405020304" pitchFamily="18" charset="0"/>
                <a:cs typeface="Times New Roman" panose="02020603050405020304" pitchFamily="18" charset="0"/>
              </a:rPr>
              <a:t>Based on the main functions of mobility management, the </a:t>
            </a:r>
            <a:r>
              <a:rPr lang="en-US" altLang="zh-TW" sz="2800" dirty="0">
                <a:solidFill>
                  <a:srgbClr val="FF0000"/>
                </a:solidFill>
                <a:latin typeface="Times New Roman" panose="02020603050405020304" pitchFamily="18" charset="0"/>
                <a:cs typeface="Times New Roman" panose="02020603050405020304" pitchFamily="18" charset="0"/>
              </a:rPr>
              <a:t>first step </a:t>
            </a:r>
            <a:r>
              <a:rPr lang="en-US" altLang="zh-TW" sz="2800" dirty="0">
                <a:solidFill>
                  <a:srgbClr val="1F497D">
                    <a:lumMod val="75000"/>
                  </a:srgbClr>
                </a:solidFill>
                <a:latin typeface="Times New Roman" panose="02020603050405020304" pitchFamily="18" charset="0"/>
                <a:cs typeface="Times New Roman" panose="02020603050405020304" pitchFamily="18" charset="0"/>
              </a:rPr>
              <a:t>for decomposition of mobility management is to split the functions into </a:t>
            </a:r>
            <a:r>
              <a:rPr lang="en-US" altLang="zh-TW" sz="2800" dirty="0">
                <a:solidFill>
                  <a:srgbClr val="FF0000"/>
                </a:solidFill>
                <a:latin typeface="Times New Roman" panose="02020603050405020304" pitchFamily="18" charset="0"/>
                <a:cs typeface="Times New Roman" panose="02020603050405020304" pitchFamily="18" charset="0"/>
              </a:rPr>
              <a:t>control plane </a:t>
            </a:r>
            <a:r>
              <a:rPr lang="en-US" altLang="zh-TW" sz="2800" dirty="0">
                <a:solidFill>
                  <a:srgbClr val="1F497D">
                    <a:lumMod val="75000"/>
                  </a:srgbClr>
                </a:solidFill>
                <a:latin typeface="Times New Roman" panose="02020603050405020304" pitchFamily="18" charset="0"/>
                <a:cs typeface="Times New Roman" panose="02020603050405020304" pitchFamily="18" charset="0"/>
              </a:rPr>
              <a:t>and </a:t>
            </a:r>
            <a:r>
              <a:rPr lang="en-US" altLang="zh-TW" sz="2800" dirty="0">
                <a:solidFill>
                  <a:srgbClr val="FF0000"/>
                </a:solidFill>
                <a:latin typeface="Times New Roman" panose="02020603050405020304" pitchFamily="18" charset="0"/>
                <a:cs typeface="Times New Roman" panose="02020603050405020304" pitchFamily="18" charset="0"/>
              </a:rPr>
              <a:t>data plane</a:t>
            </a:r>
            <a:r>
              <a:rPr lang="en-US" altLang="zh-TW" sz="2800" dirty="0">
                <a:solidFill>
                  <a:srgbClr val="1F497D">
                    <a:lumMod val="75000"/>
                  </a:srgbClr>
                </a:solidFill>
                <a:latin typeface="Times New Roman" panose="02020603050405020304" pitchFamily="18" charset="0"/>
                <a:cs typeface="Times New Roman" panose="02020603050405020304" pitchFamily="18" charset="0"/>
              </a:rPr>
              <a:t>. </a:t>
            </a:r>
          </a:p>
          <a:p>
            <a:r>
              <a:rPr lang="en-US" altLang="zh-TW" sz="2800" dirty="0" smtClean="0">
                <a:solidFill>
                  <a:srgbClr val="1F497D">
                    <a:lumMod val="75000"/>
                  </a:srgbClr>
                </a:solidFill>
                <a:latin typeface="Times New Roman" panose="02020603050405020304" pitchFamily="18" charset="0"/>
                <a:cs typeface="Times New Roman" panose="02020603050405020304" pitchFamily="18" charset="0"/>
              </a:rPr>
              <a:t>Considering </a:t>
            </a:r>
            <a:r>
              <a:rPr lang="en-US" altLang="zh-TW" sz="2800" dirty="0">
                <a:solidFill>
                  <a:srgbClr val="1F497D">
                    <a:lumMod val="75000"/>
                  </a:srgbClr>
                </a:solidFill>
                <a:latin typeface="Times New Roman" panose="02020603050405020304" pitchFamily="18" charset="0"/>
                <a:cs typeface="Times New Roman" panose="02020603050405020304" pitchFamily="18" charset="0"/>
              </a:rPr>
              <a:t>the hierarchical deployment of cellular radio access network, the synchronization problem due to distributed databases, the different mobility features of user equipment as well as the signaling cost on communication links, the </a:t>
            </a:r>
            <a:r>
              <a:rPr lang="en-US" altLang="zh-TW" sz="2800" dirty="0">
                <a:solidFill>
                  <a:srgbClr val="FF0000"/>
                </a:solidFill>
                <a:latin typeface="Times New Roman" panose="02020603050405020304" pitchFamily="18" charset="0"/>
                <a:cs typeface="Times New Roman" panose="02020603050405020304" pitchFamily="18" charset="0"/>
              </a:rPr>
              <a:t>second step </a:t>
            </a:r>
            <a:r>
              <a:rPr lang="en-US" altLang="zh-TW" sz="2800" dirty="0">
                <a:solidFill>
                  <a:srgbClr val="1F497D">
                    <a:lumMod val="75000"/>
                  </a:srgbClr>
                </a:solidFill>
                <a:latin typeface="Times New Roman" panose="02020603050405020304" pitchFamily="18" charset="0"/>
                <a:cs typeface="Times New Roman" panose="02020603050405020304" pitchFamily="18" charset="0"/>
              </a:rPr>
              <a:t>is </a:t>
            </a:r>
            <a:r>
              <a:rPr lang="en-US" altLang="zh-TW" sz="2800" dirty="0">
                <a:solidFill>
                  <a:srgbClr val="FF0000"/>
                </a:solidFill>
                <a:latin typeface="Times New Roman" panose="02020603050405020304" pitchFamily="18" charset="0"/>
                <a:cs typeface="Times New Roman" panose="02020603050405020304" pitchFamily="18" charset="0"/>
              </a:rPr>
              <a:t>decoupling MME into three components</a:t>
            </a:r>
            <a:r>
              <a:rPr lang="en-US" altLang="zh-TW" sz="2800" dirty="0">
                <a:solidFill>
                  <a:srgbClr val="1F497D">
                    <a:lumMod val="75000"/>
                  </a:srgbClr>
                </a:solidFill>
                <a:latin typeface="Times New Roman" panose="02020603050405020304" pitchFamily="18" charset="0"/>
                <a:cs typeface="Times New Roman" panose="02020603050405020304" pitchFamily="18" charset="0"/>
              </a:rPr>
              <a:t> including a component which is located nearby RAN nodes, a component responsible for signaling processing and a component for database query.</a:t>
            </a:r>
            <a:endParaRPr lang="zh-TW" altLang="en-US" sz="2800" dirty="0">
              <a:solidFill>
                <a:srgbClr val="1F497D">
                  <a:lumMod val="75000"/>
                </a:srgbClr>
              </a:solidFill>
              <a:latin typeface="Times New Roman" panose="02020603050405020304" pitchFamily="18" charset="0"/>
              <a:cs typeface="Times New Roman" panose="02020603050405020304" pitchFamily="18" charset="0"/>
            </a:endParaRPr>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18</a:t>
            </a:fld>
            <a:endParaRPr lang="en-US" altLang="zh-TW"/>
          </a:p>
        </p:txBody>
      </p:sp>
    </p:spTree>
    <p:extLst>
      <p:ext uri="{BB962C8B-B14F-4D97-AF65-F5344CB8AC3E}">
        <p14:creationId xmlns:p14="http://schemas.microsoft.com/office/powerpoint/2010/main" val="32154044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en-US" altLang="zh-TW" sz="2800" dirty="0">
                <a:solidFill>
                  <a:srgbClr val="1F497D">
                    <a:lumMod val="75000"/>
                  </a:srgbClr>
                </a:solidFill>
                <a:latin typeface="Times New Roman" panose="02020603050405020304" pitchFamily="18" charset="0"/>
                <a:cs typeface="Times New Roman" panose="02020603050405020304" pitchFamily="18" charset="0"/>
              </a:rPr>
              <a:t>Based on the above consideration of function decomposition and signaling interactions, we adopt the 1:3 mapping solution for </a:t>
            </a:r>
            <a:r>
              <a:rPr lang="en-US" altLang="zh-TW" sz="2800" dirty="0" err="1">
                <a:solidFill>
                  <a:srgbClr val="1F497D">
                    <a:lumMod val="75000"/>
                  </a:srgbClr>
                </a:solidFill>
                <a:latin typeface="Times New Roman" panose="02020603050405020304" pitchFamily="18" charset="0"/>
                <a:cs typeface="Times New Roman" panose="02020603050405020304" pitchFamily="18" charset="0"/>
              </a:rPr>
              <a:t>vMME</a:t>
            </a:r>
            <a:r>
              <a:rPr lang="en-US" altLang="zh-TW" sz="2800" dirty="0">
                <a:solidFill>
                  <a:srgbClr val="1F497D">
                    <a:lumMod val="75000"/>
                  </a:srgbClr>
                </a:solidFill>
                <a:latin typeface="Times New Roman" panose="02020603050405020304" pitchFamily="18" charset="0"/>
                <a:cs typeface="Times New Roman" panose="02020603050405020304" pitchFamily="18" charset="0"/>
              </a:rPr>
              <a:t>, and divide the </a:t>
            </a:r>
            <a:r>
              <a:rPr lang="en-US" altLang="zh-TW" sz="2800" dirty="0" err="1">
                <a:solidFill>
                  <a:srgbClr val="1F497D">
                    <a:lumMod val="75000"/>
                  </a:srgbClr>
                </a:solidFill>
                <a:latin typeface="Times New Roman" panose="02020603050405020304" pitchFamily="18" charset="0"/>
                <a:cs typeface="Times New Roman" panose="02020603050405020304" pitchFamily="18" charset="0"/>
              </a:rPr>
              <a:t>vMME</a:t>
            </a:r>
            <a:r>
              <a:rPr lang="en-US" altLang="zh-TW" sz="2800" dirty="0">
                <a:solidFill>
                  <a:srgbClr val="1F497D">
                    <a:lumMod val="75000"/>
                  </a:srgbClr>
                </a:solidFill>
                <a:latin typeface="Times New Roman" panose="02020603050405020304" pitchFamily="18" charset="0"/>
                <a:cs typeface="Times New Roman" panose="02020603050405020304" pitchFamily="18" charset="0"/>
              </a:rPr>
              <a:t> into three virtual components including </a:t>
            </a:r>
            <a:r>
              <a:rPr lang="en-US" altLang="zh-TW" sz="2800" dirty="0">
                <a:solidFill>
                  <a:srgbClr val="FF0000"/>
                </a:solidFill>
                <a:latin typeface="Times New Roman" panose="02020603050405020304" pitchFamily="18" charset="0"/>
                <a:cs typeface="Times New Roman" panose="02020603050405020304" pitchFamily="18" charset="0"/>
              </a:rPr>
              <a:t>Mobility Signaling Forwarding</a:t>
            </a:r>
            <a:r>
              <a:rPr lang="en-US" altLang="zh-TW" sz="2800" dirty="0">
                <a:solidFill>
                  <a:srgbClr val="1F497D">
                    <a:lumMod val="75000"/>
                  </a:srgbClr>
                </a:solidFill>
                <a:latin typeface="Times New Roman" panose="02020603050405020304" pitchFamily="18" charset="0"/>
                <a:cs typeface="Times New Roman" panose="02020603050405020304" pitchFamily="18" charset="0"/>
              </a:rPr>
              <a:t> </a:t>
            </a:r>
            <a:r>
              <a:rPr lang="en-US" altLang="zh-TW" sz="2800" dirty="0">
                <a:solidFill>
                  <a:srgbClr val="FF0000"/>
                </a:solidFill>
                <a:latin typeface="Times New Roman" panose="02020603050405020304" pitchFamily="18" charset="0"/>
                <a:cs typeface="Times New Roman" panose="02020603050405020304" pitchFamily="18" charset="0"/>
              </a:rPr>
              <a:t>(MSF)</a:t>
            </a:r>
            <a:r>
              <a:rPr lang="en-US" altLang="zh-TW" sz="2800" dirty="0">
                <a:solidFill>
                  <a:srgbClr val="1F497D">
                    <a:lumMod val="75000"/>
                  </a:srgbClr>
                </a:solidFill>
                <a:latin typeface="Times New Roman" panose="02020603050405020304" pitchFamily="18" charset="0"/>
                <a:cs typeface="Times New Roman" panose="02020603050405020304" pitchFamily="18" charset="0"/>
              </a:rPr>
              <a:t>,</a:t>
            </a:r>
            <a:r>
              <a:rPr lang="en-US" altLang="zh-TW" sz="2800" dirty="0">
                <a:solidFill>
                  <a:srgbClr val="FF0000"/>
                </a:solidFill>
                <a:latin typeface="Times New Roman" panose="02020603050405020304" pitchFamily="18" charset="0"/>
                <a:cs typeface="Times New Roman" panose="02020603050405020304" pitchFamily="18" charset="0"/>
              </a:rPr>
              <a:t>Mobility Management Processor (MMP)</a:t>
            </a:r>
            <a:r>
              <a:rPr lang="en-US" altLang="zh-TW" sz="2800" dirty="0">
                <a:solidFill>
                  <a:srgbClr val="1F497D">
                    <a:lumMod val="75000"/>
                  </a:srgbClr>
                </a:solidFill>
                <a:latin typeface="Times New Roman" panose="02020603050405020304" pitchFamily="18" charset="0"/>
                <a:cs typeface="Times New Roman" panose="02020603050405020304" pitchFamily="18" charset="0"/>
              </a:rPr>
              <a:t> and </a:t>
            </a:r>
            <a:r>
              <a:rPr lang="en-US" altLang="zh-TW" sz="2800" dirty="0">
                <a:solidFill>
                  <a:srgbClr val="FF0000"/>
                </a:solidFill>
                <a:latin typeface="Times New Roman" panose="02020603050405020304" pitchFamily="18" charset="0"/>
                <a:cs typeface="Times New Roman" panose="02020603050405020304" pitchFamily="18" charset="0"/>
              </a:rPr>
              <a:t>Data Query Update (DQU</a:t>
            </a:r>
            <a:r>
              <a:rPr lang="en-US" altLang="zh-TW" sz="2800" dirty="0" smtClean="0">
                <a:solidFill>
                  <a:srgbClr val="FF0000"/>
                </a:solidFill>
                <a:latin typeface="Times New Roman" panose="02020603050405020304" pitchFamily="18" charset="0"/>
                <a:cs typeface="Times New Roman" panose="02020603050405020304" pitchFamily="18" charset="0"/>
              </a:rPr>
              <a:t>)</a:t>
            </a:r>
            <a:r>
              <a:rPr lang="en-US" altLang="zh-TW" sz="2800" dirty="0" smtClean="0">
                <a:solidFill>
                  <a:srgbClr val="1F497D">
                    <a:lumMod val="75000"/>
                  </a:srgbClr>
                </a:solidFill>
                <a:latin typeface="Times New Roman" panose="02020603050405020304" pitchFamily="18" charset="0"/>
                <a:cs typeface="Times New Roman" panose="02020603050405020304" pitchFamily="18" charset="0"/>
              </a:rPr>
              <a:t>.</a:t>
            </a:r>
          </a:p>
          <a:p>
            <a:pPr marL="742950" lvl="1" indent="-342900"/>
            <a:r>
              <a:rPr lang="en-US" altLang="zh-TW" dirty="0">
                <a:solidFill>
                  <a:srgbClr val="1F497D">
                    <a:lumMod val="75000"/>
                  </a:srgbClr>
                </a:solidFill>
                <a:latin typeface="Times New Roman" panose="02020603050405020304" pitchFamily="18" charset="0"/>
                <a:cs typeface="Times New Roman" panose="02020603050405020304" pitchFamily="18" charset="0"/>
              </a:rPr>
              <a:t>MSF: it is responsible for receiving all the </a:t>
            </a:r>
            <a:r>
              <a:rPr lang="en-US" altLang="zh-TW" dirty="0" smtClean="0">
                <a:solidFill>
                  <a:srgbClr val="1F497D">
                    <a:lumMod val="75000"/>
                  </a:srgbClr>
                </a:solidFill>
                <a:latin typeface="Times New Roman" panose="02020603050405020304" pitchFamily="18" charset="0"/>
                <a:cs typeface="Times New Roman" panose="02020603050405020304" pitchFamily="18" charset="0"/>
              </a:rPr>
              <a:t>mobility management </a:t>
            </a:r>
            <a:r>
              <a:rPr lang="en-US" altLang="zh-TW" dirty="0">
                <a:solidFill>
                  <a:srgbClr val="1F497D">
                    <a:lumMod val="75000"/>
                  </a:srgbClr>
                </a:solidFill>
                <a:latin typeface="Times New Roman" panose="02020603050405020304" pitchFamily="18" charset="0"/>
                <a:cs typeface="Times New Roman" panose="02020603050405020304" pitchFamily="18" charset="0"/>
              </a:rPr>
              <a:t>signaling messages from core network and </a:t>
            </a:r>
            <a:r>
              <a:rPr lang="en-US" altLang="zh-TW" dirty="0" smtClean="0">
                <a:solidFill>
                  <a:srgbClr val="1F497D">
                    <a:lumMod val="75000"/>
                  </a:srgbClr>
                </a:solidFill>
                <a:latin typeface="Times New Roman" panose="02020603050405020304" pitchFamily="18" charset="0"/>
                <a:cs typeface="Times New Roman" panose="02020603050405020304" pitchFamily="18" charset="0"/>
              </a:rPr>
              <a:t>radio access </a:t>
            </a:r>
            <a:r>
              <a:rPr lang="en-US" altLang="zh-TW" dirty="0">
                <a:solidFill>
                  <a:srgbClr val="1F497D">
                    <a:lumMod val="75000"/>
                  </a:srgbClr>
                </a:solidFill>
                <a:latin typeface="Times New Roman" panose="02020603050405020304" pitchFamily="18" charset="0"/>
                <a:cs typeface="Times New Roman" panose="02020603050405020304" pitchFamily="18" charset="0"/>
              </a:rPr>
              <a:t>network, and forwarding or replying some of the mobility management signaling messages. It actually acts as </a:t>
            </a:r>
            <a:r>
              <a:rPr lang="en-US" altLang="zh-TW" dirty="0" smtClean="0">
                <a:solidFill>
                  <a:srgbClr val="FF0000"/>
                </a:solidFill>
                <a:latin typeface="Times New Roman" panose="02020603050405020304" pitchFamily="18" charset="0"/>
                <a:cs typeface="Times New Roman" panose="02020603050405020304" pitchFamily="18" charset="0"/>
              </a:rPr>
              <a:t>the communication </a:t>
            </a:r>
            <a:r>
              <a:rPr lang="en-US" altLang="zh-TW" dirty="0">
                <a:solidFill>
                  <a:srgbClr val="FF0000"/>
                </a:solidFill>
                <a:latin typeface="Times New Roman" panose="02020603050405020304" pitchFamily="18" charset="0"/>
                <a:cs typeface="Times New Roman" panose="02020603050405020304" pitchFamily="18" charset="0"/>
              </a:rPr>
              <a:t>interface between </a:t>
            </a:r>
            <a:r>
              <a:rPr lang="en-US" altLang="zh-TW" dirty="0" err="1">
                <a:solidFill>
                  <a:srgbClr val="FF0000"/>
                </a:solidFill>
                <a:latin typeface="Times New Roman" panose="02020603050405020304" pitchFamily="18" charset="0"/>
                <a:cs typeface="Times New Roman" panose="02020603050405020304" pitchFamily="18" charset="0"/>
              </a:rPr>
              <a:t>vMME</a:t>
            </a:r>
            <a:r>
              <a:rPr lang="en-US" altLang="zh-TW" dirty="0">
                <a:solidFill>
                  <a:srgbClr val="FF0000"/>
                </a:solidFill>
                <a:latin typeface="Times New Roman" panose="02020603050405020304" pitchFamily="18" charset="0"/>
                <a:cs typeface="Times New Roman" panose="02020603050405020304" pitchFamily="18" charset="0"/>
              </a:rPr>
              <a:t> and other </a:t>
            </a:r>
            <a:r>
              <a:rPr lang="en-US" altLang="zh-TW" dirty="0" smtClean="0">
                <a:solidFill>
                  <a:srgbClr val="FF0000"/>
                </a:solidFill>
                <a:latin typeface="Times New Roman" panose="02020603050405020304" pitchFamily="18" charset="0"/>
                <a:cs typeface="Times New Roman" panose="02020603050405020304" pitchFamily="18" charset="0"/>
              </a:rPr>
              <a:t>network entities</a:t>
            </a:r>
            <a:r>
              <a:rPr lang="en-US" altLang="zh-TW" dirty="0">
                <a:solidFill>
                  <a:srgbClr val="1F497D">
                    <a:lumMod val="75000"/>
                  </a:srgbClr>
                </a:solidFill>
                <a:latin typeface="Times New Roman" panose="02020603050405020304" pitchFamily="18" charset="0"/>
                <a:cs typeface="Times New Roman" panose="02020603050405020304" pitchFamily="18" charset="0"/>
              </a:rPr>
              <a:t>. Some of the mobility context information of </a:t>
            </a:r>
            <a:r>
              <a:rPr lang="en-US" altLang="zh-TW" dirty="0" smtClean="0">
                <a:solidFill>
                  <a:srgbClr val="1F497D">
                    <a:lumMod val="75000"/>
                  </a:srgbClr>
                </a:solidFill>
                <a:latin typeface="Times New Roman" panose="02020603050405020304" pitchFamily="18" charset="0"/>
                <a:cs typeface="Times New Roman" panose="02020603050405020304" pitchFamily="18" charset="0"/>
              </a:rPr>
              <a:t>mobile users </a:t>
            </a:r>
            <a:r>
              <a:rPr lang="en-US" altLang="zh-TW" dirty="0">
                <a:solidFill>
                  <a:srgbClr val="1F497D">
                    <a:lumMod val="75000"/>
                  </a:srgbClr>
                </a:solidFill>
                <a:latin typeface="Times New Roman" panose="02020603050405020304" pitchFamily="18" charset="0"/>
                <a:cs typeface="Times New Roman" panose="02020603050405020304" pitchFamily="18" charset="0"/>
              </a:rPr>
              <a:t>is stored in MSF.</a:t>
            </a:r>
          </a:p>
          <a:p>
            <a:endParaRPr lang="zh-TW" altLang="en-US" sz="2800" dirty="0">
              <a:solidFill>
                <a:srgbClr val="1F497D">
                  <a:lumMod val="75000"/>
                </a:srgbClr>
              </a:solidFill>
              <a:latin typeface="Times New Roman" panose="02020603050405020304" pitchFamily="18" charset="0"/>
              <a:cs typeface="Times New Roman" panose="02020603050405020304" pitchFamily="18" charset="0"/>
            </a:endParaRPr>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19</a:t>
            </a:fld>
            <a:endParaRPr lang="en-US" altLang="zh-TW"/>
          </a:p>
        </p:txBody>
      </p:sp>
    </p:spTree>
    <p:extLst>
      <p:ext uri="{BB962C8B-B14F-4D97-AF65-F5344CB8AC3E}">
        <p14:creationId xmlns:p14="http://schemas.microsoft.com/office/powerpoint/2010/main" val="16711559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latin typeface="Times New Roman" panose="02020603050405020304" pitchFamily="18" charset="0"/>
                <a:cs typeface="Times New Roman" panose="02020603050405020304" pitchFamily="18" charset="0"/>
              </a:rPr>
              <a:t>OUTLINE</a:t>
            </a:r>
            <a:endParaRPr lang="zh-TW" altLang="en-US" dirty="0">
              <a:latin typeface="Times New Roman" panose="02020603050405020304" pitchFamily="18" charset="0"/>
              <a:cs typeface="Times New Roman" panose="02020603050405020304" pitchFamily="18" charset="0"/>
            </a:endParaRPr>
          </a:p>
        </p:txBody>
      </p:sp>
      <p:sp>
        <p:nvSpPr>
          <p:cNvPr id="3" name="內容版面配置區 2"/>
          <p:cNvSpPr>
            <a:spLocks noGrp="1"/>
          </p:cNvSpPr>
          <p:nvPr>
            <p:ph idx="1"/>
          </p:nvPr>
        </p:nvSpPr>
        <p:spPr>
          <a:xfrm>
            <a:off x="609600" y="1600201"/>
            <a:ext cx="9799320" cy="4929809"/>
          </a:xfrm>
        </p:spPr>
        <p:txBody>
          <a:bodyPr/>
          <a:lstStyle/>
          <a:p>
            <a:r>
              <a:rPr lang="en-US" sz="2800" dirty="0">
                <a:latin typeface="Times New Roman" panose="02020603050405020304" pitchFamily="18" charset="0"/>
                <a:cs typeface="Times New Roman" panose="02020603050405020304" pitchFamily="18" charset="0"/>
              </a:rPr>
              <a:t>ABSTRACT</a:t>
            </a:r>
          </a:p>
          <a:p>
            <a:r>
              <a:rPr lang="en-US" sz="2800" dirty="0" smtClean="0">
                <a:latin typeface="Times New Roman" panose="02020603050405020304" pitchFamily="18" charset="0"/>
                <a:cs typeface="Times New Roman" panose="02020603050405020304" pitchFamily="18" charset="0"/>
              </a:rPr>
              <a:t>Introduction</a:t>
            </a:r>
          </a:p>
          <a:p>
            <a:r>
              <a:rPr lang="en-US" sz="2800" dirty="0" smtClean="0">
                <a:latin typeface="Times New Roman" panose="02020603050405020304" pitchFamily="18" charset="0"/>
                <a:cs typeface="Times New Roman" panose="02020603050405020304" pitchFamily="18" charset="0"/>
              </a:rPr>
              <a:t>System model</a:t>
            </a:r>
          </a:p>
          <a:p>
            <a:r>
              <a:rPr lang="en-US" sz="2800" dirty="0" smtClean="0">
                <a:latin typeface="Times New Roman" panose="02020603050405020304" pitchFamily="18" charset="0"/>
                <a:cs typeface="Times New Roman" panose="02020603050405020304" pitchFamily="18" charset="0"/>
              </a:rPr>
              <a:t>Problem formulation</a:t>
            </a:r>
          </a:p>
          <a:p>
            <a:r>
              <a:rPr lang="en-US" sz="2800" dirty="0" smtClean="0">
                <a:latin typeface="Times New Roman" panose="02020603050405020304" pitchFamily="18" charset="0"/>
                <a:cs typeface="Times New Roman" panose="02020603050405020304" pitchFamily="18" charset="0"/>
              </a:rPr>
              <a:t>Performance evaluation</a:t>
            </a:r>
            <a:endParaRPr lang="en-US" sz="2800" dirty="0">
              <a:latin typeface="Times New Roman" panose="02020603050405020304" pitchFamily="18" charset="0"/>
              <a:cs typeface="Times New Roman" panose="02020603050405020304" pitchFamily="18" charset="0"/>
            </a:endParaRPr>
          </a:p>
          <a:p>
            <a:r>
              <a:rPr lang="en-US" altLang="zh-TW" sz="2800" dirty="0" smtClean="0">
                <a:latin typeface="Times New Roman" panose="02020603050405020304" pitchFamily="18" charset="0"/>
                <a:cs typeface="Times New Roman" panose="02020603050405020304" pitchFamily="18" charset="0"/>
              </a:rPr>
              <a:t>Conclusion</a:t>
            </a:r>
          </a:p>
          <a:p>
            <a:r>
              <a:rPr lang="en-US" altLang="zh-TW" sz="2800" dirty="0">
                <a:latin typeface="Times New Roman" panose="02020603050405020304" pitchFamily="18" charset="0"/>
                <a:cs typeface="Times New Roman" panose="02020603050405020304" pitchFamily="18" charset="0"/>
              </a:rPr>
              <a:t>References</a:t>
            </a:r>
            <a:endParaRPr lang="en-US" altLang="zh-TW" sz="2800" dirty="0" smtClean="0">
              <a:latin typeface="Times New Roman" panose="02020603050405020304" pitchFamily="18" charset="0"/>
              <a:cs typeface="Times New Roman" panose="02020603050405020304" pitchFamily="18" charset="0"/>
            </a:endParaRPr>
          </a:p>
          <a:p>
            <a:pPr marL="0" indent="0">
              <a:buNone/>
            </a:pPr>
            <a:endParaRPr lang="en-US" sz="2800" dirty="0" smtClean="0">
              <a:latin typeface="Times New Roman" panose="02020603050405020304" pitchFamily="18" charset="0"/>
              <a:cs typeface="Times New Roman" panose="02020603050405020304" pitchFamily="18" charset="0"/>
            </a:endParaRPr>
          </a:p>
          <a:p>
            <a:endParaRPr lang="en-US" altLang="zh-TW" sz="2800" dirty="0">
              <a:latin typeface="Times New Roman" panose="02020603050405020304" pitchFamily="18" charset="0"/>
              <a:cs typeface="Times New Roman" panose="02020603050405020304" pitchFamily="18" charset="0"/>
            </a:endParaRPr>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a:ea typeface="新細明體" charset="-120"/>
              </a:rPr>
              <a:pPr fontAlgn="base">
                <a:spcBef>
                  <a:spcPct val="0"/>
                </a:spcBef>
                <a:spcAft>
                  <a:spcPct val="0"/>
                </a:spcAft>
              </a:pPr>
              <a:t>2</a:t>
            </a:fld>
            <a:endParaRPr lang="en-US" altLang="zh-TW" dirty="0">
              <a:ea typeface="新細明體" charset="-120"/>
            </a:endParaRPr>
          </a:p>
        </p:txBody>
      </p:sp>
    </p:spTree>
    <p:extLst>
      <p:ext uri="{BB962C8B-B14F-4D97-AF65-F5344CB8AC3E}">
        <p14:creationId xmlns:p14="http://schemas.microsoft.com/office/powerpoint/2010/main" val="31810246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pPr marL="742950" lvl="1" indent="-342900"/>
            <a:r>
              <a:rPr lang="en-US" altLang="zh-TW" dirty="0" smtClean="0">
                <a:solidFill>
                  <a:srgbClr val="1F497D">
                    <a:lumMod val="75000"/>
                  </a:srgbClr>
                </a:solidFill>
                <a:latin typeface="Times New Roman" panose="02020603050405020304" pitchFamily="18" charset="0"/>
                <a:cs typeface="Times New Roman" panose="02020603050405020304" pitchFamily="18" charset="0"/>
              </a:rPr>
              <a:t>MMP</a:t>
            </a:r>
            <a:r>
              <a:rPr lang="en-US" altLang="zh-TW" dirty="0">
                <a:solidFill>
                  <a:srgbClr val="1F497D">
                    <a:lumMod val="75000"/>
                  </a:srgbClr>
                </a:solidFill>
                <a:latin typeface="Times New Roman" panose="02020603050405020304" pitchFamily="18" charset="0"/>
                <a:cs typeface="Times New Roman" panose="02020603050405020304" pitchFamily="18" charset="0"/>
              </a:rPr>
              <a:t>: It is in charge of implementing </a:t>
            </a:r>
            <a:r>
              <a:rPr lang="en-US" altLang="zh-TW" dirty="0">
                <a:solidFill>
                  <a:srgbClr val="FF0000"/>
                </a:solidFill>
                <a:latin typeface="Times New Roman" panose="02020603050405020304" pitchFamily="18" charset="0"/>
                <a:cs typeface="Times New Roman" panose="02020603050405020304" pitchFamily="18" charset="0"/>
              </a:rPr>
              <a:t>mobility management function logic</a:t>
            </a:r>
            <a:r>
              <a:rPr lang="en-US" altLang="zh-TW" dirty="0">
                <a:solidFill>
                  <a:srgbClr val="1F497D">
                    <a:lumMod val="75000"/>
                  </a:srgbClr>
                </a:solidFill>
                <a:latin typeface="Times New Roman" panose="02020603050405020304" pitchFamily="18" charset="0"/>
                <a:cs typeface="Times New Roman" panose="02020603050405020304" pitchFamily="18" charset="0"/>
              </a:rPr>
              <a:t>, and mobility context information </a:t>
            </a:r>
            <a:r>
              <a:rPr lang="en-US" altLang="zh-TW" dirty="0" smtClean="0">
                <a:solidFill>
                  <a:srgbClr val="1F497D">
                    <a:lumMod val="75000"/>
                  </a:srgbClr>
                </a:solidFill>
                <a:latin typeface="Times New Roman" panose="02020603050405020304" pitchFamily="18" charset="0"/>
                <a:cs typeface="Times New Roman" panose="02020603050405020304" pitchFamily="18" charset="0"/>
              </a:rPr>
              <a:t>of mobile </a:t>
            </a:r>
            <a:r>
              <a:rPr lang="en-US" altLang="zh-TW" dirty="0">
                <a:solidFill>
                  <a:srgbClr val="1F497D">
                    <a:lumMod val="75000"/>
                  </a:srgbClr>
                </a:solidFill>
                <a:latin typeface="Times New Roman" panose="02020603050405020304" pitchFamily="18" charset="0"/>
                <a:cs typeface="Times New Roman" panose="02020603050405020304" pitchFamily="18" charset="0"/>
              </a:rPr>
              <a:t>users is also stored in MMP. When MMP </a:t>
            </a:r>
            <a:r>
              <a:rPr lang="en-US" altLang="zh-TW" dirty="0" smtClean="0">
                <a:solidFill>
                  <a:srgbClr val="1F497D">
                    <a:lumMod val="75000"/>
                  </a:srgbClr>
                </a:solidFill>
                <a:latin typeface="Times New Roman" panose="02020603050405020304" pitchFamily="18" charset="0"/>
                <a:cs typeface="Times New Roman" panose="02020603050405020304" pitchFamily="18" charset="0"/>
              </a:rPr>
              <a:t>receives the </a:t>
            </a:r>
            <a:r>
              <a:rPr lang="en-US" altLang="zh-TW" dirty="0">
                <a:solidFill>
                  <a:srgbClr val="1F497D">
                    <a:lumMod val="75000"/>
                  </a:srgbClr>
                </a:solidFill>
                <a:latin typeface="Times New Roman" panose="02020603050405020304" pitchFamily="18" charset="0"/>
                <a:cs typeface="Times New Roman" panose="02020603050405020304" pitchFamily="18" charset="0"/>
              </a:rPr>
              <a:t>signaling messages from other network entities </a:t>
            </a:r>
            <a:r>
              <a:rPr lang="en-US" altLang="zh-TW" dirty="0" smtClean="0">
                <a:solidFill>
                  <a:srgbClr val="1F497D">
                    <a:lumMod val="75000"/>
                  </a:srgbClr>
                </a:solidFill>
                <a:latin typeface="Times New Roman" panose="02020603050405020304" pitchFamily="18" charset="0"/>
                <a:cs typeface="Times New Roman" panose="02020603050405020304" pitchFamily="18" charset="0"/>
              </a:rPr>
              <a:t>forwarded from </a:t>
            </a:r>
            <a:r>
              <a:rPr lang="en-US" altLang="zh-TW" dirty="0">
                <a:solidFill>
                  <a:srgbClr val="1F497D">
                    <a:lumMod val="75000"/>
                  </a:srgbClr>
                </a:solidFill>
                <a:latin typeface="Times New Roman" panose="02020603050405020304" pitchFamily="18" charset="0"/>
                <a:cs typeface="Times New Roman" panose="02020603050405020304" pitchFamily="18" charset="0"/>
              </a:rPr>
              <a:t>the MSFs, MMP proceeds the signaling messages according to its functional logic</a:t>
            </a:r>
            <a:r>
              <a:rPr lang="en-US" altLang="zh-TW" dirty="0" smtClean="0">
                <a:solidFill>
                  <a:srgbClr val="1F497D">
                    <a:lumMod val="75000"/>
                  </a:srgbClr>
                </a:solidFill>
                <a:latin typeface="Times New Roman" panose="02020603050405020304" pitchFamily="18" charset="0"/>
                <a:cs typeface="Times New Roman" panose="02020603050405020304" pitchFamily="18" charset="0"/>
              </a:rPr>
              <a:t>.</a:t>
            </a:r>
          </a:p>
          <a:p>
            <a:pPr marL="742950" lvl="1" indent="-342900"/>
            <a:r>
              <a:rPr lang="en-US" altLang="zh-TW" dirty="0">
                <a:solidFill>
                  <a:srgbClr val="1F497D">
                    <a:lumMod val="75000"/>
                  </a:srgbClr>
                </a:solidFill>
                <a:latin typeface="Times New Roman" panose="02020603050405020304" pitchFamily="18" charset="0"/>
                <a:cs typeface="Times New Roman" panose="02020603050405020304" pitchFamily="18" charset="0"/>
              </a:rPr>
              <a:t>If the data cannot be obtained in the MMP cache during the process, which are required for mobility management signaling process, then the MMP sends a query request to the DQU, and the required data is obtained for signaling process from the DQU’s reply for the query request. </a:t>
            </a:r>
          </a:p>
          <a:p>
            <a:pPr marL="742950" lvl="1" indent="-342900"/>
            <a:endParaRPr lang="en-US" altLang="zh-TW" dirty="0" smtClean="0">
              <a:solidFill>
                <a:srgbClr val="1F497D">
                  <a:lumMod val="75000"/>
                </a:srgbClr>
              </a:solidFill>
              <a:latin typeface="Times New Roman" panose="02020603050405020304" pitchFamily="18" charset="0"/>
              <a:cs typeface="Times New Roman" panose="02020603050405020304" pitchFamily="18" charset="0"/>
            </a:endParaRPr>
          </a:p>
          <a:p>
            <a:pPr marL="742950" lvl="1" indent="-342900"/>
            <a:endParaRPr lang="en-US" altLang="zh-TW" dirty="0" smtClean="0">
              <a:solidFill>
                <a:srgbClr val="1F497D">
                  <a:lumMod val="75000"/>
                </a:srgbClr>
              </a:solidFill>
              <a:latin typeface="Times New Roman" panose="02020603050405020304" pitchFamily="18" charset="0"/>
              <a:cs typeface="Times New Roman" panose="02020603050405020304" pitchFamily="18" charset="0"/>
            </a:endParaRPr>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20</a:t>
            </a:fld>
            <a:endParaRPr lang="en-US" altLang="zh-TW"/>
          </a:p>
        </p:txBody>
      </p:sp>
    </p:spTree>
    <p:extLst>
      <p:ext uri="{BB962C8B-B14F-4D97-AF65-F5344CB8AC3E}">
        <p14:creationId xmlns:p14="http://schemas.microsoft.com/office/powerpoint/2010/main" val="3023424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pPr marL="742950" lvl="1" indent="-342900"/>
            <a:r>
              <a:rPr lang="en-US" altLang="zh-TW" dirty="0" smtClean="0">
                <a:solidFill>
                  <a:srgbClr val="1F497D">
                    <a:lumMod val="75000"/>
                  </a:srgbClr>
                </a:solidFill>
                <a:latin typeface="Times New Roman" panose="02020603050405020304" pitchFamily="18" charset="0"/>
                <a:cs typeface="Times New Roman" panose="02020603050405020304" pitchFamily="18" charset="0"/>
              </a:rPr>
              <a:t>When </a:t>
            </a:r>
            <a:r>
              <a:rPr lang="en-US" altLang="zh-TW" dirty="0">
                <a:solidFill>
                  <a:srgbClr val="1F497D">
                    <a:lumMod val="75000"/>
                  </a:srgbClr>
                </a:solidFill>
                <a:latin typeface="Times New Roman" panose="02020603050405020304" pitchFamily="18" charset="0"/>
                <a:cs typeface="Times New Roman" panose="02020603050405020304" pitchFamily="18" charset="0"/>
              </a:rPr>
              <a:t>the MMP completes the processing, and the signaling message generated by the MMP needs to be sent to specified network entities, the MMP sends the signaling message to the corresponding MSF, which is used for forwarding the signaling message to that corresponding network entities</a:t>
            </a:r>
            <a:r>
              <a:rPr lang="en-US" altLang="zh-TW" dirty="0" smtClean="0">
                <a:solidFill>
                  <a:srgbClr val="1F497D">
                    <a:lumMod val="75000"/>
                  </a:srgbClr>
                </a:solidFill>
                <a:latin typeface="Times New Roman" panose="02020603050405020304" pitchFamily="18" charset="0"/>
                <a:cs typeface="Times New Roman" panose="02020603050405020304" pitchFamily="18" charset="0"/>
              </a:rPr>
              <a:t>.</a:t>
            </a:r>
          </a:p>
          <a:p>
            <a:pPr marL="742950" lvl="1" indent="-342900"/>
            <a:r>
              <a:rPr lang="en-US" altLang="zh-TW" dirty="0" smtClean="0">
                <a:solidFill>
                  <a:srgbClr val="1F497D">
                    <a:lumMod val="75000"/>
                  </a:srgbClr>
                </a:solidFill>
                <a:latin typeface="Times New Roman" panose="02020603050405020304" pitchFamily="18" charset="0"/>
                <a:cs typeface="Times New Roman" panose="02020603050405020304" pitchFamily="18" charset="0"/>
              </a:rPr>
              <a:t>If </a:t>
            </a:r>
            <a:r>
              <a:rPr lang="en-US" altLang="zh-TW" dirty="0">
                <a:solidFill>
                  <a:srgbClr val="1F497D">
                    <a:lumMod val="75000"/>
                  </a:srgbClr>
                </a:solidFill>
                <a:latin typeface="Times New Roman" panose="02020603050405020304" pitchFamily="18" charset="0"/>
                <a:cs typeface="Times New Roman" panose="02020603050405020304" pitchFamily="18" charset="0"/>
              </a:rPr>
              <a:t>the data in the database is needed to be updated according to the MMP processing, then the MMP sends an update database request to DQU, and the database update operation would be performed by DQU. </a:t>
            </a:r>
            <a:br>
              <a:rPr lang="en-US" altLang="zh-TW" dirty="0">
                <a:solidFill>
                  <a:srgbClr val="1F497D">
                    <a:lumMod val="75000"/>
                  </a:srgbClr>
                </a:solidFill>
                <a:latin typeface="Times New Roman" panose="02020603050405020304" pitchFamily="18" charset="0"/>
                <a:cs typeface="Times New Roman" panose="02020603050405020304" pitchFamily="18" charset="0"/>
              </a:rPr>
            </a:br>
            <a:endParaRPr lang="zh-TW" altLang="en-US" dirty="0">
              <a:solidFill>
                <a:srgbClr val="1F497D">
                  <a:lumMod val="75000"/>
                </a:srgbClr>
              </a:solidFill>
              <a:latin typeface="Times New Roman" panose="02020603050405020304" pitchFamily="18" charset="0"/>
              <a:cs typeface="Times New Roman" panose="02020603050405020304" pitchFamily="18" charset="0"/>
            </a:endParaRPr>
          </a:p>
          <a:p>
            <a:endParaRPr lang="zh-TW" altLang="en-US" dirty="0"/>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21</a:t>
            </a:fld>
            <a:endParaRPr lang="en-US" altLang="zh-TW"/>
          </a:p>
        </p:txBody>
      </p:sp>
    </p:spTree>
    <p:extLst>
      <p:ext uri="{BB962C8B-B14F-4D97-AF65-F5344CB8AC3E}">
        <p14:creationId xmlns:p14="http://schemas.microsoft.com/office/powerpoint/2010/main" val="778167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pPr marL="742950" lvl="1" indent="-342900"/>
            <a:r>
              <a:rPr lang="en-US" altLang="zh-TW" dirty="0">
                <a:solidFill>
                  <a:srgbClr val="1F497D">
                    <a:lumMod val="75000"/>
                  </a:srgbClr>
                </a:solidFill>
                <a:latin typeface="Times New Roman" panose="02020603050405020304" pitchFamily="18" charset="0"/>
                <a:cs typeface="Times New Roman" panose="02020603050405020304" pitchFamily="18" charset="0"/>
              </a:rPr>
              <a:t>DQU: It is responsible for </a:t>
            </a:r>
            <a:r>
              <a:rPr lang="en-US" altLang="zh-TW" dirty="0">
                <a:solidFill>
                  <a:srgbClr val="FF0000"/>
                </a:solidFill>
                <a:latin typeface="Times New Roman" panose="02020603050405020304" pitchFamily="18" charset="0"/>
                <a:cs typeface="Times New Roman" panose="02020603050405020304" pitchFamily="18" charset="0"/>
              </a:rPr>
              <a:t>querying and updating the relevant state information of mobile users</a:t>
            </a:r>
            <a:r>
              <a:rPr lang="en-US" altLang="zh-TW" dirty="0">
                <a:solidFill>
                  <a:srgbClr val="1F497D">
                    <a:lumMod val="75000"/>
                  </a:srgbClr>
                </a:solidFill>
                <a:latin typeface="Times New Roman" panose="02020603050405020304" pitchFamily="18" charset="0"/>
                <a:cs typeface="Times New Roman" panose="02020603050405020304" pitchFamily="18" charset="0"/>
              </a:rPr>
              <a:t>, and it also stores some mobility context information for mobile users. When DQU receives the data query request from the MMP, it queries the related data and returns the query result to the MMP. When DQU receives the data updating request from the MMP, it completes the relevant data updating. </a:t>
            </a:r>
            <a:r>
              <a:rPr lang="en-US" altLang="zh-TW" dirty="0"/>
              <a:t/>
            </a:r>
            <a:br>
              <a:rPr lang="en-US" altLang="zh-TW" dirty="0"/>
            </a:br>
            <a:endParaRPr lang="zh-TW" altLang="en-US" dirty="0"/>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22</a:t>
            </a:fld>
            <a:endParaRPr lang="en-US" altLang="zh-TW"/>
          </a:p>
        </p:txBody>
      </p:sp>
    </p:spTree>
    <p:extLst>
      <p:ext uri="{BB962C8B-B14F-4D97-AF65-F5344CB8AC3E}">
        <p14:creationId xmlns:p14="http://schemas.microsoft.com/office/powerpoint/2010/main" val="23622757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5" name="內容版面配置區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90750" y="2309019"/>
            <a:ext cx="7810500" cy="1838325"/>
          </a:xfrm>
        </p:spPr>
      </p:pic>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23</a:t>
            </a:fld>
            <a:endParaRPr lang="en-US" altLang="zh-TW"/>
          </a:p>
        </p:txBody>
      </p:sp>
    </p:spTree>
    <p:extLst>
      <p:ext uri="{BB962C8B-B14F-4D97-AF65-F5344CB8AC3E}">
        <p14:creationId xmlns:p14="http://schemas.microsoft.com/office/powerpoint/2010/main" val="335033031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5" name="內容版面配置區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90750" y="1624806"/>
            <a:ext cx="7810500" cy="4476750"/>
          </a:xfrm>
        </p:spPr>
      </p:pic>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24</a:t>
            </a:fld>
            <a:endParaRPr lang="en-US" altLang="zh-TW"/>
          </a:p>
        </p:txBody>
      </p:sp>
    </p:spTree>
    <p:extLst>
      <p:ext uri="{BB962C8B-B14F-4D97-AF65-F5344CB8AC3E}">
        <p14:creationId xmlns:p14="http://schemas.microsoft.com/office/powerpoint/2010/main" val="215464973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en-US" altLang="zh-TW" sz="2800" i="1" dirty="0">
                <a:latin typeface="Times New Roman" panose="02020603050405020304" pitchFamily="18" charset="0"/>
                <a:cs typeface="Times New Roman" panose="02020603050405020304" pitchFamily="18" charset="0"/>
              </a:rPr>
              <a:t>Service Function Chain Based </a:t>
            </a:r>
            <a:r>
              <a:rPr lang="en-US" altLang="zh-TW" sz="2800" i="1" dirty="0" smtClean="0">
                <a:latin typeface="Times New Roman" panose="02020603050405020304" pitchFamily="18" charset="0"/>
                <a:cs typeface="Times New Roman" panose="02020603050405020304" pitchFamily="18" charset="0"/>
              </a:rPr>
              <a:t>Signaling Process:</a:t>
            </a:r>
          </a:p>
          <a:p>
            <a:r>
              <a:rPr lang="en-US" altLang="zh-TW" sz="2800" dirty="0">
                <a:solidFill>
                  <a:srgbClr val="1F497D">
                    <a:lumMod val="75000"/>
                  </a:srgbClr>
                </a:solidFill>
                <a:latin typeface="Times New Roman" panose="02020603050405020304" pitchFamily="18" charset="0"/>
                <a:cs typeface="Times New Roman" panose="02020603050405020304" pitchFamily="18" charset="0"/>
              </a:rPr>
              <a:t>The signaling process of </a:t>
            </a:r>
            <a:r>
              <a:rPr lang="en-US" altLang="zh-TW" sz="2800" dirty="0" err="1">
                <a:solidFill>
                  <a:srgbClr val="1F497D">
                    <a:lumMod val="75000"/>
                  </a:srgbClr>
                </a:solidFill>
                <a:latin typeface="Times New Roman" panose="02020603050405020304" pitchFamily="18" charset="0"/>
                <a:cs typeface="Times New Roman" panose="02020603050405020304" pitchFamily="18" charset="0"/>
              </a:rPr>
              <a:t>vMME</a:t>
            </a:r>
            <a:r>
              <a:rPr lang="en-US" altLang="zh-TW" sz="2800" dirty="0">
                <a:solidFill>
                  <a:srgbClr val="1F497D">
                    <a:lumMod val="75000"/>
                  </a:srgbClr>
                </a:solidFill>
                <a:latin typeface="Times New Roman" panose="02020603050405020304" pitchFamily="18" charset="0"/>
                <a:cs typeface="Times New Roman" panose="02020603050405020304" pitchFamily="18" charset="0"/>
              </a:rPr>
              <a:t> is essentially a process in which VNFCs call each other according to the signaling process flow, therefore, a </a:t>
            </a:r>
            <a:r>
              <a:rPr lang="en-US" altLang="zh-TW" sz="2800" dirty="0" smtClean="0">
                <a:solidFill>
                  <a:srgbClr val="FF0000"/>
                </a:solidFill>
                <a:latin typeface="Times New Roman" panose="02020603050405020304" pitchFamily="18" charset="0"/>
                <a:cs typeface="Times New Roman" panose="02020603050405020304" pitchFamily="18" charset="0"/>
              </a:rPr>
              <a:t>SFC(service </a:t>
            </a:r>
            <a:r>
              <a:rPr lang="en-US" altLang="zh-TW" sz="2800" dirty="0">
                <a:solidFill>
                  <a:srgbClr val="FF0000"/>
                </a:solidFill>
                <a:latin typeface="Times New Roman" panose="02020603050405020304" pitchFamily="18" charset="0"/>
                <a:cs typeface="Times New Roman" panose="02020603050405020304" pitchFamily="18" charset="0"/>
              </a:rPr>
              <a:t>function </a:t>
            </a:r>
            <a:r>
              <a:rPr lang="en-US" altLang="zh-TW" sz="2800" dirty="0" smtClean="0">
                <a:solidFill>
                  <a:srgbClr val="FF0000"/>
                </a:solidFill>
                <a:latin typeface="Times New Roman" panose="02020603050405020304" pitchFamily="18" charset="0"/>
                <a:cs typeface="Times New Roman" panose="02020603050405020304" pitchFamily="18" charset="0"/>
              </a:rPr>
              <a:t>chain) </a:t>
            </a:r>
            <a:r>
              <a:rPr lang="en-US" altLang="zh-TW" sz="2800" dirty="0">
                <a:solidFill>
                  <a:srgbClr val="1F497D">
                    <a:lumMod val="75000"/>
                  </a:srgbClr>
                </a:solidFill>
                <a:latin typeface="Times New Roman" panose="02020603050405020304" pitchFamily="18" charset="0"/>
                <a:cs typeface="Times New Roman" panose="02020603050405020304" pitchFamily="18" charset="0"/>
              </a:rPr>
              <a:t>is composed based on a signaling process of </a:t>
            </a:r>
            <a:r>
              <a:rPr lang="en-US" altLang="zh-TW" sz="2800" dirty="0" err="1">
                <a:solidFill>
                  <a:srgbClr val="1F497D">
                    <a:lumMod val="75000"/>
                  </a:srgbClr>
                </a:solidFill>
                <a:latin typeface="Times New Roman" panose="02020603050405020304" pitchFamily="18" charset="0"/>
                <a:cs typeface="Times New Roman" panose="02020603050405020304" pitchFamily="18" charset="0"/>
              </a:rPr>
              <a:t>vMME</a:t>
            </a:r>
            <a:r>
              <a:rPr lang="en-US" altLang="zh-TW" sz="2800" dirty="0">
                <a:solidFill>
                  <a:srgbClr val="1F497D">
                    <a:lumMod val="75000"/>
                  </a:srgbClr>
                </a:solidFill>
                <a:latin typeface="Times New Roman" panose="02020603050405020304" pitchFamily="18" charset="0"/>
                <a:cs typeface="Times New Roman" panose="02020603050405020304" pitchFamily="18" charset="0"/>
              </a:rPr>
              <a:t>. In other words, the optimization of </a:t>
            </a:r>
            <a:r>
              <a:rPr lang="en-US" altLang="zh-TW" sz="2800" dirty="0" err="1">
                <a:solidFill>
                  <a:srgbClr val="1F497D">
                    <a:lumMod val="75000"/>
                  </a:srgbClr>
                </a:solidFill>
                <a:latin typeface="Times New Roman" panose="02020603050405020304" pitchFamily="18" charset="0"/>
                <a:cs typeface="Times New Roman" panose="02020603050405020304" pitchFamily="18" charset="0"/>
              </a:rPr>
              <a:t>vMME</a:t>
            </a:r>
            <a:r>
              <a:rPr lang="en-US" altLang="zh-TW" sz="2800" dirty="0">
                <a:solidFill>
                  <a:srgbClr val="1F497D">
                    <a:lumMod val="75000"/>
                  </a:srgbClr>
                </a:solidFill>
                <a:latin typeface="Times New Roman" panose="02020603050405020304" pitchFamily="18" charset="0"/>
                <a:cs typeface="Times New Roman" panose="02020603050405020304" pitchFamily="18" charset="0"/>
              </a:rPr>
              <a:t> is not only </a:t>
            </a:r>
            <a:r>
              <a:rPr lang="en-US" altLang="zh-TW" sz="2800" dirty="0">
                <a:solidFill>
                  <a:srgbClr val="FF0000"/>
                </a:solidFill>
                <a:latin typeface="Times New Roman" panose="02020603050405020304" pitchFamily="18" charset="0"/>
                <a:cs typeface="Times New Roman" panose="02020603050405020304" pitchFamily="18" charset="0"/>
              </a:rPr>
              <a:t>related to VNF component optimal placement</a:t>
            </a:r>
            <a:r>
              <a:rPr lang="en-US" altLang="zh-TW" sz="2800" dirty="0">
                <a:solidFill>
                  <a:srgbClr val="1F497D">
                    <a:lumMod val="75000"/>
                  </a:srgbClr>
                </a:solidFill>
                <a:latin typeface="Times New Roman" panose="02020603050405020304" pitchFamily="18" charset="0"/>
                <a:cs typeface="Times New Roman" panose="02020603050405020304" pitchFamily="18" charset="0"/>
              </a:rPr>
              <a:t>, but </a:t>
            </a:r>
            <a:r>
              <a:rPr lang="en-US" altLang="zh-TW" sz="2800" dirty="0" smtClean="0">
                <a:solidFill>
                  <a:srgbClr val="1F497D">
                    <a:lumMod val="75000"/>
                  </a:srgbClr>
                </a:solidFill>
                <a:latin typeface="Times New Roman" panose="02020603050405020304" pitchFamily="18" charset="0"/>
                <a:cs typeface="Times New Roman" panose="02020603050405020304" pitchFamily="18" charset="0"/>
              </a:rPr>
              <a:t>also </a:t>
            </a:r>
            <a:r>
              <a:rPr lang="en-US" altLang="zh-TW" sz="2800" dirty="0" smtClean="0">
                <a:solidFill>
                  <a:srgbClr val="FF0000"/>
                </a:solidFill>
                <a:latin typeface="Times New Roman" panose="02020603050405020304" pitchFamily="18" charset="0"/>
                <a:cs typeface="Times New Roman" panose="02020603050405020304" pitchFamily="18" charset="0"/>
              </a:rPr>
              <a:t>constrained </a:t>
            </a:r>
            <a:r>
              <a:rPr lang="en-US" altLang="zh-TW" sz="2800" dirty="0">
                <a:solidFill>
                  <a:srgbClr val="FF0000"/>
                </a:solidFill>
                <a:latin typeface="Times New Roman" panose="02020603050405020304" pitchFamily="18" charset="0"/>
                <a:cs typeface="Times New Roman" panose="02020603050405020304" pitchFamily="18" charset="0"/>
              </a:rPr>
              <a:t>with the service function chains based on the signaling </a:t>
            </a:r>
            <a:r>
              <a:rPr lang="en-US" altLang="zh-TW" sz="2800" dirty="0" smtClean="0">
                <a:solidFill>
                  <a:srgbClr val="FF0000"/>
                </a:solidFill>
                <a:latin typeface="Times New Roman" panose="02020603050405020304" pitchFamily="18" charset="0"/>
                <a:cs typeface="Times New Roman" panose="02020603050405020304" pitchFamily="18" charset="0"/>
              </a:rPr>
              <a:t>processes</a:t>
            </a:r>
            <a:r>
              <a:rPr lang="en-US" altLang="zh-TW" sz="2800" dirty="0">
                <a:solidFill>
                  <a:srgbClr val="1F497D">
                    <a:lumMod val="75000"/>
                  </a:srgbClr>
                </a:solidFill>
                <a:latin typeface="Times New Roman" panose="02020603050405020304" pitchFamily="18" charset="0"/>
                <a:cs typeface="Times New Roman" panose="02020603050405020304" pitchFamily="18" charset="0"/>
              </a:rPr>
              <a:t>.</a:t>
            </a:r>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25</a:t>
            </a:fld>
            <a:endParaRPr lang="en-US" altLang="zh-TW"/>
          </a:p>
        </p:txBody>
      </p:sp>
    </p:spTree>
    <p:extLst>
      <p:ext uri="{BB962C8B-B14F-4D97-AF65-F5344CB8AC3E}">
        <p14:creationId xmlns:p14="http://schemas.microsoft.com/office/powerpoint/2010/main" val="282404818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5" name="內容版面配置區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72019" y="1600200"/>
            <a:ext cx="6247962" cy="4525963"/>
          </a:xfrm>
        </p:spPr>
      </p:pic>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26</a:t>
            </a:fld>
            <a:endParaRPr lang="en-US" altLang="zh-TW"/>
          </a:p>
        </p:txBody>
      </p:sp>
    </p:spTree>
    <p:extLst>
      <p:ext uri="{BB962C8B-B14F-4D97-AF65-F5344CB8AC3E}">
        <p14:creationId xmlns:p14="http://schemas.microsoft.com/office/powerpoint/2010/main" val="210362952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en-US" altLang="zh-TW" sz="2800" dirty="0">
                <a:solidFill>
                  <a:srgbClr val="1F497D">
                    <a:lumMod val="75000"/>
                  </a:srgbClr>
                </a:solidFill>
                <a:latin typeface="Times New Roman" panose="02020603050405020304" pitchFamily="18" charset="0"/>
                <a:cs typeface="Times New Roman" panose="02020603050405020304" pitchFamily="18" charset="0"/>
              </a:rPr>
              <a:t>(1) The MSF receives the signaling message coming from BSs, S-GW, P-GW and HSS as the communication interface between </a:t>
            </a:r>
            <a:r>
              <a:rPr lang="en-US" altLang="zh-TW" sz="2800" dirty="0" err="1">
                <a:solidFill>
                  <a:srgbClr val="1F497D">
                    <a:lumMod val="75000"/>
                  </a:srgbClr>
                </a:solidFill>
                <a:latin typeface="Times New Roman" panose="02020603050405020304" pitchFamily="18" charset="0"/>
                <a:cs typeface="Times New Roman" panose="02020603050405020304" pitchFamily="18" charset="0"/>
              </a:rPr>
              <a:t>vMME</a:t>
            </a:r>
            <a:r>
              <a:rPr lang="en-US" altLang="zh-TW" sz="2800" dirty="0">
                <a:solidFill>
                  <a:srgbClr val="1F497D">
                    <a:lumMod val="75000"/>
                  </a:srgbClr>
                </a:solidFill>
                <a:latin typeface="Times New Roman" panose="02020603050405020304" pitchFamily="18" charset="0"/>
                <a:cs typeface="Times New Roman" panose="02020603050405020304" pitchFamily="18" charset="0"/>
              </a:rPr>
              <a:t> and network entities related mobility management including BSs, S-GW, P-GW and HSS; </a:t>
            </a:r>
          </a:p>
          <a:p>
            <a:r>
              <a:rPr lang="en-US" altLang="zh-TW" sz="2800" dirty="0">
                <a:solidFill>
                  <a:srgbClr val="1F497D">
                    <a:lumMod val="75000"/>
                  </a:srgbClr>
                </a:solidFill>
                <a:latin typeface="Times New Roman" panose="02020603050405020304" pitchFamily="18" charset="0"/>
                <a:cs typeface="Times New Roman" panose="02020603050405020304" pitchFamily="18" charset="0"/>
              </a:rPr>
              <a:t>(2) The MSF checks the network entity information of the signaling message and forwards it to the corresponding MMP; </a:t>
            </a:r>
            <a:endParaRPr lang="en-US" altLang="zh-TW" sz="2800" dirty="0" smtClean="0">
              <a:solidFill>
                <a:srgbClr val="1F497D">
                  <a:lumMod val="75000"/>
                </a:srgbClr>
              </a:solidFill>
              <a:latin typeface="Times New Roman" panose="02020603050405020304" pitchFamily="18" charset="0"/>
              <a:cs typeface="Times New Roman" panose="02020603050405020304" pitchFamily="18" charset="0"/>
            </a:endParaRPr>
          </a:p>
          <a:p>
            <a:r>
              <a:rPr lang="en-US" altLang="zh-TW" sz="2800" dirty="0">
                <a:solidFill>
                  <a:srgbClr val="1F497D">
                    <a:lumMod val="75000"/>
                  </a:srgbClr>
                </a:solidFill>
                <a:latin typeface="Times New Roman" panose="02020603050405020304" pitchFamily="18" charset="0"/>
                <a:cs typeface="Times New Roman" panose="02020603050405020304" pitchFamily="18" charset="0"/>
              </a:rPr>
              <a:t>(3) The MMP receives the signaling message, and </a:t>
            </a:r>
            <a:r>
              <a:rPr lang="en-US" altLang="zh-TW" sz="2800" dirty="0" smtClean="0">
                <a:solidFill>
                  <a:srgbClr val="1F497D">
                    <a:lumMod val="75000"/>
                  </a:srgbClr>
                </a:solidFill>
                <a:latin typeface="Times New Roman" panose="02020603050405020304" pitchFamily="18" charset="0"/>
                <a:cs typeface="Times New Roman" panose="02020603050405020304" pitchFamily="18" charset="0"/>
              </a:rPr>
              <a:t>processes it </a:t>
            </a:r>
            <a:r>
              <a:rPr lang="en-US" altLang="zh-TW" sz="2800" dirty="0">
                <a:solidFill>
                  <a:srgbClr val="1F497D">
                    <a:lumMod val="75000"/>
                  </a:srgbClr>
                </a:solidFill>
                <a:latin typeface="Times New Roman" panose="02020603050405020304" pitchFamily="18" charset="0"/>
                <a:cs typeface="Times New Roman" panose="02020603050405020304" pitchFamily="18" charset="0"/>
              </a:rPr>
              <a:t>according to its function logic. During the process, the </a:t>
            </a:r>
            <a:r>
              <a:rPr lang="en-US" altLang="zh-TW" sz="2800" dirty="0" smtClean="0">
                <a:solidFill>
                  <a:srgbClr val="1F497D">
                    <a:lumMod val="75000"/>
                  </a:srgbClr>
                </a:solidFill>
                <a:latin typeface="Times New Roman" panose="02020603050405020304" pitchFamily="18" charset="0"/>
                <a:cs typeface="Times New Roman" panose="02020603050405020304" pitchFamily="18" charset="0"/>
              </a:rPr>
              <a:t>MMP checks </a:t>
            </a:r>
            <a:r>
              <a:rPr lang="en-US" altLang="zh-TW" sz="2800" dirty="0">
                <a:solidFill>
                  <a:srgbClr val="1F497D">
                    <a:lumMod val="75000"/>
                  </a:srgbClr>
                </a:solidFill>
                <a:latin typeface="Times New Roman" panose="02020603050405020304" pitchFamily="18" charset="0"/>
                <a:cs typeface="Times New Roman" panose="02020603050405020304" pitchFamily="18" charset="0"/>
              </a:rPr>
              <a:t>whether the data required for processing the </a:t>
            </a:r>
            <a:r>
              <a:rPr lang="en-US" altLang="zh-TW" sz="2800" dirty="0" smtClean="0">
                <a:solidFill>
                  <a:srgbClr val="1F497D">
                    <a:lumMod val="75000"/>
                  </a:srgbClr>
                </a:solidFill>
                <a:latin typeface="Times New Roman" panose="02020603050405020304" pitchFamily="18" charset="0"/>
                <a:cs typeface="Times New Roman" panose="02020603050405020304" pitchFamily="18" charset="0"/>
              </a:rPr>
              <a:t>signaling message </a:t>
            </a:r>
            <a:r>
              <a:rPr lang="en-US" altLang="zh-TW" sz="2800" dirty="0">
                <a:solidFill>
                  <a:srgbClr val="1F497D">
                    <a:lumMod val="75000"/>
                  </a:srgbClr>
                </a:solidFill>
                <a:latin typeface="Times New Roman" panose="02020603050405020304" pitchFamily="18" charset="0"/>
                <a:cs typeface="Times New Roman" panose="02020603050405020304" pitchFamily="18" charset="0"/>
              </a:rPr>
              <a:t>is stored in its cache;</a:t>
            </a:r>
            <a:br>
              <a:rPr lang="en-US" altLang="zh-TW" sz="2800" dirty="0">
                <a:solidFill>
                  <a:srgbClr val="1F497D">
                    <a:lumMod val="75000"/>
                  </a:srgbClr>
                </a:solidFill>
                <a:latin typeface="Times New Roman" panose="02020603050405020304" pitchFamily="18" charset="0"/>
                <a:cs typeface="Times New Roman" panose="02020603050405020304" pitchFamily="18" charset="0"/>
              </a:rPr>
            </a:br>
            <a:r>
              <a:rPr lang="en-US" altLang="zh-TW" dirty="0"/>
              <a:t/>
            </a:r>
            <a:br>
              <a:rPr lang="en-US" altLang="zh-TW" dirty="0"/>
            </a:br>
            <a:endParaRPr lang="zh-TW" altLang="en-US" dirty="0"/>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27</a:t>
            </a:fld>
            <a:endParaRPr lang="en-US" altLang="zh-TW"/>
          </a:p>
        </p:txBody>
      </p:sp>
    </p:spTree>
    <p:extLst>
      <p:ext uri="{BB962C8B-B14F-4D97-AF65-F5344CB8AC3E}">
        <p14:creationId xmlns:p14="http://schemas.microsoft.com/office/powerpoint/2010/main" val="364750406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a:xfrm>
            <a:off x="609600" y="1612901"/>
            <a:ext cx="10972800" cy="4525963"/>
          </a:xfrm>
        </p:spPr>
        <p:txBody>
          <a:bodyPr/>
          <a:lstStyle/>
          <a:p>
            <a:r>
              <a:rPr lang="en-US" altLang="zh-TW" sz="2800" dirty="0">
                <a:solidFill>
                  <a:srgbClr val="1F497D">
                    <a:lumMod val="75000"/>
                  </a:srgbClr>
                </a:solidFill>
                <a:latin typeface="Times New Roman" panose="02020603050405020304" pitchFamily="18" charset="0"/>
                <a:cs typeface="Times New Roman" panose="02020603050405020304" pitchFamily="18" charset="0"/>
              </a:rPr>
              <a:t>(4) If the data required for processing the signaling message cannot be found in its cache, then the MMP sends a data query request to the DQU to retrieve the required data from the database. During the database retrieval period, the MMP processes other signaling messages; </a:t>
            </a:r>
            <a:endParaRPr lang="en-US" altLang="zh-TW" sz="2800" dirty="0" smtClean="0">
              <a:solidFill>
                <a:srgbClr val="1F497D">
                  <a:lumMod val="75000"/>
                </a:srgbClr>
              </a:solidFill>
              <a:latin typeface="Times New Roman" panose="02020603050405020304" pitchFamily="18" charset="0"/>
              <a:cs typeface="Times New Roman" panose="02020603050405020304" pitchFamily="18" charset="0"/>
            </a:endParaRPr>
          </a:p>
          <a:p>
            <a:r>
              <a:rPr lang="en-US" altLang="zh-TW" sz="2800" dirty="0">
                <a:solidFill>
                  <a:srgbClr val="1F497D">
                    <a:lumMod val="75000"/>
                  </a:srgbClr>
                </a:solidFill>
                <a:latin typeface="Times New Roman" panose="02020603050405020304" pitchFamily="18" charset="0"/>
                <a:cs typeface="Times New Roman" panose="02020603050405020304" pitchFamily="18" charset="0"/>
              </a:rPr>
              <a:t>(5) The DQU processes the data query request, and </a:t>
            </a:r>
            <a:r>
              <a:rPr lang="en-US" altLang="zh-TW" sz="2800" dirty="0" smtClean="0">
                <a:solidFill>
                  <a:srgbClr val="1F497D">
                    <a:lumMod val="75000"/>
                  </a:srgbClr>
                </a:solidFill>
                <a:latin typeface="Times New Roman" panose="02020603050405020304" pitchFamily="18" charset="0"/>
                <a:cs typeface="Times New Roman" panose="02020603050405020304" pitchFamily="18" charset="0"/>
              </a:rPr>
              <a:t>send back </a:t>
            </a:r>
            <a:r>
              <a:rPr lang="en-US" altLang="zh-TW" sz="2800" dirty="0">
                <a:solidFill>
                  <a:srgbClr val="1F497D">
                    <a:lumMod val="75000"/>
                  </a:srgbClr>
                </a:solidFill>
                <a:latin typeface="Times New Roman" panose="02020603050405020304" pitchFamily="18" charset="0"/>
                <a:cs typeface="Times New Roman" panose="02020603050405020304" pitchFamily="18" charset="0"/>
              </a:rPr>
              <a:t>the query result to the MMP; </a:t>
            </a:r>
            <a:endParaRPr lang="en-US" altLang="zh-TW" sz="2800" dirty="0" smtClean="0">
              <a:solidFill>
                <a:srgbClr val="1F497D">
                  <a:lumMod val="75000"/>
                </a:srgbClr>
              </a:solidFill>
              <a:latin typeface="Times New Roman" panose="02020603050405020304" pitchFamily="18" charset="0"/>
              <a:cs typeface="Times New Roman" panose="02020603050405020304" pitchFamily="18" charset="0"/>
            </a:endParaRPr>
          </a:p>
          <a:p>
            <a:r>
              <a:rPr lang="en-US" altLang="zh-TW" sz="2800" dirty="0">
                <a:solidFill>
                  <a:srgbClr val="1F497D">
                    <a:lumMod val="75000"/>
                  </a:srgbClr>
                </a:solidFill>
                <a:latin typeface="Times New Roman" panose="02020603050405020304" pitchFamily="18" charset="0"/>
                <a:cs typeface="Times New Roman" panose="02020603050405020304" pitchFamily="18" charset="0"/>
              </a:rPr>
              <a:t>(6) When the MMP obtains the required data to process </a:t>
            </a:r>
            <a:r>
              <a:rPr lang="en-US" altLang="zh-TW" sz="2800" dirty="0" smtClean="0">
                <a:solidFill>
                  <a:srgbClr val="1F497D">
                    <a:lumMod val="75000"/>
                  </a:srgbClr>
                </a:solidFill>
                <a:latin typeface="Times New Roman" panose="02020603050405020304" pitchFamily="18" charset="0"/>
                <a:cs typeface="Times New Roman" panose="02020603050405020304" pitchFamily="18" charset="0"/>
              </a:rPr>
              <a:t>the signaling </a:t>
            </a:r>
            <a:r>
              <a:rPr lang="en-US" altLang="zh-TW" sz="2800" dirty="0">
                <a:solidFill>
                  <a:srgbClr val="1F497D">
                    <a:lumMod val="75000"/>
                  </a:srgbClr>
                </a:solidFill>
                <a:latin typeface="Times New Roman" panose="02020603050405020304" pitchFamily="18" charset="0"/>
                <a:cs typeface="Times New Roman" panose="02020603050405020304" pitchFamily="18" charset="0"/>
              </a:rPr>
              <a:t>process, the signaling message is processed; </a:t>
            </a:r>
            <a:endParaRPr lang="en-US" altLang="zh-TW" sz="2800" dirty="0" smtClean="0">
              <a:solidFill>
                <a:srgbClr val="1F497D">
                  <a:lumMod val="75000"/>
                </a:srgbClr>
              </a:solidFill>
              <a:latin typeface="Times New Roman" panose="02020603050405020304" pitchFamily="18" charset="0"/>
              <a:cs typeface="Times New Roman" panose="02020603050405020304" pitchFamily="18" charset="0"/>
            </a:endParaRPr>
          </a:p>
          <a:p>
            <a:r>
              <a:rPr lang="en-US" altLang="zh-TW" sz="2800" dirty="0">
                <a:solidFill>
                  <a:srgbClr val="1F497D">
                    <a:lumMod val="75000"/>
                  </a:srgbClr>
                </a:solidFill>
                <a:latin typeface="Times New Roman" panose="02020603050405020304" pitchFamily="18" charset="0"/>
                <a:cs typeface="Times New Roman" panose="02020603050405020304" pitchFamily="18" charset="0"/>
              </a:rPr>
              <a:t>(7) After the MMP completes the processing of the </a:t>
            </a:r>
            <a:r>
              <a:rPr lang="en-US" altLang="zh-TW" sz="2800" dirty="0" smtClean="0">
                <a:solidFill>
                  <a:srgbClr val="1F497D">
                    <a:lumMod val="75000"/>
                  </a:srgbClr>
                </a:solidFill>
                <a:latin typeface="Times New Roman" panose="02020603050405020304" pitchFamily="18" charset="0"/>
                <a:cs typeface="Times New Roman" panose="02020603050405020304" pitchFamily="18" charset="0"/>
              </a:rPr>
              <a:t>signaling message</a:t>
            </a:r>
            <a:r>
              <a:rPr lang="en-US" altLang="zh-TW" sz="2800" dirty="0">
                <a:solidFill>
                  <a:srgbClr val="1F497D">
                    <a:lumMod val="75000"/>
                  </a:srgbClr>
                </a:solidFill>
                <a:latin typeface="Times New Roman" panose="02020603050405020304" pitchFamily="18" charset="0"/>
                <a:cs typeface="Times New Roman" panose="02020603050405020304" pitchFamily="18" charset="0"/>
              </a:rPr>
              <a:t>, and if some mobility context information in the </a:t>
            </a:r>
            <a:r>
              <a:rPr lang="en-US" altLang="zh-TW" sz="2800" dirty="0" smtClean="0">
                <a:solidFill>
                  <a:srgbClr val="1F497D">
                    <a:lumMod val="75000"/>
                  </a:srgbClr>
                </a:solidFill>
                <a:latin typeface="Times New Roman" panose="02020603050405020304" pitchFamily="18" charset="0"/>
                <a:cs typeface="Times New Roman" panose="02020603050405020304" pitchFamily="18" charset="0"/>
              </a:rPr>
              <a:t>DQU is </a:t>
            </a:r>
            <a:r>
              <a:rPr lang="en-US" altLang="zh-TW" sz="2800" dirty="0">
                <a:solidFill>
                  <a:srgbClr val="1F497D">
                    <a:lumMod val="75000"/>
                  </a:srgbClr>
                </a:solidFill>
                <a:latin typeface="Times New Roman" panose="02020603050405020304" pitchFamily="18" charset="0"/>
                <a:cs typeface="Times New Roman" panose="02020603050405020304" pitchFamily="18" charset="0"/>
              </a:rPr>
              <a:t>needed to be updated, the MMP sends a data update </a:t>
            </a:r>
            <a:r>
              <a:rPr lang="en-US" altLang="zh-TW" sz="2800" dirty="0" smtClean="0">
                <a:solidFill>
                  <a:srgbClr val="1F497D">
                    <a:lumMod val="75000"/>
                  </a:srgbClr>
                </a:solidFill>
                <a:latin typeface="Times New Roman" panose="02020603050405020304" pitchFamily="18" charset="0"/>
                <a:cs typeface="Times New Roman" panose="02020603050405020304" pitchFamily="18" charset="0"/>
              </a:rPr>
              <a:t>request to </a:t>
            </a:r>
            <a:r>
              <a:rPr lang="en-US" altLang="zh-TW" sz="2800" dirty="0">
                <a:solidFill>
                  <a:srgbClr val="1F497D">
                    <a:lumMod val="75000"/>
                  </a:srgbClr>
                </a:solidFill>
                <a:latin typeface="Times New Roman" panose="02020603050405020304" pitchFamily="18" charset="0"/>
                <a:cs typeface="Times New Roman" panose="02020603050405020304" pitchFamily="18" charset="0"/>
              </a:rPr>
              <a:t>the DQU; </a:t>
            </a:r>
            <a:br>
              <a:rPr lang="en-US" altLang="zh-TW" sz="2800" dirty="0">
                <a:solidFill>
                  <a:srgbClr val="1F497D">
                    <a:lumMod val="75000"/>
                  </a:srgbClr>
                </a:solidFill>
                <a:latin typeface="Times New Roman" panose="02020603050405020304" pitchFamily="18" charset="0"/>
                <a:cs typeface="Times New Roman" panose="02020603050405020304" pitchFamily="18" charset="0"/>
              </a:rPr>
            </a:br>
            <a:r>
              <a:rPr lang="en-US" altLang="zh-TW" sz="2800" dirty="0">
                <a:solidFill>
                  <a:srgbClr val="1F497D">
                    <a:lumMod val="75000"/>
                  </a:srgbClr>
                </a:solidFill>
                <a:latin typeface="Times New Roman" panose="02020603050405020304" pitchFamily="18" charset="0"/>
                <a:cs typeface="Times New Roman" panose="02020603050405020304" pitchFamily="18" charset="0"/>
              </a:rPr>
              <a:t/>
            </a:r>
            <a:br>
              <a:rPr lang="en-US" altLang="zh-TW" sz="2800" dirty="0">
                <a:solidFill>
                  <a:srgbClr val="1F497D">
                    <a:lumMod val="75000"/>
                  </a:srgbClr>
                </a:solidFill>
                <a:latin typeface="Times New Roman" panose="02020603050405020304" pitchFamily="18" charset="0"/>
                <a:cs typeface="Times New Roman" panose="02020603050405020304" pitchFamily="18" charset="0"/>
              </a:rPr>
            </a:br>
            <a:r>
              <a:rPr lang="en-US" altLang="zh-TW" sz="2800" dirty="0">
                <a:solidFill>
                  <a:srgbClr val="1F497D">
                    <a:lumMod val="75000"/>
                  </a:srgbClr>
                </a:solidFill>
                <a:latin typeface="Times New Roman" panose="02020603050405020304" pitchFamily="18" charset="0"/>
                <a:cs typeface="Times New Roman" panose="02020603050405020304" pitchFamily="18" charset="0"/>
              </a:rPr>
              <a:t/>
            </a:r>
            <a:br>
              <a:rPr lang="en-US" altLang="zh-TW" sz="2800" dirty="0">
                <a:solidFill>
                  <a:srgbClr val="1F497D">
                    <a:lumMod val="75000"/>
                  </a:srgbClr>
                </a:solidFill>
                <a:latin typeface="Times New Roman" panose="02020603050405020304" pitchFamily="18" charset="0"/>
                <a:cs typeface="Times New Roman" panose="02020603050405020304" pitchFamily="18" charset="0"/>
              </a:rPr>
            </a:br>
            <a:r>
              <a:rPr lang="en-US" altLang="zh-TW" sz="2800" dirty="0">
                <a:solidFill>
                  <a:srgbClr val="1F497D">
                    <a:lumMod val="75000"/>
                  </a:srgbClr>
                </a:solidFill>
                <a:latin typeface="Times New Roman" panose="02020603050405020304" pitchFamily="18" charset="0"/>
                <a:cs typeface="Times New Roman" panose="02020603050405020304" pitchFamily="18" charset="0"/>
              </a:rPr>
              <a:t/>
            </a:r>
            <a:br>
              <a:rPr lang="en-US" altLang="zh-TW" sz="2800" dirty="0">
                <a:solidFill>
                  <a:srgbClr val="1F497D">
                    <a:lumMod val="75000"/>
                  </a:srgbClr>
                </a:solidFill>
                <a:latin typeface="Times New Roman" panose="02020603050405020304" pitchFamily="18" charset="0"/>
                <a:cs typeface="Times New Roman" panose="02020603050405020304" pitchFamily="18" charset="0"/>
              </a:rPr>
            </a:br>
            <a:endParaRPr lang="zh-TW" altLang="en-US" sz="2800" dirty="0">
              <a:solidFill>
                <a:srgbClr val="1F497D">
                  <a:lumMod val="75000"/>
                </a:srgbClr>
              </a:solidFill>
              <a:latin typeface="Times New Roman" panose="02020603050405020304" pitchFamily="18" charset="0"/>
              <a:cs typeface="Times New Roman" panose="02020603050405020304" pitchFamily="18" charset="0"/>
            </a:endParaRPr>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28</a:t>
            </a:fld>
            <a:endParaRPr lang="en-US" altLang="zh-TW"/>
          </a:p>
        </p:txBody>
      </p:sp>
    </p:spTree>
    <p:extLst>
      <p:ext uri="{BB962C8B-B14F-4D97-AF65-F5344CB8AC3E}">
        <p14:creationId xmlns:p14="http://schemas.microsoft.com/office/powerpoint/2010/main" val="210342022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en-US" altLang="zh-TW" sz="2800" dirty="0">
                <a:solidFill>
                  <a:srgbClr val="1F497D">
                    <a:lumMod val="75000"/>
                  </a:srgbClr>
                </a:solidFill>
                <a:latin typeface="Times New Roman" panose="02020603050405020304" pitchFamily="18" charset="0"/>
                <a:cs typeface="Times New Roman" panose="02020603050405020304" pitchFamily="18" charset="0"/>
              </a:rPr>
              <a:t>(8) When the DQU receives the data update request from the MMP, the DQU completes the data updating according to the data update request, and then sends a data update completion response to the MMP;</a:t>
            </a:r>
          </a:p>
          <a:p>
            <a:r>
              <a:rPr lang="en-US" altLang="zh-TW" sz="2800" dirty="0">
                <a:solidFill>
                  <a:srgbClr val="1F497D">
                    <a:lumMod val="75000"/>
                  </a:srgbClr>
                </a:solidFill>
                <a:latin typeface="Times New Roman" panose="02020603050405020304" pitchFamily="18" charset="0"/>
                <a:cs typeface="Times New Roman" panose="02020603050405020304" pitchFamily="18" charset="0"/>
              </a:rPr>
              <a:t>(9) As the MMP completes the processing of signaling message, it generates one or more response messages according to the function logic and sends them to the MSF;</a:t>
            </a:r>
          </a:p>
          <a:p>
            <a:r>
              <a:rPr lang="en-US" altLang="zh-TW" sz="2800" dirty="0">
                <a:solidFill>
                  <a:srgbClr val="1F497D">
                    <a:lumMod val="75000"/>
                  </a:srgbClr>
                </a:solidFill>
                <a:latin typeface="Times New Roman" panose="02020603050405020304" pitchFamily="18" charset="0"/>
                <a:cs typeface="Times New Roman" panose="02020603050405020304" pitchFamily="18" charset="0"/>
              </a:rPr>
              <a:t>(10) After receiving the response messages, the MSF forwards them to the corresponding network entities according to their network entity information in the signaling messages. </a:t>
            </a:r>
            <a:br>
              <a:rPr lang="en-US" altLang="zh-TW" sz="2800" dirty="0">
                <a:solidFill>
                  <a:srgbClr val="1F497D">
                    <a:lumMod val="75000"/>
                  </a:srgbClr>
                </a:solidFill>
                <a:latin typeface="Times New Roman" panose="02020603050405020304" pitchFamily="18" charset="0"/>
                <a:cs typeface="Times New Roman" panose="02020603050405020304" pitchFamily="18" charset="0"/>
              </a:rPr>
            </a:br>
            <a:endParaRPr lang="zh-TW" altLang="en-US" sz="2800" dirty="0">
              <a:solidFill>
                <a:srgbClr val="1F497D">
                  <a:lumMod val="75000"/>
                </a:srgbClr>
              </a:solidFill>
              <a:latin typeface="Times New Roman" panose="02020603050405020304" pitchFamily="18" charset="0"/>
              <a:cs typeface="Times New Roman" panose="02020603050405020304" pitchFamily="18" charset="0"/>
            </a:endParaRPr>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29</a:t>
            </a:fld>
            <a:endParaRPr lang="en-US" altLang="zh-TW"/>
          </a:p>
        </p:txBody>
      </p:sp>
    </p:spTree>
    <p:extLst>
      <p:ext uri="{BB962C8B-B14F-4D97-AF65-F5344CB8AC3E}">
        <p14:creationId xmlns:p14="http://schemas.microsoft.com/office/powerpoint/2010/main" val="5658348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ABSTRACT</a:t>
            </a:r>
          </a:p>
        </p:txBody>
      </p:sp>
      <p:sp>
        <p:nvSpPr>
          <p:cNvPr id="3" name="內容版面配置區 2"/>
          <p:cNvSpPr>
            <a:spLocks noGrp="1"/>
          </p:cNvSpPr>
          <p:nvPr>
            <p:ph idx="1"/>
          </p:nvPr>
        </p:nvSpPr>
        <p:spPr>
          <a:xfrm>
            <a:off x="609600" y="1600200"/>
            <a:ext cx="10530840" cy="4831422"/>
          </a:xfrm>
        </p:spPr>
        <p:txBody>
          <a:bodyPr/>
          <a:lstStyle/>
          <a:p>
            <a:r>
              <a:rPr lang="en-US" altLang="zh-TW" sz="2800" dirty="0">
                <a:latin typeface="Times New Roman" panose="02020603050405020304" pitchFamily="18" charset="0"/>
                <a:cs typeface="Times New Roman" panose="02020603050405020304" pitchFamily="18" charset="0"/>
              </a:rPr>
              <a:t>In this paper, the </a:t>
            </a:r>
            <a:r>
              <a:rPr lang="en-US" altLang="zh-TW" sz="2800" dirty="0">
                <a:solidFill>
                  <a:srgbClr val="FF0000"/>
                </a:solidFill>
                <a:latin typeface="Times New Roman" panose="02020603050405020304" pitchFamily="18" charset="0"/>
                <a:cs typeface="Times New Roman" panose="02020603050405020304" pitchFamily="18" charset="0"/>
              </a:rPr>
              <a:t>optimization of mobility management </a:t>
            </a:r>
            <a:r>
              <a:rPr lang="en-US" altLang="zh-TW" sz="2800" dirty="0">
                <a:latin typeface="Times New Roman" panose="02020603050405020304" pitchFamily="18" charset="0"/>
                <a:cs typeface="Times New Roman" panose="02020603050405020304" pitchFamily="18" charset="0"/>
              </a:rPr>
              <a:t>is addressed by using </a:t>
            </a:r>
            <a:r>
              <a:rPr lang="en-US" altLang="zh-TW" sz="2800" dirty="0">
                <a:solidFill>
                  <a:srgbClr val="FF0000"/>
                </a:solidFill>
                <a:latin typeface="Times New Roman" panose="02020603050405020304" pitchFamily="18" charset="0"/>
                <a:cs typeface="Times New Roman" panose="02020603050405020304" pitchFamily="18" charset="0"/>
              </a:rPr>
              <a:t>NFV</a:t>
            </a:r>
            <a:r>
              <a:rPr lang="en-US" altLang="zh-TW" sz="2800" dirty="0">
                <a:latin typeface="Times New Roman" panose="02020603050405020304" pitchFamily="18" charset="0"/>
                <a:cs typeface="Times New Roman" panose="02020603050405020304" pitchFamily="18" charset="0"/>
              </a:rPr>
              <a:t> and </a:t>
            </a:r>
            <a:r>
              <a:rPr lang="en-US" altLang="zh-TW" sz="2800" dirty="0">
                <a:solidFill>
                  <a:srgbClr val="FF0000"/>
                </a:solidFill>
                <a:latin typeface="Times New Roman" panose="02020603050405020304" pitchFamily="18" charset="0"/>
                <a:cs typeface="Times New Roman" panose="02020603050405020304" pitchFamily="18" charset="0"/>
              </a:rPr>
              <a:t>service function </a:t>
            </a:r>
            <a:r>
              <a:rPr lang="en-US" altLang="zh-TW" sz="2800" dirty="0" smtClean="0">
                <a:solidFill>
                  <a:srgbClr val="FF0000"/>
                </a:solidFill>
                <a:latin typeface="Times New Roman" panose="02020603050405020304" pitchFamily="18" charset="0"/>
                <a:cs typeface="Times New Roman" panose="02020603050405020304" pitchFamily="18" charset="0"/>
              </a:rPr>
              <a:t>chain(SFC)</a:t>
            </a:r>
            <a:r>
              <a:rPr lang="en-US" altLang="zh-TW" sz="2800" dirty="0" smtClean="0">
                <a:latin typeface="Times New Roman" panose="02020603050405020304" pitchFamily="18" charset="0"/>
                <a:cs typeface="Times New Roman" panose="02020603050405020304" pitchFamily="18" charset="0"/>
              </a:rPr>
              <a:t>. </a:t>
            </a:r>
          </a:p>
          <a:p>
            <a:r>
              <a:rPr lang="en-US" altLang="zh-TW" sz="2800" dirty="0" smtClean="0">
                <a:latin typeface="Times New Roman" panose="02020603050405020304" pitchFamily="18" charset="0"/>
                <a:cs typeface="Times New Roman" panose="02020603050405020304" pitchFamily="18" charset="0"/>
              </a:rPr>
              <a:t>A </a:t>
            </a:r>
            <a:r>
              <a:rPr lang="en-US" altLang="zh-TW" sz="2800" dirty="0">
                <a:latin typeface="Times New Roman" panose="02020603050405020304" pitchFamily="18" charset="0"/>
                <a:cs typeface="Times New Roman" panose="02020603050405020304" pitchFamily="18" charset="0"/>
              </a:rPr>
              <a:t>general signaling processing flow of </a:t>
            </a:r>
            <a:r>
              <a:rPr lang="en-US" altLang="zh-TW" sz="2800" dirty="0" err="1">
                <a:solidFill>
                  <a:srgbClr val="FF0000"/>
                </a:solidFill>
                <a:latin typeface="Times New Roman" panose="02020603050405020304" pitchFamily="18" charset="0"/>
                <a:cs typeface="Times New Roman" panose="02020603050405020304" pitchFamily="18" charset="0"/>
              </a:rPr>
              <a:t>vMME</a:t>
            </a:r>
            <a:r>
              <a:rPr lang="en-US" altLang="zh-TW" sz="2800" dirty="0">
                <a:latin typeface="Times New Roman" panose="02020603050405020304" pitchFamily="18" charset="0"/>
                <a:cs typeface="Times New Roman" panose="02020603050405020304" pitchFamily="18" charset="0"/>
              </a:rPr>
              <a:t> based on service function chain is analyzed. </a:t>
            </a:r>
            <a:endParaRPr lang="en-US" altLang="zh-TW" sz="2800" dirty="0" smtClean="0">
              <a:latin typeface="Times New Roman" panose="02020603050405020304" pitchFamily="18" charset="0"/>
              <a:cs typeface="Times New Roman" panose="02020603050405020304" pitchFamily="18" charset="0"/>
            </a:endParaRPr>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a:ea typeface="新細明體" charset="-120"/>
              </a:rPr>
              <a:pPr fontAlgn="base">
                <a:spcBef>
                  <a:spcPct val="0"/>
                </a:spcBef>
                <a:spcAft>
                  <a:spcPct val="0"/>
                </a:spcAft>
              </a:pPr>
              <a:t>3</a:t>
            </a:fld>
            <a:endParaRPr lang="en-US" altLang="zh-TW">
              <a:ea typeface="新細明體" charset="-120"/>
            </a:endParaRPr>
          </a:p>
        </p:txBody>
      </p:sp>
    </p:spTree>
    <p:extLst>
      <p:ext uri="{BB962C8B-B14F-4D97-AF65-F5344CB8AC3E}">
        <p14:creationId xmlns:p14="http://schemas.microsoft.com/office/powerpoint/2010/main" val="308477151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5" name="內容版面配置區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390978" y="1600200"/>
            <a:ext cx="5410043" cy="4525963"/>
          </a:xfrm>
        </p:spPr>
      </p:pic>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30</a:t>
            </a:fld>
            <a:endParaRPr lang="en-US" altLang="zh-TW"/>
          </a:p>
        </p:txBody>
      </p:sp>
    </p:spTree>
    <p:extLst>
      <p:ext uri="{BB962C8B-B14F-4D97-AF65-F5344CB8AC3E}">
        <p14:creationId xmlns:p14="http://schemas.microsoft.com/office/powerpoint/2010/main" val="308155286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latin typeface="Times New Roman" panose="02020603050405020304" pitchFamily="18" charset="0"/>
                <a:cs typeface="Times New Roman" panose="02020603050405020304" pitchFamily="18" charset="0"/>
              </a:rPr>
              <a:t>Problem </a:t>
            </a:r>
            <a:r>
              <a:rPr lang="en-US" altLang="zh-TW" dirty="0" smtClean="0">
                <a:latin typeface="Times New Roman" panose="02020603050405020304" pitchFamily="18" charset="0"/>
                <a:cs typeface="Times New Roman" panose="02020603050405020304" pitchFamily="18" charset="0"/>
              </a:rPr>
              <a:t>formulation</a:t>
            </a:r>
            <a:endParaRPr lang="zh-TW" altLang="en-US" dirty="0"/>
          </a:p>
        </p:txBody>
      </p:sp>
      <p:sp>
        <p:nvSpPr>
          <p:cNvPr id="3" name="內容版面配置區 2"/>
          <p:cNvSpPr>
            <a:spLocks noGrp="1"/>
          </p:cNvSpPr>
          <p:nvPr>
            <p:ph idx="1"/>
          </p:nvPr>
        </p:nvSpPr>
        <p:spPr/>
        <p:txBody>
          <a:bodyPr/>
          <a:lstStyle/>
          <a:p>
            <a:r>
              <a:rPr lang="en-US" altLang="zh-TW" sz="2800" dirty="0">
                <a:solidFill>
                  <a:srgbClr val="1F497D">
                    <a:lumMod val="75000"/>
                  </a:srgbClr>
                </a:solidFill>
                <a:latin typeface="Times New Roman" panose="02020603050405020304" pitchFamily="18" charset="0"/>
                <a:cs typeface="Times New Roman" panose="02020603050405020304" pitchFamily="18" charset="0"/>
              </a:rPr>
              <a:t>an </a:t>
            </a:r>
            <a:r>
              <a:rPr lang="en-US" altLang="zh-TW" sz="2800" dirty="0">
                <a:solidFill>
                  <a:srgbClr val="FF0000"/>
                </a:solidFill>
                <a:latin typeface="Times New Roman" panose="02020603050405020304" pitchFamily="18" charset="0"/>
                <a:cs typeface="Times New Roman" panose="02020603050405020304" pitchFamily="18" charset="0"/>
              </a:rPr>
              <a:t>optimization method </a:t>
            </a:r>
            <a:r>
              <a:rPr lang="en-US" altLang="zh-TW" sz="2800" dirty="0">
                <a:solidFill>
                  <a:srgbClr val="1F497D">
                    <a:lumMod val="75000"/>
                  </a:srgbClr>
                </a:solidFill>
                <a:latin typeface="Times New Roman" panose="02020603050405020304" pitchFamily="18" charset="0"/>
                <a:cs typeface="Times New Roman" panose="02020603050405020304" pitchFamily="18" charset="0"/>
              </a:rPr>
              <a:t>of </a:t>
            </a:r>
            <a:r>
              <a:rPr lang="en-US" altLang="zh-TW" sz="2800" dirty="0" err="1">
                <a:solidFill>
                  <a:srgbClr val="1F497D">
                    <a:lumMod val="75000"/>
                  </a:srgbClr>
                </a:solidFill>
                <a:latin typeface="Times New Roman" panose="02020603050405020304" pitchFamily="18" charset="0"/>
                <a:cs typeface="Times New Roman" panose="02020603050405020304" pitchFamily="18" charset="0"/>
              </a:rPr>
              <a:t>vMME</a:t>
            </a:r>
            <a:r>
              <a:rPr lang="en-US" altLang="zh-TW" sz="2800" dirty="0">
                <a:solidFill>
                  <a:srgbClr val="1F497D">
                    <a:lumMod val="75000"/>
                  </a:srgbClr>
                </a:solidFill>
                <a:latin typeface="Times New Roman" panose="02020603050405020304" pitchFamily="18" charset="0"/>
                <a:cs typeface="Times New Roman" panose="02020603050405020304" pitchFamily="18" charset="0"/>
              </a:rPr>
              <a:t> is proposed, and the performances of </a:t>
            </a:r>
            <a:r>
              <a:rPr lang="en-US" altLang="zh-TW" sz="2800" dirty="0" err="1">
                <a:solidFill>
                  <a:srgbClr val="1F497D">
                    <a:lumMod val="75000"/>
                  </a:srgbClr>
                </a:solidFill>
                <a:latin typeface="Times New Roman" panose="02020603050405020304" pitchFamily="18" charset="0"/>
                <a:cs typeface="Times New Roman" panose="02020603050405020304" pitchFamily="18" charset="0"/>
              </a:rPr>
              <a:t>vMME</a:t>
            </a:r>
            <a:r>
              <a:rPr lang="en-US" altLang="zh-TW" sz="2800" dirty="0">
                <a:solidFill>
                  <a:srgbClr val="1F497D">
                    <a:lumMod val="75000"/>
                  </a:srgbClr>
                </a:solidFill>
                <a:latin typeface="Times New Roman" panose="02020603050405020304" pitchFamily="18" charset="0"/>
                <a:cs typeface="Times New Roman" panose="02020603050405020304" pitchFamily="18" charset="0"/>
              </a:rPr>
              <a:t> is formulated as optimization problems to minimize the total signaling </a:t>
            </a:r>
            <a:r>
              <a:rPr lang="en-US" altLang="zh-TW" sz="2800" dirty="0">
                <a:solidFill>
                  <a:srgbClr val="FF0000"/>
                </a:solidFill>
                <a:latin typeface="Times New Roman" panose="02020603050405020304" pitchFamily="18" charset="0"/>
                <a:cs typeface="Times New Roman" panose="02020603050405020304" pitchFamily="18" charset="0"/>
              </a:rPr>
              <a:t>communication overhead cost</a:t>
            </a:r>
            <a:r>
              <a:rPr lang="en-US" altLang="zh-TW" sz="2800" dirty="0">
                <a:solidFill>
                  <a:srgbClr val="1F497D">
                    <a:lumMod val="75000"/>
                  </a:srgbClr>
                </a:solidFill>
                <a:latin typeface="Times New Roman" panose="02020603050405020304" pitchFamily="18" charset="0"/>
                <a:cs typeface="Times New Roman" panose="02020603050405020304" pitchFamily="18" charset="0"/>
              </a:rPr>
              <a:t>, the total signaling </a:t>
            </a:r>
            <a:r>
              <a:rPr lang="en-US" altLang="zh-TW" sz="2800" dirty="0">
                <a:solidFill>
                  <a:srgbClr val="FF0000"/>
                </a:solidFill>
                <a:latin typeface="Times New Roman" panose="02020603050405020304" pitchFamily="18" charset="0"/>
                <a:cs typeface="Times New Roman" panose="02020603050405020304" pitchFamily="18" charset="0"/>
              </a:rPr>
              <a:t>communication overhead cost on backhauls</a:t>
            </a:r>
            <a:r>
              <a:rPr lang="en-US" altLang="zh-TW" sz="2800" dirty="0">
                <a:solidFill>
                  <a:srgbClr val="1F497D">
                    <a:lumMod val="75000"/>
                  </a:srgbClr>
                </a:solidFill>
                <a:latin typeface="Times New Roman" panose="02020603050405020304" pitchFamily="18" charset="0"/>
                <a:cs typeface="Times New Roman" panose="02020603050405020304" pitchFamily="18" charset="0"/>
              </a:rPr>
              <a:t> and </a:t>
            </a:r>
            <a:r>
              <a:rPr lang="en-US" altLang="zh-TW" sz="2800" dirty="0">
                <a:solidFill>
                  <a:srgbClr val="FF0000"/>
                </a:solidFill>
                <a:latin typeface="Times New Roman" panose="02020603050405020304" pitchFamily="18" charset="0"/>
                <a:cs typeface="Times New Roman" panose="02020603050405020304" pitchFamily="18" charset="0"/>
              </a:rPr>
              <a:t>the migration overhead cost of state data </a:t>
            </a:r>
            <a:r>
              <a:rPr lang="en-US" altLang="zh-TW" sz="2800" dirty="0">
                <a:solidFill>
                  <a:srgbClr val="1F497D">
                    <a:lumMod val="75000"/>
                  </a:srgbClr>
                </a:solidFill>
                <a:latin typeface="Times New Roman" panose="02020603050405020304" pitchFamily="18" charset="0"/>
                <a:cs typeface="Times New Roman" panose="02020603050405020304" pitchFamily="18" charset="0"/>
              </a:rPr>
              <a:t>for different placement of VNF components of </a:t>
            </a:r>
            <a:r>
              <a:rPr lang="en-US" altLang="zh-TW" sz="2800" dirty="0" err="1">
                <a:solidFill>
                  <a:srgbClr val="1F497D">
                    <a:lumMod val="75000"/>
                  </a:srgbClr>
                </a:solidFill>
                <a:latin typeface="Times New Roman" panose="02020603050405020304" pitchFamily="18" charset="0"/>
                <a:cs typeface="Times New Roman" panose="02020603050405020304" pitchFamily="18" charset="0"/>
              </a:rPr>
              <a:t>vMME</a:t>
            </a:r>
            <a:r>
              <a:rPr lang="en-US" altLang="zh-TW" sz="2800" dirty="0">
                <a:solidFill>
                  <a:srgbClr val="1F497D">
                    <a:lumMod val="75000"/>
                  </a:srgbClr>
                </a:solidFill>
                <a:latin typeface="Times New Roman" panose="02020603050405020304" pitchFamily="18" charset="0"/>
                <a:cs typeface="Times New Roman" panose="02020603050405020304" pitchFamily="18" charset="0"/>
              </a:rPr>
              <a:t>.</a:t>
            </a:r>
            <a:endParaRPr lang="zh-TW" altLang="en-US" sz="2800" dirty="0">
              <a:solidFill>
                <a:srgbClr val="1F497D">
                  <a:lumMod val="75000"/>
                </a:srgbClr>
              </a:solidFill>
              <a:latin typeface="Times New Roman" panose="02020603050405020304" pitchFamily="18" charset="0"/>
              <a:cs typeface="Times New Roman" panose="02020603050405020304" pitchFamily="18" charset="0"/>
            </a:endParaRPr>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31</a:t>
            </a:fld>
            <a:endParaRPr lang="en-US" altLang="zh-TW"/>
          </a:p>
        </p:txBody>
      </p:sp>
    </p:spTree>
    <p:extLst>
      <p:ext uri="{BB962C8B-B14F-4D97-AF65-F5344CB8AC3E}">
        <p14:creationId xmlns:p14="http://schemas.microsoft.com/office/powerpoint/2010/main" val="128421975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en-US" altLang="zh-TW" sz="2800" dirty="0">
                <a:solidFill>
                  <a:srgbClr val="1F497D">
                    <a:lumMod val="75000"/>
                  </a:srgbClr>
                </a:solidFill>
                <a:latin typeface="Times New Roman" panose="02020603050405020304" pitchFamily="18" charset="0"/>
                <a:cs typeface="Times New Roman" panose="02020603050405020304" pitchFamily="18" charset="0"/>
              </a:rPr>
              <a:t>The optimization of </a:t>
            </a:r>
            <a:r>
              <a:rPr lang="en-US" altLang="zh-TW" sz="2800" dirty="0" err="1">
                <a:solidFill>
                  <a:srgbClr val="1F497D">
                    <a:lumMod val="75000"/>
                  </a:srgbClr>
                </a:solidFill>
                <a:latin typeface="Times New Roman" panose="02020603050405020304" pitchFamily="18" charset="0"/>
                <a:cs typeface="Times New Roman" panose="02020603050405020304" pitchFamily="18" charset="0"/>
              </a:rPr>
              <a:t>vMME</a:t>
            </a:r>
            <a:r>
              <a:rPr lang="en-US" altLang="zh-TW" sz="2800" dirty="0">
                <a:solidFill>
                  <a:srgbClr val="1F497D">
                    <a:lumMod val="75000"/>
                  </a:srgbClr>
                </a:solidFill>
                <a:latin typeface="Times New Roman" panose="02020603050405020304" pitchFamily="18" charset="0"/>
                <a:cs typeface="Times New Roman" panose="02020603050405020304" pitchFamily="18" charset="0"/>
              </a:rPr>
              <a:t> is modeled in the scenario of</a:t>
            </a:r>
            <a:r>
              <a:rPr lang="zh-TW" altLang="en-US" sz="2800" dirty="0">
                <a:solidFill>
                  <a:srgbClr val="1F497D">
                    <a:lumMod val="75000"/>
                  </a:srgbClr>
                </a:solidFill>
                <a:latin typeface="Times New Roman" panose="02020603050405020304" pitchFamily="18" charset="0"/>
                <a:cs typeface="Times New Roman" panose="02020603050405020304" pitchFamily="18" charset="0"/>
              </a:rPr>
              <a:t> </a:t>
            </a:r>
            <a:r>
              <a:rPr lang="en-US" altLang="zh-TW" sz="2800" dirty="0">
                <a:solidFill>
                  <a:srgbClr val="1F497D">
                    <a:lumMod val="75000"/>
                  </a:srgbClr>
                </a:solidFill>
                <a:latin typeface="Times New Roman" panose="02020603050405020304" pitchFamily="18" charset="0"/>
                <a:cs typeface="Times New Roman" panose="02020603050405020304" pitchFamily="18" charset="0"/>
              </a:rPr>
              <a:t>Fig.1, where there are several MBSs, SBSs and UEs. The</a:t>
            </a:r>
            <a:r>
              <a:rPr lang="zh-TW" altLang="en-US" sz="2800" dirty="0">
                <a:solidFill>
                  <a:srgbClr val="1F497D">
                    <a:lumMod val="75000"/>
                  </a:srgbClr>
                </a:solidFill>
                <a:latin typeface="Times New Roman" panose="02020603050405020304" pitchFamily="18" charset="0"/>
                <a:cs typeface="Times New Roman" panose="02020603050405020304" pitchFamily="18" charset="0"/>
              </a:rPr>
              <a:t> </a:t>
            </a:r>
            <a:r>
              <a:rPr lang="en-US" altLang="zh-TW" sz="2800" dirty="0">
                <a:solidFill>
                  <a:srgbClr val="1F497D">
                    <a:lumMod val="75000"/>
                  </a:srgbClr>
                </a:solidFill>
                <a:latin typeface="Times New Roman" panose="02020603050405020304" pitchFamily="18" charset="0"/>
                <a:cs typeface="Times New Roman" panose="02020603050405020304" pitchFamily="18" charset="0"/>
              </a:rPr>
              <a:t>virtual function components of </a:t>
            </a:r>
            <a:r>
              <a:rPr lang="en-US" altLang="zh-TW" sz="2800" dirty="0" err="1">
                <a:solidFill>
                  <a:srgbClr val="1F497D">
                    <a:lumMod val="75000"/>
                  </a:srgbClr>
                </a:solidFill>
                <a:latin typeface="Times New Roman" panose="02020603050405020304" pitchFamily="18" charset="0"/>
                <a:cs typeface="Times New Roman" panose="02020603050405020304" pitchFamily="18" charset="0"/>
              </a:rPr>
              <a:t>vMME</a:t>
            </a:r>
            <a:r>
              <a:rPr lang="en-US" altLang="zh-TW" sz="2800" dirty="0">
                <a:solidFill>
                  <a:srgbClr val="1F497D">
                    <a:lumMod val="75000"/>
                  </a:srgbClr>
                </a:solidFill>
                <a:latin typeface="Times New Roman" panose="02020603050405020304" pitchFamily="18" charset="0"/>
                <a:cs typeface="Times New Roman" panose="02020603050405020304" pitchFamily="18" charset="0"/>
              </a:rPr>
              <a:t> include </a:t>
            </a:r>
            <a:r>
              <a:rPr lang="en-US" altLang="zh-TW" sz="2800" dirty="0">
                <a:solidFill>
                  <a:srgbClr val="FF0000"/>
                </a:solidFill>
                <a:latin typeface="Times New Roman" panose="02020603050405020304" pitchFamily="18" charset="0"/>
                <a:cs typeface="Times New Roman" panose="02020603050405020304" pitchFamily="18" charset="0"/>
              </a:rPr>
              <a:t>MSF</a:t>
            </a:r>
            <a:r>
              <a:rPr lang="en-US" altLang="zh-TW" sz="2800" dirty="0">
                <a:solidFill>
                  <a:srgbClr val="1F497D">
                    <a:lumMod val="75000"/>
                  </a:srgbClr>
                </a:solidFill>
                <a:latin typeface="Times New Roman" panose="02020603050405020304" pitchFamily="18" charset="0"/>
                <a:cs typeface="Times New Roman" panose="02020603050405020304" pitchFamily="18" charset="0"/>
              </a:rPr>
              <a:t>, </a:t>
            </a:r>
            <a:r>
              <a:rPr lang="en-US" altLang="zh-TW" sz="2800" dirty="0">
                <a:solidFill>
                  <a:srgbClr val="FF0000"/>
                </a:solidFill>
                <a:latin typeface="Times New Roman" panose="02020603050405020304" pitchFamily="18" charset="0"/>
                <a:cs typeface="Times New Roman" panose="02020603050405020304" pitchFamily="18" charset="0"/>
              </a:rPr>
              <a:t>MMP</a:t>
            </a:r>
            <a:r>
              <a:rPr lang="zh-TW" altLang="en-US" sz="2800" dirty="0">
                <a:solidFill>
                  <a:srgbClr val="1F497D">
                    <a:lumMod val="75000"/>
                  </a:srgbClr>
                </a:solidFill>
                <a:latin typeface="Times New Roman" panose="02020603050405020304" pitchFamily="18" charset="0"/>
                <a:cs typeface="Times New Roman" panose="02020603050405020304" pitchFamily="18" charset="0"/>
              </a:rPr>
              <a:t> </a:t>
            </a:r>
            <a:r>
              <a:rPr lang="en-US" altLang="zh-TW" sz="2800" dirty="0">
                <a:solidFill>
                  <a:srgbClr val="1F497D">
                    <a:lumMod val="75000"/>
                  </a:srgbClr>
                </a:solidFill>
                <a:latin typeface="Times New Roman" panose="02020603050405020304" pitchFamily="18" charset="0"/>
                <a:cs typeface="Times New Roman" panose="02020603050405020304" pitchFamily="18" charset="0"/>
              </a:rPr>
              <a:t>and </a:t>
            </a:r>
            <a:r>
              <a:rPr lang="en-US" altLang="zh-TW" sz="2800" dirty="0">
                <a:solidFill>
                  <a:srgbClr val="FF0000"/>
                </a:solidFill>
                <a:latin typeface="Times New Roman" panose="02020603050405020304" pitchFamily="18" charset="0"/>
                <a:cs typeface="Times New Roman" panose="02020603050405020304" pitchFamily="18" charset="0"/>
              </a:rPr>
              <a:t>DQU</a:t>
            </a:r>
            <a:r>
              <a:rPr lang="en-US" altLang="zh-TW" sz="2800" dirty="0">
                <a:solidFill>
                  <a:srgbClr val="1F497D">
                    <a:lumMod val="75000"/>
                  </a:srgbClr>
                </a:solidFill>
                <a:latin typeface="Times New Roman" panose="02020603050405020304" pitchFamily="18" charset="0"/>
                <a:cs typeface="Times New Roman" panose="02020603050405020304" pitchFamily="18" charset="0"/>
              </a:rPr>
              <a:t>, which can be deployed on </a:t>
            </a:r>
            <a:r>
              <a:rPr lang="en-US" altLang="zh-TW" sz="2800" dirty="0">
                <a:solidFill>
                  <a:srgbClr val="FF0000"/>
                </a:solidFill>
                <a:latin typeface="Times New Roman" panose="02020603050405020304" pitchFamily="18" charset="0"/>
                <a:cs typeface="Times New Roman" panose="02020603050405020304" pitchFamily="18" charset="0"/>
              </a:rPr>
              <a:t>MBSs</a:t>
            </a:r>
            <a:r>
              <a:rPr lang="en-US" altLang="zh-TW" sz="2800" dirty="0">
                <a:solidFill>
                  <a:srgbClr val="1F497D">
                    <a:lumMod val="75000"/>
                  </a:srgbClr>
                </a:solidFill>
                <a:latin typeface="Times New Roman" panose="02020603050405020304" pitchFamily="18" charset="0"/>
                <a:cs typeface="Times New Roman" panose="02020603050405020304" pitchFamily="18" charset="0"/>
              </a:rPr>
              <a:t>, </a:t>
            </a:r>
            <a:r>
              <a:rPr lang="en-US" altLang="zh-TW" sz="2800" dirty="0">
                <a:solidFill>
                  <a:srgbClr val="FF0000"/>
                </a:solidFill>
                <a:latin typeface="Times New Roman" panose="02020603050405020304" pitchFamily="18" charset="0"/>
                <a:cs typeface="Times New Roman" panose="02020603050405020304" pitchFamily="18" charset="0"/>
              </a:rPr>
              <a:t>SBSs</a:t>
            </a:r>
            <a:r>
              <a:rPr lang="en-US" altLang="zh-TW" sz="2800" dirty="0">
                <a:solidFill>
                  <a:srgbClr val="1F497D">
                    <a:lumMod val="75000"/>
                  </a:srgbClr>
                </a:solidFill>
                <a:latin typeface="Times New Roman" panose="02020603050405020304" pitchFamily="18" charset="0"/>
                <a:cs typeface="Times New Roman" panose="02020603050405020304" pitchFamily="18" charset="0"/>
              </a:rPr>
              <a:t> and in</a:t>
            </a:r>
            <a:r>
              <a:rPr lang="zh-TW" altLang="en-US" sz="2800" dirty="0">
                <a:solidFill>
                  <a:srgbClr val="1F497D">
                    <a:lumMod val="75000"/>
                  </a:srgbClr>
                </a:solidFill>
                <a:latin typeface="Times New Roman" panose="02020603050405020304" pitchFamily="18" charset="0"/>
                <a:cs typeface="Times New Roman" panose="02020603050405020304" pitchFamily="18" charset="0"/>
              </a:rPr>
              <a:t> </a:t>
            </a:r>
            <a:r>
              <a:rPr lang="en-US" altLang="zh-TW" sz="2800" dirty="0">
                <a:solidFill>
                  <a:srgbClr val="1F497D">
                    <a:lumMod val="75000"/>
                  </a:srgbClr>
                </a:solidFill>
                <a:latin typeface="Times New Roman" panose="02020603050405020304" pitchFamily="18" charset="0"/>
                <a:cs typeface="Times New Roman" panose="02020603050405020304" pitchFamily="18" charset="0"/>
              </a:rPr>
              <a:t>the </a:t>
            </a:r>
            <a:r>
              <a:rPr lang="en-US" altLang="zh-TW" sz="2800" dirty="0">
                <a:solidFill>
                  <a:srgbClr val="FF0000"/>
                </a:solidFill>
                <a:latin typeface="Times New Roman" panose="02020603050405020304" pitchFamily="18" charset="0"/>
                <a:cs typeface="Times New Roman" panose="02020603050405020304" pitchFamily="18" charset="0"/>
              </a:rPr>
              <a:t>core network</a:t>
            </a:r>
            <a:r>
              <a:rPr lang="en-US" altLang="zh-TW" sz="2800" dirty="0">
                <a:solidFill>
                  <a:srgbClr val="1F497D">
                    <a:lumMod val="75000"/>
                  </a:srgbClr>
                </a:solidFill>
                <a:latin typeface="Times New Roman" panose="02020603050405020304" pitchFamily="18" charset="0"/>
                <a:cs typeface="Times New Roman" panose="02020603050405020304" pitchFamily="18" charset="0"/>
              </a:rPr>
              <a:t>. The virtual function components are connected by communication links. Therefore, the virtual function</a:t>
            </a:r>
            <a:r>
              <a:rPr lang="zh-TW" altLang="en-US" sz="2800" dirty="0">
                <a:solidFill>
                  <a:srgbClr val="1F497D">
                    <a:lumMod val="75000"/>
                  </a:srgbClr>
                </a:solidFill>
                <a:latin typeface="Times New Roman" panose="02020603050405020304" pitchFamily="18" charset="0"/>
                <a:cs typeface="Times New Roman" panose="02020603050405020304" pitchFamily="18" charset="0"/>
              </a:rPr>
              <a:t> </a:t>
            </a:r>
            <a:r>
              <a:rPr lang="en-US" altLang="zh-TW" sz="2800" dirty="0">
                <a:solidFill>
                  <a:srgbClr val="1F497D">
                    <a:lumMod val="75000"/>
                  </a:srgbClr>
                </a:solidFill>
                <a:latin typeface="Times New Roman" panose="02020603050405020304" pitchFamily="18" charset="0"/>
                <a:cs typeface="Times New Roman" panose="02020603050405020304" pitchFamily="18" charset="0"/>
              </a:rPr>
              <a:t>components deployed in the different locations cooperate to</a:t>
            </a:r>
            <a:r>
              <a:rPr lang="zh-TW" altLang="en-US" sz="2800" dirty="0">
                <a:solidFill>
                  <a:srgbClr val="1F497D">
                    <a:lumMod val="75000"/>
                  </a:srgbClr>
                </a:solidFill>
                <a:latin typeface="Times New Roman" panose="02020603050405020304" pitchFamily="18" charset="0"/>
                <a:cs typeface="Times New Roman" panose="02020603050405020304" pitchFamily="18" charset="0"/>
              </a:rPr>
              <a:t> </a:t>
            </a:r>
            <a:r>
              <a:rPr lang="en-US" altLang="zh-TW" sz="2800" dirty="0">
                <a:solidFill>
                  <a:srgbClr val="1F497D">
                    <a:lumMod val="75000"/>
                  </a:srgbClr>
                </a:solidFill>
                <a:latin typeface="Times New Roman" panose="02020603050405020304" pitchFamily="18" charset="0"/>
                <a:cs typeface="Times New Roman" panose="02020603050405020304" pitchFamily="18" charset="0"/>
              </a:rPr>
              <a:t>provide the function of mobility management.</a:t>
            </a:r>
            <a:endParaRPr lang="zh-TW" altLang="en-US" sz="2800" dirty="0">
              <a:solidFill>
                <a:srgbClr val="1F497D">
                  <a:lumMod val="75000"/>
                </a:srgbClr>
              </a:solidFill>
              <a:latin typeface="Times New Roman" panose="02020603050405020304" pitchFamily="18" charset="0"/>
              <a:cs typeface="Times New Roman" panose="02020603050405020304" pitchFamily="18" charset="0"/>
            </a:endParaRPr>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32</a:t>
            </a:fld>
            <a:endParaRPr lang="en-US" altLang="zh-TW"/>
          </a:p>
        </p:txBody>
      </p:sp>
    </p:spTree>
    <p:extLst>
      <p:ext uri="{BB962C8B-B14F-4D97-AF65-F5344CB8AC3E}">
        <p14:creationId xmlns:p14="http://schemas.microsoft.com/office/powerpoint/2010/main" val="202645192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5" name="內容版面配置區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00190" y="2032000"/>
            <a:ext cx="10782210" cy="3728264"/>
          </a:xfrm>
        </p:spPr>
      </p:pic>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33</a:t>
            </a:fld>
            <a:endParaRPr lang="en-US" altLang="zh-TW"/>
          </a:p>
        </p:txBody>
      </p:sp>
    </p:spTree>
    <p:extLst>
      <p:ext uri="{BB962C8B-B14F-4D97-AF65-F5344CB8AC3E}">
        <p14:creationId xmlns:p14="http://schemas.microsoft.com/office/powerpoint/2010/main" val="148829574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5" name="內容版面配置區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09600" y="2043216"/>
            <a:ext cx="10972800" cy="3639930"/>
          </a:xfrm>
        </p:spPr>
      </p:pic>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34</a:t>
            </a:fld>
            <a:endParaRPr lang="en-US" altLang="zh-TW"/>
          </a:p>
        </p:txBody>
      </p:sp>
    </p:spTree>
    <p:extLst>
      <p:ext uri="{BB962C8B-B14F-4D97-AF65-F5344CB8AC3E}">
        <p14:creationId xmlns:p14="http://schemas.microsoft.com/office/powerpoint/2010/main" val="237821686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5" name="內容版面配置區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09600" y="2218288"/>
            <a:ext cx="10972800" cy="2756894"/>
          </a:xfrm>
        </p:spPr>
      </p:pic>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35</a:t>
            </a:fld>
            <a:endParaRPr lang="en-US" altLang="zh-TW"/>
          </a:p>
        </p:txBody>
      </p:sp>
    </p:spTree>
    <p:extLst>
      <p:ext uri="{BB962C8B-B14F-4D97-AF65-F5344CB8AC3E}">
        <p14:creationId xmlns:p14="http://schemas.microsoft.com/office/powerpoint/2010/main" val="233840719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36</a:t>
            </a:fld>
            <a:endParaRPr lang="en-US" altLang="zh-TW"/>
          </a:p>
        </p:txBody>
      </p:sp>
      <p:pic>
        <p:nvPicPr>
          <p:cNvPr id="9" name="內容版面配置區 8"/>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09600" y="1741767"/>
            <a:ext cx="10972800" cy="3723883"/>
          </a:xfrm>
        </p:spPr>
      </p:pic>
      <p:pic>
        <p:nvPicPr>
          <p:cNvPr id="10" name="圖片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 y="5460805"/>
            <a:ext cx="8534400" cy="605414"/>
          </a:xfrm>
          <a:prstGeom prst="rect">
            <a:avLst/>
          </a:prstGeom>
        </p:spPr>
      </p:pic>
    </p:spTree>
    <p:extLst>
      <p:ext uri="{BB962C8B-B14F-4D97-AF65-F5344CB8AC3E}">
        <p14:creationId xmlns:p14="http://schemas.microsoft.com/office/powerpoint/2010/main" val="245820368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en-US" altLang="zh-TW" sz="2800" dirty="0">
                <a:solidFill>
                  <a:srgbClr val="1F497D">
                    <a:lumMod val="75000"/>
                  </a:srgbClr>
                </a:solidFill>
                <a:latin typeface="Times New Roman" panose="02020603050405020304" pitchFamily="18" charset="0"/>
                <a:cs typeface="Times New Roman" panose="02020603050405020304" pitchFamily="18" charset="0"/>
              </a:rPr>
              <a:t>Two cases are divided for signaling interaction between</a:t>
            </a:r>
            <a:r>
              <a:rPr lang="zh-TW" altLang="en-US" sz="2800" dirty="0">
                <a:solidFill>
                  <a:srgbClr val="1F497D">
                    <a:lumMod val="75000"/>
                  </a:srgbClr>
                </a:solidFill>
                <a:latin typeface="Times New Roman" panose="02020603050405020304" pitchFamily="18" charset="0"/>
                <a:cs typeface="Times New Roman" panose="02020603050405020304" pitchFamily="18" charset="0"/>
              </a:rPr>
              <a:t> </a:t>
            </a:r>
            <a:r>
              <a:rPr lang="en-US" altLang="zh-TW" sz="2800" dirty="0">
                <a:solidFill>
                  <a:srgbClr val="1F497D">
                    <a:lumMod val="75000"/>
                  </a:srgbClr>
                </a:solidFill>
                <a:latin typeface="Times New Roman" panose="02020603050405020304" pitchFamily="18" charset="0"/>
                <a:cs typeface="Times New Roman" panose="02020603050405020304" pitchFamily="18" charset="0"/>
              </a:rPr>
              <a:t>entities, namely </a:t>
            </a:r>
            <a:r>
              <a:rPr lang="en-US" altLang="zh-TW" sz="2800" dirty="0">
                <a:solidFill>
                  <a:srgbClr val="FF0000"/>
                </a:solidFill>
                <a:latin typeface="Times New Roman" panose="02020603050405020304" pitchFamily="18" charset="0"/>
                <a:cs typeface="Times New Roman" panose="02020603050405020304" pitchFamily="18" charset="0"/>
              </a:rPr>
              <a:t>signaling interaction between </a:t>
            </a:r>
            <a:r>
              <a:rPr lang="en-US" altLang="zh-TW" sz="2800" dirty="0" err="1">
                <a:solidFill>
                  <a:srgbClr val="FF0000"/>
                </a:solidFill>
                <a:latin typeface="Times New Roman" panose="02020603050405020304" pitchFamily="18" charset="0"/>
                <a:cs typeface="Times New Roman" panose="02020603050405020304" pitchFamily="18" charset="0"/>
              </a:rPr>
              <a:t>vMME</a:t>
            </a:r>
            <a:r>
              <a:rPr lang="en-US" altLang="zh-TW" sz="2800" dirty="0">
                <a:solidFill>
                  <a:srgbClr val="FF0000"/>
                </a:solidFill>
                <a:latin typeface="Times New Roman" panose="02020603050405020304" pitchFamily="18" charset="0"/>
                <a:cs typeface="Times New Roman" panose="02020603050405020304" pitchFamily="18" charset="0"/>
              </a:rPr>
              <a:t> and</a:t>
            </a:r>
            <a:r>
              <a:rPr lang="zh-TW" altLang="en-US" sz="2800" dirty="0">
                <a:solidFill>
                  <a:srgbClr val="FF0000"/>
                </a:solidFill>
                <a:latin typeface="Times New Roman" panose="02020603050405020304" pitchFamily="18" charset="0"/>
                <a:cs typeface="Times New Roman" panose="02020603050405020304" pitchFamily="18" charset="0"/>
              </a:rPr>
              <a:t> </a:t>
            </a:r>
            <a:r>
              <a:rPr lang="en-US" altLang="zh-TW" sz="2800" dirty="0">
                <a:solidFill>
                  <a:srgbClr val="FF0000"/>
                </a:solidFill>
                <a:latin typeface="Times New Roman" panose="02020603050405020304" pitchFamily="18" charset="0"/>
                <a:cs typeface="Times New Roman" panose="02020603050405020304" pitchFamily="18" charset="0"/>
              </a:rPr>
              <a:t>external entities </a:t>
            </a:r>
            <a:r>
              <a:rPr lang="en-US" altLang="zh-TW" sz="2800" dirty="0">
                <a:solidFill>
                  <a:srgbClr val="1F497D">
                    <a:lumMod val="75000"/>
                  </a:srgbClr>
                </a:solidFill>
                <a:latin typeface="Times New Roman" panose="02020603050405020304" pitchFamily="18" charset="0"/>
                <a:cs typeface="Times New Roman" panose="02020603050405020304" pitchFamily="18" charset="0"/>
              </a:rPr>
              <a:t>and </a:t>
            </a:r>
            <a:r>
              <a:rPr lang="en-US" altLang="zh-TW" sz="2800" dirty="0">
                <a:solidFill>
                  <a:srgbClr val="FF0000"/>
                </a:solidFill>
                <a:latin typeface="Times New Roman" panose="02020603050405020304" pitchFamily="18" charset="0"/>
                <a:cs typeface="Times New Roman" panose="02020603050405020304" pitchFamily="18" charset="0"/>
              </a:rPr>
              <a:t>signaling interaction within </a:t>
            </a:r>
            <a:r>
              <a:rPr lang="en-US" altLang="zh-TW" sz="2800" dirty="0" err="1">
                <a:solidFill>
                  <a:srgbClr val="FF0000"/>
                </a:solidFill>
                <a:latin typeface="Times New Roman" panose="02020603050405020304" pitchFamily="18" charset="0"/>
                <a:cs typeface="Times New Roman" panose="02020603050405020304" pitchFamily="18" charset="0"/>
              </a:rPr>
              <a:t>vMME</a:t>
            </a:r>
            <a:r>
              <a:rPr lang="en-US" altLang="zh-TW" sz="2800" dirty="0">
                <a:solidFill>
                  <a:srgbClr val="FF0000"/>
                </a:solidFill>
                <a:latin typeface="Times New Roman" panose="02020603050405020304" pitchFamily="18" charset="0"/>
                <a:cs typeface="Times New Roman" panose="02020603050405020304" pitchFamily="18" charset="0"/>
              </a:rPr>
              <a:t> internal entities</a:t>
            </a:r>
            <a:r>
              <a:rPr lang="en-US" altLang="zh-TW" sz="2800" dirty="0">
                <a:solidFill>
                  <a:srgbClr val="1F497D">
                    <a:lumMod val="75000"/>
                  </a:srgbClr>
                </a:solidFill>
                <a:latin typeface="Times New Roman" panose="02020603050405020304" pitchFamily="18" charset="0"/>
                <a:cs typeface="Times New Roman" panose="02020603050405020304" pitchFamily="18" charset="0"/>
              </a:rPr>
              <a:t>, respectively. </a:t>
            </a:r>
            <a:endParaRPr lang="en-US" altLang="zh-TW" sz="2800" dirty="0" smtClean="0">
              <a:solidFill>
                <a:srgbClr val="1F497D">
                  <a:lumMod val="75000"/>
                </a:srgbClr>
              </a:solidFill>
              <a:latin typeface="Times New Roman" panose="02020603050405020304" pitchFamily="18" charset="0"/>
              <a:cs typeface="Times New Roman" panose="02020603050405020304" pitchFamily="18" charset="0"/>
            </a:endParaRPr>
          </a:p>
          <a:p>
            <a:r>
              <a:rPr lang="en-US" altLang="zh-TW" sz="2800" dirty="0" smtClean="0">
                <a:solidFill>
                  <a:srgbClr val="1F497D">
                    <a:lumMod val="75000"/>
                  </a:srgbClr>
                </a:solidFill>
                <a:latin typeface="Times New Roman" panose="02020603050405020304" pitchFamily="18" charset="0"/>
                <a:cs typeface="Times New Roman" panose="02020603050405020304" pitchFamily="18" charset="0"/>
              </a:rPr>
              <a:t>Signaling </a:t>
            </a:r>
            <a:r>
              <a:rPr lang="en-US" altLang="zh-TW" sz="2800" dirty="0">
                <a:solidFill>
                  <a:srgbClr val="1F497D">
                    <a:lumMod val="75000"/>
                  </a:srgbClr>
                </a:solidFill>
                <a:latin typeface="Times New Roman" panose="02020603050405020304" pitchFamily="18" charset="0"/>
                <a:cs typeface="Times New Roman" panose="02020603050405020304" pitchFamily="18" charset="0"/>
              </a:rPr>
              <a:t>interaction between </a:t>
            </a:r>
            <a:r>
              <a:rPr lang="en-US" altLang="zh-TW" sz="2800" dirty="0" err="1">
                <a:solidFill>
                  <a:srgbClr val="1F497D">
                    <a:lumMod val="75000"/>
                  </a:srgbClr>
                </a:solidFill>
                <a:latin typeface="Times New Roman" panose="02020603050405020304" pitchFamily="18" charset="0"/>
                <a:cs typeface="Times New Roman" panose="02020603050405020304" pitchFamily="18" charset="0"/>
              </a:rPr>
              <a:t>vMME</a:t>
            </a:r>
            <a:r>
              <a:rPr lang="zh-TW" altLang="en-US" sz="2800" dirty="0">
                <a:solidFill>
                  <a:srgbClr val="1F497D">
                    <a:lumMod val="75000"/>
                  </a:srgbClr>
                </a:solidFill>
                <a:latin typeface="Times New Roman" panose="02020603050405020304" pitchFamily="18" charset="0"/>
                <a:cs typeface="Times New Roman" panose="02020603050405020304" pitchFamily="18" charset="0"/>
              </a:rPr>
              <a:t> </a:t>
            </a:r>
            <a:r>
              <a:rPr lang="en-US" altLang="zh-TW" sz="2800" dirty="0">
                <a:solidFill>
                  <a:srgbClr val="1F497D">
                    <a:lumMod val="75000"/>
                  </a:srgbClr>
                </a:solidFill>
                <a:latin typeface="Times New Roman" panose="02020603050405020304" pitchFamily="18" charset="0"/>
                <a:cs typeface="Times New Roman" panose="02020603050405020304" pitchFamily="18" charset="0"/>
              </a:rPr>
              <a:t>and external entities include interaction between </a:t>
            </a:r>
            <a:r>
              <a:rPr lang="en-US" altLang="zh-TW" sz="2800" dirty="0">
                <a:solidFill>
                  <a:srgbClr val="FF0000"/>
                </a:solidFill>
                <a:latin typeface="Times New Roman" panose="02020603050405020304" pitchFamily="18" charset="0"/>
                <a:cs typeface="Times New Roman" panose="02020603050405020304" pitchFamily="18" charset="0"/>
              </a:rPr>
              <a:t>BS and MSF</a:t>
            </a:r>
            <a:r>
              <a:rPr lang="en-US" altLang="zh-TW" sz="2800" dirty="0">
                <a:solidFill>
                  <a:srgbClr val="1F497D">
                    <a:lumMod val="75000"/>
                  </a:srgbClr>
                </a:solidFill>
                <a:latin typeface="Times New Roman" panose="02020603050405020304" pitchFamily="18" charset="0"/>
                <a:cs typeface="Times New Roman" panose="02020603050405020304" pitchFamily="18" charset="0"/>
              </a:rPr>
              <a:t>,</a:t>
            </a:r>
            <a:r>
              <a:rPr lang="zh-TW" altLang="en-US" sz="2800" dirty="0">
                <a:solidFill>
                  <a:srgbClr val="1F497D">
                    <a:lumMod val="75000"/>
                  </a:srgbClr>
                </a:solidFill>
                <a:latin typeface="Times New Roman" panose="02020603050405020304" pitchFamily="18" charset="0"/>
                <a:cs typeface="Times New Roman" panose="02020603050405020304" pitchFamily="18" charset="0"/>
              </a:rPr>
              <a:t> </a:t>
            </a:r>
            <a:r>
              <a:rPr lang="en-US" altLang="zh-TW" sz="2800" dirty="0">
                <a:solidFill>
                  <a:srgbClr val="1F497D">
                    <a:lumMod val="75000"/>
                  </a:srgbClr>
                </a:solidFill>
                <a:latin typeface="Times New Roman" panose="02020603050405020304" pitchFamily="18" charset="0"/>
                <a:cs typeface="Times New Roman" panose="02020603050405020304" pitchFamily="18" charset="0"/>
              </a:rPr>
              <a:t>interaction between </a:t>
            </a:r>
            <a:r>
              <a:rPr lang="en-US" altLang="zh-TW" sz="2800" dirty="0">
                <a:solidFill>
                  <a:srgbClr val="FF0000"/>
                </a:solidFill>
                <a:latin typeface="Times New Roman" panose="02020603050405020304" pitchFamily="18" charset="0"/>
                <a:cs typeface="Times New Roman" panose="02020603050405020304" pitchFamily="18" charset="0"/>
              </a:rPr>
              <a:t>CN and MSF</a:t>
            </a:r>
            <a:r>
              <a:rPr lang="en-US" altLang="zh-TW" sz="2800" dirty="0">
                <a:solidFill>
                  <a:srgbClr val="1F497D">
                    <a:lumMod val="75000"/>
                  </a:srgbClr>
                </a:solidFill>
                <a:latin typeface="Times New Roman" panose="02020603050405020304" pitchFamily="18" charset="0"/>
                <a:cs typeface="Times New Roman" panose="02020603050405020304" pitchFamily="18" charset="0"/>
              </a:rPr>
              <a:t>, as well as interaction</a:t>
            </a:r>
            <a:r>
              <a:rPr lang="zh-TW" altLang="en-US" sz="2800" dirty="0">
                <a:solidFill>
                  <a:srgbClr val="1F497D">
                    <a:lumMod val="75000"/>
                  </a:srgbClr>
                </a:solidFill>
                <a:latin typeface="Times New Roman" panose="02020603050405020304" pitchFamily="18" charset="0"/>
                <a:cs typeface="Times New Roman" panose="02020603050405020304" pitchFamily="18" charset="0"/>
              </a:rPr>
              <a:t> </a:t>
            </a:r>
            <a:r>
              <a:rPr lang="en-US" altLang="zh-TW" sz="2800" dirty="0">
                <a:solidFill>
                  <a:srgbClr val="1F497D">
                    <a:lumMod val="75000"/>
                  </a:srgbClr>
                </a:solidFill>
                <a:latin typeface="Times New Roman" panose="02020603050405020304" pitchFamily="18" charset="0"/>
                <a:cs typeface="Times New Roman" panose="02020603050405020304" pitchFamily="18" charset="0"/>
              </a:rPr>
              <a:t>between </a:t>
            </a:r>
            <a:r>
              <a:rPr lang="en-US" altLang="zh-TW" sz="2800" dirty="0">
                <a:solidFill>
                  <a:srgbClr val="FF0000"/>
                </a:solidFill>
                <a:latin typeface="Times New Roman" panose="02020603050405020304" pitchFamily="18" charset="0"/>
                <a:cs typeface="Times New Roman" panose="02020603050405020304" pitchFamily="18" charset="0"/>
              </a:rPr>
              <a:t>CN and DQU</a:t>
            </a:r>
            <a:r>
              <a:rPr lang="en-US" altLang="zh-TW" sz="2800" dirty="0">
                <a:solidFill>
                  <a:srgbClr val="1F497D">
                    <a:lumMod val="75000"/>
                  </a:srgbClr>
                </a:solidFill>
                <a:latin typeface="Times New Roman" panose="02020603050405020304" pitchFamily="18" charset="0"/>
                <a:cs typeface="Times New Roman" panose="02020603050405020304" pitchFamily="18" charset="0"/>
              </a:rPr>
              <a:t>. </a:t>
            </a:r>
            <a:endParaRPr lang="en-US" altLang="zh-TW" sz="2800" dirty="0" smtClean="0">
              <a:solidFill>
                <a:srgbClr val="1F497D">
                  <a:lumMod val="75000"/>
                </a:srgbClr>
              </a:solidFill>
              <a:latin typeface="Times New Roman" panose="02020603050405020304" pitchFamily="18" charset="0"/>
              <a:cs typeface="Times New Roman" panose="02020603050405020304" pitchFamily="18" charset="0"/>
            </a:endParaRPr>
          </a:p>
          <a:p>
            <a:r>
              <a:rPr lang="en-US" altLang="zh-TW" sz="2800" dirty="0" smtClean="0">
                <a:solidFill>
                  <a:srgbClr val="1F497D">
                    <a:lumMod val="75000"/>
                  </a:srgbClr>
                </a:solidFill>
                <a:latin typeface="Times New Roman" panose="02020603050405020304" pitchFamily="18" charset="0"/>
                <a:cs typeface="Times New Roman" panose="02020603050405020304" pitchFamily="18" charset="0"/>
              </a:rPr>
              <a:t>Signaling </a:t>
            </a:r>
            <a:r>
              <a:rPr lang="en-US" altLang="zh-TW" sz="2800" dirty="0">
                <a:solidFill>
                  <a:srgbClr val="1F497D">
                    <a:lumMod val="75000"/>
                  </a:srgbClr>
                </a:solidFill>
                <a:latin typeface="Times New Roman" panose="02020603050405020304" pitchFamily="18" charset="0"/>
                <a:cs typeface="Times New Roman" panose="02020603050405020304" pitchFamily="18" charset="0"/>
              </a:rPr>
              <a:t>interaction within </a:t>
            </a:r>
            <a:r>
              <a:rPr lang="en-US" altLang="zh-TW" sz="2800" dirty="0" err="1">
                <a:solidFill>
                  <a:srgbClr val="1F497D">
                    <a:lumMod val="75000"/>
                  </a:srgbClr>
                </a:solidFill>
                <a:latin typeface="Times New Roman" panose="02020603050405020304" pitchFamily="18" charset="0"/>
                <a:cs typeface="Times New Roman" panose="02020603050405020304" pitchFamily="18" charset="0"/>
              </a:rPr>
              <a:t>vMME</a:t>
            </a:r>
            <a:r>
              <a:rPr lang="zh-TW" altLang="en-US" sz="2800" dirty="0">
                <a:solidFill>
                  <a:srgbClr val="1F497D">
                    <a:lumMod val="75000"/>
                  </a:srgbClr>
                </a:solidFill>
                <a:latin typeface="Times New Roman" panose="02020603050405020304" pitchFamily="18" charset="0"/>
                <a:cs typeface="Times New Roman" panose="02020603050405020304" pitchFamily="18" charset="0"/>
              </a:rPr>
              <a:t> </a:t>
            </a:r>
            <a:r>
              <a:rPr lang="en-US" altLang="zh-TW" sz="2800" dirty="0">
                <a:solidFill>
                  <a:srgbClr val="1F497D">
                    <a:lumMod val="75000"/>
                  </a:srgbClr>
                </a:solidFill>
                <a:latin typeface="Times New Roman" panose="02020603050405020304" pitchFamily="18" charset="0"/>
                <a:cs typeface="Times New Roman" panose="02020603050405020304" pitchFamily="18" charset="0"/>
              </a:rPr>
              <a:t>internal entities includes interaction between </a:t>
            </a:r>
            <a:r>
              <a:rPr lang="en-US" altLang="zh-TW" sz="2800" dirty="0">
                <a:solidFill>
                  <a:srgbClr val="FF0000"/>
                </a:solidFill>
                <a:latin typeface="Times New Roman" panose="02020603050405020304" pitchFamily="18" charset="0"/>
                <a:cs typeface="Times New Roman" panose="02020603050405020304" pitchFamily="18" charset="0"/>
              </a:rPr>
              <a:t>MSF and MMP</a:t>
            </a:r>
            <a:r>
              <a:rPr lang="zh-TW" altLang="en-US" sz="2800" dirty="0">
                <a:solidFill>
                  <a:srgbClr val="FF0000"/>
                </a:solidFill>
                <a:latin typeface="Times New Roman" panose="02020603050405020304" pitchFamily="18" charset="0"/>
                <a:cs typeface="Times New Roman" panose="02020603050405020304" pitchFamily="18" charset="0"/>
              </a:rPr>
              <a:t> </a:t>
            </a:r>
            <a:r>
              <a:rPr lang="en-US" altLang="zh-TW" sz="2800" dirty="0">
                <a:solidFill>
                  <a:srgbClr val="1F497D">
                    <a:lumMod val="75000"/>
                  </a:srgbClr>
                </a:solidFill>
                <a:latin typeface="Times New Roman" panose="02020603050405020304" pitchFamily="18" charset="0"/>
                <a:cs typeface="Times New Roman" panose="02020603050405020304" pitchFamily="18" charset="0"/>
              </a:rPr>
              <a:t>and interaction between </a:t>
            </a:r>
            <a:r>
              <a:rPr lang="en-US" altLang="zh-TW" sz="2800" dirty="0">
                <a:solidFill>
                  <a:srgbClr val="FF0000"/>
                </a:solidFill>
                <a:latin typeface="Times New Roman" panose="02020603050405020304" pitchFamily="18" charset="0"/>
                <a:cs typeface="Times New Roman" panose="02020603050405020304" pitchFamily="18" charset="0"/>
              </a:rPr>
              <a:t>MMP and DQU</a:t>
            </a:r>
            <a:r>
              <a:rPr lang="en-US" altLang="zh-TW" sz="2800" dirty="0">
                <a:solidFill>
                  <a:srgbClr val="1F497D">
                    <a:lumMod val="75000"/>
                  </a:srgbClr>
                </a:solidFill>
                <a:latin typeface="Times New Roman" panose="02020603050405020304" pitchFamily="18" charset="0"/>
                <a:cs typeface="Times New Roman" panose="02020603050405020304" pitchFamily="18" charset="0"/>
              </a:rPr>
              <a:t>.</a:t>
            </a:r>
            <a:endParaRPr lang="zh-TW" altLang="en-US" sz="2800" dirty="0">
              <a:solidFill>
                <a:srgbClr val="1F497D">
                  <a:lumMod val="75000"/>
                </a:srgbClr>
              </a:solidFill>
              <a:latin typeface="Times New Roman" panose="02020603050405020304" pitchFamily="18" charset="0"/>
              <a:cs typeface="Times New Roman" panose="02020603050405020304" pitchFamily="18" charset="0"/>
            </a:endParaRPr>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37</a:t>
            </a:fld>
            <a:endParaRPr lang="en-US" altLang="zh-TW"/>
          </a:p>
        </p:txBody>
      </p:sp>
    </p:spTree>
    <p:extLst>
      <p:ext uri="{BB962C8B-B14F-4D97-AF65-F5344CB8AC3E}">
        <p14:creationId xmlns:p14="http://schemas.microsoft.com/office/powerpoint/2010/main" val="349497785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38</a:t>
            </a:fld>
            <a:endParaRPr lang="en-US" altLang="zh-TW"/>
          </a:p>
        </p:txBody>
      </p:sp>
      <p:pic>
        <p:nvPicPr>
          <p:cNvPr id="10" name="內容版面配置區 9"/>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389598" y="1533710"/>
            <a:ext cx="7496710" cy="1423793"/>
          </a:xfrm>
        </p:spPr>
      </p:pic>
      <p:pic>
        <p:nvPicPr>
          <p:cNvPr id="11" name="圖片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35474" y="2957503"/>
            <a:ext cx="7321052" cy="2020094"/>
          </a:xfrm>
          <a:prstGeom prst="rect">
            <a:avLst/>
          </a:prstGeom>
        </p:spPr>
      </p:pic>
      <p:pic>
        <p:nvPicPr>
          <p:cNvPr id="12" name="圖片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89598" y="4940884"/>
            <a:ext cx="7412804" cy="1418856"/>
          </a:xfrm>
          <a:prstGeom prst="rect">
            <a:avLst/>
          </a:prstGeom>
        </p:spPr>
      </p:pic>
    </p:spTree>
    <p:extLst>
      <p:ext uri="{BB962C8B-B14F-4D97-AF65-F5344CB8AC3E}">
        <p14:creationId xmlns:p14="http://schemas.microsoft.com/office/powerpoint/2010/main" val="47342384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graphicFrame>
        <p:nvGraphicFramePr>
          <p:cNvPr id="10" name="內容版面配置區 9"/>
          <p:cNvGraphicFramePr>
            <a:graphicFrameLocks noGrp="1"/>
          </p:cNvGraphicFramePr>
          <p:nvPr>
            <p:ph idx="1"/>
            <p:extLst>
              <p:ext uri="{D42A27DB-BD31-4B8C-83A1-F6EECF244321}">
                <p14:modId xmlns:p14="http://schemas.microsoft.com/office/powerpoint/2010/main" val="2854873870"/>
              </p:ext>
            </p:extLst>
          </p:nvPr>
        </p:nvGraphicFramePr>
        <p:xfrm>
          <a:off x="609600" y="1600200"/>
          <a:ext cx="10972800" cy="4410182"/>
        </p:xfrm>
        <a:graphic>
          <a:graphicData uri="http://schemas.openxmlformats.org/drawingml/2006/table">
            <a:tbl>
              <a:tblPr firstRow="1" bandRow="1">
                <a:tableStyleId>{2D5ABB26-0587-4C30-8999-92F81FD0307C}</a:tableStyleId>
              </a:tblPr>
              <a:tblGrid>
                <a:gridCol w="5486400">
                  <a:extLst>
                    <a:ext uri="{9D8B030D-6E8A-4147-A177-3AD203B41FA5}">
                      <a16:colId xmlns:a16="http://schemas.microsoft.com/office/drawing/2014/main" val="2075358509"/>
                    </a:ext>
                  </a:extLst>
                </a:gridCol>
                <a:gridCol w="5486400">
                  <a:extLst>
                    <a:ext uri="{9D8B030D-6E8A-4147-A177-3AD203B41FA5}">
                      <a16:colId xmlns:a16="http://schemas.microsoft.com/office/drawing/2014/main" val="4252599779"/>
                    </a:ext>
                  </a:extLst>
                </a:gridCol>
              </a:tblGrid>
              <a:tr h="2205091">
                <a:tc>
                  <a:txBody>
                    <a:bodyPr/>
                    <a:lstStyle/>
                    <a:p>
                      <a:endParaRPr lang="zh-TW" altLang="en-US" dirty="0"/>
                    </a:p>
                  </a:txBody>
                  <a:tcPr/>
                </a:tc>
                <a:tc>
                  <a:txBody>
                    <a:bodyPr/>
                    <a:lstStyle/>
                    <a:p>
                      <a:endParaRPr lang="zh-TW" altLang="en-US" dirty="0"/>
                    </a:p>
                  </a:txBody>
                  <a:tcPr/>
                </a:tc>
                <a:extLst>
                  <a:ext uri="{0D108BD9-81ED-4DB2-BD59-A6C34878D82A}">
                    <a16:rowId xmlns:a16="http://schemas.microsoft.com/office/drawing/2014/main" val="469814653"/>
                  </a:ext>
                </a:extLst>
              </a:tr>
              <a:tr h="2205091">
                <a:tc>
                  <a:txBody>
                    <a:bodyPr/>
                    <a:lstStyle/>
                    <a:p>
                      <a:endParaRPr lang="zh-TW" altLang="en-US" dirty="0"/>
                    </a:p>
                  </a:txBody>
                  <a:tcPr/>
                </a:tc>
                <a:tc>
                  <a:txBody>
                    <a:bodyPr/>
                    <a:lstStyle/>
                    <a:p>
                      <a:endParaRPr lang="zh-TW" altLang="en-US" dirty="0"/>
                    </a:p>
                  </a:txBody>
                  <a:tcPr/>
                </a:tc>
                <a:extLst>
                  <a:ext uri="{0D108BD9-81ED-4DB2-BD59-A6C34878D82A}">
                    <a16:rowId xmlns:a16="http://schemas.microsoft.com/office/drawing/2014/main" val="1643606815"/>
                  </a:ext>
                </a:extLst>
              </a:tr>
            </a:tbl>
          </a:graphicData>
        </a:graphic>
      </p:graphicFrame>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39</a:t>
            </a:fld>
            <a:endParaRPr lang="en-US" altLang="zh-TW"/>
          </a:p>
        </p:txBody>
      </p:sp>
      <p:pic>
        <p:nvPicPr>
          <p:cNvPr id="12" name="圖片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1600200"/>
            <a:ext cx="4877481" cy="1400370"/>
          </a:xfrm>
          <a:prstGeom prst="rect">
            <a:avLst/>
          </a:prstGeom>
        </p:spPr>
      </p:pic>
      <p:pic>
        <p:nvPicPr>
          <p:cNvPr id="13" name="圖片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4919" y="1600200"/>
            <a:ext cx="4877481" cy="1352739"/>
          </a:xfrm>
          <a:prstGeom prst="rect">
            <a:avLst/>
          </a:prstGeom>
        </p:spPr>
      </p:pic>
      <p:pic>
        <p:nvPicPr>
          <p:cNvPr id="14" name="圖片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 y="3571895"/>
            <a:ext cx="4934639" cy="1867161"/>
          </a:xfrm>
          <a:prstGeom prst="rect">
            <a:avLst/>
          </a:prstGeom>
        </p:spPr>
      </p:pic>
      <p:pic>
        <p:nvPicPr>
          <p:cNvPr id="15" name="圖片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04919" y="3467885"/>
            <a:ext cx="4915586" cy="1895740"/>
          </a:xfrm>
          <a:prstGeom prst="rect">
            <a:avLst/>
          </a:prstGeom>
        </p:spPr>
      </p:pic>
    </p:spTree>
    <p:extLst>
      <p:ext uri="{BB962C8B-B14F-4D97-AF65-F5344CB8AC3E}">
        <p14:creationId xmlns:p14="http://schemas.microsoft.com/office/powerpoint/2010/main" val="8950235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dirty="0"/>
          </a:p>
        </p:txBody>
      </p:sp>
      <p:sp>
        <p:nvSpPr>
          <p:cNvPr id="3" name="內容版面配置區 2"/>
          <p:cNvSpPr>
            <a:spLocks noGrp="1"/>
          </p:cNvSpPr>
          <p:nvPr>
            <p:ph idx="1"/>
          </p:nvPr>
        </p:nvSpPr>
        <p:spPr/>
        <p:txBody>
          <a:bodyPr/>
          <a:lstStyle/>
          <a:p>
            <a:pPr lvl="0"/>
            <a:r>
              <a:rPr lang="en-US" altLang="zh-TW" sz="2800" dirty="0">
                <a:solidFill>
                  <a:srgbClr val="1F497D">
                    <a:lumMod val="75000"/>
                  </a:srgbClr>
                </a:solidFill>
                <a:latin typeface="Times New Roman" panose="02020603050405020304" pitchFamily="18" charset="0"/>
                <a:cs typeface="Times New Roman" panose="02020603050405020304" pitchFamily="18" charset="0"/>
              </a:rPr>
              <a:t>The performance of </a:t>
            </a:r>
            <a:r>
              <a:rPr lang="en-US" altLang="zh-TW" sz="2800" dirty="0" err="1">
                <a:solidFill>
                  <a:srgbClr val="1F497D">
                    <a:lumMod val="75000"/>
                  </a:srgbClr>
                </a:solidFill>
                <a:latin typeface="Times New Roman" panose="02020603050405020304" pitchFamily="18" charset="0"/>
                <a:cs typeface="Times New Roman" panose="02020603050405020304" pitchFamily="18" charset="0"/>
              </a:rPr>
              <a:t>vMME</a:t>
            </a:r>
            <a:r>
              <a:rPr lang="en-US" altLang="zh-TW" sz="2800" dirty="0">
                <a:solidFill>
                  <a:srgbClr val="1F497D">
                    <a:lumMod val="75000"/>
                  </a:srgbClr>
                </a:solidFill>
                <a:latin typeface="Times New Roman" panose="02020603050405020304" pitchFamily="18" charset="0"/>
                <a:cs typeface="Times New Roman" panose="02020603050405020304" pitchFamily="18" charset="0"/>
              </a:rPr>
              <a:t> is formulated considering the total signaling </a:t>
            </a:r>
            <a:r>
              <a:rPr lang="en-US" altLang="zh-TW" sz="2800" dirty="0">
                <a:solidFill>
                  <a:srgbClr val="FF0000"/>
                </a:solidFill>
                <a:latin typeface="Times New Roman" panose="02020603050405020304" pitchFamily="18" charset="0"/>
                <a:cs typeface="Times New Roman" panose="02020603050405020304" pitchFamily="18" charset="0"/>
              </a:rPr>
              <a:t>communication overhead cost</a:t>
            </a:r>
            <a:r>
              <a:rPr lang="en-US" altLang="zh-TW" sz="2800" dirty="0">
                <a:solidFill>
                  <a:srgbClr val="1F497D">
                    <a:lumMod val="75000"/>
                  </a:srgbClr>
                </a:solidFill>
                <a:latin typeface="Times New Roman" panose="02020603050405020304" pitchFamily="18" charset="0"/>
                <a:cs typeface="Times New Roman" panose="02020603050405020304" pitchFamily="18" charset="0"/>
              </a:rPr>
              <a:t>, the total signaling </a:t>
            </a:r>
            <a:r>
              <a:rPr lang="en-US" altLang="zh-TW" sz="2800" dirty="0">
                <a:solidFill>
                  <a:srgbClr val="FF0000"/>
                </a:solidFill>
                <a:latin typeface="Times New Roman" panose="02020603050405020304" pitchFamily="18" charset="0"/>
                <a:cs typeface="Times New Roman" panose="02020603050405020304" pitchFamily="18" charset="0"/>
              </a:rPr>
              <a:t>communication overhead cost on backhauls </a:t>
            </a:r>
            <a:r>
              <a:rPr lang="en-US" altLang="zh-TW" sz="2800" dirty="0">
                <a:solidFill>
                  <a:srgbClr val="1F497D">
                    <a:lumMod val="75000"/>
                  </a:srgbClr>
                </a:solidFill>
                <a:latin typeface="Times New Roman" panose="02020603050405020304" pitchFamily="18" charset="0"/>
                <a:cs typeface="Times New Roman" panose="02020603050405020304" pitchFamily="18" charset="0"/>
              </a:rPr>
              <a:t>as well as the </a:t>
            </a:r>
            <a:r>
              <a:rPr lang="en-US" altLang="zh-TW" sz="2800" dirty="0">
                <a:solidFill>
                  <a:srgbClr val="FF0000"/>
                </a:solidFill>
                <a:latin typeface="Times New Roman" panose="02020603050405020304" pitchFamily="18" charset="0"/>
                <a:cs typeface="Times New Roman" panose="02020603050405020304" pitchFamily="18" charset="0"/>
              </a:rPr>
              <a:t>migration overhead cost of state data</a:t>
            </a:r>
            <a:r>
              <a:rPr lang="en-US" altLang="zh-TW" sz="2800" dirty="0">
                <a:solidFill>
                  <a:srgbClr val="1F497D">
                    <a:lumMod val="75000"/>
                  </a:srgbClr>
                </a:solidFill>
                <a:latin typeface="Times New Roman" panose="02020603050405020304" pitchFamily="18" charset="0"/>
                <a:cs typeface="Times New Roman" panose="02020603050405020304" pitchFamily="18" charset="0"/>
              </a:rPr>
              <a:t> under different function component placement of </a:t>
            </a:r>
            <a:r>
              <a:rPr lang="en-US" altLang="zh-TW" sz="2800" dirty="0" err="1">
                <a:solidFill>
                  <a:srgbClr val="1F497D">
                    <a:lumMod val="75000"/>
                  </a:srgbClr>
                </a:solidFill>
                <a:latin typeface="Times New Roman" panose="02020603050405020304" pitchFamily="18" charset="0"/>
                <a:cs typeface="Times New Roman" panose="02020603050405020304" pitchFamily="18" charset="0"/>
              </a:rPr>
              <a:t>vMME</a:t>
            </a:r>
            <a:r>
              <a:rPr lang="en-US" altLang="zh-TW" sz="2800" dirty="0">
                <a:solidFill>
                  <a:srgbClr val="1F497D">
                    <a:lumMod val="75000"/>
                  </a:srgbClr>
                </a:solidFill>
                <a:latin typeface="Times New Roman" panose="02020603050405020304" pitchFamily="18" charset="0"/>
                <a:cs typeface="Times New Roman" panose="02020603050405020304" pitchFamily="18" charset="0"/>
              </a:rPr>
              <a:t>.</a:t>
            </a:r>
          </a:p>
          <a:p>
            <a:r>
              <a:rPr lang="en-US" altLang="zh-TW" sz="2800" dirty="0">
                <a:solidFill>
                  <a:srgbClr val="1F497D">
                    <a:lumMod val="75000"/>
                  </a:srgbClr>
                </a:solidFill>
                <a:latin typeface="Times New Roman" panose="02020603050405020304" pitchFamily="18" charset="0"/>
                <a:cs typeface="Times New Roman" panose="02020603050405020304" pitchFamily="18" charset="0"/>
              </a:rPr>
              <a:t>a heuristic approach consisting of </a:t>
            </a:r>
            <a:r>
              <a:rPr lang="en-US" altLang="zh-TW" sz="2800" dirty="0">
                <a:solidFill>
                  <a:srgbClr val="FF0000"/>
                </a:solidFill>
                <a:latin typeface="Times New Roman" panose="02020603050405020304" pitchFamily="18" charset="0"/>
                <a:cs typeface="Times New Roman" panose="02020603050405020304" pitchFamily="18" charset="0"/>
              </a:rPr>
              <a:t>Min-TSCOC</a:t>
            </a:r>
            <a:r>
              <a:rPr lang="en-US" altLang="zh-TW" sz="2800" dirty="0">
                <a:solidFill>
                  <a:srgbClr val="1F497D">
                    <a:lumMod val="75000"/>
                  </a:srgbClr>
                </a:solidFill>
                <a:latin typeface="Times New Roman" panose="02020603050405020304" pitchFamily="18" charset="0"/>
                <a:cs typeface="Times New Roman" panose="02020603050405020304" pitchFamily="18" charset="0"/>
              </a:rPr>
              <a:t>, </a:t>
            </a:r>
            <a:r>
              <a:rPr lang="en-US" altLang="zh-TW" sz="2800" dirty="0" err="1">
                <a:solidFill>
                  <a:srgbClr val="FF0000"/>
                </a:solidFill>
                <a:latin typeface="Times New Roman" panose="02020603050405020304" pitchFamily="18" charset="0"/>
                <a:cs typeface="Times New Roman" panose="02020603050405020304" pitchFamily="18" charset="0"/>
              </a:rPr>
              <a:t>MinTSCOCB</a:t>
            </a:r>
            <a:r>
              <a:rPr lang="en-US" altLang="zh-TW" sz="2800" dirty="0">
                <a:solidFill>
                  <a:srgbClr val="1F497D">
                    <a:lumMod val="75000"/>
                  </a:srgbClr>
                </a:solidFill>
                <a:latin typeface="Times New Roman" panose="02020603050405020304" pitchFamily="18" charset="0"/>
                <a:cs typeface="Times New Roman" panose="02020603050405020304" pitchFamily="18" charset="0"/>
              </a:rPr>
              <a:t>, and </a:t>
            </a:r>
            <a:r>
              <a:rPr lang="en-US" altLang="zh-TW" sz="2800" dirty="0">
                <a:solidFill>
                  <a:srgbClr val="FF0000"/>
                </a:solidFill>
                <a:latin typeface="Times New Roman" panose="02020603050405020304" pitchFamily="18" charset="0"/>
                <a:cs typeface="Times New Roman" panose="02020603050405020304" pitchFamily="18" charset="0"/>
              </a:rPr>
              <a:t>Min-MOCSD</a:t>
            </a:r>
            <a:r>
              <a:rPr lang="en-US" altLang="zh-TW" sz="2800" dirty="0">
                <a:solidFill>
                  <a:srgbClr val="1F497D">
                    <a:lumMod val="75000"/>
                  </a:srgbClr>
                </a:solidFill>
                <a:latin typeface="Times New Roman" panose="02020603050405020304" pitchFamily="18" charset="0"/>
                <a:cs typeface="Times New Roman" panose="02020603050405020304" pitchFamily="18" charset="0"/>
              </a:rPr>
              <a:t> are presented, which aims to obtain the </a:t>
            </a:r>
            <a:r>
              <a:rPr lang="en-US" altLang="zh-TW" sz="2800" dirty="0">
                <a:solidFill>
                  <a:srgbClr val="FF0000"/>
                </a:solidFill>
                <a:latin typeface="Times New Roman" panose="02020603050405020304" pitchFamily="18" charset="0"/>
                <a:cs typeface="Times New Roman" panose="02020603050405020304" pitchFamily="18" charset="0"/>
              </a:rPr>
              <a:t>optimal solutions</a:t>
            </a:r>
            <a:r>
              <a:rPr lang="en-US" altLang="zh-TW" sz="2800" dirty="0">
                <a:solidFill>
                  <a:srgbClr val="1F497D">
                    <a:lumMod val="75000"/>
                  </a:srgbClr>
                </a:solidFill>
                <a:latin typeface="Times New Roman" panose="02020603050405020304" pitchFamily="18" charset="0"/>
                <a:cs typeface="Times New Roman" panose="02020603050405020304" pitchFamily="18" charset="0"/>
              </a:rPr>
              <a:t> to the optimization problems by using genetic algorithm.</a:t>
            </a:r>
            <a:endParaRPr lang="zh-TW" altLang="en-US" sz="2800" dirty="0">
              <a:solidFill>
                <a:srgbClr val="1F497D">
                  <a:lumMod val="75000"/>
                </a:srgbClr>
              </a:solidFill>
              <a:latin typeface="Times New Roman" panose="02020603050405020304" pitchFamily="18" charset="0"/>
              <a:cs typeface="Times New Roman" panose="02020603050405020304" pitchFamily="18" charset="0"/>
            </a:endParaRPr>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4</a:t>
            </a:fld>
            <a:endParaRPr lang="en-US" altLang="zh-TW"/>
          </a:p>
        </p:txBody>
      </p:sp>
    </p:spTree>
    <p:extLst>
      <p:ext uri="{BB962C8B-B14F-4D97-AF65-F5344CB8AC3E}">
        <p14:creationId xmlns:p14="http://schemas.microsoft.com/office/powerpoint/2010/main" val="340405512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5" name="內容版面配置區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09600" y="1726057"/>
            <a:ext cx="10972800" cy="4248225"/>
          </a:xfrm>
        </p:spPr>
      </p:pic>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40</a:t>
            </a:fld>
            <a:endParaRPr lang="en-US" altLang="zh-TW" dirty="0"/>
          </a:p>
        </p:txBody>
      </p:sp>
    </p:spTree>
    <p:extLst>
      <p:ext uri="{BB962C8B-B14F-4D97-AF65-F5344CB8AC3E}">
        <p14:creationId xmlns:p14="http://schemas.microsoft.com/office/powerpoint/2010/main" val="232910168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en-US" altLang="zh-TW" sz="2800" dirty="0">
                <a:solidFill>
                  <a:srgbClr val="1F497D">
                    <a:lumMod val="75000"/>
                  </a:srgbClr>
                </a:solidFill>
                <a:latin typeface="Times New Roman" panose="02020603050405020304" pitchFamily="18" charset="0"/>
                <a:cs typeface="Times New Roman" panose="02020603050405020304" pitchFamily="18" charset="0"/>
              </a:rPr>
              <a:t>Considering the constraints of C1 to C8, the total signaling communication overhead cost should be minimized, which can be formulated as an optimization problem as follows [31</a:t>
            </a:r>
            <a:r>
              <a:rPr lang="en-US" altLang="zh-TW" sz="2800" dirty="0" smtClean="0">
                <a:solidFill>
                  <a:srgbClr val="1F497D">
                    <a:lumMod val="75000"/>
                  </a:srgbClr>
                </a:solidFill>
                <a:latin typeface="Times New Roman" panose="02020603050405020304" pitchFamily="18" charset="0"/>
                <a:cs typeface="Times New Roman" panose="02020603050405020304" pitchFamily="18" charset="0"/>
              </a:rPr>
              <a:t>]:</a:t>
            </a:r>
          </a:p>
          <a:p>
            <a:endParaRPr lang="zh-TW" altLang="en-US" sz="2800" dirty="0">
              <a:solidFill>
                <a:srgbClr val="1F497D">
                  <a:lumMod val="75000"/>
                </a:srgbClr>
              </a:solidFill>
              <a:latin typeface="Times New Roman" panose="02020603050405020304" pitchFamily="18" charset="0"/>
              <a:cs typeface="Times New Roman" panose="02020603050405020304" pitchFamily="18" charset="0"/>
            </a:endParaRPr>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41</a:t>
            </a:fld>
            <a:endParaRPr lang="en-US" altLang="zh-TW"/>
          </a:p>
        </p:txBody>
      </p:sp>
      <p:pic>
        <p:nvPicPr>
          <p:cNvPr id="5" name="圖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5954" y="3082023"/>
            <a:ext cx="3210373" cy="1562318"/>
          </a:xfrm>
          <a:prstGeom prst="rect">
            <a:avLst/>
          </a:prstGeom>
        </p:spPr>
      </p:pic>
      <p:pic>
        <p:nvPicPr>
          <p:cNvPr id="6" name="圖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7902" y="4708883"/>
            <a:ext cx="3048425" cy="1352739"/>
          </a:xfrm>
          <a:prstGeom prst="rect">
            <a:avLst/>
          </a:prstGeom>
        </p:spPr>
      </p:pic>
      <p:pic>
        <p:nvPicPr>
          <p:cNvPr id="7" name="圖片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19804" y="3082023"/>
            <a:ext cx="2648320" cy="1362265"/>
          </a:xfrm>
          <a:prstGeom prst="rect">
            <a:avLst/>
          </a:prstGeom>
        </p:spPr>
      </p:pic>
      <p:pic>
        <p:nvPicPr>
          <p:cNvPr id="8" name="圖片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57910" y="4613620"/>
            <a:ext cx="2610214" cy="1343212"/>
          </a:xfrm>
          <a:prstGeom prst="rect">
            <a:avLst/>
          </a:prstGeom>
        </p:spPr>
      </p:pic>
    </p:spTree>
    <p:extLst>
      <p:ext uri="{BB962C8B-B14F-4D97-AF65-F5344CB8AC3E}">
        <p14:creationId xmlns:p14="http://schemas.microsoft.com/office/powerpoint/2010/main" val="316644364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en-US" altLang="zh-TW" sz="2800" dirty="0">
                <a:solidFill>
                  <a:srgbClr val="1F497D">
                    <a:lumMod val="75000"/>
                  </a:srgbClr>
                </a:solidFill>
                <a:latin typeface="Times New Roman" panose="02020603050405020304" pitchFamily="18" charset="0"/>
                <a:cs typeface="Times New Roman" panose="02020603050405020304" pitchFamily="18" charset="0"/>
              </a:rPr>
              <a:t>C1 to C3 are constraints for MSF, where C1 is the constraint which each MSF can only be placed on one BS. C2 denotes that each BS can only be controlled by one MSF, while C3 means that the number of BSs controlled by each MSF is not less than one.</a:t>
            </a:r>
          </a:p>
          <a:p>
            <a:r>
              <a:rPr lang="en-US" altLang="zh-TW" sz="2800" dirty="0">
                <a:solidFill>
                  <a:srgbClr val="1F497D">
                    <a:lumMod val="75000"/>
                  </a:srgbClr>
                </a:solidFill>
                <a:latin typeface="Times New Roman" panose="02020603050405020304" pitchFamily="18" charset="0"/>
                <a:cs typeface="Times New Roman" panose="02020603050405020304" pitchFamily="18" charset="0"/>
              </a:rPr>
              <a:t>C4 to C8 are constraints related to MMP, where C4 denotes that each MMP can only be placed on one BS, C5 denotes that each MSF can only be controlled by one MMP, C6 denotes that the number of MSFs controlled by each MMP is not less than one, C7 denotes that each MMP can only be controlled by one DQU, C8 denotes that the number of MMPs controlled by each DQU is not less than one.</a:t>
            </a:r>
            <a:endParaRPr lang="zh-TW" altLang="en-US" sz="2800" dirty="0">
              <a:solidFill>
                <a:srgbClr val="1F497D">
                  <a:lumMod val="75000"/>
                </a:srgbClr>
              </a:solidFill>
              <a:latin typeface="Times New Roman" panose="02020603050405020304" pitchFamily="18" charset="0"/>
              <a:cs typeface="Times New Roman" panose="02020603050405020304" pitchFamily="18" charset="0"/>
            </a:endParaRPr>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42</a:t>
            </a:fld>
            <a:endParaRPr lang="en-US" altLang="zh-TW"/>
          </a:p>
        </p:txBody>
      </p:sp>
    </p:spTree>
    <p:extLst>
      <p:ext uri="{BB962C8B-B14F-4D97-AF65-F5344CB8AC3E}">
        <p14:creationId xmlns:p14="http://schemas.microsoft.com/office/powerpoint/2010/main" val="245246330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5" name="內容版面配置區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09600" y="1818525"/>
            <a:ext cx="10972800" cy="3536864"/>
          </a:xfrm>
        </p:spPr>
      </p:pic>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43</a:t>
            </a:fld>
            <a:endParaRPr lang="en-US" altLang="zh-TW"/>
          </a:p>
        </p:txBody>
      </p:sp>
    </p:spTree>
    <p:extLst>
      <p:ext uri="{BB962C8B-B14F-4D97-AF65-F5344CB8AC3E}">
        <p14:creationId xmlns:p14="http://schemas.microsoft.com/office/powerpoint/2010/main" val="355882899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5" name="內容版面配置區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09600" y="1746833"/>
            <a:ext cx="10887182" cy="3034828"/>
          </a:xfrm>
        </p:spPr>
      </p:pic>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44</a:t>
            </a:fld>
            <a:endParaRPr lang="en-US" altLang="zh-TW"/>
          </a:p>
        </p:txBody>
      </p:sp>
    </p:spTree>
    <p:extLst>
      <p:ext uri="{BB962C8B-B14F-4D97-AF65-F5344CB8AC3E}">
        <p14:creationId xmlns:p14="http://schemas.microsoft.com/office/powerpoint/2010/main" val="362020926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5" name="內容版面配置區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671280" y="1700573"/>
            <a:ext cx="6849439" cy="1420329"/>
          </a:xfrm>
        </p:spPr>
      </p:pic>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45</a:t>
            </a:fld>
            <a:endParaRPr lang="en-US" altLang="zh-TW"/>
          </a:p>
        </p:txBody>
      </p:sp>
      <p:pic>
        <p:nvPicPr>
          <p:cNvPr id="6" name="圖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 y="3030575"/>
            <a:ext cx="5517222" cy="1040577"/>
          </a:xfrm>
          <a:prstGeom prst="rect">
            <a:avLst/>
          </a:prstGeom>
        </p:spPr>
      </p:pic>
      <p:pic>
        <p:nvPicPr>
          <p:cNvPr id="7" name="圖片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71279" y="4111031"/>
            <a:ext cx="6849439" cy="1675786"/>
          </a:xfrm>
          <a:prstGeom prst="rect">
            <a:avLst/>
          </a:prstGeom>
        </p:spPr>
      </p:pic>
      <p:pic>
        <p:nvPicPr>
          <p:cNvPr id="8" name="圖片 7"/>
          <p:cNvPicPr>
            <a:picLocks noChangeAspect="1"/>
          </p:cNvPicPr>
          <p:nvPr/>
        </p:nvPicPr>
        <p:blipFill>
          <a:blip r:embed="rId6"/>
          <a:stretch>
            <a:fillRect/>
          </a:stretch>
        </p:blipFill>
        <p:spPr>
          <a:xfrm>
            <a:off x="6126822" y="3070454"/>
            <a:ext cx="4895512" cy="957155"/>
          </a:xfrm>
          <a:prstGeom prst="rect">
            <a:avLst/>
          </a:prstGeom>
        </p:spPr>
      </p:pic>
    </p:spTree>
    <p:extLst>
      <p:ext uri="{BB962C8B-B14F-4D97-AF65-F5344CB8AC3E}">
        <p14:creationId xmlns:p14="http://schemas.microsoft.com/office/powerpoint/2010/main" val="53649327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5" name="內容版面配置區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09600" y="1808251"/>
            <a:ext cx="10972800" cy="3900487"/>
          </a:xfrm>
        </p:spPr>
      </p:pic>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46</a:t>
            </a:fld>
            <a:endParaRPr lang="en-US" altLang="zh-TW"/>
          </a:p>
        </p:txBody>
      </p:sp>
    </p:spTree>
    <p:extLst>
      <p:ext uri="{BB962C8B-B14F-4D97-AF65-F5344CB8AC3E}">
        <p14:creationId xmlns:p14="http://schemas.microsoft.com/office/powerpoint/2010/main" val="400179067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5" name="內容版面配置區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599" y="1808252"/>
            <a:ext cx="10991211" cy="2763748"/>
          </a:xfrm>
        </p:spPr>
      </p:pic>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47</a:t>
            </a:fld>
            <a:endParaRPr lang="en-US" altLang="zh-TW"/>
          </a:p>
        </p:txBody>
      </p:sp>
    </p:spTree>
    <p:extLst>
      <p:ext uri="{BB962C8B-B14F-4D97-AF65-F5344CB8AC3E}">
        <p14:creationId xmlns:p14="http://schemas.microsoft.com/office/powerpoint/2010/main" val="377349566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en-US" altLang="zh-TW" sz="2800" dirty="0">
                <a:solidFill>
                  <a:srgbClr val="1F497D">
                    <a:lumMod val="75000"/>
                  </a:srgbClr>
                </a:solidFill>
                <a:latin typeface="Times New Roman" panose="02020603050405020304" pitchFamily="18" charset="0"/>
                <a:cs typeface="Times New Roman" panose="02020603050405020304" pitchFamily="18" charset="0"/>
              </a:rPr>
              <a:t>In order to get the optimized solutions of (10), (12) and (16), a </a:t>
            </a:r>
            <a:r>
              <a:rPr lang="en-US" altLang="zh-TW" sz="2800" dirty="0">
                <a:solidFill>
                  <a:srgbClr val="FF0000"/>
                </a:solidFill>
                <a:latin typeface="Times New Roman" panose="02020603050405020304" pitchFamily="18" charset="0"/>
                <a:cs typeface="Times New Roman" panose="02020603050405020304" pitchFamily="18" charset="0"/>
              </a:rPr>
              <a:t>heuristic approach</a:t>
            </a:r>
            <a:r>
              <a:rPr lang="en-US" altLang="zh-TW" sz="2800" dirty="0">
                <a:solidFill>
                  <a:srgbClr val="1F497D">
                    <a:lumMod val="75000"/>
                  </a:srgbClr>
                </a:solidFill>
                <a:latin typeface="Times New Roman" panose="02020603050405020304" pitchFamily="18" charset="0"/>
                <a:cs typeface="Times New Roman" panose="02020603050405020304" pitchFamily="18" charset="0"/>
              </a:rPr>
              <a:t> is proposed including </a:t>
            </a:r>
            <a:r>
              <a:rPr lang="en-US" altLang="zh-TW" sz="2800" dirty="0" err="1">
                <a:solidFill>
                  <a:srgbClr val="FF0000"/>
                </a:solidFill>
                <a:latin typeface="Times New Roman" panose="02020603050405020304" pitchFamily="18" charset="0"/>
                <a:cs typeface="Times New Roman" panose="02020603050405020304" pitchFamily="18" charset="0"/>
              </a:rPr>
              <a:t>MinTSCOC</a:t>
            </a:r>
            <a:r>
              <a:rPr lang="en-US" altLang="zh-TW" sz="2800" dirty="0">
                <a:solidFill>
                  <a:srgbClr val="1F497D">
                    <a:lumMod val="75000"/>
                  </a:srgbClr>
                </a:solidFill>
                <a:latin typeface="Times New Roman" panose="02020603050405020304" pitchFamily="18" charset="0"/>
                <a:cs typeface="Times New Roman" panose="02020603050405020304" pitchFamily="18" charset="0"/>
              </a:rPr>
              <a:t>(Minimization on Total Signaling Communication Overhead Cost), </a:t>
            </a:r>
            <a:r>
              <a:rPr lang="en-US" altLang="zh-TW" sz="2800" dirty="0">
                <a:solidFill>
                  <a:srgbClr val="FF0000"/>
                </a:solidFill>
                <a:latin typeface="Times New Roman" panose="02020603050405020304" pitchFamily="18" charset="0"/>
                <a:cs typeface="Times New Roman" panose="02020603050405020304" pitchFamily="18" charset="0"/>
              </a:rPr>
              <a:t>Min-TSCOCB</a:t>
            </a:r>
            <a:r>
              <a:rPr lang="en-US" altLang="zh-TW" sz="2800" dirty="0">
                <a:solidFill>
                  <a:srgbClr val="1F497D">
                    <a:lumMod val="75000"/>
                  </a:srgbClr>
                </a:solidFill>
                <a:latin typeface="Times New Roman" panose="02020603050405020304" pitchFamily="18" charset="0"/>
                <a:cs typeface="Times New Roman" panose="02020603050405020304" pitchFamily="18" charset="0"/>
              </a:rPr>
              <a:t>(Minimization on Total Signaling Communication Overhead Cost on Backhauls) and </a:t>
            </a:r>
            <a:r>
              <a:rPr lang="en-US" altLang="zh-TW" sz="2800" dirty="0" err="1">
                <a:solidFill>
                  <a:srgbClr val="FF0000"/>
                </a:solidFill>
                <a:latin typeface="Times New Roman" panose="02020603050405020304" pitchFamily="18" charset="0"/>
                <a:cs typeface="Times New Roman" panose="02020603050405020304" pitchFamily="18" charset="0"/>
              </a:rPr>
              <a:t>MinMOCSD</a:t>
            </a:r>
            <a:r>
              <a:rPr lang="en-US" altLang="zh-TW" sz="2800" dirty="0">
                <a:solidFill>
                  <a:srgbClr val="1F497D">
                    <a:lumMod val="75000"/>
                  </a:srgbClr>
                </a:solidFill>
                <a:latin typeface="Times New Roman" panose="02020603050405020304" pitchFamily="18" charset="0"/>
                <a:cs typeface="Times New Roman" panose="02020603050405020304" pitchFamily="18" charset="0"/>
              </a:rPr>
              <a:t>(Minimization on Migration Overhead Cost of State Data), respectively. The three algorithms are listed.</a:t>
            </a:r>
            <a:endParaRPr lang="zh-TW" altLang="en-US" sz="2800" dirty="0">
              <a:solidFill>
                <a:srgbClr val="1F497D">
                  <a:lumMod val="75000"/>
                </a:srgbClr>
              </a:solidFill>
              <a:latin typeface="Times New Roman" panose="02020603050405020304" pitchFamily="18" charset="0"/>
              <a:cs typeface="Times New Roman" panose="02020603050405020304" pitchFamily="18" charset="0"/>
            </a:endParaRPr>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48</a:t>
            </a:fld>
            <a:endParaRPr lang="en-US" altLang="zh-TW"/>
          </a:p>
        </p:txBody>
      </p:sp>
    </p:spTree>
    <p:extLst>
      <p:ext uri="{BB962C8B-B14F-4D97-AF65-F5344CB8AC3E}">
        <p14:creationId xmlns:p14="http://schemas.microsoft.com/office/powerpoint/2010/main" val="14915287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5" name="內容版面配置區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600" y="1947169"/>
            <a:ext cx="4915586" cy="3667637"/>
          </a:xfrm>
        </p:spPr>
      </p:pic>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49</a:t>
            </a:fld>
            <a:endParaRPr lang="en-US" altLang="zh-TW"/>
          </a:p>
        </p:txBody>
      </p:sp>
      <p:pic>
        <p:nvPicPr>
          <p:cNvPr id="6" name="圖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74650" y="1947169"/>
            <a:ext cx="4944165" cy="3686689"/>
          </a:xfrm>
          <a:prstGeom prst="rect">
            <a:avLst/>
          </a:prstGeom>
        </p:spPr>
      </p:pic>
    </p:spTree>
    <p:extLst>
      <p:ext uri="{BB962C8B-B14F-4D97-AF65-F5344CB8AC3E}">
        <p14:creationId xmlns:p14="http://schemas.microsoft.com/office/powerpoint/2010/main" val="38401591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latin typeface="Times New Roman" panose="02020603050405020304" pitchFamily="18" charset="0"/>
                <a:cs typeface="Times New Roman" panose="02020603050405020304" pitchFamily="18" charset="0"/>
              </a:rPr>
              <a:t>Introduction</a:t>
            </a:r>
          </a:p>
        </p:txBody>
      </p:sp>
      <p:sp>
        <p:nvSpPr>
          <p:cNvPr id="3" name="內容版面配置區 2"/>
          <p:cNvSpPr>
            <a:spLocks noGrp="1"/>
          </p:cNvSpPr>
          <p:nvPr>
            <p:ph idx="1"/>
          </p:nvPr>
        </p:nvSpPr>
        <p:spPr>
          <a:xfrm>
            <a:off x="609600" y="1624013"/>
            <a:ext cx="10972800" cy="4525963"/>
          </a:xfrm>
        </p:spPr>
        <p:txBody>
          <a:bodyPr/>
          <a:lstStyle/>
          <a:p>
            <a:r>
              <a:rPr lang="en-US" altLang="zh-TW" sz="2800" dirty="0">
                <a:latin typeface="Times New Roman" panose="02020603050405020304" pitchFamily="18" charset="0"/>
                <a:cs typeface="Times New Roman" panose="02020603050405020304" pitchFamily="18" charset="0"/>
              </a:rPr>
              <a:t>The core functional modules of mobility management </a:t>
            </a:r>
            <a:r>
              <a:rPr lang="en-US" altLang="zh-TW" sz="2800" dirty="0" smtClean="0">
                <a:latin typeface="Times New Roman" panose="02020603050405020304" pitchFamily="18" charset="0"/>
                <a:cs typeface="Times New Roman" panose="02020603050405020304" pitchFamily="18" charset="0"/>
              </a:rPr>
              <a:t>are </a:t>
            </a:r>
            <a:r>
              <a:rPr lang="en-US" altLang="zh-TW" sz="2800" dirty="0" smtClean="0">
                <a:solidFill>
                  <a:srgbClr val="FF0000"/>
                </a:solidFill>
                <a:latin typeface="Times New Roman" panose="02020603050405020304" pitchFamily="18" charset="0"/>
                <a:cs typeface="Times New Roman" panose="02020603050405020304" pitchFamily="18" charset="0"/>
              </a:rPr>
              <a:t>deployed </a:t>
            </a:r>
            <a:r>
              <a:rPr lang="en-US" altLang="zh-TW" sz="2800" dirty="0">
                <a:solidFill>
                  <a:srgbClr val="FF0000"/>
                </a:solidFill>
                <a:latin typeface="Times New Roman" panose="02020603050405020304" pitchFamily="18" charset="0"/>
                <a:cs typeface="Times New Roman" panose="02020603050405020304" pitchFamily="18" charset="0"/>
              </a:rPr>
              <a:t>in the core network in a centralized manner </a:t>
            </a:r>
            <a:r>
              <a:rPr lang="en-US" altLang="zh-TW" sz="2800" dirty="0" smtClean="0">
                <a:latin typeface="Times New Roman" panose="02020603050405020304" pitchFamily="18" charset="0"/>
                <a:cs typeface="Times New Roman" panose="02020603050405020304" pitchFamily="18" charset="0"/>
              </a:rPr>
              <a:t>including MME</a:t>
            </a:r>
            <a:r>
              <a:rPr lang="en-US" altLang="zh-TW" sz="2800" dirty="0">
                <a:latin typeface="Times New Roman" panose="02020603050405020304" pitchFamily="18" charset="0"/>
                <a:cs typeface="Times New Roman" panose="02020603050405020304" pitchFamily="18" charset="0"/>
              </a:rPr>
              <a:t>, S-GW, P-GW, HSS and PCRF. </a:t>
            </a:r>
            <a:endParaRPr lang="en-US" altLang="zh-TW" sz="2800" dirty="0" smtClean="0">
              <a:latin typeface="Times New Roman" panose="02020603050405020304" pitchFamily="18" charset="0"/>
              <a:cs typeface="Times New Roman" panose="02020603050405020304" pitchFamily="18" charset="0"/>
            </a:endParaRPr>
          </a:p>
          <a:p>
            <a:r>
              <a:rPr lang="en-US" altLang="zh-TW" sz="2800" dirty="0" smtClean="0">
                <a:latin typeface="Times New Roman" panose="02020603050405020304" pitchFamily="18" charset="0"/>
                <a:cs typeface="Times New Roman" panose="02020603050405020304" pitchFamily="18" charset="0"/>
              </a:rPr>
              <a:t>Therefore</a:t>
            </a:r>
            <a:r>
              <a:rPr lang="en-US" altLang="zh-TW" sz="2800" dirty="0">
                <a:latin typeface="Times New Roman" panose="02020603050405020304" pitchFamily="18" charset="0"/>
                <a:cs typeface="Times New Roman" panose="02020603050405020304" pitchFamily="18" charset="0"/>
              </a:rPr>
              <a:t>, the existing solution for </a:t>
            </a:r>
            <a:r>
              <a:rPr lang="en-US" altLang="zh-TW" sz="2800" dirty="0" smtClean="0">
                <a:latin typeface="Times New Roman" panose="02020603050405020304" pitchFamily="18" charset="0"/>
                <a:cs typeface="Times New Roman" panose="02020603050405020304" pitchFamily="18" charset="0"/>
              </a:rPr>
              <a:t>mobility management </a:t>
            </a:r>
            <a:r>
              <a:rPr lang="en-US" altLang="zh-TW" sz="2800" dirty="0">
                <a:latin typeface="Times New Roman" panose="02020603050405020304" pitchFamily="18" charset="0"/>
                <a:cs typeface="Times New Roman" panose="02020603050405020304" pitchFamily="18" charset="0"/>
              </a:rPr>
              <a:t>brings about not </a:t>
            </a:r>
            <a:r>
              <a:rPr lang="en-US" altLang="zh-TW" sz="2800" dirty="0" smtClean="0">
                <a:latin typeface="Times New Roman" panose="02020603050405020304" pitchFamily="18" charset="0"/>
                <a:cs typeface="Times New Roman" panose="02020603050405020304" pitchFamily="18" charset="0"/>
              </a:rPr>
              <a:t>only </a:t>
            </a:r>
            <a:r>
              <a:rPr lang="en-US" altLang="zh-TW" sz="2800" dirty="0" smtClean="0">
                <a:solidFill>
                  <a:srgbClr val="FF0000"/>
                </a:solidFill>
                <a:latin typeface="Times New Roman" panose="02020603050405020304" pitchFamily="18" charset="0"/>
                <a:cs typeface="Times New Roman" panose="02020603050405020304" pitchFamily="18" charset="0"/>
              </a:rPr>
              <a:t>limitation </a:t>
            </a:r>
            <a:r>
              <a:rPr lang="en-US" altLang="zh-TW" sz="2800" dirty="0">
                <a:solidFill>
                  <a:srgbClr val="FF0000"/>
                </a:solidFill>
                <a:latin typeface="Times New Roman" panose="02020603050405020304" pitchFamily="18" charset="0"/>
                <a:cs typeface="Times New Roman" panose="02020603050405020304" pitchFamily="18" charset="0"/>
              </a:rPr>
              <a:t>of single point of failure</a:t>
            </a:r>
            <a:r>
              <a:rPr lang="en-US" altLang="zh-TW" sz="2800" dirty="0">
                <a:latin typeface="Times New Roman" panose="02020603050405020304" pitchFamily="18" charset="0"/>
                <a:cs typeface="Times New Roman" panose="02020603050405020304" pitchFamily="18" charset="0"/>
              </a:rPr>
              <a:t>, but also </a:t>
            </a:r>
            <a:r>
              <a:rPr lang="en-US" altLang="zh-TW" sz="2800" dirty="0">
                <a:solidFill>
                  <a:srgbClr val="FF0000"/>
                </a:solidFill>
                <a:latin typeface="Times New Roman" panose="02020603050405020304" pitchFamily="18" charset="0"/>
                <a:cs typeface="Times New Roman" panose="02020603050405020304" pitchFamily="18" charset="0"/>
              </a:rPr>
              <a:t>scalability</a:t>
            </a:r>
            <a:r>
              <a:rPr lang="en-US" altLang="zh-TW" sz="2800" dirty="0">
                <a:latin typeface="Times New Roman" panose="02020603050405020304" pitchFamily="18" charset="0"/>
                <a:cs typeface="Times New Roman" panose="02020603050405020304" pitchFamily="18" charset="0"/>
              </a:rPr>
              <a:t> </a:t>
            </a:r>
            <a:r>
              <a:rPr lang="en-US" altLang="zh-TW" sz="2800" dirty="0" smtClean="0">
                <a:latin typeface="Times New Roman" panose="02020603050405020304" pitchFamily="18" charset="0"/>
                <a:cs typeface="Times New Roman" panose="02020603050405020304" pitchFamily="18" charset="0"/>
              </a:rPr>
              <a:t>and </a:t>
            </a:r>
            <a:r>
              <a:rPr lang="en-US" altLang="zh-TW" sz="2800" dirty="0" smtClean="0">
                <a:solidFill>
                  <a:srgbClr val="FF0000"/>
                </a:solidFill>
                <a:latin typeface="Times New Roman" panose="02020603050405020304" pitchFamily="18" charset="0"/>
                <a:cs typeface="Times New Roman" panose="02020603050405020304" pitchFamily="18" charset="0"/>
              </a:rPr>
              <a:t>elasticity</a:t>
            </a:r>
            <a:r>
              <a:rPr lang="en-US" altLang="zh-TW" sz="2800" dirty="0" smtClean="0">
                <a:latin typeface="Times New Roman" panose="02020603050405020304" pitchFamily="18" charset="0"/>
                <a:cs typeface="Times New Roman" panose="02020603050405020304" pitchFamily="18" charset="0"/>
              </a:rPr>
              <a:t> </a:t>
            </a:r>
            <a:r>
              <a:rPr lang="en-US" altLang="zh-TW" sz="2800" dirty="0">
                <a:latin typeface="Times New Roman" panose="02020603050405020304" pitchFamily="18" charset="0"/>
                <a:cs typeface="Times New Roman" panose="02020603050405020304" pitchFamily="18" charset="0"/>
              </a:rPr>
              <a:t>to meet various service requirements and radio </a:t>
            </a:r>
            <a:r>
              <a:rPr lang="en-US" altLang="zh-TW" sz="2800" dirty="0" smtClean="0">
                <a:latin typeface="Times New Roman" panose="02020603050405020304" pitchFamily="18" charset="0"/>
                <a:cs typeface="Times New Roman" panose="02020603050405020304" pitchFamily="18" charset="0"/>
              </a:rPr>
              <a:t>access network architecture.</a:t>
            </a:r>
          </a:p>
          <a:p>
            <a:r>
              <a:rPr lang="en-US" altLang="zh-TW" sz="2800" dirty="0">
                <a:latin typeface="Times New Roman" panose="02020603050405020304" pitchFamily="18" charset="0"/>
                <a:cs typeface="Times New Roman" panose="02020603050405020304" pitchFamily="18" charset="0"/>
              </a:rPr>
              <a:t>To address the limitations of existing mobility management, two methodologies are provided, namely </a:t>
            </a:r>
            <a:r>
              <a:rPr lang="en-US" altLang="zh-TW" sz="2800" dirty="0">
                <a:solidFill>
                  <a:srgbClr val="FF0000"/>
                </a:solidFill>
                <a:latin typeface="Times New Roman" panose="02020603050405020304" pitchFamily="18" charset="0"/>
                <a:cs typeface="Times New Roman" panose="02020603050405020304" pitchFamily="18" charset="0"/>
              </a:rPr>
              <a:t>distributed mobility management </a:t>
            </a:r>
            <a:r>
              <a:rPr lang="en-US" altLang="zh-TW" sz="2800" dirty="0">
                <a:latin typeface="Times New Roman" panose="02020603050405020304" pitchFamily="18" charset="0"/>
                <a:cs typeface="Times New Roman" panose="02020603050405020304" pitchFamily="18" charset="0"/>
              </a:rPr>
              <a:t>[4], [5] and </a:t>
            </a:r>
            <a:r>
              <a:rPr lang="en-US" altLang="zh-TW" sz="2800" dirty="0">
                <a:solidFill>
                  <a:srgbClr val="FF0000"/>
                </a:solidFill>
                <a:latin typeface="Times New Roman" panose="02020603050405020304" pitchFamily="18" charset="0"/>
                <a:cs typeface="Times New Roman" panose="02020603050405020304" pitchFamily="18" charset="0"/>
              </a:rPr>
              <a:t>virtualized mobility management </a:t>
            </a:r>
            <a:r>
              <a:rPr lang="en-US" altLang="zh-TW" sz="2800" dirty="0">
                <a:latin typeface="Times New Roman" panose="02020603050405020304" pitchFamily="18" charset="0"/>
                <a:cs typeface="Times New Roman" panose="02020603050405020304" pitchFamily="18" charset="0"/>
              </a:rPr>
              <a:t>[6].</a:t>
            </a:r>
            <a:endParaRPr lang="zh-TW" altLang="en-US" sz="2800" dirty="0">
              <a:latin typeface="Times New Roman" panose="02020603050405020304" pitchFamily="18" charset="0"/>
              <a:cs typeface="Times New Roman" panose="02020603050405020304" pitchFamily="18" charset="0"/>
            </a:endParaRPr>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5</a:t>
            </a:fld>
            <a:endParaRPr lang="en-US" altLang="zh-TW" dirty="0"/>
          </a:p>
        </p:txBody>
      </p:sp>
    </p:spTree>
    <p:extLst>
      <p:ext uri="{BB962C8B-B14F-4D97-AF65-F5344CB8AC3E}">
        <p14:creationId xmlns:p14="http://schemas.microsoft.com/office/powerpoint/2010/main" val="356493773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5" name="內容版面配置區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41370" y="2166942"/>
            <a:ext cx="4906060" cy="3639058"/>
          </a:xfrm>
        </p:spPr>
      </p:pic>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50</a:t>
            </a:fld>
            <a:endParaRPr lang="en-US" altLang="zh-TW"/>
          </a:p>
        </p:txBody>
      </p:sp>
    </p:spTree>
    <p:extLst>
      <p:ext uri="{BB962C8B-B14F-4D97-AF65-F5344CB8AC3E}">
        <p14:creationId xmlns:p14="http://schemas.microsoft.com/office/powerpoint/2010/main" val="429028636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latin typeface="Times New Roman" panose="02020603050405020304" pitchFamily="18" charset="0"/>
                <a:cs typeface="Times New Roman" panose="02020603050405020304" pitchFamily="18" charset="0"/>
              </a:rPr>
              <a:t>Performance </a:t>
            </a:r>
            <a:r>
              <a:rPr lang="en-US" altLang="zh-TW" dirty="0" smtClean="0">
                <a:latin typeface="Times New Roman" panose="02020603050405020304" pitchFamily="18" charset="0"/>
                <a:cs typeface="Times New Roman" panose="02020603050405020304" pitchFamily="18" charset="0"/>
              </a:rPr>
              <a:t>evaluation</a:t>
            </a:r>
            <a:endParaRPr lang="zh-TW" altLang="en-US" dirty="0"/>
          </a:p>
        </p:txBody>
      </p:sp>
      <p:sp>
        <p:nvSpPr>
          <p:cNvPr id="3" name="內容版面配置區 2"/>
          <p:cNvSpPr>
            <a:spLocks noGrp="1"/>
          </p:cNvSpPr>
          <p:nvPr>
            <p:ph idx="1"/>
          </p:nvPr>
        </p:nvSpPr>
        <p:spPr/>
        <p:txBody>
          <a:bodyPr/>
          <a:lstStyle/>
          <a:p>
            <a:r>
              <a:rPr lang="en-US" altLang="zh-TW" sz="2800" dirty="0" smtClean="0">
                <a:solidFill>
                  <a:srgbClr val="1F497D">
                    <a:lumMod val="75000"/>
                  </a:srgbClr>
                </a:solidFill>
                <a:latin typeface="Times New Roman" panose="02020603050405020304" pitchFamily="18" charset="0"/>
                <a:cs typeface="Times New Roman" panose="02020603050405020304" pitchFamily="18" charset="0"/>
              </a:rPr>
              <a:t>the </a:t>
            </a:r>
            <a:r>
              <a:rPr lang="en-US" altLang="zh-TW" sz="2800" dirty="0">
                <a:solidFill>
                  <a:srgbClr val="1F497D">
                    <a:lumMod val="75000"/>
                  </a:srgbClr>
                </a:solidFill>
                <a:latin typeface="Times New Roman" panose="02020603050405020304" pitchFamily="18" charset="0"/>
                <a:cs typeface="Times New Roman" panose="02020603050405020304" pitchFamily="18" charset="0"/>
              </a:rPr>
              <a:t>performance of </a:t>
            </a:r>
            <a:r>
              <a:rPr lang="en-US" altLang="zh-TW" sz="2800" dirty="0" err="1">
                <a:solidFill>
                  <a:srgbClr val="1F497D">
                    <a:lumMod val="75000"/>
                  </a:srgbClr>
                </a:solidFill>
                <a:latin typeface="Times New Roman" panose="02020603050405020304" pitchFamily="18" charset="0"/>
                <a:cs typeface="Times New Roman" panose="02020603050405020304" pitchFamily="18" charset="0"/>
              </a:rPr>
              <a:t>vMME</a:t>
            </a:r>
            <a:r>
              <a:rPr lang="en-US" altLang="zh-TW" sz="2800" dirty="0">
                <a:solidFill>
                  <a:srgbClr val="1F497D">
                    <a:lumMod val="75000"/>
                  </a:srgbClr>
                </a:solidFill>
                <a:latin typeface="Times New Roman" panose="02020603050405020304" pitchFamily="18" charset="0"/>
                <a:cs typeface="Times New Roman" panose="02020603050405020304" pitchFamily="18" charset="0"/>
              </a:rPr>
              <a:t> is evaluated under the virtual function component partition including </a:t>
            </a:r>
            <a:r>
              <a:rPr lang="en-US" altLang="zh-TW" sz="2800" dirty="0">
                <a:solidFill>
                  <a:srgbClr val="FF0000"/>
                </a:solidFill>
                <a:latin typeface="Times New Roman" panose="02020603050405020304" pitchFamily="18" charset="0"/>
                <a:cs typeface="Times New Roman" panose="02020603050405020304" pitchFamily="18" charset="0"/>
              </a:rPr>
              <a:t>MSF</a:t>
            </a:r>
            <a:r>
              <a:rPr lang="en-US" altLang="zh-TW" sz="2800" dirty="0">
                <a:solidFill>
                  <a:srgbClr val="1F497D">
                    <a:lumMod val="75000"/>
                  </a:srgbClr>
                </a:solidFill>
                <a:latin typeface="Times New Roman" panose="02020603050405020304" pitchFamily="18" charset="0"/>
                <a:cs typeface="Times New Roman" panose="02020603050405020304" pitchFamily="18" charset="0"/>
              </a:rPr>
              <a:t>, </a:t>
            </a:r>
            <a:r>
              <a:rPr lang="en-US" altLang="zh-TW" sz="2800" dirty="0">
                <a:solidFill>
                  <a:srgbClr val="FF0000"/>
                </a:solidFill>
                <a:latin typeface="Times New Roman" panose="02020603050405020304" pitchFamily="18" charset="0"/>
                <a:cs typeface="Times New Roman" panose="02020603050405020304" pitchFamily="18" charset="0"/>
              </a:rPr>
              <a:t>MMP</a:t>
            </a:r>
            <a:r>
              <a:rPr lang="en-US" altLang="zh-TW" sz="2800" dirty="0">
                <a:solidFill>
                  <a:srgbClr val="1F497D">
                    <a:lumMod val="75000"/>
                  </a:srgbClr>
                </a:solidFill>
                <a:latin typeface="Times New Roman" panose="02020603050405020304" pitchFamily="18" charset="0"/>
                <a:cs typeface="Times New Roman" panose="02020603050405020304" pitchFamily="18" charset="0"/>
              </a:rPr>
              <a:t> and </a:t>
            </a:r>
            <a:r>
              <a:rPr lang="en-US" altLang="zh-TW" sz="2800" dirty="0">
                <a:solidFill>
                  <a:srgbClr val="FF0000"/>
                </a:solidFill>
                <a:latin typeface="Times New Roman" panose="02020603050405020304" pitchFamily="18" charset="0"/>
                <a:cs typeface="Times New Roman" panose="02020603050405020304" pitchFamily="18" charset="0"/>
              </a:rPr>
              <a:t>DQU</a:t>
            </a:r>
            <a:r>
              <a:rPr lang="en-US" altLang="zh-TW" sz="2800" dirty="0">
                <a:solidFill>
                  <a:srgbClr val="1F497D">
                    <a:lumMod val="75000"/>
                  </a:srgbClr>
                </a:solidFill>
                <a:latin typeface="Times New Roman" panose="02020603050405020304" pitchFamily="18" charset="0"/>
                <a:cs typeface="Times New Roman" panose="02020603050405020304" pitchFamily="18" charset="0"/>
              </a:rPr>
              <a:t>. </a:t>
            </a:r>
            <a:endParaRPr lang="en-US" altLang="zh-TW" sz="2800" dirty="0" smtClean="0">
              <a:solidFill>
                <a:srgbClr val="1F497D">
                  <a:lumMod val="75000"/>
                </a:srgbClr>
              </a:solidFill>
              <a:latin typeface="Times New Roman" panose="02020603050405020304" pitchFamily="18" charset="0"/>
              <a:cs typeface="Times New Roman" panose="02020603050405020304" pitchFamily="18" charset="0"/>
            </a:endParaRPr>
          </a:p>
          <a:p>
            <a:r>
              <a:rPr lang="en-US" altLang="zh-TW" sz="2800" dirty="0">
                <a:solidFill>
                  <a:srgbClr val="1F497D">
                    <a:lumMod val="75000"/>
                  </a:srgbClr>
                </a:solidFill>
                <a:latin typeface="Times New Roman" panose="02020603050405020304" pitchFamily="18" charset="0"/>
                <a:cs typeface="Times New Roman" panose="02020603050405020304" pitchFamily="18" charset="0"/>
              </a:rPr>
              <a:t>according to the reasonable composition for the </a:t>
            </a:r>
            <a:r>
              <a:rPr lang="en-US" altLang="zh-TW" sz="2800" dirty="0">
                <a:solidFill>
                  <a:srgbClr val="FF0000"/>
                </a:solidFill>
                <a:latin typeface="Times New Roman" panose="02020603050405020304" pitchFamily="18" charset="0"/>
                <a:cs typeface="Times New Roman" panose="02020603050405020304" pitchFamily="18" charset="0"/>
              </a:rPr>
              <a:t>three virtual function </a:t>
            </a:r>
            <a:r>
              <a:rPr lang="en-US" altLang="zh-TW" sz="2800" dirty="0" smtClean="0">
                <a:solidFill>
                  <a:srgbClr val="1F497D">
                    <a:lumMod val="75000"/>
                  </a:srgbClr>
                </a:solidFill>
                <a:latin typeface="Times New Roman" panose="02020603050405020304" pitchFamily="18" charset="0"/>
                <a:cs typeface="Times New Roman" panose="02020603050405020304" pitchFamily="18" charset="0"/>
              </a:rPr>
              <a:t>components deployed </a:t>
            </a:r>
            <a:r>
              <a:rPr lang="en-US" altLang="zh-TW" sz="2800" dirty="0">
                <a:solidFill>
                  <a:srgbClr val="1F497D">
                    <a:lumMod val="75000"/>
                  </a:srgbClr>
                </a:solidFill>
                <a:latin typeface="Times New Roman" panose="02020603050405020304" pitchFamily="18" charset="0"/>
                <a:cs typeface="Times New Roman" panose="02020603050405020304" pitchFamily="18" charset="0"/>
              </a:rPr>
              <a:t>in </a:t>
            </a:r>
            <a:r>
              <a:rPr lang="en-US" altLang="zh-TW" sz="2800" dirty="0">
                <a:solidFill>
                  <a:srgbClr val="FF0000"/>
                </a:solidFill>
                <a:latin typeface="Times New Roman" panose="02020603050405020304" pitchFamily="18" charset="0"/>
                <a:cs typeface="Times New Roman" panose="02020603050405020304" pitchFamily="18" charset="0"/>
              </a:rPr>
              <a:t>radio access network </a:t>
            </a:r>
            <a:r>
              <a:rPr lang="en-US" altLang="zh-TW" sz="2800" dirty="0">
                <a:solidFill>
                  <a:srgbClr val="1F497D">
                    <a:lumMod val="75000"/>
                  </a:srgbClr>
                </a:solidFill>
                <a:latin typeface="Times New Roman" panose="02020603050405020304" pitchFamily="18" charset="0"/>
                <a:cs typeface="Times New Roman" panose="02020603050405020304" pitchFamily="18" charset="0"/>
              </a:rPr>
              <a:t>and </a:t>
            </a:r>
            <a:r>
              <a:rPr lang="en-US" altLang="zh-TW" sz="2800" dirty="0">
                <a:solidFill>
                  <a:srgbClr val="FF0000"/>
                </a:solidFill>
                <a:latin typeface="Times New Roman" panose="02020603050405020304" pitchFamily="18" charset="0"/>
                <a:cs typeface="Times New Roman" panose="02020603050405020304" pitchFamily="18" charset="0"/>
              </a:rPr>
              <a:t>data center</a:t>
            </a:r>
            <a:r>
              <a:rPr lang="en-US" altLang="zh-TW" sz="2800" dirty="0">
                <a:solidFill>
                  <a:srgbClr val="1F497D">
                    <a:lumMod val="75000"/>
                  </a:srgbClr>
                </a:solidFill>
                <a:latin typeface="Times New Roman" panose="02020603050405020304" pitchFamily="18" charset="0"/>
                <a:cs typeface="Times New Roman" panose="02020603050405020304" pitchFamily="18" charset="0"/>
              </a:rPr>
              <a:t>, </a:t>
            </a:r>
            <a:r>
              <a:rPr lang="en-US" altLang="zh-TW" sz="2800" dirty="0" smtClean="0">
                <a:solidFill>
                  <a:srgbClr val="FF0000"/>
                </a:solidFill>
                <a:latin typeface="Times New Roman" panose="02020603050405020304" pitchFamily="18" charset="0"/>
                <a:cs typeface="Times New Roman" panose="02020603050405020304" pitchFamily="18" charset="0"/>
              </a:rPr>
              <a:t>six feasible </a:t>
            </a:r>
            <a:r>
              <a:rPr lang="en-US" altLang="zh-TW" sz="2800" dirty="0">
                <a:solidFill>
                  <a:srgbClr val="FF0000"/>
                </a:solidFill>
                <a:latin typeface="Times New Roman" panose="02020603050405020304" pitchFamily="18" charset="0"/>
                <a:cs typeface="Times New Roman" panose="02020603050405020304" pitchFamily="18" charset="0"/>
              </a:rPr>
              <a:t>cases</a:t>
            </a:r>
            <a:r>
              <a:rPr lang="en-US" altLang="zh-TW" sz="2800" dirty="0">
                <a:solidFill>
                  <a:srgbClr val="1F497D">
                    <a:lumMod val="75000"/>
                  </a:srgbClr>
                </a:solidFill>
                <a:latin typeface="Times New Roman" panose="02020603050405020304" pitchFamily="18" charset="0"/>
                <a:cs typeface="Times New Roman" panose="02020603050405020304" pitchFamily="18" charset="0"/>
              </a:rPr>
              <a:t> of </a:t>
            </a:r>
            <a:r>
              <a:rPr lang="en-US" altLang="zh-TW" sz="2800" dirty="0" err="1">
                <a:solidFill>
                  <a:srgbClr val="1F497D">
                    <a:lumMod val="75000"/>
                  </a:srgbClr>
                </a:solidFill>
                <a:latin typeface="Times New Roman" panose="02020603050405020304" pitchFamily="18" charset="0"/>
                <a:cs typeface="Times New Roman" panose="02020603050405020304" pitchFamily="18" charset="0"/>
              </a:rPr>
              <a:t>vMME</a:t>
            </a:r>
            <a:r>
              <a:rPr lang="en-US" altLang="zh-TW" sz="2800" dirty="0">
                <a:solidFill>
                  <a:srgbClr val="1F497D">
                    <a:lumMod val="75000"/>
                  </a:srgbClr>
                </a:solidFill>
                <a:latin typeface="Times New Roman" panose="02020603050405020304" pitchFamily="18" charset="0"/>
                <a:cs typeface="Times New Roman" panose="02020603050405020304" pitchFamily="18" charset="0"/>
              </a:rPr>
              <a:t> function composition placement are </a:t>
            </a:r>
            <a:r>
              <a:rPr lang="en-US" altLang="zh-TW" sz="2800" dirty="0" smtClean="0">
                <a:solidFill>
                  <a:srgbClr val="1F497D">
                    <a:lumMod val="75000"/>
                  </a:srgbClr>
                </a:solidFill>
                <a:latin typeface="Times New Roman" panose="02020603050405020304" pitchFamily="18" charset="0"/>
                <a:cs typeface="Times New Roman" panose="02020603050405020304" pitchFamily="18" charset="0"/>
              </a:rPr>
              <a:t>presented, which </a:t>
            </a:r>
            <a:r>
              <a:rPr lang="en-US" altLang="zh-TW" sz="2800" dirty="0">
                <a:solidFill>
                  <a:srgbClr val="1F497D">
                    <a:lumMod val="75000"/>
                  </a:srgbClr>
                </a:solidFill>
                <a:latin typeface="Times New Roman" panose="02020603050405020304" pitchFamily="18" charset="0"/>
                <a:cs typeface="Times New Roman" panose="02020603050405020304" pitchFamily="18" charset="0"/>
              </a:rPr>
              <a:t>are illustrated as follows: </a:t>
            </a:r>
            <a:br>
              <a:rPr lang="en-US" altLang="zh-TW" sz="2800" dirty="0">
                <a:solidFill>
                  <a:srgbClr val="1F497D">
                    <a:lumMod val="75000"/>
                  </a:srgbClr>
                </a:solidFill>
                <a:latin typeface="Times New Roman" panose="02020603050405020304" pitchFamily="18" charset="0"/>
                <a:cs typeface="Times New Roman" panose="02020603050405020304" pitchFamily="18" charset="0"/>
              </a:rPr>
            </a:br>
            <a:r>
              <a:rPr lang="en-US" altLang="zh-TW" sz="2800" dirty="0"/>
              <a:t/>
            </a:r>
            <a:br>
              <a:rPr lang="en-US" altLang="zh-TW" sz="2800" dirty="0"/>
            </a:br>
            <a:endParaRPr lang="zh-TW" altLang="en-US" sz="2800" dirty="0">
              <a:solidFill>
                <a:srgbClr val="1F497D">
                  <a:lumMod val="75000"/>
                </a:srgbClr>
              </a:solidFill>
              <a:latin typeface="Times New Roman" panose="02020603050405020304" pitchFamily="18" charset="0"/>
              <a:cs typeface="Times New Roman" panose="02020603050405020304" pitchFamily="18" charset="0"/>
            </a:endParaRPr>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51</a:t>
            </a:fld>
            <a:endParaRPr lang="en-US" altLang="zh-TW"/>
          </a:p>
        </p:txBody>
      </p:sp>
    </p:spTree>
    <p:extLst>
      <p:ext uri="{BB962C8B-B14F-4D97-AF65-F5344CB8AC3E}">
        <p14:creationId xmlns:p14="http://schemas.microsoft.com/office/powerpoint/2010/main" val="400450356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en-US" altLang="zh-TW" sz="2800" dirty="0">
                <a:solidFill>
                  <a:srgbClr val="1F497D">
                    <a:lumMod val="75000"/>
                  </a:srgbClr>
                </a:solidFill>
                <a:latin typeface="Times New Roman" panose="02020603050405020304" pitchFamily="18" charset="0"/>
                <a:cs typeface="Times New Roman" panose="02020603050405020304" pitchFamily="18" charset="0"/>
              </a:rPr>
              <a:t>(1) MSFMMPDQU: MSF, MMP and DQU are placed separately, where MSF and MMP are placed in RAN and DQU is placed in the core network.</a:t>
            </a:r>
          </a:p>
          <a:p>
            <a:r>
              <a:rPr lang="en-US" altLang="zh-TW" sz="2800" dirty="0">
                <a:solidFill>
                  <a:srgbClr val="1F497D">
                    <a:lumMod val="75000"/>
                  </a:srgbClr>
                </a:solidFill>
                <a:latin typeface="Times New Roman" panose="02020603050405020304" pitchFamily="18" charset="0"/>
                <a:cs typeface="Times New Roman" panose="02020603050405020304" pitchFamily="18" charset="0"/>
              </a:rPr>
              <a:t>(2) MMP&amp;DQUCN: MSF is placed in RAN, and MMP and DQU are merged and placed in the core network.</a:t>
            </a:r>
          </a:p>
          <a:p>
            <a:r>
              <a:rPr lang="en-US" altLang="zh-TW" sz="2800" dirty="0">
                <a:solidFill>
                  <a:srgbClr val="1F497D">
                    <a:lumMod val="75000"/>
                  </a:srgbClr>
                </a:solidFill>
                <a:latin typeface="Times New Roman" panose="02020603050405020304" pitchFamily="18" charset="0"/>
                <a:cs typeface="Times New Roman" panose="02020603050405020304" pitchFamily="18" charset="0"/>
              </a:rPr>
              <a:t>(3) MMP&amp;DQUAN: MSF is placed in RAN, MMP and DQU are merged and placed in RAN, but MSF is placed separately from MMP&amp;DQU.</a:t>
            </a:r>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52</a:t>
            </a:fld>
            <a:endParaRPr lang="en-US" altLang="zh-TW"/>
          </a:p>
        </p:txBody>
      </p:sp>
    </p:spTree>
    <p:extLst>
      <p:ext uri="{BB962C8B-B14F-4D97-AF65-F5344CB8AC3E}">
        <p14:creationId xmlns:p14="http://schemas.microsoft.com/office/powerpoint/2010/main" val="219380084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en-US" altLang="zh-TW" sz="2800" dirty="0">
                <a:solidFill>
                  <a:srgbClr val="1F497D">
                    <a:lumMod val="75000"/>
                  </a:srgbClr>
                </a:solidFill>
                <a:latin typeface="Times New Roman" panose="02020603050405020304" pitchFamily="18" charset="0"/>
                <a:cs typeface="Times New Roman" panose="02020603050405020304" pitchFamily="18" charset="0"/>
              </a:rPr>
              <a:t>(4) MSF&amp;MMPAN: MSF and MMP are merged and </a:t>
            </a:r>
            <a:r>
              <a:rPr lang="en-US" altLang="zh-TW" sz="2800" dirty="0" smtClean="0">
                <a:solidFill>
                  <a:srgbClr val="1F497D">
                    <a:lumMod val="75000"/>
                  </a:srgbClr>
                </a:solidFill>
                <a:latin typeface="Times New Roman" panose="02020603050405020304" pitchFamily="18" charset="0"/>
                <a:cs typeface="Times New Roman" panose="02020603050405020304" pitchFamily="18" charset="0"/>
              </a:rPr>
              <a:t>placed in </a:t>
            </a:r>
            <a:r>
              <a:rPr lang="en-US" altLang="zh-TW" sz="2800" dirty="0">
                <a:solidFill>
                  <a:srgbClr val="1F497D">
                    <a:lumMod val="75000"/>
                  </a:srgbClr>
                </a:solidFill>
                <a:latin typeface="Times New Roman" panose="02020603050405020304" pitchFamily="18" charset="0"/>
                <a:cs typeface="Times New Roman" panose="02020603050405020304" pitchFamily="18" charset="0"/>
              </a:rPr>
              <a:t>RAN, and DQU is placed independently in the </a:t>
            </a:r>
            <a:r>
              <a:rPr lang="en-US" altLang="zh-TW" sz="2800" dirty="0" smtClean="0">
                <a:solidFill>
                  <a:srgbClr val="1F497D">
                    <a:lumMod val="75000"/>
                  </a:srgbClr>
                </a:solidFill>
                <a:latin typeface="Times New Roman" panose="02020603050405020304" pitchFamily="18" charset="0"/>
                <a:cs typeface="Times New Roman" panose="02020603050405020304" pitchFamily="18" charset="0"/>
              </a:rPr>
              <a:t>core network</a:t>
            </a:r>
            <a:r>
              <a:rPr lang="en-US" altLang="zh-TW" sz="2800" dirty="0">
                <a:solidFill>
                  <a:srgbClr val="1F497D">
                    <a:lumMod val="75000"/>
                  </a:srgbClr>
                </a:solidFill>
                <a:latin typeface="Times New Roman" panose="02020603050405020304" pitchFamily="18" charset="0"/>
                <a:cs typeface="Times New Roman" panose="02020603050405020304" pitchFamily="18" charset="0"/>
              </a:rPr>
              <a:t>.</a:t>
            </a:r>
          </a:p>
          <a:p>
            <a:r>
              <a:rPr lang="en-US" altLang="zh-TW" sz="2800" dirty="0">
                <a:solidFill>
                  <a:srgbClr val="1F497D">
                    <a:lumMod val="75000"/>
                  </a:srgbClr>
                </a:solidFill>
                <a:latin typeface="Times New Roman" panose="02020603050405020304" pitchFamily="18" charset="0"/>
                <a:cs typeface="Times New Roman" panose="02020603050405020304" pitchFamily="18" charset="0"/>
              </a:rPr>
              <a:t>(5) MSF&amp;MMP&amp;DQUCN: MSF, MMP and DQU </a:t>
            </a:r>
            <a:r>
              <a:rPr lang="en-US" altLang="zh-TW" sz="2800" dirty="0" smtClean="0">
                <a:solidFill>
                  <a:srgbClr val="1F497D">
                    <a:lumMod val="75000"/>
                  </a:srgbClr>
                </a:solidFill>
                <a:latin typeface="Times New Roman" panose="02020603050405020304" pitchFamily="18" charset="0"/>
                <a:cs typeface="Times New Roman" panose="02020603050405020304" pitchFamily="18" charset="0"/>
              </a:rPr>
              <a:t>are merged </a:t>
            </a:r>
            <a:r>
              <a:rPr lang="en-US" altLang="zh-TW" sz="2800" dirty="0">
                <a:solidFill>
                  <a:srgbClr val="1F497D">
                    <a:lumMod val="75000"/>
                  </a:srgbClr>
                </a:solidFill>
                <a:latin typeface="Times New Roman" panose="02020603050405020304" pitchFamily="18" charset="0"/>
                <a:cs typeface="Times New Roman" panose="02020603050405020304" pitchFamily="18" charset="0"/>
              </a:rPr>
              <a:t>and placed in the core network.</a:t>
            </a:r>
          </a:p>
          <a:p>
            <a:r>
              <a:rPr lang="en-US" altLang="zh-TW" sz="2800" dirty="0">
                <a:solidFill>
                  <a:srgbClr val="1F497D">
                    <a:lumMod val="75000"/>
                  </a:srgbClr>
                </a:solidFill>
                <a:latin typeface="Times New Roman" panose="02020603050405020304" pitchFamily="18" charset="0"/>
                <a:cs typeface="Times New Roman" panose="02020603050405020304" pitchFamily="18" charset="0"/>
              </a:rPr>
              <a:t>(6) MSF&amp;MMP&amp;DQUAN: MSF, MMP and DQU </a:t>
            </a:r>
            <a:r>
              <a:rPr lang="en-US" altLang="zh-TW" sz="2800" dirty="0" smtClean="0">
                <a:solidFill>
                  <a:srgbClr val="1F497D">
                    <a:lumMod val="75000"/>
                  </a:srgbClr>
                </a:solidFill>
                <a:latin typeface="Times New Roman" panose="02020603050405020304" pitchFamily="18" charset="0"/>
                <a:cs typeface="Times New Roman" panose="02020603050405020304" pitchFamily="18" charset="0"/>
              </a:rPr>
              <a:t>are merged </a:t>
            </a:r>
            <a:r>
              <a:rPr lang="en-US" altLang="zh-TW" sz="2800" dirty="0">
                <a:solidFill>
                  <a:srgbClr val="1F497D">
                    <a:lumMod val="75000"/>
                  </a:srgbClr>
                </a:solidFill>
                <a:latin typeface="Times New Roman" panose="02020603050405020304" pitchFamily="18" charset="0"/>
                <a:cs typeface="Times New Roman" panose="02020603050405020304" pitchFamily="18" charset="0"/>
              </a:rPr>
              <a:t>and placed in RAN.</a:t>
            </a:r>
          </a:p>
          <a:p>
            <a:endParaRPr lang="zh-TW" altLang="en-US" dirty="0"/>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53</a:t>
            </a:fld>
            <a:endParaRPr lang="en-US" altLang="zh-TW"/>
          </a:p>
        </p:txBody>
      </p:sp>
    </p:spTree>
    <p:extLst>
      <p:ext uri="{BB962C8B-B14F-4D97-AF65-F5344CB8AC3E}">
        <p14:creationId xmlns:p14="http://schemas.microsoft.com/office/powerpoint/2010/main" val="81374160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a:xfrm>
            <a:off x="609600" y="1624013"/>
            <a:ext cx="10972800" cy="4525963"/>
          </a:xfrm>
        </p:spPr>
        <p:txBody>
          <a:bodyPr/>
          <a:lstStyle/>
          <a:p>
            <a:r>
              <a:rPr lang="en-US" altLang="zh-TW" sz="2800" dirty="0" smtClean="0">
                <a:solidFill>
                  <a:srgbClr val="1F497D">
                    <a:lumMod val="75000"/>
                  </a:srgbClr>
                </a:solidFill>
                <a:latin typeface="Times New Roman" panose="02020603050405020304" pitchFamily="18" charset="0"/>
                <a:cs typeface="Times New Roman" panose="02020603050405020304" pitchFamily="18" charset="0"/>
              </a:rPr>
              <a:t>We </a:t>
            </a:r>
            <a:r>
              <a:rPr lang="en-US" altLang="zh-TW" sz="2800" dirty="0">
                <a:solidFill>
                  <a:srgbClr val="1F497D">
                    <a:lumMod val="75000"/>
                  </a:srgbClr>
                </a:solidFill>
                <a:latin typeface="Times New Roman" panose="02020603050405020304" pitchFamily="18" charset="0"/>
                <a:cs typeface="Times New Roman" panose="02020603050405020304" pitchFamily="18" charset="0"/>
              </a:rPr>
              <a:t>select four typical application scenarios including </a:t>
            </a:r>
            <a:r>
              <a:rPr lang="en-US" altLang="zh-TW" sz="2800" dirty="0">
                <a:solidFill>
                  <a:srgbClr val="FF0000"/>
                </a:solidFill>
                <a:latin typeface="Times New Roman" panose="02020603050405020304" pitchFamily="18" charset="0"/>
                <a:cs typeface="Times New Roman" panose="02020603050405020304" pitchFamily="18" charset="0"/>
              </a:rPr>
              <a:t>vehicular network</a:t>
            </a:r>
            <a:r>
              <a:rPr lang="en-US" altLang="zh-TW" sz="2800" dirty="0">
                <a:solidFill>
                  <a:srgbClr val="1F497D">
                    <a:lumMod val="75000"/>
                  </a:srgbClr>
                </a:solidFill>
                <a:latin typeface="Times New Roman" panose="02020603050405020304" pitchFamily="18" charset="0"/>
                <a:cs typeface="Times New Roman" panose="02020603050405020304" pitchFamily="18" charset="0"/>
              </a:rPr>
              <a:t>, </a:t>
            </a:r>
            <a:r>
              <a:rPr lang="en-US" altLang="zh-TW" sz="2800" dirty="0">
                <a:solidFill>
                  <a:srgbClr val="FF0000"/>
                </a:solidFill>
                <a:latin typeface="Times New Roman" panose="02020603050405020304" pitchFamily="18" charset="0"/>
                <a:cs typeface="Times New Roman" panose="02020603050405020304" pitchFamily="18" charset="0"/>
              </a:rPr>
              <a:t>shared bicycle</a:t>
            </a:r>
            <a:r>
              <a:rPr lang="en-US" altLang="zh-TW" sz="2800" dirty="0">
                <a:solidFill>
                  <a:srgbClr val="1F497D">
                    <a:lumMod val="75000"/>
                  </a:srgbClr>
                </a:solidFill>
                <a:latin typeface="Times New Roman" panose="02020603050405020304" pitchFamily="18" charset="0"/>
                <a:cs typeface="Times New Roman" panose="02020603050405020304" pitchFamily="18" charset="0"/>
              </a:rPr>
              <a:t>, </a:t>
            </a:r>
            <a:r>
              <a:rPr lang="en-US" altLang="zh-TW" sz="2800" dirty="0" err="1">
                <a:solidFill>
                  <a:srgbClr val="FF0000"/>
                </a:solidFill>
                <a:latin typeface="Times New Roman" panose="02020603050405020304" pitchFamily="18" charset="0"/>
                <a:cs typeface="Times New Roman" panose="02020603050405020304" pitchFamily="18" charset="0"/>
              </a:rPr>
              <a:t>IoT</a:t>
            </a:r>
            <a:r>
              <a:rPr lang="en-US" altLang="zh-TW" sz="2800" dirty="0">
                <a:solidFill>
                  <a:srgbClr val="FF0000"/>
                </a:solidFill>
                <a:latin typeface="Times New Roman" panose="02020603050405020304" pitchFamily="18" charset="0"/>
                <a:cs typeface="Times New Roman" panose="02020603050405020304" pitchFamily="18" charset="0"/>
              </a:rPr>
              <a:t>(smart home) </a:t>
            </a:r>
            <a:r>
              <a:rPr lang="en-US" altLang="zh-TW" sz="2800" dirty="0">
                <a:solidFill>
                  <a:srgbClr val="1F497D">
                    <a:lumMod val="75000"/>
                  </a:srgbClr>
                </a:solidFill>
                <a:latin typeface="Times New Roman" panose="02020603050405020304" pitchFamily="18" charset="0"/>
                <a:cs typeface="Times New Roman" panose="02020603050405020304" pitchFamily="18" charset="0"/>
              </a:rPr>
              <a:t>and </a:t>
            </a:r>
            <a:r>
              <a:rPr lang="en-US" altLang="zh-TW" sz="2800" dirty="0" err="1">
                <a:solidFill>
                  <a:srgbClr val="FF0000"/>
                </a:solidFill>
                <a:latin typeface="Times New Roman" panose="02020603050405020304" pitchFamily="18" charset="0"/>
                <a:cs typeface="Times New Roman" panose="02020603050405020304" pitchFamily="18" charset="0"/>
              </a:rPr>
              <a:t>IoT</a:t>
            </a:r>
            <a:r>
              <a:rPr lang="en-US" altLang="zh-TW" sz="2800" dirty="0">
                <a:solidFill>
                  <a:srgbClr val="FF0000"/>
                </a:solidFill>
                <a:latin typeface="Times New Roman" panose="02020603050405020304" pitchFamily="18" charset="0"/>
                <a:cs typeface="Times New Roman" panose="02020603050405020304" pitchFamily="18" charset="0"/>
              </a:rPr>
              <a:t>(smart meter) </a:t>
            </a:r>
            <a:r>
              <a:rPr lang="en-US" altLang="zh-TW" sz="2800" dirty="0">
                <a:solidFill>
                  <a:srgbClr val="1F497D">
                    <a:lumMod val="75000"/>
                  </a:srgbClr>
                </a:solidFill>
                <a:latin typeface="Times New Roman" panose="02020603050405020304" pitchFamily="18" charset="0"/>
                <a:cs typeface="Times New Roman" panose="02020603050405020304" pitchFamily="18" charset="0"/>
              </a:rPr>
              <a:t>as the application cases, and give different parameter settings according to their typical mobility features extracted and calculated from [22].</a:t>
            </a:r>
            <a:endParaRPr lang="zh-TW" altLang="en-US" sz="2800" dirty="0">
              <a:solidFill>
                <a:srgbClr val="1F497D">
                  <a:lumMod val="75000"/>
                </a:srgbClr>
              </a:solidFill>
              <a:latin typeface="Times New Roman" panose="02020603050405020304" pitchFamily="18" charset="0"/>
              <a:cs typeface="Times New Roman" panose="02020603050405020304" pitchFamily="18" charset="0"/>
            </a:endParaRPr>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54</a:t>
            </a:fld>
            <a:endParaRPr lang="en-US" altLang="zh-TW"/>
          </a:p>
        </p:txBody>
      </p:sp>
    </p:spTree>
    <p:extLst>
      <p:ext uri="{BB962C8B-B14F-4D97-AF65-F5344CB8AC3E}">
        <p14:creationId xmlns:p14="http://schemas.microsoft.com/office/powerpoint/2010/main" val="259616685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en-US" altLang="zh-TW" sz="2800" dirty="0">
                <a:solidFill>
                  <a:srgbClr val="1F497D">
                    <a:lumMod val="75000"/>
                  </a:srgbClr>
                </a:solidFill>
                <a:latin typeface="Times New Roman" panose="02020603050405020304" pitchFamily="18" charset="0"/>
                <a:cs typeface="Times New Roman" panose="02020603050405020304" pitchFamily="18" charset="0"/>
              </a:rPr>
              <a:t>The performance metrics in the simulation are defined as follows:</a:t>
            </a:r>
          </a:p>
          <a:p>
            <a:r>
              <a:rPr lang="en-US" altLang="zh-TW" sz="2800" dirty="0">
                <a:solidFill>
                  <a:srgbClr val="1F497D">
                    <a:lumMod val="75000"/>
                  </a:srgbClr>
                </a:solidFill>
                <a:latin typeface="Times New Roman" panose="02020603050405020304" pitchFamily="18" charset="0"/>
                <a:cs typeface="Times New Roman" panose="02020603050405020304" pitchFamily="18" charset="0"/>
              </a:rPr>
              <a:t>(1) Total signaling communication overhead cost per UE is the average of the sum of signaling communication overhead cost between </a:t>
            </a:r>
            <a:r>
              <a:rPr lang="en-US" altLang="zh-TW" sz="2800" dirty="0" err="1">
                <a:solidFill>
                  <a:srgbClr val="1F497D">
                    <a:lumMod val="75000"/>
                  </a:srgbClr>
                </a:solidFill>
                <a:latin typeface="Times New Roman" panose="02020603050405020304" pitchFamily="18" charset="0"/>
                <a:cs typeface="Times New Roman" panose="02020603050405020304" pitchFamily="18" charset="0"/>
              </a:rPr>
              <a:t>vMME</a:t>
            </a:r>
            <a:r>
              <a:rPr lang="en-US" altLang="zh-TW" sz="2800" dirty="0">
                <a:solidFill>
                  <a:srgbClr val="1F497D">
                    <a:lumMod val="75000"/>
                  </a:srgbClr>
                </a:solidFill>
                <a:latin typeface="Times New Roman" panose="02020603050405020304" pitchFamily="18" charset="0"/>
                <a:cs typeface="Times New Roman" panose="02020603050405020304" pitchFamily="18" charset="0"/>
              </a:rPr>
              <a:t> and external entities and signaling communication overhead cost within </a:t>
            </a:r>
            <a:r>
              <a:rPr lang="en-US" altLang="zh-TW" sz="2800" dirty="0" err="1">
                <a:solidFill>
                  <a:srgbClr val="1F497D">
                    <a:lumMod val="75000"/>
                  </a:srgbClr>
                </a:solidFill>
                <a:latin typeface="Times New Roman" panose="02020603050405020304" pitchFamily="18" charset="0"/>
                <a:cs typeface="Times New Roman" panose="02020603050405020304" pitchFamily="18" charset="0"/>
              </a:rPr>
              <a:t>vMME</a:t>
            </a:r>
            <a:r>
              <a:rPr lang="en-US" altLang="zh-TW" sz="2800" dirty="0">
                <a:solidFill>
                  <a:srgbClr val="1F497D">
                    <a:lumMod val="75000"/>
                  </a:srgbClr>
                </a:solidFill>
                <a:latin typeface="Times New Roman" panose="02020603050405020304" pitchFamily="18" charset="0"/>
                <a:cs typeface="Times New Roman" panose="02020603050405020304" pitchFamily="18" charset="0"/>
              </a:rPr>
              <a:t> internal entities </a:t>
            </a:r>
            <a:r>
              <a:rPr lang="en-US" altLang="zh-TW" sz="2800" dirty="0" err="1">
                <a:solidFill>
                  <a:srgbClr val="1F497D">
                    <a:lumMod val="75000"/>
                  </a:srgbClr>
                </a:solidFill>
                <a:latin typeface="Times New Roman" panose="02020603050405020304" pitchFamily="18" charset="0"/>
                <a:cs typeface="Times New Roman" panose="02020603050405020304" pitchFamily="18" charset="0"/>
              </a:rPr>
              <a:t>forevery</a:t>
            </a:r>
            <a:r>
              <a:rPr lang="en-US" altLang="zh-TW" sz="2800" dirty="0">
                <a:solidFill>
                  <a:srgbClr val="1F497D">
                    <a:lumMod val="75000"/>
                  </a:srgbClr>
                </a:solidFill>
                <a:latin typeface="Times New Roman" panose="02020603050405020304" pitchFamily="18" charset="0"/>
                <a:cs typeface="Times New Roman" panose="02020603050405020304" pitchFamily="18" charset="0"/>
              </a:rPr>
              <a:t> UE;</a:t>
            </a:r>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55</a:t>
            </a:fld>
            <a:endParaRPr lang="en-US" altLang="zh-TW"/>
          </a:p>
        </p:txBody>
      </p:sp>
    </p:spTree>
    <p:extLst>
      <p:ext uri="{BB962C8B-B14F-4D97-AF65-F5344CB8AC3E}">
        <p14:creationId xmlns:p14="http://schemas.microsoft.com/office/powerpoint/2010/main" val="356154129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en-US" altLang="zh-TW" sz="2800" dirty="0">
                <a:solidFill>
                  <a:srgbClr val="1F497D">
                    <a:lumMod val="75000"/>
                  </a:srgbClr>
                </a:solidFill>
                <a:latin typeface="Times New Roman" panose="02020603050405020304" pitchFamily="18" charset="0"/>
                <a:cs typeface="Times New Roman" panose="02020603050405020304" pitchFamily="18" charset="0"/>
              </a:rPr>
              <a:t>(2) Total signaling communication overhead cost on backhauls per UE is the average of the signaling </a:t>
            </a:r>
            <a:r>
              <a:rPr lang="en-US" altLang="zh-TW" sz="2800" dirty="0" smtClean="0">
                <a:solidFill>
                  <a:srgbClr val="1F497D">
                    <a:lumMod val="75000"/>
                  </a:srgbClr>
                </a:solidFill>
                <a:latin typeface="Times New Roman" panose="02020603050405020304" pitchFamily="18" charset="0"/>
                <a:cs typeface="Times New Roman" panose="02020603050405020304" pitchFamily="18" charset="0"/>
              </a:rPr>
              <a:t>communication overhead </a:t>
            </a:r>
            <a:r>
              <a:rPr lang="en-US" altLang="zh-TW" sz="2800" dirty="0">
                <a:solidFill>
                  <a:srgbClr val="1F497D">
                    <a:lumMod val="75000"/>
                  </a:srgbClr>
                </a:solidFill>
                <a:latin typeface="Times New Roman" panose="02020603050405020304" pitchFamily="18" charset="0"/>
                <a:cs typeface="Times New Roman" panose="02020603050405020304" pitchFamily="18" charset="0"/>
              </a:rPr>
              <a:t>cost on backhauls for every UE</a:t>
            </a:r>
            <a:r>
              <a:rPr lang="en-US" altLang="zh-TW" sz="2800" dirty="0" smtClean="0">
                <a:solidFill>
                  <a:srgbClr val="1F497D">
                    <a:lumMod val="75000"/>
                  </a:srgbClr>
                </a:solidFill>
                <a:latin typeface="Times New Roman" panose="02020603050405020304" pitchFamily="18" charset="0"/>
                <a:cs typeface="Times New Roman" panose="02020603050405020304" pitchFamily="18" charset="0"/>
              </a:rPr>
              <a:t>;</a:t>
            </a:r>
          </a:p>
          <a:p>
            <a:r>
              <a:rPr lang="en-US" altLang="zh-TW" sz="2800" dirty="0" smtClean="0">
                <a:solidFill>
                  <a:srgbClr val="1F497D">
                    <a:lumMod val="75000"/>
                  </a:srgbClr>
                </a:solidFill>
                <a:latin typeface="Times New Roman" panose="02020603050405020304" pitchFamily="18" charset="0"/>
                <a:cs typeface="Times New Roman" panose="02020603050405020304" pitchFamily="18" charset="0"/>
              </a:rPr>
              <a:t>(</a:t>
            </a:r>
            <a:r>
              <a:rPr lang="en-US" altLang="zh-TW" sz="2800" dirty="0">
                <a:solidFill>
                  <a:srgbClr val="1F497D">
                    <a:lumMod val="75000"/>
                  </a:srgbClr>
                </a:solidFill>
                <a:latin typeface="Times New Roman" panose="02020603050405020304" pitchFamily="18" charset="0"/>
                <a:cs typeface="Times New Roman" panose="02020603050405020304" pitchFamily="18" charset="0"/>
              </a:rPr>
              <a:t>3) Migration overhead cost of state data per UE is </a:t>
            </a:r>
            <a:r>
              <a:rPr lang="en-US" altLang="zh-TW" sz="2800" dirty="0" smtClean="0">
                <a:solidFill>
                  <a:srgbClr val="1F497D">
                    <a:lumMod val="75000"/>
                  </a:srgbClr>
                </a:solidFill>
                <a:latin typeface="Times New Roman" panose="02020603050405020304" pitchFamily="18" charset="0"/>
                <a:cs typeface="Times New Roman" panose="02020603050405020304" pitchFamily="18" charset="0"/>
              </a:rPr>
              <a:t>the average </a:t>
            </a:r>
            <a:r>
              <a:rPr lang="en-US" altLang="zh-TW" sz="2800" dirty="0">
                <a:solidFill>
                  <a:srgbClr val="1F497D">
                    <a:lumMod val="75000"/>
                  </a:srgbClr>
                </a:solidFill>
                <a:latin typeface="Times New Roman" panose="02020603050405020304" pitchFamily="18" charset="0"/>
                <a:cs typeface="Times New Roman" panose="02020603050405020304" pitchFamily="18" charset="0"/>
              </a:rPr>
              <a:t>of the sum of migration overhead cost of state </a:t>
            </a:r>
            <a:r>
              <a:rPr lang="en-US" altLang="zh-TW" sz="2800" dirty="0" smtClean="0">
                <a:solidFill>
                  <a:srgbClr val="1F497D">
                    <a:lumMod val="75000"/>
                  </a:srgbClr>
                </a:solidFill>
                <a:latin typeface="Times New Roman" panose="02020603050405020304" pitchFamily="18" charset="0"/>
                <a:cs typeface="Times New Roman" panose="02020603050405020304" pitchFamily="18" charset="0"/>
              </a:rPr>
              <a:t>data between </a:t>
            </a:r>
            <a:r>
              <a:rPr lang="en-US" altLang="zh-TW" sz="2800" dirty="0">
                <a:solidFill>
                  <a:srgbClr val="1F497D">
                    <a:lumMod val="75000"/>
                  </a:srgbClr>
                </a:solidFill>
                <a:latin typeface="Times New Roman" panose="02020603050405020304" pitchFamily="18" charset="0"/>
                <a:cs typeface="Times New Roman" panose="02020603050405020304" pitchFamily="18" charset="0"/>
              </a:rPr>
              <a:t>MSFs and migration overhead cost of state </a:t>
            </a:r>
            <a:r>
              <a:rPr lang="en-US" altLang="zh-TW" sz="2800" dirty="0" smtClean="0">
                <a:solidFill>
                  <a:srgbClr val="1F497D">
                    <a:lumMod val="75000"/>
                  </a:srgbClr>
                </a:solidFill>
                <a:latin typeface="Times New Roman" panose="02020603050405020304" pitchFamily="18" charset="0"/>
                <a:cs typeface="Times New Roman" panose="02020603050405020304" pitchFamily="18" charset="0"/>
              </a:rPr>
              <a:t>data between </a:t>
            </a:r>
            <a:r>
              <a:rPr lang="en-US" altLang="zh-TW" sz="2800" dirty="0">
                <a:solidFill>
                  <a:srgbClr val="1F497D">
                    <a:lumMod val="75000"/>
                  </a:srgbClr>
                </a:solidFill>
                <a:latin typeface="Times New Roman" panose="02020603050405020304" pitchFamily="18" charset="0"/>
                <a:cs typeface="Times New Roman" panose="02020603050405020304" pitchFamily="18" charset="0"/>
              </a:rPr>
              <a:t>MMPs for every UE.</a:t>
            </a:r>
          </a:p>
          <a:p>
            <a:endParaRPr lang="zh-TW" altLang="en-US" sz="2800" dirty="0">
              <a:solidFill>
                <a:srgbClr val="1F497D">
                  <a:lumMod val="75000"/>
                </a:srgbClr>
              </a:solidFill>
              <a:latin typeface="Times New Roman" panose="02020603050405020304" pitchFamily="18" charset="0"/>
              <a:cs typeface="Times New Roman" panose="02020603050405020304" pitchFamily="18" charset="0"/>
            </a:endParaRPr>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56</a:t>
            </a:fld>
            <a:endParaRPr lang="en-US" altLang="zh-TW"/>
          </a:p>
        </p:txBody>
      </p:sp>
    </p:spTree>
    <p:extLst>
      <p:ext uri="{BB962C8B-B14F-4D97-AF65-F5344CB8AC3E}">
        <p14:creationId xmlns:p14="http://schemas.microsoft.com/office/powerpoint/2010/main" val="3257116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en-US" altLang="zh-TW" sz="2800" i="1" dirty="0">
                <a:solidFill>
                  <a:srgbClr val="1F497D">
                    <a:lumMod val="75000"/>
                  </a:srgbClr>
                </a:solidFill>
                <a:latin typeface="Times New Roman" panose="02020603050405020304" pitchFamily="18" charset="0"/>
                <a:cs typeface="Times New Roman" panose="02020603050405020304" pitchFamily="18" charset="0"/>
              </a:rPr>
              <a:t>Simulation </a:t>
            </a:r>
            <a:r>
              <a:rPr lang="en-US" altLang="zh-TW" sz="2800" i="1" dirty="0" smtClean="0">
                <a:solidFill>
                  <a:srgbClr val="1F497D">
                    <a:lumMod val="75000"/>
                  </a:srgbClr>
                </a:solidFill>
                <a:latin typeface="Times New Roman" panose="02020603050405020304" pitchFamily="18" charset="0"/>
                <a:cs typeface="Times New Roman" panose="02020603050405020304" pitchFamily="18" charset="0"/>
              </a:rPr>
              <a:t>Parameters</a:t>
            </a:r>
          </a:p>
          <a:p>
            <a:r>
              <a:rPr lang="en-US" altLang="zh-TW" sz="2800" dirty="0">
                <a:solidFill>
                  <a:srgbClr val="1F497D">
                    <a:lumMod val="75000"/>
                  </a:srgbClr>
                </a:solidFill>
                <a:latin typeface="Times New Roman" panose="02020603050405020304" pitchFamily="18" charset="0"/>
                <a:cs typeface="Times New Roman" panose="02020603050405020304" pitchFamily="18" charset="0"/>
              </a:rPr>
              <a:t>In order to evaluate the performance of </a:t>
            </a:r>
            <a:r>
              <a:rPr lang="en-US" altLang="zh-TW" sz="2800" dirty="0" err="1">
                <a:solidFill>
                  <a:srgbClr val="1F497D">
                    <a:lumMod val="75000"/>
                  </a:srgbClr>
                </a:solidFill>
                <a:latin typeface="Times New Roman" panose="02020603050405020304" pitchFamily="18" charset="0"/>
                <a:cs typeface="Times New Roman" panose="02020603050405020304" pitchFamily="18" charset="0"/>
              </a:rPr>
              <a:t>vMME</a:t>
            </a:r>
            <a:r>
              <a:rPr lang="en-US" altLang="zh-TW" sz="2800" dirty="0">
                <a:solidFill>
                  <a:srgbClr val="1F497D">
                    <a:lumMod val="75000"/>
                  </a:srgbClr>
                </a:solidFill>
                <a:latin typeface="Times New Roman" panose="02020603050405020304" pitchFamily="18" charset="0"/>
                <a:cs typeface="Times New Roman" panose="02020603050405020304" pitchFamily="18" charset="0"/>
              </a:rPr>
              <a:t> in a scalable network, and at the same time considering the computational complexity of the algorithms, the number of nodes (including SBS and MBS) is 50 in the simulation. The number of UEs in each base station follows a uniform distribution of 5 to 20 [33]. </a:t>
            </a:r>
          </a:p>
          <a:p>
            <a:r>
              <a:rPr lang="en-US" altLang="zh-TW" sz="2800" dirty="0">
                <a:solidFill>
                  <a:srgbClr val="1F497D">
                    <a:lumMod val="75000"/>
                  </a:srgbClr>
                </a:solidFill>
                <a:latin typeface="Times New Roman" panose="02020603050405020304" pitchFamily="18" charset="0"/>
                <a:cs typeface="Times New Roman" panose="02020603050405020304" pitchFamily="18" charset="0"/>
              </a:rPr>
              <a:t>In order to differentiate the weight of link type (link type of RAN and that of core network), the parameter of each hop to the core network is 5, and each hop in RAN is 1.</a:t>
            </a:r>
          </a:p>
          <a:p>
            <a:endParaRPr lang="zh-TW" altLang="en-US" dirty="0"/>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57</a:t>
            </a:fld>
            <a:endParaRPr lang="en-US" altLang="zh-TW"/>
          </a:p>
        </p:txBody>
      </p:sp>
    </p:spTree>
    <p:extLst>
      <p:ext uri="{BB962C8B-B14F-4D97-AF65-F5344CB8AC3E}">
        <p14:creationId xmlns:p14="http://schemas.microsoft.com/office/powerpoint/2010/main" val="113547532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en-US" altLang="zh-TW" sz="2800" dirty="0">
                <a:solidFill>
                  <a:srgbClr val="1F497D">
                    <a:lumMod val="75000"/>
                  </a:srgbClr>
                </a:solidFill>
                <a:latin typeface="Times New Roman" panose="02020603050405020304" pitchFamily="18" charset="0"/>
                <a:cs typeface="Times New Roman" panose="02020603050405020304" pitchFamily="18" charset="0"/>
              </a:rPr>
              <a:t>According to the flow chart of signaling interaction between </a:t>
            </a:r>
            <a:r>
              <a:rPr lang="en-US" altLang="zh-TW" sz="2800" dirty="0" err="1">
                <a:solidFill>
                  <a:srgbClr val="1F497D">
                    <a:lumMod val="75000"/>
                  </a:srgbClr>
                </a:solidFill>
                <a:latin typeface="Times New Roman" panose="02020603050405020304" pitchFamily="18" charset="0"/>
                <a:cs typeface="Times New Roman" panose="02020603050405020304" pitchFamily="18" charset="0"/>
              </a:rPr>
              <a:t>vMME</a:t>
            </a:r>
            <a:r>
              <a:rPr lang="en-US" altLang="zh-TW" sz="2800" dirty="0">
                <a:solidFill>
                  <a:srgbClr val="1F497D">
                    <a:lumMod val="75000"/>
                  </a:srgbClr>
                </a:solidFill>
                <a:latin typeface="Times New Roman" panose="02020603050405020304" pitchFamily="18" charset="0"/>
                <a:cs typeface="Times New Roman" panose="02020603050405020304" pitchFamily="18" charset="0"/>
              </a:rPr>
              <a:t> and other entities in the core network and radio access network, the number of signaling interactions of virtual function components entities are analyzed by using the concept of service function chain. </a:t>
            </a:r>
            <a:endParaRPr lang="en-US" altLang="zh-TW" sz="2800" dirty="0" smtClean="0">
              <a:solidFill>
                <a:srgbClr val="1F497D">
                  <a:lumMod val="75000"/>
                </a:srgbClr>
              </a:solidFill>
              <a:latin typeface="Times New Roman" panose="02020603050405020304" pitchFamily="18" charset="0"/>
              <a:cs typeface="Times New Roman" panose="02020603050405020304" pitchFamily="18" charset="0"/>
            </a:endParaRPr>
          </a:p>
          <a:p>
            <a:r>
              <a:rPr lang="en-US" altLang="zh-TW" sz="2800" dirty="0" smtClean="0">
                <a:solidFill>
                  <a:srgbClr val="1F497D">
                    <a:lumMod val="75000"/>
                  </a:srgbClr>
                </a:solidFill>
                <a:latin typeface="Times New Roman" panose="02020603050405020304" pitchFamily="18" charset="0"/>
                <a:cs typeface="Times New Roman" panose="02020603050405020304" pitchFamily="18" charset="0"/>
              </a:rPr>
              <a:t>Taking </a:t>
            </a:r>
            <a:r>
              <a:rPr lang="en-US" altLang="zh-TW" sz="2800" dirty="0">
                <a:solidFill>
                  <a:srgbClr val="1F497D">
                    <a:lumMod val="75000"/>
                  </a:srgbClr>
                </a:solidFill>
                <a:latin typeface="Times New Roman" panose="02020603050405020304" pitchFamily="18" charset="0"/>
                <a:cs typeface="Times New Roman" panose="02020603050405020304" pitchFamily="18" charset="0"/>
              </a:rPr>
              <a:t>the event of Wakeup as a use case, Fig.7 shows the flow chart of signaling interaction of Wakeup according to [28] and [29]</a:t>
            </a:r>
            <a:endParaRPr lang="zh-TW" altLang="en-US" sz="2800" dirty="0">
              <a:solidFill>
                <a:srgbClr val="1F497D">
                  <a:lumMod val="75000"/>
                </a:srgbClr>
              </a:solidFill>
              <a:latin typeface="Times New Roman" panose="02020603050405020304" pitchFamily="18" charset="0"/>
              <a:cs typeface="Times New Roman" panose="02020603050405020304" pitchFamily="18" charset="0"/>
            </a:endParaRPr>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58</a:t>
            </a:fld>
            <a:endParaRPr lang="en-US" altLang="zh-TW"/>
          </a:p>
        </p:txBody>
      </p:sp>
    </p:spTree>
    <p:extLst>
      <p:ext uri="{BB962C8B-B14F-4D97-AF65-F5344CB8AC3E}">
        <p14:creationId xmlns:p14="http://schemas.microsoft.com/office/powerpoint/2010/main" val="146582326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5" name="內容版面配置區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71887" y="1624013"/>
            <a:ext cx="4845025" cy="4525963"/>
          </a:xfrm>
        </p:spPr>
      </p:pic>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59</a:t>
            </a:fld>
            <a:endParaRPr lang="en-US" altLang="zh-TW"/>
          </a:p>
        </p:txBody>
      </p:sp>
    </p:spTree>
    <p:extLst>
      <p:ext uri="{BB962C8B-B14F-4D97-AF65-F5344CB8AC3E}">
        <p14:creationId xmlns:p14="http://schemas.microsoft.com/office/powerpoint/2010/main" val="4262677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en-US" altLang="zh-TW" sz="2800" dirty="0">
                <a:latin typeface="Times New Roman" panose="02020603050405020304" pitchFamily="18" charset="0"/>
                <a:cs typeface="Times New Roman" panose="02020603050405020304" pitchFamily="18" charset="0"/>
              </a:rPr>
              <a:t>Distributed mobility management pushes the management of </a:t>
            </a:r>
            <a:r>
              <a:rPr lang="en-US" altLang="zh-TW" sz="2800" dirty="0" smtClean="0">
                <a:solidFill>
                  <a:srgbClr val="FF0000"/>
                </a:solidFill>
                <a:latin typeface="Times New Roman" panose="02020603050405020304" pitchFamily="18" charset="0"/>
                <a:cs typeface="Times New Roman" panose="02020603050405020304" pitchFamily="18" charset="0"/>
              </a:rPr>
              <a:t>cellular</a:t>
            </a:r>
            <a:r>
              <a:rPr lang="zh-TW" altLang="en-US" sz="2800" dirty="0" smtClean="0">
                <a:solidFill>
                  <a:srgbClr val="FF0000"/>
                </a:solidFill>
                <a:latin typeface="Times New Roman" panose="02020603050405020304" pitchFamily="18" charset="0"/>
                <a:cs typeface="Times New Roman" panose="02020603050405020304" pitchFamily="18" charset="0"/>
              </a:rPr>
              <a:t> </a:t>
            </a:r>
            <a:r>
              <a:rPr lang="en-US" altLang="zh-TW" sz="2800" dirty="0" smtClean="0">
                <a:solidFill>
                  <a:srgbClr val="FF0000"/>
                </a:solidFill>
                <a:latin typeface="Times New Roman" panose="02020603050405020304" pitchFamily="18" charset="0"/>
                <a:cs typeface="Times New Roman" panose="02020603050405020304" pitchFamily="18" charset="0"/>
              </a:rPr>
              <a:t>mobility </a:t>
            </a:r>
            <a:r>
              <a:rPr lang="en-US" altLang="zh-TW" sz="2800" dirty="0">
                <a:solidFill>
                  <a:srgbClr val="FF0000"/>
                </a:solidFill>
                <a:latin typeface="Times New Roman" panose="02020603050405020304" pitchFamily="18" charset="0"/>
                <a:cs typeface="Times New Roman" panose="02020603050405020304" pitchFamily="18" charset="0"/>
              </a:rPr>
              <a:t>management </a:t>
            </a:r>
            <a:r>
              <a:rPr lang="en-US" altLang="zh-TW" sz="2800" dirty="0">
                <a:latin typeface="Times New Roman" panose="02020603050405020304" pitchFamily="18" charset="0"/>
                <a:cs typeface="Times New Roman" panose="02020603050405020304" pitchFamily="18" charset="0"/>
              </a:rPr>
              <a:t>toward </a:t>
            </a:r>
            <a:r>
              <a:rPr lang="en-US" altLang="zh-TW" sz="2800" dirty="0">
                <a:solidFill>
                  <a:srgbClr val="FF0000"/>
                </a:solidFill>
                <a:latin typeface="Times New Roman" panose="02020603050405020304" pitchFamily="18" charset="0"/>
                <a:cs typeface="Times New Roman" panose="02020603050405020304" pitchFamily="18" charset="0"/>
              </a:rPr>
              <a:t>the edge of the network </a:t>
            </a:r>
            <a:r>
              <a:rPr lang="en-US" altLang="zh-TW" sz="2800" dirty="0">
                <a:latin typeface="Times New Roman" panose="02020603050405020304" pitchFamily="18" charset="0"/>
                <a:cs typeface="Times New Roman" panose="02020603050405020304" pitchFamily="18" charset="0"/>
              </a:rPr>
              <a:t>to meet the </a:t>
            </a:r>
            <a:r>
              <a:rPr lang="en-US" altLang="zh-TW" sz="2800" dirty="0" smtClean="0">
                <a:latin typeface="Times New Roman" panose="02020603050405020304" pitchFamily="18" charset="0"/>
                <a:cs typeface="Times New Roman" panose="02020603050405020304" pitchFamily="18" charset="0"/>
              </a:rPr>
              <a:t>various</a:t>
            </a:r>
            <a:r>
              <a:rPr lang="zh-TW" altLang="en-US" sz="2800" dirty="0" smtClean="0">
                <a:latin typeface="Times New Roman" panose="02020603050405020304" pitchFamily="18" charset="0"/>
                <a:cs typeface="Times New Roman" panose="02020603050405020304" pitchFamily="18" charset="0"/>
              </a:rPr>
              <a:t> </a:t>
            </a:r>
            <a:r>
              <a:rPr lang="en-US" altLang="zh-TW" sz="2800" dirty="0" smtClean="0">
                <a:latin typeface="Times New Roman" panose="02020603050405020304" pitchFamily="18" charset="0"/>
                <a:cs typeface="Times New Roman" panose="02020603050405020304" pitchFamily="18" charset="0"/>
              </a:rPr>
              <a:t>demands </a:t>
            </a:r>
            <a:r>
              <a:rPr lang="en-US" altLang="zh-TW" sz="2800" dirty="0">
                <a:latin typeface="Times New Roman" panose="02020603050405020304" pitchFamily="18" charset="0"/>
                <a:cs typeface="Times New Roman" panose="02020603050405020304" pitchFamily="18" charset="0"/>
              </a:rPr>
              <a:t>of services as well as the performance requirements of </a:t>
            </a:r>
            <a:r>
              <a:rPr lang="en-US" altLang="zh-TW" sz="2800" dirty="0" smtClean="0">
                <a:latin typeface="Times New Roman" panose="02020603050405020304" pitchFamily="18" charset="0"/>
                <a:cs typeface="Times New Roman" panose="02020603050405020304" pitchFamily="18" charset="0"/>
              </a:rPr>
              <a:t>mobility</a:t>
            </a:r>
            <a:r>
              <a:rPr lang="zh-TW" altLang="en-US" sz="2800" dirty="0" smtClean="0">
                <a:latin typeface="Times New Roman" panose="02020603050405020304" pitchFamily="18" charset="0"/>
                <a:cs typeface="Times New Roman" panose="02020603050405020304" pitchFamily="18" charset="0"/>
              </a:rPr>
              <a:t> </a:t>
            </a:r>
            <a:r>
              <a:rPr lang="en-US" altLang="zh-TW" sz="2800" dirty="0" smtClean="0">
                <a:latin typeface="Times New Roman" panose="02020603050405020304" pitchFamily="18" charset="0"/>
                <a:cs typeface="Times New Roman" panose="02020603050405020304" pitchFamily="18" charset="0"/>
              </a:rPr>
              <a:t>management</a:t>
            </a:r>
            <a:r>
              <a:rPr lang="en-US" altLang="zh-TW" sz="2800" dirty="0">
                <a:latin typeface="Times New Roman" panose="02020603050405020304" pitchFamily="18" charset="0"/>
                <a:cs typeface="Times New Roman" panose="02020603050405020304" pitchFamily="18" charset="0"/>
              </a:rPr>
              <a:t>. </a:t>
            </a:r>
          </a:p>
          <a:p>
            <a:endParaRPr lang="zh-TW" altLang="en-US" dirty="0"/>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6</a:t>
            </a:fld>
            <a:endParaRPr lang="en-US" altLang="zh-TW"/>
          </a:p>
        </p:txBody>
      </p:sp>
    </p:spTree>
    <p:extLst>
      <p:ext uri="{BB962C8B-B14F-4D97-AF65-F5344CB8AC3E}">
        <p14:creationId xmlns:p14="http://schemas.microsoft.com/office/powerpoint/2010/main" val="156042337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5" name="內容版面配置區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15990" y="1910994"/>
            <a:ext cx="5947691" cy="2906397"/>
          </a:xfrm>
        </p:spPr>
      </p:pic>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60</a:t>
            </a:fld>
            <a:endParaRPr lang="en-US" altLang="zh-TW"/>
          </a:p>
        </p:txBody>
      </p:sp>
    </p:spTree>
    <p:extLst>
      <p:ext uri="{BB962C8B-B14F-4D97-AF65-F5344CB8AC3E}">
        <p14:creationId xmlns:p14="http://schemas.microsoft.com/office/powerpoint/2010/main" val="224486434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p:txBody>
              <a:bodyPr/>
              <a:lstStyle/>
              <a:p>
                <a:r>
                  <a:rPr lang="en-US" altLang="zh-TW" sz="2800" dirty="0" smtClean="0">
                    <a:solidFill>
                      <a:srgbClr val="1F497D">
                        <a:lumMod val="75000"/>
                      </a:srgbClr>
                    </a:solidFill>
                    <a:latin typeface="Times New Roman" panose="02020603050405020304" pitchFamily="18" charset="0"/>
                    <a:cs typeface="Times New Roman" panose="02020603050405020304" pitchFamily="18" charset="0"/>
                  </a:rPr>
                  <a:t>Considering the diversity of future services as well </a:t>
                </a:r>
                <a:r>
                  <a:rPr lang="en-US" altLang="zh-TW" sz="2800" dirty="0">
                    <a:solidFill>
                      <a:srgbClr val="1F497D">
                        <a:lumMod val="75000"/>
                      </a:srgbClr>
                    </a:solidFill>
                    <a:latin typeface="Times New Roman" panose="02020603050405020304" pitchFamily="18" charset="0"/>
                    <a:cs typeface="Times New Roman" panose="02020603050405020304" pitchFamily="18" charset="0"/>
                  </a:rPr>
                  <a:t>as the overhead cost due to virtualization of functional components [34], the state data migration of the </a:t>
                </a:r>
                <a:r>
                  <a:rPr lang="en-US" altLang="zh-TW" sz="2800" dirty="0" smtClean="0">
                    <a:solidFill>
                      <a:srgbClr val="1F497D">
                        <a:lumMod val="75000"/>
                      </a:srgbClr>
                    </a:solidFill>
                    <a:latin typeface="Times New Roman" panose="02020603050405020304" pitchFamily="18" charset="0"/>
                    <a:cs typeface="Times New Roman" panose="02020603050405020304" pitchFamily="18" charset="0"/>
                  </a:rPr>
                  <a:t>UE would </a:t>
                </a:r>
                <a:r>
                  <a:rPr lang="en-US" altLang="zh-TW" sz="2800" dirty="0">
                    <a:solidFill>
                      <a:srgbClr val="1F497D">
                        <a:lumMod val="75000"/>
                      </a:srgbClr>
                    </a:solidFill>
                    <a:latin typeface="Times New Roman" panose="02020603050405020304" pitchFamily="18" charset="0"/>
                    <a:cs typeface="Times New Roman" panose="02020603050405020304" pitchFamily="18" charset="0"/>
                  </a:rPr>
                  <a:t>be more than a few KB, therefore, the size of </a:t>
                </a:r>
                <a:r>
                  <a:rPr lang="en-US" altLang="zh-TW" sz="2800" dirty="0" smtClean="0">
                    <a:solidFill>
                      <a:srgbClr val="1F497D">
                        <a:lumMod val="75000"/>
                      </a:srgbClr>
                    </a:solidFill>
                    <a:latin typeface="Times New Roman" panose="02020603050405020304" pitchFamily="18" charset="0"/>
                    <a:cs typeface="Times New Roman" panose="02020603050405020304" pitchFamily="18" charset="0"/>
                  </a:rPr>
                  <a:t>state data </a:t>
                </a:r>
                <a:r>
                  <a:rPr lang="en-US" altLang="zh-TW" sz="2800" dirty="0">
                    <a:solidFill>
                      <a:srgbClr val="1F497D">
                        <a:lumMod val="75000"/>
                      </a:srgbClr>
                    </a:solidFill>
                    <a:latin typeface="Times New Roman" panose="02020603050405020304" pitchFamily="18" charset="0"/>
                    <a:cs typeface="Times New Roman" panose="02020603050405020304" pitchFamily="18" charset="0"/>
                  </a:rPr>
                  <a:t>migration between different VNFCs are set as </a:t>
                </a:r>
                <a:r>
                  <a:rPr lang="en-US" altLang="zh-TW" sz="2800" dirty="0" smtClean="0">
                    <a:solidFill>
                      <a:srgbClr val="1F497D">
                        <a:lumMod val="75000"/>
                      </a:srgbClr>
                    </a:solidFill>
                    <a:latin typeface="Times New Roman" panose="02020603050405020304" pitchFamily="18" charset="0"/>
                    <a:cs typeface="Times New Roman" panose="02020603050405020304" pitchFamily="18" charset="0"/>
                  </a:rPr>
                  <a:t>follows: </a:t>
                </a:r>
                <a14:m>
                  <m:oMath xmlns:m="http://schemas.openxmlformats.org/officeDocument/2006/math">
                    <m:sSub>
                      <m:sSubPr>
                        <m:ctrlPr>
                          <a:rPr lang="en-US" altLang="zh-TW" sz="2800" i="1" dirty="0" smtClean="0">
                            <a:solidFill>
                              <a:srgbClr val="1F497D">
                                <a:lumMod val="75000"/>
                              </a:srgbClr>
                            </a:solidFill>
                            <a:latin typeface="Cambria Math" panose="02040503050406030204" pitchFamily="18" charset="0"/>
                            <a:cs typeface="Times New Roman" panose="02020603050405020304" pitchFamily="18" charset="0"/>
                          </a:rPr>
                        </m:ctrlPr>
                      </m:sSubPr>
                      <m:e>
                        <m:r>
                          <a:rPr lang="en-US" altLang="zh-TW" sz="2800" i="1" dirty="0">
                            <a:solidFill>
                              <a:srgbClr val="1F497D">
                                <a:lumMod val="75000"/>
                              </a:srgbClr>
                            </a:solidFill>
                            <a:latin typeface="Cambria Math" panose="02040503050406030204" pitchFamily="18" charset="0"/>
                            <a:cs typeface="Times New Roman" panose="02020603050405020304" pitchFamily="18" charset="0"/>
                          </a:rPr>
                          <m:t>𝑁</m:t>
                        </m:r>
                      </m:e>
                      <m:sub>
                        <m:r>
                          <a:rPr lang="en-US" altLang="zh-TW" sz="2800" i="1" dirty="0">
                            <a:solidFill>
                              <a:srgbClr val="1F497D">
                                <a:lumMod val="75000"/>
                              </a:srgbClr>
                            </a:solidFill>
                            <a:latin typeface="Cambria Math" panose="02040503050406030204" pitchFamily="18" charset="0"/>
                            <a:cs typeface="Times New Roman" panose="02020603050405020304" pitchFamily="18" charset="0"/>
                          </a:rPr>
                          <m:t>𝑀𝑆𝐹</m:t>
                        </m:r>
                      </m:sub>
                    </m:sSub>
                  </m:oMath>
                </a14:m>
                <a:r>
                  <a:rPr lang="en-US" altLang="zh-TW" sz="2800" dirty="0" smtClean="0">
                    <a:solidFill>
                      <a:srgbClr val="1F497D">
                        <a:lumMod val="75000"/>
                      </a:srgbClr>
                    </a:solidFill>
                    <a:latin typeface="Times New Roman" panose="02020603050405020304" pitchFamily="18" charset="0"/>
                    <a:cs typeface="Times New Roman" panose="02020603050405020304" pitchFamily="18" charset="0"/>
                  </a:rPr>
                  <a:t>=20 </a:t>
                </a:r>
                <a:r>
                  <a:rPr lang="en-US" altLang="zh-TW" sz="2800" dirty="0">
                    <a:solidFill>
                      <a:srgbClr val="1F497D">
                        <a:lumMod val="75000"/>
                      </a:srgbClr>
                    </a:solidFill>
                    <a:latin typeface="Times New Roman" panose="02020603050405020304" pitchFamily="18" charset="0"/>
                    <a:cs typeface="Times New Roman" panose="02020603050405020304" pitchFamily="18" charset="0"/>
                  </a:rPr>
                  <a:t>KB, </a:t>
                </a:r>
                <a14:m>
                  <m:oMath xmlns:m="http://schemas.openxmlformats.org/officeDocument/2006/math">
                    <m:sSub>
                      <m:sSubPr>
                        <m:ctrlPr>
                          <a:rPr lang="en-US" altLang="zh-TW" sz="2800" i="1" dirty="0">
                            <a:solidFill>
                              <a:srgbClr val="1F497D">
                                <a:lumMod val="75000"/>
                              </a:srgbClr>
                            </a:solidFill>
                            <a:latin typeface="Cambria Math" panose="02040503050406030204" pitchFamily="18" charset="0"/>
                            <a:cs typeface="Times New Roman" panose="02020603050405020304" pitchFamily="18" charset="0"/>
                          </a:rPr>
                        </m:ctrlPr>
                      </m:sSubPr>
                      <m:e>
                        <m:r>
                          <a:rPr lang="en-US" altLang="zh-TW" sz="2800" i="1" dirty="0">
                            <a:solidFill>
                              <a:srgbClr val="1F497D">
                                <a:lumMod val="75000"/>
                              </a:srgbClr>
                            </a:solidFill>
                            <a:latin typeface="Cambria Math" panose="02040503050406030204" pitchFamily="18" charset="0"/>
                            <a:cs typeface="Times New Roman" panose="02020603050405020304" pitchFamily="18" charset="0"/>
                          </a:rPr>
                          <m:t>𝑁</m:t>
                        </m:r>
                      </m:e>
                      <m:sub>
                        <m:r>
                          <a:rPr lang="en-US" altLang="zh-TW" sz="2800" i="1" dirty="0">
                            <a:solidFill>
                              <a:srgbClr val="1F497D">
                                <a:lumMod val="75000"/>
                              </a:srgbClr>
                            </a:solidFill>
                            <a:latin typeface="Cambria Math" panose="02040503050406030204" pitchFamily="18" charset="0"/>
                            <a:cs typeface="Times New Roman" panose="02020603050405020304" pitchFamily="18" charset="0"/>
                          </a:rPr>
                          <m:t>𝑀</m:t>
                        </m:r>
                        <m:r>
                          <a:rPr lang="en-US" altLang="zh-TW" sz="2800" b="0" i="1" dirty="0" smtClean="0">
                            <a:solidFill>
                              <a:srgbClr val="1F497D">
                                <a:lumMod val="75000"/>
                              </a:srgbClr>
                            </a:solidFill>
                            <a:latin typeface="Cambria Math" panose="02040503050406030204" pitchFamily="18" charset="0"/>
                            <a:cs typeface="Times New Roman" panose="02020603050405020304" pitchFamily="18" charset="0"/>
                          </a:rPr>
                          <m:t>𝑀𝑃</m:t>
                        </m:r>
                      </m:sub>
                    </m:sSub>
                  </m:oMath>
                </a14:m>
                <a:r>
                  <a:rPr lang="en-US" altLang="zh-TW" sz="2800" dirty="0">
                    <a:solidFill>
                      <a:srgbClr val="1F497D">
                        <a:lumMod val="75000"/>
                      </a:srgbClr>
                    </a:solidFill>
                    <a:latin typeface="Times New Roman" panose="02020603050405020304" pitchFamily="18" charset="0"/>
                    <a:cs typeface="Times New Roman" panose="02020603050405020304" pitchFamily="18" charset="0"/>
                  </a:rPr>
                  <a:t> =40 KB, </a:t>
                </a:r>
                <a14:m>
                  <m:oMath xmlns:m="http://schemas.openxmlformats.org/officeDocument/2006/math">
                    <m:sSub>
                      <m:sSubPr>
                        <m:ctrlPr>
                          <a:rPr lang="en-US" altLang="zh-TW" sz="2800" i="1" dirty="0">
                            <a:solidFill>
                              <a:srgbClr val="1F497D">
                                <a:lumMod val="75000"/>
                              </a:srgbClr>
                            </a:solidFill>
                            <a:latin typeface="Cambria Math" panose="02040503050406030204" pitchFamily="18" charset="0"/>
                            <a:cs typeface="Times New Roman" panose="02020603050405020304" pitchFamily="18" charset="0"/>
                          </a:rPr>
                        </m:ctrlPr>
                      </m:sSubPr>
                      <m:e>
                        <m:r>
                          <a:rPr lang="en-US" altLang="zh-TW" sz="2800" i="1" dirty="0">
                            <a:solidFill>
                              <a:srgbClr val="1F497D">
                                <a:lumMod val="75000"/>
                              </a:srgbClr>
                            </a:solidFill>
                            <a:latin typeface="Cambria Math" panose="02040503050406030204" pitchFamily="18" charset="0"/>
                            <a:cs typeface="Times New Roman" panose="02020603050405020304" pitchFamily="18" charset="0"/>
                          </a:rPr>
                          <m:t>𝑁</m:t>
                        </m:r>
                      </m:e>
                      <m:sub>
                        <m:r>
                          <a:rPr lang="en-US" altLang="zh-TW" sz="2800" i="1" dirty="0">
                            <a:solidFill>
                              <a:srgbClr val="1F497D">
                                <a:lumMod val="75000"/>
                              </a:srgbClr>
                            </a:solidFill>
                            <a:latin typeface="Cambria Math" panose="02040503050406030204" pitchFamily="18" charset="0"/>
                            <a:cs typeface="Times New Roman" panose="02020603050405020304" pitchFamily="18" charset="0"/>
                          </a:rPr>
                          <m:t>𝑀𝑆𝐹</m:t>
                        </m:r>
                        <m:r>
                          <a:rPr lang="en-US" altLang="zh-TW" sz="2800" b="0" i="1" dirty="0" smtClean="0">
                            <a:solidFill>
                              <a:srgbClr val="1F497D">
                                <a:lumMod val="75000"/>
                              </a:srgbClr>
                            </a:solidFill>
                            <a:latin typeface="Cambria Math" panose="02040503050406030204" pitchFamily="18" charset="0"/>
                            <a:cs typeface="Times New Roman" panose="02020603050405020304" pitchFamily="18" charset="0"/>
                          </a:rPr>
                          <m:t>&amp;</m:t>
                        </m:r>
                        <m:r>
                          <a:rPr lang="en-US" altLang="zh-TW" sz="2800" b="0" i="1" dirty="0" smtClean="0">
                            <a:solidFill>
                              <a:srgbClr val="1F497D">
                                <a:lumMod val="75000"/>
                              </a:srgbClr>
                            </a:solidFill>
                            <a:latin typeface="Cambria Math" panose="02040503050406030204" pitchFamily="18" charset="0"/>
                            <a:cs typeface="Times New Roman" panose="02020603050405020304" pitchFamily="18" charset="0"/>
                          </a:rPr>
                          <m:t>𝑀𝑀𝑃</m:t>
                        </m:r>
                      </m:sub>
                    </m:sSub>
                  </m:oMath>
                </a14:m>
                <a:r>
                  <a:rPr lang="en-US" altLang="zh-TW" sz="2800" dirty="0" smtClean="0">
                    <a:solidFill>
                      <a:srgbClr val="1F497D">
                        <a:lumMod val="75000"/>
                      </a:srgbClr>
                    </a:solidFill>
                    <a:latin typeface="Times New Roman" panose="02020603050405020304" pitchFamily="18" charset="0"/>
                    <a:cs typeface="Times New Roman" panose="02020603050405020304" pitchFamily="18" charset="0"/>
                  </a:rPr>
                  <a:t> </a:t>
                </a:r>
                <a:r>
                  <a:rPr lang="en-US" altLang="zh-TW" sz="2800" dirty="0">
                    <a:solidFill>
                      <a:srgbClr val="1F497D">
                        <a:lumMod val="75000"/>
                      </a:srgbClr>
                    </a:solidFill>
                    <a:latin typeface="Times New Roman" panose="02020603050405020304" pitchFamily="18" charset="0"/>
                    <a:cs typeface="Times New Roman" panose="02020603050405020304" pitchFamily="18" charset="0"/>
                  </a:rPr>
                  <a:t>=60 </a:t>
                </a:r>
                <a:r>
                  <a:rPr lang="en-US" altLang="zh-TW" sz="2800" dirty="0" smtClean="0">
                    <a:solidFill>
                      <a:srgbClr val="1F497D">
                        <a:lumMod val="75000"/>
                      </a:srgbClr>
                    </a:solidFill>
                    <a:latin typeface="Times New Roman" panose="02020603050405020304" pitchFamily="18" charset="0"/>
                    <a:cs typeface="Times New Roman" panose="02020603050405020304" pitchFamily="18" charset="0"/>
                  </a:rPr>
                  <a:t>KB, </a:t>
                </a:r>
                <a14:m>
                  <m:oMath xmlns:m="http://schemas.openxmlformats.org/officeDocument/2006/math">
                    <m:sSub>
                      <m:sSubPr>
                        <m:ctrlPr>
                          <a:rPr lang="en-US" altLang="zh-TW" sz="2800" i="1" dirty="0">
                            <a:solidFill>
                              <a:srgbClr val="1F497D">
                                <a:lumMod val="75000"/>
                              </a:srgbClr>
                            </a:solidFill>
                            <a:latin typeface="Cambria Math" panose="02040503050406030204" pitchFamily="18" charset="0"/>
                            <a:cs typeface="Times New Roman" panose="02020603050405020304" pitchFamily="18" charset="0"/>
                          </a:rPr>
                        </m:ctrlPr>
                      </m:sSubPr>
                      <m:e>
                        <m:r>
                          <a:rPr lang="en-US" altLang="zh-TW" sz="2800" i="1" dirty="0">
                            <a:solidFill>
                              <a:srgbClr val="1F497D">
                                <a:lumMod val="75000"/>
                              </a:srgbClr>
                            </a:solidFill>
                            <a:latin typeface="Cambria Math" panose="02040503050406030204" pitchFamily="18" charset="0"/>
                            <a:cs typeface="Times New Roman" panose="02020603050405020304" pitchFamily="18" charset="0"/>
                          </a:rPr>
                          <m:t>𝑁</m:t>
                        </m:r>
                      </m:e>
                      <m:sub>
                        <m:r>
                          <a:rPr lang="en-US" altLang="zh-TW" sz="2800" b="0" i="1" dirty="0" smtClean="0">
                            <a:solidFill>
                              <a:srgbClr val="1F497D">
                                <a:lumMod val="75000"/>
                              </a:srgbClr>
                            </a:solidFill>
                            <a:latin typeface="Cambria Math" panose="02040503050406030204" pitchFamily="18" charset="0"/>
                            <a:cs typeface="Times New Roman" panose="02020603050405020304" pitchFamily="18" charset="0"/>
                          </a:rPr>
                          <m:t>𝑀𝑀𝑃</m:t>
                        </m:r>
                        <m:r>
                          <a:rPr lang="en-US" altLang="zh-TW" sz="2800" b="0" i="1" dirty="0" smtClean="0">
                            <a:solidFill>
                              <a:srgbClr val="1F497D">
                                <a:lumMod val="75000"/>
                              </a:srgbClr>
                            </a:solidFill>
                            <a:latin typeface="Cambria Math" panose="02040503050406030204" pitchFamily="18" charset="0"/>
                            <a:cs typeface="Times New Roman" panose="02020603050405020304" pitchFamily="18" charset="0"/>
                          </a:rPr>
                          <m:t>&amp;</m:t>
                        </m:r>
                        <m:r>
                          <a:rPr lang="en-US" altLang="zh-TW" sz="2800" b="0" i="1" dirty="0" smtClean="0">
                            <a:solidFill>
                              <a:srgbClr val="1F497D">
                                <a:lumMod val="75000"/>
                              </a:srgbClr>
                            </a:solidFill>
                            <a:latin typeface="Cambria Math" panose="02040503050406030204" pitchFamily="18" charset="0"/>
                            <a:cs typeface="Times New Roman" panose="02020603050405020304" pitchFamily="18" charset="0"/>
                          </a:rPr>
                          <m:t>𝐷𝑄𝑈</m:t>
                        </m:r>
                      </m:sub>
                    </m:sSub>
                  </m:oMath>
                </a14:m>
                <a:r>
                  <a:rPr lang="en-US" altLang="zh-TW" sz="2800" dirty="0" smtClean="0">
                    <a:solidFill>
                      <a:srgbClr val="1F497D">
                        <a:lumMod val="75000"/>
                      </a:srgbClr>
                    </a:solidFill>
                    <a:latin typeface="Times New Roman" panose="02020603050405020304" pitchFamily="18" charset="0"/>
                    <a:cs typeface="Times New Roman" panose="02020603050405020304" pitchFamily="18" charset="0"/>
                  </a:rPr>
                  <a:t>=60 </a:t>
                </a:r>
                <a:r>
                  <a:rPr lang="en-US" altLang="zh-TW" sz="2800" dirty="0">
                    <a:solidFill>
                      <a:srgbClr val="1F497D">
                        <a:lumMod val="75000"/>
                      </a:srgbClr>
                    </a:solidFill>
                    <a:latin typeface="Times New Roman" panose="02020603050405020304" pitchFamily="18" charset="0"/>
                    <a:cs typeface="Times New Roman" panose="02020603050405020304" pitchFamily="18" charset="0"/>
                  </a:rPr>
                  <a:t>KB and </a:t>
                </a:r>
                <a14:m>
                  <m:oMath xmlns:m="http://schemas.openxmlformats.org/officeDocument/2006/math">
                    <m:sSub>
                      <m:sSubPr>
                        <m:ctrlPr>
                          <a:rPr lang="en-US" altLang="zh-TW" sz="2800" i="1" dirty="0">
                            <a:solidFill>
                              <a:srgbClr val="1F497D">
                                <a:lumMod val="75000"/>
                              </a:srgbClr>
                            </a:solidFill>
                            <a:latin typeface="Cambria Math" panose="02040503050406030204" pitchFamily="18" charset="0"/>
                            <a:cs typeface="Times New Roman" panose="02020603050405020304" pitchFamily="18" charset="0"/>
                          </a:rPr>
                        </m:ctrlPr>
                      </m:sSubPr>
                      <m:e>
                        <m:r>
                          <a:rPr lang="en-US" altLang="zh-TW" sz="2800" i="1" dirty="0">
                            <a:solidFill>
                              <a:srgbClr val="1F497D">
                                <a:lumMod val="75000"/>
                              </a:srgbClr>
                            </a:solidFill>
                            <a:latin typeface="Cambria Math" panose="02040503050406030204" pitchFamily="18" charset="0"/>
                            <a:cs typeface="Times New Roman" panose="02020603050405020304" pitchFamily="18" charset="0"/>
                          </a:rPr>
                          <m:t>𝑁</m:t>
                        </m:r>
                      </m:e>
                      <m:sub>
                        <m:r>
                          <a:rPr lang="en-US" altLang="zh-TW" sz="2800" i="1" dirty="0">
                            <a:solidFill>
                              <a:srgbClr val="1F497D">
                                <a:lumMod val="75000"/>
                              </a:srgbClr>
                            </a:solidFill>
                            <a:latin typeface="Cambria Math" panose="02040503050406030204" pitchFamily="18" charset="0"/>
                            <a:cs typeface="Times New Roman" panose="02020603050405020304" pitchFamily="18" charset="0"/>
                          </a:rPr>
                          <m:t>𝑀𝑆𝐹</m:t>
                        </m:r>
                        <m:r>
                          <a:rPr lang="en-US" altLang="zh-TW" sz="2800" b="0" i="1" dirty="0" smtClean="0">
                            <a:solidFill>
                              <a:srgbClr val="1F497D">
                                <a:lumMod val="75000"/>
                              </a:srgbClr>
                            </a:solidFill>
                            <a:latin typeface="Cambria Math" panose="02040503050406030204" pitchFamily="18" charset="0"/>
                            <a:cs typeface="Times New Roman" panose="02020603050405020304" pitchFamily="18" charset="0"/>
                          </a:rPr>
                          <m:t>&amp;</m:t>
                        </m:r>
                        <m:r>
                          <a:rPr lang="en-US" altLang="zh-TW" sz="2800" b="0" i="1" dirty="0" smtClean="0">
                            <a:solidFill>
                              <a:srgbClr val="1F497D">
                                <a:lumMod val="75000"/>
                              </a:srgbClr>
                            </a:solidFill>
                            <a:latin typeface="Cambria Math" panose="02040503050406030204" pitchFamily="18" charset="0"/>
                            <a:cs typeface="Times New Roman" panose="02020603050405020304" pitchFamily="18" charset="0"/>
                          </a:rPr>
                          <m:t>𝑀𝑀𝑃</m:t>
                        </m:r>
                        <m:r>
                          <a:rPr lang="en-US" altLang="zh-TW" sz="2800" b="0" i="1" dirty="0" smtClean="0">
                            <a:solidFill>
                              <a:srgbClr val="1F497D">
                                <a:lumMod val="75000"/>
                              </a:srgbClr>
                            </a:solidFill>
                            <a:latin typeface="Cambria Math" panose="02040503050406030204" pitchFamily="18" charset="0"/>
                            <a:cs typeface="Times New Roman" panose="02020603050405020304" pitchFamily="18" charset="0"/>
                          </a:rPr>
                          <m:t>&amp;</m:t>
                        </m:r>
                        <m:r>
                          <a:rPr lang="en-US" altLang="zh-TW" sz="2800" b="0" i="1" dirty="0" smtClean="0">
                            <a:solidFill>
                              <a:srgbClr val="1F497D">
                                <a:lumMod val="75000"/>
                              </a:srgbClr>
                            </a:solidFill>
                            <a:latin typeface="Cambria Math" panose="02040503050406030204" pitchFamily="18" charset="0"/>
                            <a:cs typeface="Times New Roman" panose="02020603050405020304" pitchFamily="18" charset="0"/>
                          </a:rPr>
                          <m:t>𝐷𝑄𝑈</m:t>
                        </m:r>
                      </m:sub>
                    </m:sSub>
                  </m:oMath>
                </a14:m>
                <a:r>
                  <a:rPr lang="en-US" altLang="zh-TW" sz="2800" dirty="0" smtClean="0">
                    <a:solidFill>
                      <a:srgbClr val="1F497D">
                        <a:lumMod val="75000"/>
                      </a:srgbClr>
                    </a:solidFill>
                    <a:latin typeface="Times New Roman" panose="02020603050405020304" pitchFamily="18" charset="0"/>
                    <a:cs typeface="Times New Roman" panose="02020603050405020304" pitchFamily="18" charset="0"/>
                  </a:rPr>
                  <a:t>=80 </a:t>
                </a:r>
                <a:r>
                  <a:rPr lang="en-US" altLang="zh-TW" sz="2800" dirty="0">
                    <a:solidFill>
                      <a:srgbClr val="1F497D">
                        <a:lumMod val="75000"/>
                      </a:srgbClr>
                    </a:solidFill>
                    <a:latin typeface="Times New Roman" panose="02020603050405020304" pitchFamily="18" charset="0"/>
                    <a:cs typeface="Times New Roman" panose="02020603050405020304" pitchFamily="18" charset="0"/>
                  </a:rPr>
                  <a:t>KB</a:t>
                </a:r>
                <a:r>
                  <a:rPr lang="en-US" altLang="zh-TW" sz="2800" dirty="0" smtClean="0">
                    <a:solidFill>
                      <a:srgbClr val="1F497D">
                        <a:lumMod val="75000"/>
                      </a:srgbClr>
                    </a:solidFill>
                    <a:latin typeface="Times New Roman" panose="02020603050405020304" pitchFamily="18" charset="0"/>
                    <a:cs typeface="Times New Roman" panose="02020603050405020304" pitchFamily="18" charset="0"/>
                  </a:rPr>
                  <a:t>.</a:t>
                </a:r>
              </a:p>
              <a:p>
                <a:r>
                  <a:rPr lang="en-US" altLang="zh-TW" sz="2800" dirty="0">
                    <a:solidFill>
                      <a:srgbClr val="1F497D">
                        <a:lumMod val="75000"/>
                      </a:srgbClr>
                    </a:solidFill>
                    <a:latin typeface="Times New Roman" panose="02020603050405020304" pitchFamily="18" charset="0"/>
                    <a:cs typeface="Times New Roman" panose="02020603050405020304" pitchFamily="18" charset="0"/>
                  </a:rPr>
                  <a:t>The probability of state data migration </a:t>
                </a:r>
                <a:r>
                  <a:rPr lang="en-US" altLang="zh-TW" sz="2800" dirty="0" smtClean="0">
                    <a:solidFill>
                      <a:srgbClr val="1F497D">
                        <a:lumMod val="75000"/>
                      </a:srgbClr>
                    </a:solidFill>
                    <a:latin typeface="Times New Roman" panose="02020603050405020304" pitchFamily="18" charset="0"/>
                    <a:cs typeface="Times New Roman" panose="02020603050405020304" pitchFamily="18" charset="0"/>
                  </a:rPr>
                  <a:t>between different </a:t>
                </a:r>
                <a:r>
                  <a:rPr lang="en-US" altLang="zh-TW" sz="2800" dirty="0">
                    <a:solidFill>
                      <a:srgbClr val="1F497D">
                        <a:lumMod val="75000"/>
                      </a:srgbClr>
                    </a:solidFill>
                    <a:latin typeface="Times New Roman" panose="02020603050405020304" pitchFamily="18" charset="0"/>
                    <a:cs typeface="Times New Roman" panose="02020603050405020304" pitchFamily="18" charset="0"/>
                  </a:rPr>
                  <a:t>VNFCs is given, namely, </a:t>
                </a:r>
                <a14:m>
                  <m:oMath xmlns:m="http://schemas.openxmlformats.org/officeDocument/2006/math">
                    <m:sSub>
                      <m:sSubPr>
                        <m:ctrlPr>
                          <a:rPr lang="en-US" altLang="zh-TW" sz="2800" i="1" dirty="0">
                            <a:solidFill>
                              <a:srgbClr val="1F497D">
                                <a:lumMod val="75000"/>
                              </a:srgbClr>
                            </a:solidFill>
                            <a:latin typeface="Cambria Math" panose="02040503050406030204" pitchFamily="18" charset="0"/>
                            <a:cs typeface="Times New Roman" panose="02020603050405020304" pitchFamily="18" charset="0"/>
                          </a:rPr>
                        </m:ctrlPr>
                      </m:sSubPr>
                      <m:e>
                        <m:r>
                          <a:rPr lang="en-US" altLang="zh-TW" sz="2800" b="0" i="1" dirty="0" smtClean="0">
                            <a:solidFill>
                              <a:srgbClr val="1F497D">
                                <a:lumMod val="75000"/>
                              </a:srgbClr>
                            </a:solidFill>
                            <a:latin typeface="Cambria Math" panose="02040503050406030204" pitchFamily="18" charset="0"/>
                            <a:cs typeface="Times New Roman" panose="02020603050405020304" pitchFamily="18" charset="0"/>
                          </a:rPr>
                          <m:t>𝑃</m:t>
                        </m:r>
                      </m:e>
                      <m:sub>
                        <m:r>
                          <a:rPr lang="en-US" altLang="zh-TW" sz="2800" i="1" dirty="0">
                            <a:solidFill>
                              <a:srgbClr val="1F497D">
                                <a:lumMod val="75000"/>
                              </a:srgbClr>
                            </a:solidFill>
                            <a:latin typeface="Cambria Math" panose="02040503050406030204" pitchFamily="18" charset="0"/>
                            <a:cs typeface="Times New Roman" panose="02020603050405020304" pitchFamily="18" charset="0"/>
                          </a:rPr>
                          <m:t>𝑀</m:t>
                        </m:r>
                        <m:r>
                          <a:rPr lang="en-US" altLang="zh-TW" sz="2800" b="0" i="1" dirty="0" smtClean="0">
                            <a:solidFill>
                              <a:srgbClr val="1F497D">
                                <a:lumMod val="75000"/>
                              </a:srgbClr>
                            </a:solidFill>
                            <a:latin typeface="Cambria Math" panose="02040503050406030204" pitchFamily="18" charset="0"/>
                            <a:cs typeface="Times New Roman" panose="02020603050405020304" pitchFamily="18" charset="0"/>
                          </a:rPr>
                          <m:t>𝑆𝐹</m:t>
                        </m:r>
                      </m:sub>
                    </m:sSub>
                  </m:oMath>
                </a14:m>
                <a:r>
                  <a:rPr lang="en-US" altLang="zh-TW" sz="2800" dirty="0" smtClean="0">
                    <a:solidFill>
                      <a:srgbClr val="1F497D">
                        <a:lumMod val="75000"/>
                      </a:srgbClr>
                    </a:solidFill>
                    <a:latin typeface="Times New Roman" panose="02020603050405020304" pitchFamily="18" charset="0"/>
                    <a:cs typeface="Times New Roman" panose="02020603050405020304" pitchFamily="18" charset="0"/>
                  </a:rPr>
                  <a:t> </a:t>
                </a:r>
                <a:r>
                  <a:rPr lang="en-US" altLang="zh-TW" sz="2800" dirty="0">
                    <a:solidFill>
                      <a:srgbClr val="1F497D">
                        <a:lumMod val="75000"/>
                      </a:srgbClr>
                    </a:solidFill>
                    <a:latin typeface="Times New Roman" panose="02020603050405020304" pitchFamily="18" charset="0"/>
                    <a:cs typeface="Times New Roman" panose="02020603050405020304" pitchFamily="18" charset="0"/>
                  </a:rPr>
                  <a:t>=</a:t>
                </a:r>
                <a:r>
                  <a:rPr lang="en-US" altLang="zh-TW" sz="2800" dirty="0" smtClean="0">
                    <a:solidFill>
                      <a:srgbClr val="1F497D">
                        <a:lumMod val="75000"/>
                      </a:srgbClr>
                    </a:solidFill>
                    <a:latin typeface="Times New Roman" panose="02020603050405020304" pitchFamily="18" charset="0"/>
                    <a:cs typeface="Times New Roman" panose="02020603050405020304" pitchFamily="18" charset="0"/>
                  </a:rPr>
                  <a:t>0.2,</a:t>
                </a:r>
                <a14:m>
                  <m:oMath xmlns:m="http://schemas.openxmlformats.org/officeDocument/2006/math">
                    <m:sSub>
                      <m:sSubPr>
                        <m:ctrlPr>
                          <a:rPr lang="en-US" altLang="zh-TW" sz="2800" i="1" dirty="0">
                            <a:solidFill>
                              <a:srgbClr val="1F497D">
                                <a:lumMod val="75000"/>
                              </a:srgbClr>
                            </a:solidFill>
                            <a:latin typeface="Cambria Math" panose="02040503050406030204" pitchFamily="18" charset="0"/>
                            <a:cs typeface="Times New Roman" panose="02020603050405020304" pitchFamily="18" charset="0"/>
                          </a:rPr>
                        </m:ctrlPr>
                      </m:sSubPr>
                      <m:e>
                        <m:r>
                          <a:rPr lang="en-US" altLang="zh-TW" sz="2800" i="1" dirty="0">
                            <a:solidFill>
                              <a:srgbClr val="1F497D">
                                <a:lumMod val="75000"/>
                              </a:srgbClr>
                            </a:solidFill>
                            <a:latin typeface="Cambria Math" panose="02040503050406030204" pitchFamily="18" charset="0"/>
                            <a:cs typeface="Times New Roman" panose="02020603050405020304" pitchFamily="18" charset="0"/>
                          </a:rPr>
                          <m:t>𝑃</m:t>
                        </m:r>
                      </m:e>
                      <m:sub>
                        <m:r>
                          <a:rPr lang="en-US" altLang="zh-TW" sz="2800" b="0" i="1" dirty="0" smtClean="0">
                            <a:solidFill>
                              <a:srgbClr val="1F497D">
                                <a:lumMod val="75000"/>
                              </a:srgbClr>
                            </a:solidFill>
                            <a:latin typeface="Cambria Math" panose="02040503050406030204" pitchFamily="18" charset="0"/>
                            <a:cs typeface="Times New Roman" panose="02020603050405020304" pitchFamily="18" charset="0"/>
                          </a:rPr>
                          <m:t>𝑀𝑀𝑃</m:t>
                        </m:r>
                      </m:sub>
                    </m:sSub>
                  </m:oMath>
                </a14:m>
                <a:r>
                  <a:rPr lang="en-US" altLang="zh-TW" sz="2800" dirty="0">
                    <a:solidFill>
                      <a:srgbClr val="1F497D">
                        <a:lumMod val="75000"/>
                      </a:srgbClr>
                    </a:solidFill>
                    <a:latin typeface="Times New Roman" panose="02020603050405020304" pitchFamily="18" charset="0"/>
                    <a:cs typeface="Times New Roman" panose="02020603050405020304" pitchFamily="18" charset="0"/>
                  </a:rPr>
                  <a:t>=0.1, </a:t>
                </a:r>
                <a14:m>
                  <m:oMath xmlns:m="http://schemas.openxmlformats.org/officeDocument/2006/math">
                    <m:sSub>
                      <m:sSubPr>
                        <m:ctrlPr>
                          <a:rPr lang="en-US" altLang="zh-TW" sz="2800" i="1" dirty="0">
                            <a:solidFill>
                              <a:srgbClr val="1F497D">
                                <a:lumMod val="75000"/>
                              </a:srgbClr>
                            </a:solidFill>
                            <a:latin typeface="Cambria Math" panose="02040503050406030204" pitchFamily="18" charset="0"/>
                            <a:cs typeface="Times New Roman" panose="02020603050405020304" pitchFamily="18" charset="0"/>
                          </a:rPr>
                        </m:ctrlPr>
                      </m:sSubPr>
                      <m:e>
                        <m:r>
                          <a:rPr lang="en-US" altLang="zh-TW" sz="2800" i="1" dirty="0">
                            <a:solidFill>
                              <a:srgbClr val="1F497D">
                                <a:lumMod val="75000"/>
                              </a:srgbClr>
                            </a:solidFill>
                            <a:latin typeface="Cambria Math" panose="02040503050406030204" pitchFamily="18" charset="0"/>
                            <a:cs typeface="Times New Roman" panose="02020603050405020304" pitchFamily="18" charset="0"/>
                          </a:rPr>
                          <m:t>𝑃</m:t>
                        </m:r>
                      </m:e>
                      <m:sub>
                        <m:r>
                          <a:rPr lang="en-US" altLang="zh-TW" sz="2800" b="0" i="1" dirty="0" smtClean="0">
                            <a:solidFill>
                              <a:srgbClr val="1F497D">
                                <a:lumMod val="75000"/>
                              </a:srgbClr>
                            </a:solidFill>
                            <a:latin typeface="Cambria Math" panose="02040503050406030204" pitchFamily="18" charset="0"/>
                            <a:cs typeface="Times New Roman" panose="02020603050405020304" pitchFamily="18" charset="0"/>
                          </a:rPr>
                          <m:t>𝑀𝑆𝐹</m:t>
                        </m:r>
                        <m:r>
                          <a:rPr lang="en-US" altLang="zh-TW" sz="2800" b="0" i="1" dirty="0" smtClean="0">
                            <a:solidFill>
                              <a:srgbClr val="1F497D">
                                <a:lumMod val="75000"/>
                              </a:srgbClr>
                            </a:solidFill>
                            <a:latin typeface="Cambria Math" panose="02040503050406030204" pitchFamily="18" charset="0"/>
                            <a:cs typeface="Times New Roman" panose="02020603050405020304" pitchFamily="18" charset="0"/>
                          </a:rPr>
                          <m:t>&amp;</m:t>
                        </m:r>
                        <m:r>
                          <a:rPr lang="en-US" altLang="zh-TW" sz="2800" b="0" i="1" dirty="0" smtClean="0">
                            <a:solidFill>
                              <a:srgbClr val="1F497D">
                                <a:lumMod val="75000"/>
                              </a:srgbClr>
                            </a:solidFill>
                            <a:latin typeface="Cambria Math" panose="02040503050406030204" pitchFamily="18" charset="0"/>
                            <a:cs typeface="Times New Roman" panose="02020603050405020304" pitchFamily="18" charset="0"/>
                          </a:rPr>
                          <m:t>𝑀𝑀𝑃</m:t>
                        </m:r>
                      </m:sub>
                    </m:sSub>
                  </m:oMath>
                </a14:m>
                <a:r>
                  <a:rPr lang="en-US" altLang="zh-TW" sz="2800" dirty="0" smtClean="0">
                    <a:solidFill>
                      <a:srgbClr val="1F497D">
                        <a:lumMod val="75000"/>
                      </a:srgbClr>
                    </a:solidFill>
                    <a:latin typeface="Times New Roman" panose="02020603050405020304" pitchFamily="18" charset="0"/>
                    <a:cs typeface="Times New Roman" panose="02020603050405020304" pitchFamily="18" charset="0"/>
                  </a:rPr>
                  <a:t>=0.2,</a:t>
                </a:r>
                <a:r>
                  <a:rPr lang="en-US" altLang="zh-TW" sz="2800" dirty="0">
                    <a:solidFill>
                      <a:srgbClr val="1F497D">
                        <a:lumMod val="75000"/>
                      </a:srgbClr>
                    </a:solidFill>
                    <a:cs typeface="Times New Roman" panose="02020603050405020304" pitchFamily="18" charset="0"/>
                  </a:rPr>
                  <a:t> </a:t>
                </a:r>
                <a14:m>
                  <m:oMath xmlns:m="http://schemas.openxmlformats.org/officeDocument/2006/math">
                    <m:sSub>
                      <m:sSubPr>
                        <m:ctrlPr>
                          <a:rPr lang="en-US" altLang="zh-TW" sz="2800" i="1" dirty="0">
                            <a:solidFill>
                              <a:srgbClr val="1F497D">
                                <a:lumMod val="75000"/>
                              </a:srgbClr>
                            </a:solidFill>
                            <a:latin typeface="Cambria Math" panose="02040503050406030204" pitchFamily="18" charset="0"/>
                            <a:cs typeface="Times New Roman" panose="02020603050405020304" pitchFamily="18" charset="0"/>
                          </a:rPr>
                        </m:ctrlPr>
                      </m:sSubPr>
                      <m:e>
                        <m:r>
                          <a:rPr lang="en-US" altLang="zh-TW" sz="2800" i="1" dirty="0">
                            <a:solidFill>
                              <a:srgbClr val="1F497D">
                                <a:lumMod val="75000"/>
                              </a:srgbClr>
                            </a:solidFill>
                            <a:latin typeface="Cambria Math" panose="02040503050406030204" pitchFamily="18" charset="0"/>
                            <a:cs typeface="Times New Roman" panose="02020603050405020304" pitchFamily="18" charset="0"/>
                          </a:rPr>
                          <m:t>𝑃</m:t>
                        </m:r>
                      </m:e>
                      <m:sub>
                        <m:r>
                          <a:rPr lang="en-US" altLang="zh-TW" sz="2800" b="0" i="1" dirty="0" smtClean="0">
                            <a:solidFill>
                              <a:srgbClr val="1F497D">
                                <a:lumMod val="75000"/>
                              </a:srgbClr>
                            </a:solidFill>
                            <a:latin typeface="Cambria Math" panose="02040503050406030204" pitchFamily="18" charset="0"/>
                            <a:cs typeface="Times New Roman" panose="02020603050405020304" pitchFamily="18" charset="0"/>
                          </a:rPr>
                          <m:t>𝑀𝑀𝑃</m:t>
                        </m:r>
                        <m:r>
                          <a:rPr lang="en-US" altLang="zh-TW" sz="2800" b="0" i="1" dirty="0" smtClean="0">
                            <a:solidFill>
                              <a:srgbClr val="1F497D">
                                <a:lumMod val="75000"/>
                              </a:srgbClr>
                            </a:solidFill>
                            <a:latin typeface="Cambria Math" panose="02040503050406030204" pitchFamily="18" charset="0"/>
                            <a:cs typeface="Times New Roman" panose="02020603050405020304" pitchFamily="18" charset="0"/>
                          </a:rPr>
                          <m:t>&amp;</m:t>
                        </m:r>
                        <m:r>
                          <a:rPr lang="en-US" altLang="zh-TW" sz="2800" b="0" i="1" dirty="0" smtClean="0">
                            <a:solidFill>
                              <a:srgbClr val="1F497D">
                                <a:lumMod val="75000"/>
                              </a:srgbClr>
                            </a:solidFill>
                            <a:latin typeface="Cambria Math" panose="02040503050406030204" pitchFamily="18" charset="0"/>
                            <a:cs typeface="Times New Roman" panose="02020603050405020304" pitchFamily="18" charset="0"/>
                          </a:rPr>
                          <m:t>𝐷𝑄𝑈</m:t>
                        </m:r>
                      </m:sub>
                    </m:sSub>
                  </m:oMath>
                </a14:m>
                <a:r>
                  <a:rPr lang="en-US" altLang="zh-TW" sz="2800" dirty="0" smtClean="0">
                    <a:solidFill>
                      <a:srgbClr val="1F497D">
                        <a:lumMod val="75000"/>
                      </a:srgbClr>
                    </a:solidFill>
                    <a:latin typeface="Times New Roman" panose="02020603050405020304" pitchFamily="18" charset="0"/>
                    <a:cs typeface="Times New Roman" panose="02020603050405020304" pitchFamily="18" charset="0"/>
                  </a:rPr>
                  <a:t>=0.1 and </a:t>
                </a:r>
                <a14:m>
                  <m:oMath xmlns:m="http://schemas.openxmlformats.org/officeDocument/2006/math">
                    <m:sSub>
                      <m:sSubPr>
                        <m:ctrlPr>
                          <a:rPr lang="en-US" altLang="zh-TW" sz="2800" i="1" dirty="0">
                            <a:solidFill>
                              <a:srgbClr val="1F497D">
                                <a:lumMod val="75000"/>
                              </a:srgbClr>
                            </a:solidFill>
                            <a:latin typeface="Cambria Math" panose="02040503050406030204" pitchFamily="18" charset="0"/>
                            <a:cs typeface="Times New Roman" panose="02020603050405020304" pitchFamily="18" charset="0"/>
                          </a:rPr>
                        </m:ctrlPr>
                      </m:sSubPr>
                      <m:e>
                        <m:r>
                          <a:rPr lang="en-US" altLang="zh-TW" sz="2800" i="1" dirty="0">
                            <a:solidFill>
                              <a:srgbClr val="1F497D">
                                <a:lumMod val="75000"/>
                              </a:srgbClr>
                            </a:solidFill>
                            <a:latin typeface="Cambria Math" panose="02040503050406030204" pitchFamily="18" charset="0"/>
                            <a:cs typeface="Times New Roman" panose="02020603050405020304" pitchFamily="18" charset="0"/>
                          </a:rPr>
                          <m:t>𝑃</m:t>
                        </m:r>
                      </m:e>
                      <m:sub>
                        <m:r>
                          <a:rPr lang="en-US" altLang="zh-TW" sz="2800" i="1" dirty="0">
                            <a:solidFill>
                              <a:srgbClr val="1F497D">
                                <a:lumMod val="75000"/>
                              </a:srgbClr>
                            </a:solidFill>
                            <a:latin typeface="Cambria Math" panose="02040503050406030204" pitchFamily="18" charset="0"/>
                            <a:cs typeface="Times New Roman" panose="02020603050405020304" pitchFamily="18" charset="0"/>
                          </a:rPr>
                          <m:t>𝑀𝑆𝐹</m:t>
                        </m:r>
                        <m:r>
                          <a:rPr lang="en-US" altLang="zh-TW" sz="2800" b="0" i="1" dirty="0" smtClean="0">
                            <a:solidFill>
                              <a:srgbClr val="1F497D">
                                <a:lumMod val="75000"/>
                              </a:srgbClr>
                            </a:solidFill>
                            <a:latin typeface="Cambria Math" panose="02040503050406030204" pitchFamily="18" charset="0"/>
                            <a:cs typeface="Times New Roman" panose="02020603050405020304" pitchFamily="18" charset="0"/>
                          </a:rPr>
                          <m:t>&amp;</m:t>
                        </m:r>
                        <m:r>
                          <a:rPr lang="en-US" altLang="zh-TW" sz="2800" b="0" i="1" dirty="0" smtClean="0">
                            <a:solidFill>
                              <a:srgbClr val="1F497D">
                                <a:lumMod val="75000"/>
                              </a:srgbClr>
                            </a:solidFill>
                            <a:latin typeface="Cambria Math" panose="02040503050406030204" pitchFamily="18" charset="0"/>
                            <a:cs typeface="Times New Roman" panose="02020603050405020304" pitchFamily="18" charset="0"/>
                          </a:rPr>
                          <m:t>𝑀𝑀𝑃</m:t>
                        </m:r>
                        <m:r>
                          <a:rPr lang="en-US" altLang="zh-TW" sz="2800" b="0" i="1" dirty="0" smtClean="0">
                            <a:solidFill>
                              <a:srgbClr val="1F497D">
                                <a:lumMod val="75000"/>
                              </a:srgbClr>
                            </a:solidFill>
                            <a:latin typeface="Cambria Math" panose="02040503050406030204" pitchFamily="18" charset="0"/>
                            <a:cs typeface="Times New Roman" panose="02020603050405020304" pitchFamily="18" charset="0"/>
                          </a:rPr>
                          <m:t>&amp;</m:t>
                        </m:r>
                        <m:r>
                          <a:rPr lang="en-US" altLang="zh-TW" sz="2800" b="0" i="1" dirty="0" smtClean="0">
                            <a:solidFill>
                              <a:srgbClr val="1F497D">
                                <a:lumMod val="75000"/>
                              </a:srgbClr>
                            </a:solidFill>
                            <a:latin typeface="Cambria Math" panose="02040503050406030204" pitchFamily="18" charset="0"/>
                            <a:cs typeface="Times New Roman" panose="02020603050405020304" pitchFamily="18" charset="0"/>
                          </a:rPr>
                          <m:t>𝐷𝑄𝑈</m:t>
                        </m:r>
                      </m:sub>
                    </m:sSub>
                  </m:oMath>
                </a14:m>
                <a:r>
                  <a:rPr lang="en-US" altLang="zh-TW" sz="2800" dirty="0" smtClean="0">
                    <a:solidFill>
                      <a:srgbClr val="1F497D">
                        <a:lumMod val="75000"/>
                      </a:srgbClr>
                    </a:solidFill>
                    <a:latin typeface="Times New Roman" panose="02020603050405020304" pitchFamily="18" charset="0"/>
                    <a:cs typeface="Times New Roman" panose="02020603050405020304" pitchFamily="18" charset="0"/>
                  </a:rPr>
                  <a:t>=0.2</a:t>
                </a:r>
                <a:r>
                  <a:rPr lang="en-US" altLang="zh-TW" sz="2800" dirty="0">
                    <a:solidFill>
                      <a:srgbClr val="1F497D">
                        <a:lumMod val="75000"/>
                      </a:srgbClr>
                    </a:solidFill>
                    <a:latin typeface="Times New Roman" panose="02020603050405020304" pitchFamily="18" charset="0"/>
                    <a:cs typeface="Times New Roman" panose="02020603050405020304" pitchFamily="18" charset="0"/>
                  </a:rPr>
                  <a:t>.</a:t>
                </a:r>
                <a:endParaRPr lang="zh-TW" altLang="en-US" sz="2800" dirty="0">
                  <a:solidFill>
                    <a:srgbClr val="1F497D">
                      <a:lumMod val="75000"/>
                    </a:srgbClr>
                  </a:solidFill>
                  <a:latin typeface="Times New Roman" panose="02020603050405020304" pitchFamily="18" charset="0"/>
                  <a:cs typeface="Times New Roman" panose="02020603050405020304" pitchFamily="18" charset="0"/>
                </a:endParaRPr>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blipFill>
                <a:blip r:embed="rId3"/>
                <a:stretch>
                  <a:fillRect l="-944" t="-1482" r="-2556"/>
                </a:stretch>
              </a:blipFill>
            </p:spPr>
            <p:txBody>
              <a:bodyPr/>
              <a:lstStyle/>
              <a:p>
                <a:r>
                  <a:rPr lang="zh-TW" altLang="en-US">
                    <a:noFill/>
                  </a:rPr>
                  <a:t> </a:t>
                </a:r>
              </a:p>
            </p:txBody>
          </p:sp>
        </mc:Fallback>
      </mc:AlternateContent>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61</a:t>
            </a:fld>
            <a:endParaRPr lang="en-US" altLang="zh-TW"/>
          </a:p>
        </p:txBody>
      </p:sp>
    </p:spTree>
    <p:extLst>
      <p:ext uri="{BB962C8B-B14F-4D97-AF65-F5344CB8AC3E}">
        <p14:creationId xmlns:p14="http://schemas.microsoft.com/office/powerpoint/2010/main" val="239126704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en-US" altLang="zh-TW" sz="2800" i="1" dirty="0">
                <a:solidFill>
                  <a:srgbClr val="1F497D">
                    <a:lumMod val="75000"/>
                  </a:srgbClr>
                </a:solidFill>
                <a:latin typeface="Times New Roman" panose="02020603050405020304" pitchFamily="18" charset="0"/>
                <a:cs typeface="Times New Roman" panose="02020603050405020304" pitchFamily="18" charset="0"/>
              </a:rPr>
              <a:t>Performance </a:t>
            </a:r>
            <a:r>
              <a:rPr lang="en-US" altLang="zh-TW" sz="2800" i="1" dirty="0" smtClean="0">
                <a:solidFill>
                  <a:srgbClr val="1F497D">
                    <a:lumMod val="75000"/>
                  </a:srgbClr>
                </a:solidFill>
                <a:latin typeface="Times New Roman" panose="02020603050405020304" pitchFamily="18" charset="0"/>
                <a:cs typeface="Times New Roman" panose="02020603050405020304" pitchFamily="18" charset="0"/>
              </a:rPr>
              <a:t>Evaluation</a:t>
            </a:r>
          </a:p>
          <a:p>
            <a:r>
              <a:rPr lang="en-US" altLang="zh-TW" sz="2800" dirty="0" smtClean="0">
                <a:solidFill>
                  <a:srgbClr val="1F497D">
                    <a:lumMod val="75000"/>
                  </a:srgbClr>
                </a:solidFill>
                <a:latin typeface="Times New Roman" panose="02020603050405020304" pitchFamily="18" charset="0"/>
                <a:cs typeface="Times New Roman" panose="02020603050405020304" pitchFamily="18" charset="0"/>
              </a:rPr>
              <a:t>Network </a:t>
            </a:r>
            <a:r>
              <a:rPr lang="en-US" altLang="zh-TW" sz="2800" dirty="0">
                <a:solidFill>
                  <a:srgbClr val="1F497D">
                    <a:lumMod val="75000"/>
                  </a:srgbClr>
                </a:solidFill>
                <a:latin typeface="Times New Roman" panose="02020603050405020304" pitchFamily="18" charset="0"/>
                <a:cs typeface="Times New Roman" panose="02020603050405020304" pitchFamily="18" charset="0"/>
              </a:rPr>
              <a:t>Generated Based on Complex Network </a:t>
            </a:r>
            <a:r>
              <a:rPr lang="en-US" altLang="zh-TW" sz="2800" dirty="0" smtClean="0">
                <a:solidFill>
                  <a:srgbClr val="1F497D">
                    <a:lumMod val="75000"/>
                  </a:srgbClr>
                </a:solidFill>
                <a:latin typeface="Times New Roman" panose="02020603050405020304" pitchFamily="18" charset="0"/>
                <a:cs typeface="Times New Roman" panose="02020603050405020304" pitchFamily="18" charset="0"/>
              </a:rPr>
              <a:t>and Placement </a:t>
            </a:r>
            <a:r>
              <a:rPr lang="en-US" altLang="zh-TW" sz="2800" dirty="0">
                <a:solidFill>
                  <a:srgbClr val="1F497D">
                    <a:lumMod val="75000"/>
                  </a:srgbClr>
                </a:solidFill>
                <a:latin typeface="Times New Roman" panose="02020603050405020304" pitchFamily="18" charset="0"/>
                <a:cs typeface="Times New Roman" panose="02020603050405020304" pitchFamily="18" charset="0"/>
              </a:rPr>
              <a:t>of </a:t>
            </a:r>
            <a:r>
              <a:rPr lang="en-US" altLang="zh-TW" sz="2800" dirty="0" smtClean="0">
                <a:solidFill>
                  <a:srgbClr val="1F497D">
                    <a:lumMod val="75000"/>
                  </a:srgbClr>
                </a:solidFill>
                <a:latin typeface="Times New Roman" panose="02020603050405020304" pitchFamily="18" charset="0"/>
                <a:cs typeface="Times New Roman" panose="02020603050405020304" pitchFamily="18" charset="0"/>
              </a:rPr>
              <a:t>Instances:</a:t>
            </a:r>
          </a:p>
          <a:p>
            <a:r>
              <a:rPr lang="en-US" altLang="zh-TW" sz="2800" dirty="0">
                <a:solidFill>
                  <a:srgbClr val="1F497D">
                    <a:lumMod val="75000"/>
                  </a:srgbClr>
                </a:solidFill>
                <a:latin typeface="Times New Roman" panose="02020603050405020304" pitchFamily="18" charset="0"/>
                <a:cs typeface="Times New Roman" panose="02020603050405020304" pitchFamily="18" charset="0"/>
              </a:rPr>
              <a:t>In the simulation (section 2), 3), 4), 5) and C), the number of nodes in the network is 50, and the average degree value is </a:t>
            </a:r>
            <a:r>
              <a:rPr lang="en-US" altLang="zh-TW" sz="2800" dirty="0" smtClean="0">
                <a:solidFill>
                  <a:srgbClr val="1F497D">
                    <a:lumMod val="75000"/>
                  </a:srgbClr>
                </a:solidFill>
                <a:latin typeface="Times New Roman" panose="02020603050405020304" pitchFamily="18" charset="0"/>
                <a:cs typeface="Times New Roman" panose="02020603050405020304" pitchFamily="18" charset="0"/>
              </a:rPr>
              <a:t>2.With </a:t>
            </a:r>
            <a:r>
              <a:rPr lang="en-US" altLang="zh-TW" sz="2800" dirty="0">
                <a:solidFill>
                  <a:srgbClr val="1F497D">
                    <a:lumMod val="75000"/>
                  </a:srgbClr>
                </a:solidFill>
                <a:latin typeface="Times New Roman" panose="02020603050405020304" pitchFamily="18" charset="0"/>
                <a:cs typeface="Times New Roman" panose="02020603050405020304" pitchFamily="18" charset="0"/>
              </a:rPr>
              <a:t>the generated radio access network, the number of VNFCs of </a:t>
            </a:r>
            <a:r>
              <a:rPr lang="en-US" altLang="zh-TW" sz="2800" dirty="0" err="1">
                <a:solidFill>
                  <a:srgbClr val="1F497D">
                    <a:lumMod val="75000"/>
                  </a:srgbClr>
                </a:solidFill>
                <a:latin typeface="Times New Roman" panose="02020603050405020304" pitchFamily="18" charset="0"/>
                <a:cs typeface="Times New Roman" panose="02020603050405020304" pitchFamily="18" charset="0"/>
              </a:rPr>
              <a:t>vMME</a:t>
            </a:r>
            <a:r>
              <a:rPr lang="en-US" altLang="zh-TW" sz="2800" dirty="0">
                <a:solidFill>
                  <a:srgbClr val="1F497D">
                    <a:lumMod val="75000"/>
                  </a:srgbClr>
                </a:solidFill>
                <a:latin typeface="Times New Roman" panose="02020603050405020304" pitchFamily="18" charset="0"/>
                <a:cs typeface="Times New Roman" panose="02020603050405020304" pitchFamily="18" charset="0"/>
              </a:rPr>
              <a:t> including </a:t>
            </a:r>
            <a:r>
              <a:rPr lang="en-US" altLang="zh-TW" sz="2800" dirty="0">
                <a:solidFill>
                  <a:srgbClr val="FF0000"/>
                </a:solidFill>
                <a:latin typeface="Times New Roman" panose="02020603050405020304" pitchFamily="18" charset="0"/>
                <a:cs typeface="Times New Roman" panose="02020603050405020304" pitchFamily="18" charset="0"/>
              </a:rPr>
              <a:t>MSF and MMP</a:t>
            </a:r>
            <a:r>
              <a:rPr lang="en-US" altLang="zh-TW" sz="2800" dirty="0">
                <a:solidFill>
                  <a:srgbClr val="1F497D">
                    <a:lumMod val="75000"/>
                  </a:srgbClr>
                </a:solidFill>
                <a:latin typeface="Times New Roman" panose="02020603050405020304" pitchFamily="18" charset="0"/>
                <a:cs typeface="Times New Roman" panose="02020603050405020304" pitchFamily="18" charset="0"/>
              </a:rPr>
              <a:t> are initiated as </a:t>
            </a:r>
            <a:r>
              <a:rPr lang="en-US" altLang="zh-TW" sz="2800" dirty="0">
                <a:solidFill>
                  <a:srgbClr val="FF0000"/>
                </a:solidFill>
                <a:latin typeface="Times New Roman" panose="02020603050405020304" pitchFamily="18" charset="0"/>
                <a:cs typeface="Times New Roman" panose="02020603050405020304" pitchFamily="18" charset="0"/>
              </a:rPr>
              <a:t>16 and 6</a:t>
            </a:r>
            <a:r>
              <a:rPr lang="en-US" altLang="zh-TW" sz="2800" dirty="0">
                <a:solidFill>
                  <a:srgbClr val="1F497D">
                    <a:lumMod val="75000"/>
                  </a:srgbClr>
                </a:solidFill>
                <a:latin typeface="Times New Roman" panose="02020603050405020304" pitchFamily="18" charset="0"/>
                <a:cs typeface="Times New Roman" panose="02020603050405020304" pitchFamily="18" charset="0"/>
              </a:rPr>
              <a:t>, respectively. </a:t>
            </a:r>
            <a:r>
              <a:rPr lang="en-US" altLang="zh-TW" sz="2800" dirty="0" smtClean="0">
                <a:solidFill>
                  <a:srgbClr val="1F497D">
                    <a:lumMod val="75000"/>
                  </a:srgbClr>
                </a:solidFill>
                <a:latin typeface="Times New Roman" panose="02020603050405020304" pitchFamily="18" charset="0"/>
                <a:cs typeface="Times New Roman" panose="02020603050405020304" pitchFamily="18" charset="0"/>
              </a:rPr>
              <a:t>With </a:t>
            </a:r>
            <a:r>
              <a:rPr lang="en-US" altLang="zh-TW" sz="2800" dirty="0">
                <a:solidFill>
                  <a:srgbClr val="1F497D">
                    <a:lumMod val="75000"/>
                  </a:srgbClr>
                </a:solidFill>
                <a:latin typeface="Times New Roman" panose="02020603050405020304" pitchFamily="18" charset="0"/>
                <a:cs typeface="Times New Roman" panose="02020603050405020304" pitchFamily="18" charset="0"/>
              </a:rPr>
              <a:t>the initiated number of the instances of VMME components, the optimization process is executed, and the number of instances of </a:t>
            </a:r>
            <a:r>
              <a:rPr lang="en-US" altLang="zh-TW" sz="2800" dirty="0">
                <a:solidFill>
                  <a:srgbClr val="FF0000"/>
                </a:solidFill>
                <a:latin typeface="Times New Roman" panose="02020603050405020304" pitchFamily="18" charset="0"/>
                <a:cs typeface="Times New Roman" panose="02020603050405020304" pitchFamily="18" charset="0"/>
              </a:rPr>
              <a:t>MSF and MMP </a:t>
            </a:r>
            <a:r>
              <a:rPr lang="en-US" altLang="zh-TW" sz="2800" dirty="0">
                <a:solidFill>
                  <a:srgbClr val="1F497D">
                    <a:lumMod val="75000"/>
                  </a:srgbClr>
                </a:solidFill>
                <a:latin typeface="Times New Roman" panose="02020603050405020304" pitchFamily="18" charset="0"/>
                <a:cs typeface="Times New Roman" panose="02020603050405020304" pitchFamily="18" charset="0"/>
              </a:rPr>
              <a:t>are </a:t>
            </a:r>
            <a:r>
              <a:rPr lang="en-US" altLang="zh-TW" sz="2800" dirty="0">
                <a:solidFill>
                  <a:srgbClr val="FF0000"/>
                </a:solidFill>
                <a:latin typeface="Times New Roman" panose="02020603050405020304" pitchFamily="18" charset="0"/>
                <a:cs typeface="Times New Roman" panose="02020603050405020304" pitchFamily="18" charset="0"/>
              </a:rPr>
              <a:t>12 and 5 </a:t>
            </a:r>
            <a:r>
              <a:rPr lang="en-US" altLang="zh-TW" sz="2800" dirty="0">
                <a:solidFill>
                  <a:srgbClr val="1F497D">
                    <a:lumMod val="75000"/>
                  </a:srgbClr>
                </a:solidFill>
                <a:latin typeface="Times New Roman" panose="02020603050405020304" pitchFamily="18" charset="0"/>
                <a:cs typeface="Times New Roman" panose="02020603050405020304" pitchFamily="18" charset="0"/>
              </a:rPr>
              <a:t>after optimization algorithm of Min-TSCOC. </a:t>
            </a:r>
          </a:p>
          <a:p>
            <a:endParaRPr lang="en-US" altLang="zh-TW" sz="2800" dirty="0" smtClean="0">
              <a:solidFill>
                <a:srgbClr val="1F497D">
                  <a:lumMod val="75000"/>
                </a:srgbClr>
              </a:solidFill>
              <a:latin typeface="Times New Roman" panose="02020603050405020304" pitchFamily="18" charset="0"/>
              <a:cs typeface="Times New Roman" panose="02020603050405020304" pitchFamily="18" charset="0"/>
            </a:endParaRPr>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62</a:t>
            </a:fld>
            <a:endParaRPr lang="en-US" altLang="zh-TW"/>
          </a:p>
        </p:txBody>
      </p:sp>
    </p:spTree>
    <p:extLst>
      <p:ext uri="{BB962C8B-B14F-4D97-AF65-F5344CB8AC3E}">
        <p14:creationId xmlns:p14="http://schemas.microsoft.com/office/powerpoint/2010/main" val="183233481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5" name="內容版面配置區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09600" y="1624014"/>
            <a:ext cx="4962347" cy="3122648"/>
          </a:xfrm>
        </p:spPr>
      </p:pic>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63</a:t>
            </a:fld>
            <a:endParaRPr lang="en-US" altLang="zh-TW"/>
          </a:p>
        </p:txBody>
      </p:sp>
      <p:pic>
        <p:nvPicPr>
          <p:cNvPr id="6" name="圖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14770" y="1878229"/>
            <a:ext cx="5567630" cy="3673278"/>
          </a:xfrm>
          <a:prstGeom prst="rect">
            <a:avLst/>
          </a:prstGeom>
        </p:spPr>
      </p:pic>
    </p:spTree>
    <p:extLst>
      <p:ext uri="{BB962C8B-B14F-4D97-AF65-F5344CB8AC3E}">
        <p14:creationId xmlns:p14="http://schemas.microsoft.com/office/powerpoint/2010/main" val="404186269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5" name="內容版面配置區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758509" y="1600200"/>
            <a:ext cx="6674981" cy="4525963"/>
          </a:xfrm>
        </p:spPr>
      </p:pic>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64</a:t>
            </a:fld>
            <a:endParaRPr lang="en-US" altLang="zh-TW"/>
          </a:p>
        </p:txBody>
      </p:sp>
    </p:spTree>
    <p:extLst>
      <p:ext uri="{BB962C8B-B14F-4D97-AF65-F5344CB8AC3E}">
        <p14:creationId xmlns:p14="http://schemas.microsoft.com/office/powerpoint/2010/main" val="384348013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en-US" altLang="zh-TW" sz="2800" dirty="0">
                <a:solidFill>
                  <a:srgbClr val="1F497D">
                    <a:lumMod val="75000"/>
                  </a:srgbClr>
                </a:solidFill>
                <a:latin typeface="Times New Roman" panose="02020603050405020304" pitchFamily="18" charset="0"/>
                <a:cs typeface="Times New Roman" panose="02020603050405020304" pitchFamily="18" charset="0"/>
              </a:rPr>
              <a:t>Impact of the Arrival Rate of Four Events to </a:t>
            </a:r>
            <a:r>
              <a:rPr lang="en-US" altLang="zh-TW" sz="2800" dirty="0" smtClean="0">
                <a:solidFill>
                  <a:srgbClr val="1F497D">
                    <a:lumMod val="75000"/>
                  </a:srgbClr>
                </a:solidFill>
                <a:latin typeface="Times New Roman" panose="02020603050405020304" pitchFamily="18" charset="0"/>
                <a:cs typeface="Times New Roman" panose="02020603050405020304" pitchFamily="18" charset="0"/>
              </a:rPr>
              <a:t>Total-Cost:</a:t>
            </a:r>
          </a:p>
          <a:p>
            <a:pPr marL="0" indent="0">
              <a:buNone/>
            </a:pPr>
            <a:endParaRPr lang="en-US" altLang="zh-TW" sz="2800" dirty="0" smtClean="0">
              <a:solidFill>
                <a:srgbClr val="1F497D">
                  <a:lumMod val="75000"/>
                </a:srgbClr>
              </a:solidFill>
              <a:latin typeface="Times New Roman" panose="02020603050405020304" pitchFamily="18" charset="0"/>
              <a:cs typeface="Times New Roman" panose="02020603050405020304" pitchFamily="18" charset="0"/>
            </a:endParaRPr>
          </a:p>
          <a:p>
            <a:pPr marL="0" indent="0">
              <a:buNone/>
            </a:pPr>
            <a:r>
              <a:rPr lang="en-US" altLang="zh-TW" sz="2800" dirty="0" smtClean="0">
                <a:solidFill>
                  <a:srgbClr val="1F497D">
                    <a:lumMod val="75000"/>
                  </a:srgbClr>
                </a:solidFill>
                <a:latin typeface="Times New Roman" panose="02020603050405020304" pitchFamily="18" charset="0"/>
                <a:cs typeface="Times New Roman" panose="02020603050405020304" pitchFamily="18" charset="0"/>
              </a:rPr>
              <a:t> </a:t>
            </a:r>
            <a:endParaRPr lang="en-US" altLang="zh-TW" sz="2800" dirty="0">
              <a:solidFill>
                <a:srgbClr val="1F497D">
                  <a:lumMod val="75000"/>
                </a:srgbClr>
              </a:solidFill>
              <a:latin typeface="Times New Roman" panose="02020603050405020304" pitchFamily="18" charset="0"/>
              <a:cs typeface="Times New Roman" panose="02020603050405020304" pitchFamily="18" charset="0"/>
            </a:endParaRPr>
          </a:p>
          <a:p>
            <a:pPr marL="0" indent="0">
              <a:buNone/>
            </a:pPr>
            <a:r>
              <a:rPr lang="en-US" altLang="zh-TW" sz="2800" dirty="0">
                <a:solidFill>
                  <a:srgbClr val="1F497D">
                    <a:lumMod val="75000"/>
                  </a:srgbClr>
                </a:solidFill>
                <a:latin typeface="Times New Roman" panose="02020603050405020304" pitchFamily="18" charset="0"/>
                <a:cs typeface="Times New Roman" panose="02020603050405020304" pitchFamily="18" charset="0"/>
              </a:rPr>
              <a:t/>
            </a:r>
            <a:br>
              <a:rPr lang="en-US" altLang="zh-TW" sz="2800" dirty="0">
                <a:solidFill>
                  <a:srgbClr val="1F497D">
                    <a:lumMod val="75000"/>
                  </a:srgbClr>
                </a:solidFill>
                <a:latin typeface="Times New Roman" panose="02020603050405020304" pitchFamily="18" charset="0"/>
                <a:cs typeface="Times New Roman" panose="02020603050405020304" pitchFamily="18" charset="0"/>
              </a:rPr>
            </a:br>
            <a:endParaRPr lang="zh-TW" altLang="en-US" sz="2800" dirty="0">
              <a:solidFill>
                <a:srgbClr val="1F497D">
                  <a:lumMod val="75000"/>
                </a:srgbClr>
              </a:solidFill>
              <a:latin typeface="Times New Roman" panose="02020603050405020304" pitchFamily="18" charset="0"/>
              <a:cs typeface="Times New Roman" panose="02020603050405020304" pitchFamily="18" charset="0"/>
            </a:endParaRPr>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65</a:t>
            </a:fld>
            <a:endParaRPr lang="en-US" altLang="zh-TW"/>
          </a:p>
        </p:txBody>
      </p:sp>
      <p:pic>
        <p:nvPicPr>
          <p:cNvPr id="5" name="圖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2229492"/>
            <a:ext cx="5505341" cy="3632182"/>
          </a:xfrm>
          <a:prstGeom prst="rect">
            <a:avLst/>
          </a:prstGeom>
        </p:spPr>
      </p:pic>
      <p:pic>
        <p:nvPicPr>
          <p:cNvPr id="6" name="圖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14941" y="2198670"/>
            <a:ext cx="5552057" cy="3663004"/>
          </a:xfrm>
          <a:prstGeom prst="rect">
            <a:avLst/>
          </a:prstGeom>
        </p:spPr>
      </p:pic>
    </p:spTree>
    <p:extLst>
      <p:ext uri="{BB962C8B-B14F-4D97-AF65-F5344CB8AC3E}">
        <p14:creationId xmlns:p14="http://schemas.microsoft.com/office/powerpoint/2010/main" val="397711030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en-US" altLang="zh-TW" sz="2800" dirty="0">
                <a:solidFill>
                  <a:srgbClr val="1F497D">
                    <a:lumMod val="75000"/>
                  </a:srgbClr>
                </a:solidFill>
                <a:latin typeface="Times New Roman" panose="02020603050405020304" pitchFamily="18" charset="0"/>
                <a:cs typeface="Times New Roman" panose="02020603050405020304" pitchFamily="18" charset="0"/>
              </a:rPr>
              <a:t>Impact of the Arrival Rate of Four Events </a:t>
            </a:r>
            <a:r>
              <a:rPr lang="en-US" altLang="zh-TW" sz="2800" dirty="0" smtClean="0">
                <a:solidFill>
                  <a:srgbClr val="1F497D">
                    <a:lumMod val="75000"/>
                  </a:srgbClr>
                </a:solidFill>
                <a:latin typeface="Times New Roman" panose="02020603050405020304" pitchFamily="18" charset="0"/>
                <a:cs typeface="Times New Roman" panose="02020603050405020304" pitchFamily="18" charset="0"/>
              </a:rPr>
              <a:t>to Backhaul-Cost</a:t>
            </a:r>
            <a:r>
              <a:rPr lang="en-US" altLang="zh-TW" sz="2800" dirty="0">
                <a:solidFill>
                  <a:srgbClr val="1F497D">
                    <a:lumMod val="75000"/>
                  </a:srgbClr>
                </a:solidFill>
                <a:latin typeface="Times New Roman" panose="02020603050405020304" pitchFamily="18" charset="0"/>
                <a:cs typeface="Times New Roman" panose="02020603050405020304" pitchFamily="18" charset="0"/>
              </a:rPr>
              <a:t>: </a:t>
            </a:r>
            <a:br>
              <a:rPr lang="en-US" altLang="zh-TW" sz="2800" dirty="0">
                <a:solidFill>
                  <a:srgbClr val="1F497D">
                    <a:lumMod val="75000"/>
                  </a:srgbClr>
                </a:solidFill>
                <a:latin typeface="Times New Roman" panose="02020603050405020304" pitchFamily="18" charset="0"/>
                <a:cs typeface="Times New Roman" panose="02020603050405020304" pitchFamily="18" charset="0"/>
              </a:rPr>
            </a:br>
            <a:endParaRPr lang="zh-TW" altLang="en-US" sz="2800" dirty="0">
              <a:solidFill>
                <a:srgbClr val="1F497D">
                  <a:lumMod val="75000"/>
                </a:srgbClr>
              </a:solidFill>
              <a:latin typeface="Times New Roman" panose="02020603050405020304" pitchFamily="18" charset="0"/>
              <a:cs typeface="Times New Roman" panose="02020603050405020304" pitchFamily="18" charset="0"/>
            </a:endParaRPr>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66</a:t>
            </a:fld>
            <a:endParaRPr lang="en-US" altLang="zh-TW"/>
          </a:p>
        </p:txBody>
      </p:sp>
      <p:pic>
        <p:nvPicPr>
          <p:cNvPr id="5" name="圖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1" y="2250041"/>
            <a:ext cx="5497150" cy="3626778"/>
          </a:xfrm>
          <a:prstGeom prst="rect">
            <a:avLst/>
          </a:prstGeom>
        </p:spPr>
      </p:pic>
      <p:pic>
        <p:nvPicPr>
          <p:cNvPr id="6" name="圖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03459" y="2250041"/>
            <a:ext cx="5482234" cy="3616937"/>
          </a:xfrm>
          <a:prstGeom prst="rect">
            <a:avLst/>
          </a:prstGeom>
        </p:spPr>
      </p:pic>
    </p:spTree>
    <p:extLst>
      <p:ext uri="{BB962C8B-B14F-4D97-AF65-F5344CB8AC3E}">
        <p14:creationId xmlns:p14="http://schemas.microsoft.com/office/powerpoint/2010/main" val="244533819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en-US" altLang="zh-TW" sz="2800" dirty="0">
                <a:solidFill>
                  <a:srgbClr val="1F497D">
                    <a:lumMod val="75000"/>
                  </a:srgbClr>
                </a:solidFill>
                <a:latin typeface="Times New Roman" panose="02020603050405020304" pitchFamily="18" charset="0"/>
                <a:cs typeface="Times New Roman" panose="02020603050405020304" pitchFamily="18" charset="0"/>
              </a:rPr>
              <a:t>Impact of </a:t>
            </a:r>
            <a:r>
              <a:rPr lang="en-US" altLang="zh-TW" sz="2800" dirty="0" err="1">
                <a:solidFill>
                  <a:srgbClr val="1F497D">
                    <a:lumMod val="75000"/>
                  </a:srgbClr>
                </a:solidFill>
                <a:latin typeface="Times New Roman" panose="02020603050405020304" pitchFamily="18" charset="0"/>
                <a:cs typeface="Times New Roman" panose="02020603050405020304" pitchFamily="18" charset="0"/>
              </a:rPr>
              <a:t>vMME</a:t>
            </a:r>
            <a:r>
              <a:rPr lang="en-US" altLang="zh-TW" sz="2800" dirty="0">
                <a:solidFill>
                  <a:srgbClr val="1F497D">
                    <a:lumMod val="75000"/>
                  </a:srgbClr>
                </a:solidFill>
                <a:latin typeface="Times New Roman" panose="02020603050405020304" pitchFamily="18" charset="0"/>
                <a:cs typeface="Times New Roman" panose="02020603050405020304" pitchFamily="18" charset="0"/>
              </a:rPr>
              <a:t> Function Composition to </a:t>
            </a:r>
            <a:r>
              <a:rPr lang="en-US" altLang="zh-TW" sz="2800" dirty="0" smtClean="0">
                <a:solidFill>
                  <a:srgbClr val="1F497D">
                    <a:lumMod val="75000"/>
                  </a:srgbClr>
                </a:solidFill>
                <a:latin typeface="Times New Roman" panose="02020603050405020304" pitchFamily="18" charset="0"/>
                <a:cs typeface="Times New Roman" panose="02020603050405020304" pitchFamily="18" charset="0"/>
              </a:rPr>
              <a:t>Total-Cost </a:t>
            </a:r>
            <a:r>
              <a:rPr lang="en-US" altLang="zh-TW" sz="2800" dirty="0">
                <a:solidFill>
                  <a:srgbClr val="1F497D">
                    <a:lumMod val="75000"/>
                  </a:srgbClr>
                </a:solidFill>
                <a:latin typeface="Times New Roman" panose="02020603050405020304" pitchFamily="18" charset="0"/>
                <a:cs typeface="Times New Roman" panose="02020603050405020304" pitchFamily="18" charset="0"/>
              </a:rPr>
              <a:t>and Backhaul-Cost: </a:t>
            </a:r>
            <a:endParaRPr lang="en-US" altLang="zh-TW" sz="2800" dirty="0" smtClean="0">
              <a:solidFill>
                <a:srgbClr val="1F497D">
                  <a:lumMod val="75000"/>
                </a:srgbClr>
              </a:solidFill>
              <a:latin typeface="Times New Roman" panose="02020603050405020304" pitchFamily="18" charset="0"/>
              <a:cs typeface="Times New Roman" panose="02020603050405020304" pitchFamily="18" charset="0"/>
            </a:endParaRPr>
          </a:p>
          <a:p>
            <a:pPr marL="0" indent="0">
              <a:buNone/>
            </a:pPr>
            <a:endParaRPr lang="zh-TW" altLang="en-US" sz="2800" dirty="0">
              <a:solidFill>
                <a:srgbClr val="1F497D">
                  <a:lumMod val="75000"/>
                </a:srgbClr>
              </a:solidFill>
              <a:latin typeface="Times New Roman" panose="02020603050405020304" pitchFamily="18" charset="0"/>
              <a:cs typeface="Times New Roman" panose="02020603050405020304" pitchFamily="18" charset="0"/>
            </a:endParaRPr>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67</a:t>
            </a:fld>
            <a:endParaRPr lang="en-US" altLang="zh-TW"/>
          </a:p>
        </p:txBody>
      </p:sp>
      <p:pic>
        <p:nvPicPr>
          <p:cNvPr id="5" name="圖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2509267"/>
            <a:ext cx="5368624" cy="3686019"/>
          </a:xfrm>
          <a:prstGeom prst="rect">
            <a:avLst/>
          </a:prstGeom>
        </p:spPr>
      </p:pic>
      <p:pic>
        <p:nvPicPr>
          <p:cNvPr id="6" name="圖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2509267"/>
            <a:ext cx="5368625" cy="3686019"/>
          </a:xfrm>
          <a:prstGeom prst="rect">
            <a:avLst/>
          </a:prstGeom>
        </p:spPr>
      </p:pic>
    </p:spTree>
    <p:extLst>
      <p:ext uri="{BB962C8B-B14F-4D97-AF65-F5344CB8AC3E}">
        <p14:creationId xmlns:p14="http://schemas.microsoft.com/office/powerpoint/2010/main" val="414754329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en-US" altLang="zh-TW" sz="2800" dirty="0">
                <a:solidFill>
                  <a:srgbClr val="1F497D">
                    <a:lumMod val="75000"/>
                  </a:srgbClr>
                </a:solidFill>
                <a:latin typeface="Times New Roman" panose="02020603050405020304" pitchFamily="18" charset="0"/>
                <a:cs typeface="Times New Roman" panose="02020603050405020304" pitchFamily="18" charset="0"/>
              </a:rPr>
              <a:t>Impact of </a:t>
            </a:r>
            <a:r>
              <a:rPr lang="en-US" altLang="zh-TW" sz="2800" dirty="0" err="1">
                <a:solidFill>
                  <a:srgbClr val="1F497D">
                    <a:lumMod val="75000"/>
                  </a:srgbClr>
                </a:solidFill>
                <a:latin typeface="Times New Roman" panose="02020603050405020304" pitchFamily="18" charset="0"/>
                <a:cs typeface="Times New Roman" panose="02020603050405020304" pitchFamily="18" charset="0"/>
              </a:rPr>
              <a:t>vMME</a:t>
            </a:r>
            <a:r>
              <a:rPr lang="en-US" altLang="zh-TW" sz="2800" dirty="0">
                <a:solidFill>
                  <a:srgbClr val="1F497D">
                    <a:lumMod val="75000"/>
                  </a:srgbClr>
                </a:solidFill>
                <a:latin typeface="Times New Roman" panose="02020603050405020304" pitchFamily="18" charset="0"/>
                <a:cs typeface="Times New Roman" panose="02020603050405020304" pitchFamily="18" charset="0"/>
              </a:rPr>
              <a:t> Function Composition to </a:t>
            </a:r>
            <a:r>
              <a:rPr lang="en-US" altLang="zh-TW" sz="2800" dirty="0" err="1" smtClean="0">
                <a:solidFill>
                  <a:srgbClr val="1F497D">
                    <a:lumMod val="75000"/>
                  </a:srgbClr>
                </a:solidFill>
                <a:latin typeface="Times New Roman" panose="02020603050405020304" pitchFamily="18" charset="0"/>
                <a:cs typeface="Times New Roman" panose="02020603050405020304" pitchFamily="18" charset="0"/>
              </a:rPr>
              <a:t>Mig</a:t>
            </a:r>
            <a:r>
              <a:rPr lang="en-US" altLang="zh-TW" sz="2800" dirty="0" smtClean="0">
                <a:solidFill>
                  <a:srgbClr val="1F497D">
                    <a:lumMod val="75000"/>
                  </a:srgbClr>
                </a:solidFill>
                <a:latin typeface="Times New Roman" panose="02020603050405020304" pitchFamily="18" charset="0"/>
                <a:cs typeface="Times New Roman" panose="02020603050405020304" pitchFamily="18" charset="0"/>
              </a:rPr>
              <a:t>-Cost:</a:t>
            </a:r>
          </a:p>
          <a:p>
            <a:pPr marL="0" indent="0">
              <a:buNone/>
            </a:pPr>
            <a:endParaRPr lang="en-US" altLang="zh-TW" sz="2800" dirty="0" smtClean="0">
              <a:solidFill>
                <a:srgbClr val="1F497D">
                  <a:lumMod val="75000"/>
                </a:srgbClr>
              </a:solidFill>
              <a:latin typeface="Times New Roman" panose="02020603050405020304" pitchFamily="18" charset="0"/>
              <a:cs typeface="Times New Roman" panose="02020603050405020304" pitchFamily="18" charset="0"/>
            </a:endParaRPr>
          </a:p>
          <a:p>
            <a:pPr marL="0" indent="0">
              <a:buNone/>
            </a:pPr>
            <a:endParaRPr lang="zh-TW" altLang="en-US" sz="2800" dirty="0">
              <a:solidFill>
                <a:srgbClr val="1F497D">
                  <a:lumMod val="75000"/>
                </a:srgbClr>
              </a:solidFill>
              <a:latin typeface="Times New Roman" panose="02020603050405020304" pitchFamily="18" charset="0"/>
              <a:cs typeface="Times New Roman" panose="02020603050405020304" pitchFamily="18" charset="0"/>
            </a:endParaRPr>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68</a:t>
            </a:fld>
            <a:endParaRPr lang="en-US" altLang="zh-TW"/>
          </a:p>
        </p:txBody>
      </p:sp>
      <p:pic>
        <p:nvPicPr>
          <p:cNvPr id="5" name="圖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20987" y="2128535"/>
            <a:ext cx="6146825" cy="4227816"/>
          </a:xfrm>
          <a:prstGeom prst="rect">
            <a:avLst/>
          </a:prstGeom>
        </p:spPr>
      </p:pic>
    </p:spTree>
    <p:extLst>
      <p:ext uri="{BB962C8B-B14F-4D97-AF65-F5344CB8AC3E}">
        <p14:creationId xmlns:p14="http://schemas.microsoft.com/office/powerpoint/2010/main" val="258959304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p:txBody>
              <a:bodyPr/>
              <a:lstStyle/>
              <a:p>
                <a:r>
                  <a:rPr lang="en-US" altLang="zh-TW" sz="2800" i="1" dirty="0">
                    <a:solidFill>
                      <a:srgbClr val="1F497D">
                        <a:lumMod val="75000"/>
                      </a:srgbClr>
                    </a:solidFill>
                    <a:latin typeface="Times New Roman" panose="02020603050405020304" pitchFamily="18" charset="0"/>
                    <a:cs typeface="Times New Roman" panose="02020603050405020304" pitchFamily="18" charset="0"/>
                  </a:rPr>
                  <a:t>Complexity of the Optimization </a:t>
                </a:r>
                <a:r>
                  <a:rPr lang="en-US" altLang="zh-TW" sz="2800" i="1" dirty="0" smtClean="0">
                    <a:solidFill>
                      <a:srgbClr val="1F497D">
                        <a:lumMod val="75000"/>
                      </a:srgbClr>
                    </a:solidFill>
                    <a:latin typeface="Times New Roman" panose="02020603050405020304" pitchFamily="18" charset="0"/>
                    <a:cs typeface="Times New Roman" panose="02020603050405020304" pitchFamily="18" charset="0"/>
                  </a:rPr>
                  <a:t>Approach</a:t>
                </a:r>
              </a:p>
              <a:p>
                <a:r>
                  <a:rPr lang="en-US" altLang="zh-TW" sz="2800" dirty="0">
                    <a:solidFill>
                      <a:srgbClr val="1F497D">
                        <a:lumMod val="75000"/>
                      </a:srgbClr>
                    </a:solidFill>
                    <a:latin typeface="Times New Roman" panose="02020603050405020304" pitchFamily="18" charset="0"/>
                    <a:cs typeface="Times New Roman" panose="02020603050405020304" pitchFamily="18" charset="0"/>
                  </a:rPr>
                  <a:t>From the formulation of the optimization </a:t>
                </a:r>
                <a:r>
                  <a:rPr lang="en-US" altLang="zh-TW" sz="2800" dirty="0" err="1">
                    <a:solidFill>
                      <a:srgbClr val="1F497D">
                        <a:lumMod val="75000"/>
                      </a:srgbClr>
                    </a:solidFill>
                    <a:latin typeface="Times New Roman" panose="02020603050405020304" pitchFamily="18" charset="0"/>
                    <a:cs typeface="Times New Roman" panose="02020603050405020304" pitchFamily="18" charset="0"/>
                  </a:rPr>
                  <a:t>problems,the</a:t>
                </a:r>
                <a:r>
                  <a:rPr lang="en-US" altLang="zh-TW" sz="2800" dirty="0">
                    <a:solidFill>
                      <a:srgbClr val="1F497D">
                        <a:lumMod val="75000"/>
                      </a:srgbClr>
                    </a:solidFill>
                    <a:latin typeface="Times New Roman" panose="02020603050405020304" pitchFamily="18" charset="0"/>
                    <a:cs typeface="Times New Roman" panose="02020603050405020304" pitchFamily="18" charset="0"/>
                  </a:rPr>
                  <a:t> computational complexity of traversing all feasible solutions is </a:t>
                </a:r>
                <a:r>
                  <a:rPr lang="en-US" altLang="zh-TW" sz="2800" dirty="0" smtClean="0">
                    <a:solidFill>
                      <a:srgbClr val="FF0000"/>
                    </a:solidFill>
                    <a:latin typeface="Times New Roman" panose="02020603050405020304" pitchFamily="18" charset="0"/>
                    <a:cs typeface="Times New Roman" panose="02020603050405020304" pitchFamily="18" charset="0"/>
                  </a:rPr>
                  <a:t>O(</a:t>
                </a:r>
                <a14:m>
                  <m:oMath xmlns:m="http://schemas.openxmlformats.org/officeDocument/2006/math">
                    <m:sSup>
                      <m:sSupPr>
                        <m:ctrlPr>
                          <a:rPr lang="en-US" altLang="zh-TW" sz="2800" i="1" dirty="0" smtClean="0">
                            <a:solidFill>
                              <a:srgbClr val="FF0000"/>
                            </a:solidFill>
                            <a:latin typeface="Cambria Math" panose="02040503050406030204" pitchFamily="18" charset="0"/>
                            <a:cs typeface="Times New Roman" panose="02020603050405020304" pitchFamily="18" charset="0"/>
                          </a:rPr>
                        </m:ctrlPr>
                      </m:sSupPr>
                      <m:e>
                        <m:r>
                          <a:rPr lang="en-US" altLang="zh-TW" sz="2800" i="1" dirty="0">
                            <a:solidFill>
                              <a:srgbClr val="FF0000"/>
                            </a:solidFill>
                            <a:latin typeface="Cambria Math" panose="02040503050406030204" pitchFamily="18" charset="0"/>
                            <a:cs typeface="Times New Roman" panose="02020603050405020304" pitchFamily="18" charset="0"/>
                          </a:rPr>
                          <m:t>𝑛</m:t>
                        </m:r>
                      </m:e>
                      <m:sup>
                        <m:r>
                          <a:rPr lang="en-US" altLang="zh-TW" sz="2800" i="1" dirty="0">
                            <a:solidFill>
                              <a:srgbClr val="FF0000"/>
                            </a:solidFill>
                            <a:latin typeface="Cambria Math" panose="02040503050406030204" pitchFamily="18" charset="0"/>
                            <a:cs typeface="Times New Roman" panose="02020603050405020304" pitchFamily="18" charset="0"/>
                          </a:rPr>
                          <m:t>𝑘</m:t>
                        </m:r>
                      </m:sup>
                    </m:sSup>
                  </m:oMath>
                </a14:m>
                <a:r>
                  <a:rPr lang="en-US" altLang="zh-TW" sz="2800" dirty="0" smtClean="0">
                    <a:solidFill>
                      <a:srgbClr val="FF0000"/>
                    </a:solidFill>
                    <a:latin typeface="Times New Roman" panose="02020603050405020304" pitchFamily="18" charset="0"/>
                    <a:cs typeface="Times New Roman" panose="02020603050405020304" pitchFamily="18" charset="0"/>
                  </a:rPr>
                  <a:t>)</a:t>
                </a:r>
                <a:r>
                  <a:rPr lang="en-US" altLang="zh-TW" sz="2800" dirty="0" smtClean="0">
                    <a:solidFill>
                      <a:srgbClr val="1F497D">
                        <a:lumMod val="75000"/>
                      </a:srgbClr>
                    </a:solidFill>
                    <a:latin typeface="Times New Roman" panose="02020603050405020304" pitchFamily="18" charset="0"/>
                    <a:cs typeface="Times New Roman" panose="02020603050405020304" pitchFamily="18" charset="0"/>
                  </a:rPr>
                  <a:t>, </a:t>
                </a:r>
                <a:r>
                  <a:rPr lang="en-US" altLang="zh-TW" sz="2800" dirty="0">
                    <a:solidFill>
                      <a:srgbClr val="1F497D">
                        <a:lumMod val="75000"/>
                      </a:srgbClr>
                    </a:solidFill>
                    <a:latin typeface="Times New Roman" panose="02020603050405020304" pitchFamily="18" charset="0"/>
                    <a:cs typeface="Times New Roman" panose="02020603050405020304" pitchFamily="18" charset="0"/>
                  </a:rPr>
                  <a:t>and the computation complexity depends on the number of base stations and the number of MSFs, MMPs and DQUs</a:t>
                </a:r>
                <a:r>
                  <a:rPr lang="en-US" altLang="zh-TW" sz="2800" dirty="0" smtClean="0">
                    <a:solidFill>
                      <a:srgbClr val="1F497D">
                        <a:lumMod val="75000"/>
                      </a:srgbClr>
                    </a:solidFill>
                    <a:latin typeface="Times New Roman" panose="02020603050405020304" pitchFamily="18" charset="0"/>
                    <a:cs typeface="Times New Roman" panose="02020603050405020304" pitchFamily="18" charset="0"/>
                  </a:rPr>
                  <a:t>.</a:t>
                </a:r>
              </a:p>
              <a:p>
                <a:r>
                  <a:rPr lang="en-US" altLang="zh-TW" sz="2800" dirty="0">
                    <a:solidFill>
                      <a:srgbClr val="1F497D">
                        <a:lumMod val="75000"/>
                      </a:srgbClr>
                    </a:solidFill>
                    <a:latin typeface="Times New Roman" panose="02020603050405020304" pitchFamily="18" charset="0"/>
                    <a:cs typeface="Times New Roman" panose="02020603050405020304" pitchFamily="18" charset="0"/>
                  </a:rPr>
                  <a:t>By </a:t>
                </a:r>
                <a:r>
                  <a:rPr lang="en-US" altLang="zh-TW" sz="2800" dirty="0" smtClean="0">
                    <a:solidFill>
                      <a:srgbClr val="1F497D">
                        <a:lumMod val="75000"/>
                      </a:srgbClr>
                    </a:solidFill>
                    <a:latin typeface="Times New Roman" panose="02020603050405020304" pitchFamily="18" charset="0"/>
                    <a:cs typeface="Times New Roman" panose="02020603050405020304" pitchFamily="18" charset="0"/>
                  </a:rPr>
                  <a:t>using</a:t>
                </a:r>
                <a:r>
                  <a:rPr lang="zh-TW" altLang="en-US" sz="2800" dirty="0" smtClean="0">
                    <a:solidFill>
                      <a:srgbClr val="1F497D">
                        <a:lumMod val="75000"/>
                      </a:srgbClr>
                    </a:solidFill>
                    <a:latin typeface="Times New Roman" panose="02020603050405020304" pitchFamily="18" charset="0"/>
                    <a:cs typeface="Times New Roman" panose="02020603050405020304" pitchFamily="18" charset="0"/>
                  </a:rPr>
                  <a:t> </a:t>
                </a:r>
                <a:r>
                  <a:rPr lang="en-US" altLang="zh-TW" sz="2800" dirty="0" smtClean="0">
                    <a:solidFill>
                      <a:srgbClr val="1F497D">
                        <a:lumMod val="75000"/>
                      </a:srgbClr>
                    </a:solidFill>
                    <a:latin typeface="Times New Roman" panose="02020603050405020304" pitchFamily="18" charset="0"/>
                    <a:cs typeface="Times New Roman" panose="02020603050405020304" pitchFamily="18" charset="0"/>
                  </a:rPr>
                  <a:t>the </a:t>
                </a:r>
                <a:r>
                  <a:rPr lang="en-US" altLang="zh-TW" sz="2800" dirty="0">
                    <a:solidFill>
                      <a:srgbClr val="1F497D">
                        <a:lumMod val="75000"/>
                      </a:srgbClr>
                    </a:solidFill>
                    <a:latin typeface="Times New Roman" panose="02020603050405020304" pitchFamily="18" charset="0"/>
                    <a:cs typeface="Times New Roman" panose="02020603050405020304" pitchFamily="18" charset="0"/>
                  </a:rPr>
                  <a:t>proposed heuristic approach, the computational </a:t>
                </a:r>
                <a:r>
                  <a:rPr lang="en-US" altLang="zh-TW" sz="2800" dirty="0" smtClean="0">
                    <a:solidFill>
                      <a:srgbClr val="1F497D">
                        <a:lumMod val="75000"/>
                      </a:srgbClr>
                    </a:solidFill>
                    <a:latin typeface="Times New Roman" panose="02020603050405020304" pitchFamily="18" charset="0"/>
                    <a:cs typeface="Times New Roman" panose="02020603050405020304" pitchFamily="18" charset="0"/>
                  </a:rPr>
                  <a:t>complexity</a:t>
                </a:r>
                <a:r>
                  <a:rPr lang="zh-TW" altLang="en-US" sz="2800" dirty="0" smtClean="0">
                    <a:solidFill>
                      <a:srgbClr val="1F497D">
                        <a:lumMod val="75000"/>
                      </a:srgbClr>
                    </a:solidFill>
                    <a:latin typeface="Times New Roman" panose="02020603050405020304" pitchFamily="18" charset="0"/>
                    <a:cs typeface="Times New Roman" panose="02020603050405020304" pitchFamily="18" charset="0"/>
                  </a:rPr>
                  <a:t> </a:t>
                </a:r>
                <a:r>
                  <a:rPr lang="en-US" altLang="zh-TW" sz="2800" dirty="0" smtClean="0">
                    <a:solidFill>
                      <a:srgbClr val="1F497D">
                        <a:lumMod val="75000"/>
                      </a:srgbClr>
                    </a:solidFill>
                    <a:latin typeface="Times New Roman" panose="02020603050405020304" pitchFamily="18" charset="0"/>
                    <a:cs typeface="Times New Roman" panose="02020603050405020304" pitchFamily="18" charset="0"/>
                  </a:rPr>
                  <a:t>is </a:t>
                </a:r>
                <a:r>
                  <a:rPr lang="en-US" altLang="zh-TW" sz="2800" dirty="0">
                    <a:solidFill>
                      <a:srgbClr val="1F497D">
                        <a:lumMod val="75000"/>
                      </a:srgbClr>
                    </a:solidFill>
                    <a:latin typeface="Times New Roman" panose="02020603050405020304" pitchFamily="18" charset="0"/>
                    <a:cs typeface="Times New Roman" panose="02020603050405020304" pitchFamily="18" charset="0"/>
                  </a:rPr>
                  <a:t>reduced to </a:t>
                </a:r>
                <a:r>
                  <a:rPr lang="en-US" altLang="zh-TW" sz="2800" dirty="0" smtClean="0">
                    <a:solidFill>
                      <a:srgbClr val="FF0000"/>
                    </a:solidFill>
                    <a:latin typeface="Times New Roman" panose="02020603050405020304" pitchFamily="18" charset="0"/>
                    <a:cs typeface="Times New Roman" panose="02020603050405020304" pitchFamily="18" charset="0"/>
                  </a:rPr>
                  <a:t>O(</a:t>
                </a:r>
                <a14:m>
                  <m:oMath xmlns:m="http://schemas.openxmlformats.org/officeDocument/2006/math">
                    <m:sSup>
                      <m:sSupPr>
                        <m:ctrlPr>
                          <a:rPr lang="en-US" altLang="zh-TW" sz="2800" i="1" dirty="0" smtClean="0">
                            <a:solidFill>
                              <a:srgbClr val="FF0000"/>
                            </a:solidFill>
                            <a:latin typeface="Cambria Math" panose="02040503050406030204" pitchFamily="18" charset="0"/>
                            <a:cs typeface="Times New Roman" panose="02020603050405020304" pitchFamily="18" charset="0"/>
                          </a:rPr>
                        </m:ctrlPr>
                      </m:sSupPr>
                      <m:e>
                        <m:r>
                          <a:rPr lang="en-US" altLang="zh-TW" sz="2800" i="1" dirty="0">
                            <a:solidFill>
                              <a:srgbClr val="FF0000"/>
                            </a:solidFill>
                            <a:latin typeface="Cambria Math" panose="02040503050406030204" pitchFamily="18" charset="0"/>
                            <a:cs typeface="Times New Roman" panose="02020603050405020304" pitchFamily="18" charset="0"/>
                          </a:rPr>
                          <m:t>𝑛</m:t>
                        </m:r>
                      </m:e>
                      <m:sup>
                        <m:r>
                          <a:rPr lang="en-US" altLang="zh-TW" sz="2800" i="1" dirty="0">
                            <a:solidFill>
                              <a:srgbClr val="FF0000"/>
                            </a:solidFill>
                            <a:latin typeface="Cambria Math" panose="02040503050406030204" pitchFamily="18" charset="0"/>
                            <a:cs typeface="Times New Roman" panose="02020603050405020304" pitchFamily="18" charset="0"/>
                          </a:rPr>
                          <m:t>2</m:t>
                        </m:r>
                      </m:sup>
                    </m:sSup>
                  </m:oMath>
                </a14:m>
                <a:r>
                  <a:rPr lang="en-US" altLang="zh-TW" sz="2800" dirty="0" smtClean="0">
                    <a:solidFill>
                      <a:srgbClr val="FF0000"/>
                    </a:solidFill>
                    <a:latin typeface="Times New Roman" panose="02020603050405020304" pitchFamily="18" charset="0"/>
                    <a:cs typeface="Times New Roman" panose="02020603050405020304" pitchFamily="18" charset="0"/>
                  </a:rPr>
                  <a:t>) </a:t>
                </a:r>
                <a:r>
                  <a:rPr lang="en-US" altLang="zh-TW" sz="2800" dirty="0">
                    <a:solidFill>
                      <a:srgbClr val="FF0000"/>
                    </a:solidFill>
                    <a:latin typeface="Times New Roman" panose="02020603050405020304" pitchFamily="18" charset="0"/>
                    <a:cs typeface="Times New Roman" panose="02020603050405020304" pitchFamily="18" charset="0"/>
                  </a:rPr>
                  <a:t/>
                </a:r>
                <a:br>
                  <a:rPr lang="en-US" altLang="zh-TW" sz="2800" dirty="0">
                    <a:solidFill>
                      <a:srgbClr val="FF0000"/>
                    </a:solidFill>
                    <a:latin typeface="Times New Roman" panose="02020603050405020304" pitchFamily="18" charset="0"/>
                    <a:cs typeface="Times New Roman" panose="02020603050405020304" pitchFamily="18" charset="0"/>
                  </a:rPr>
                </a:br>
                <a:r>
                  <a:rPr lang="en-US" altLang="zh-TW" sz="2800" dirty="0" smtClean="0">
                    <a:solidFill>
                      <a:srgbClr val="1F497D">
                        <a:lumMod val="75000"/>
                      </a:srgbClr>
                    </a:solidFill>
                    <a:latin typeface="Times New Roman" panose="02020603050405020304" pitchFamily="18" charset="0"/>
                    <a:cs typeface="Times New Roman" panose="02020603050405020304" pitchFamily="18" charset="0"/>
                  </a:rPr>
                  <a:t> </a:t>
                </a:r>
                <a:endParaRPr lang="en-US" altLang="zh-TW" sz="2800" dirty="0">
                  <a:solidFill>
                    <a:srgbClr val="1F497D">
                      <a:lumMod val="75000"/>
                    </a:srgbClr>
                  </a:solidFill>
                  <a:latin typeface="Times New Roman" panose="02020603050405020304" pitchFamily="18" charset="0"/>
                  <a:cs typeface="Times New Roman" panose="02020603050405020304" pitchFamily="18" charset="0"/>
                </a:endParaRPr>
              </a:p>
              <a:p>
                <a:pPr marL="0" indent="0">
                  <a:buNone/>
                </a:pPr>
                <a:r>
                  <a:rPr lang="en-US" altLang="zh-TW" sz="2800" i="1" dirty="0">
                    <a:solidFill>
                      <a:srgbClr val="1F497D">
                        <a:lumMod val="75000"/>
                      </a:srgbClr>
                    </a:solidFill>
                    <a:latin typeface="Times New Roman" panose="02020603050405020304" pitchFamily="18" charset="0"/>
                    <a:cs typeface="Times New Roman" panose="02020603050405020304" pitchFamily="18" charset="0"/>
                  </a:rPr>
                  <a:t/>
                </a:r>
                <a:br>
                  <a:rPr lang="en-US" altLang="zh-TW" sz="2800" i="1" dirty="0">
                    <a:solidFill>
                      <a:srgbClr val="1F497D">
                        <a:lumMod val="75000"/>
                      </a:srgbClr>
                    </a:solidFill>
                    <a:latin typeface="Times New Roman" panose="02020603050405020304" pitchFamily="18" charset="0"/>
                    <a:cs typeface="Times New Roman" panose="02020603050405020304" pitchFamily="18" charset="0"/>
                  </a:rPr>
                </a:br>
                <a:endParaRPr lang="zh-TW" altLang="en-US" sz="2800" i="1" dirty="0">
                  <a:solidFill>
                    <a:srgbClr val="1F497D">
                      <a:lumMod val="75000"/>
                    </a:srgbClr>
                  </a:solidFill>
                  <a:latin typeface="Times New Roman" panose="02020603050405020304" pitchFamily="18" charset="0"/>
                  <a:cs typeface="Times New Roman" panose="02020603050405020304" pitchFamily="18" charset="0"/>
                </a:endParaRPr>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blipFill>
                <a:blip r:embed="rId3"/>
                <a:stretch>
                  <a:fillRect l="-944" t="-1482" r="-167"/>
                </a:stretch>
              </a:blipFill>
            </p:spPr>
            <p:txBody>
              <a:bodyPr/>
              <a:lstStyle/>
              <a:p>
                <a:r>
                  <a:rPr lang="zh-TW" altLang="en-US">
                    <a:noFill/>
                  </a:rPr>
                  <a:t> </a:t>
                </a:r>
              </a:p>
            </p:txBody>
          </p:sp>
        </mc:Fallback>
      </mc:AlternateContent>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69</a:t>
            </a:fld>
            <a:endParaRPr lang="en-US" altLang="zh-TW"/>
          </a:p>
        </p:txBody>
      </p:sp>
    </p:spTree>
    <p:extLst>
      <p:ext uri="{BB962C8B-B14F-4D97-AF65-F5344CB8AC3E}">
        <p14:creationId xmlns:p14="http://schemas.microsoft.com/office/powerpoint/2010/main" val="32513777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dirty="0"/>
          </a:p>
        </p:txBody>
      </p:sp>
      <p:sp>
        <p:nvSpPr>
          <p:cNvPr id="3" name="內容版面配置區 2"/>
          <p:cNvSpPr>
            <a:spLocks noGrp="1"/>
          </p:cNvSpPr>
          <p:nvPr>
            <p:ph idx="1"/>
          </p:nvPr>
        </p:nvSpPr>
        <p:spPr>
          <a:xfrm>
            <a:off x="609600" y="1600201"/>
            <a:ext cx="10469880" cy="4525963"/>
          </a:xfrm>
        </p:spPr>
        <p:txBody>
          <a:bodyPr/>
          <a:lstStyle/>
          <a:p>
            <a:r>
              <a:rPr lang="en-US" altLang="zh-TW" sz="2800" dirty="0">
                <a:latin typeface="Times New Roman" panose="02020603050405020304" pitchFamily="18" charset="0"/>
                <a:cs typeface="Times New Roman" panose="02020603050405020304" pitchFamily="18" charset="0"/>
              </a:rPr>
              <a:t>In order to reduce the deployment cost of MME, </a:t>
            </a:r>
            <a:r>
              <a:rPr lang="en-US" altLang="zh-TW" sz="2800" dirty="0" smtClean="0">
                <a:solidFill>
                  <a:srgbClr val="FF0000"/>
                </a:solidFill>
                <a:latin typeface="Times New Roman" panose="02020603050405020304" pitchFamily="18" charset="0"/>
                <a:cs typeface="Times New Roman" panose="02020603050405020304" pitchFamily="18" charset="0"/>
              </a:rPr>
              <a:t>virtual Mobility </a:t>
            </a:r>
            <a:r>
              <a:rPr lang="en-US" altLang="zh-TW" sz="2800" dirty="0">
                <a:solidFill>
                  <a:srgbClr val="FF0000"/>
                </a:solidFill>
                <a:latin typeface="Times New Roman" panose="02020603050405020304" pitchFamily="18" charset="0"/>
                <a:cs typeface="Times New Roman" panose="02020603050405020304" pitchFamily="18" charset="0"/>
              </a:rPr>
              <a:t>Management Entity (</a:t>
            </a:r>
            <a:r>
              <a:rPr lang="en-US" altLang="zh-TW" sz="2800" dirty="0" err="1">
                <a:solidFill>
                  <a:srgbClr val="FF0000"/>
                </a:solidFill>
                <a:latin typeface="Times New Roman" panose="02020603050405020304" pitchFamily="18" charset="0"/>
                <a:cs typeface="Times New Roman" panose="02020603050405020304" pitchFamily="18" charset="0"/>
              </a:rPr>
              <a:t>vMME</a:t>
            </a:r>
            <a:r>
              <a:rPr lang="en-US" altLang="zh-TW" sz="2800" dirty="0">
                <a:solidFill>
                  <a:srgbClr val="FF0000"/>
                </a:solidFill>
                <a:latin typeface="Times New Roman" panose="02020603050405020304" pitchFamily="18" charset="0"/>
                <a:cs typeface="Times New Roman" panose="02020603050405020304" pitchFamily="18" charset="0"/>
              </a:rPr>
              <a:t>) </a:t>
            </a:r>
            <a:r>
              <a:rPr lang="en-US" altLang="zh-TW" sz="2800" dirty="0">
                <a:latin typeface="Times New Roman" panose="02020603050405020304" pitchFamily="18" charset="0"/>
                <a:cs typeface="Times New Roman" panose="02020603050405020304" pitchFamily="18" charset="0"/>
              </a:rPr>
              <a:t>was proposed as </a:t>
            </a:r>
            <a:r>
              <a:rPr lang="en-US" altLang="zh-TW" sz="2800" dirty="0" smtClean="0">
                <a:latin typeface="Times New Roman" panose="02020603050405020304" pitchFamily="18" charset="0"/>
                <a:cs typeface="Times New Roman" panose="02020603050405020304" pitchFamily="18" charset="0"/>
              </a:rPr>
              <a:t>an alternative </a:t>
            </a:r>
            <a:r>
              <a:rPr lang="en-US" altLang="zh-TW" sz="2800" dirty="0">
                <a:latin typeface="Times New Roman" panose="02020603050405020304" pitchFamily="18" charset="0"/>
                <a:cs typeface="Times New Roman" panose="02020603050405020304" pitchFamily="18" charset="0"/>
              </a:rPr>
              <a:t>solution based on Network Functions Virtualization (NFV) instead of conventional hardware-dedicated </a:t>
            </a:r>
            <a:r>
              <a:rPr lang="en-US" altLang="zh-TW" sz="2800" dirty="0" smtClean="0">
                <a:latin typeface="Times New Roman" panose="02020603050405020304" pitchFamily="18" charset="0"/>
                <a:cs typeface="Times New Roman" panose="02020603050405020304" pitchFamily="18" charset="0"/>
              </a:rPr>
              <a:t>MME entity[6].</a:t>
            </a:r>
          </a:p>
          <a:p>
            <a:r>
              <a:rPr lang="en-US" altLang="zh-TW" sz="2800" dirty="0">
                <a:latin typeface="Times New Roman" panose="02020603050405020304" pitchFamily="18" charset="0"/>
                <a:cs typeface="Times New Roman" panose="02020603050405020304" pitchFamily="18" charset="0"/>
              </a:rPr>
              <a:t>By using NFV, each conventional </a:t>
            </a:r>
            <a:r>
              <a:rPr lang="en-US" altLang="zh-TW" sz="2800" dirty="0">
                <a:solidFill>
                  <a:srgbClr val="FF0000"/>
                </a:solidFill>
                <a:latin typeface="Times New Roman" panose="02020603050405020304" pitchFamily="18" charset="0"/>
                <a:cs typeface="Times New Roman" panose="02020603050405020304" pitchFamily="18" charset="0"/>
              </a:rPr>
              <a:t>network function (NF) </a:t>
            </a:r>
            <a:r>
              <a:rPr lang="en-US" altLang="zh-TW" sz="2800" dirty="0">
                <a:latin typeface="Times New Roman" panose="02020603050405020304" pitchFamily="18" charset="0"/>
                <a:cs typeface="Times New Roman" panose="02020603050405020304" pitchFamily="18" charset="0"/>
              </a:rPr>
              <a:t>is </a:t>
            </a:r>
            <a:r>
              <a:rPr lang="en-US" altLang="zh-TW" sz="2800" dirty="0" smtClean="0">
                <a:latin typeface="Times New Roman" panose="02020603050405020304" pitchFamily="18" charset="0"/>
                <a:cs typeface="Times New Roman" panose="02020603050405020304" pitchFamily="18" charset="0"/>
              </a:rPr>
              <a:t>now running </a:t>
            </a:r>
            <a:r>
              <a:rPr lang="en-US" altLang="zh-TW" sz="2800" dirty="0">
                <a:latin typeface="Times New Roman" panose="02020603050405020304" pitchFamily="18" charset="0"/>
                <a:cs typeface="Times New Roman" panose="02020603050405020304" pitchFamily="18" charset="0"/>
              </a:rPr>
              <a:t>on a </a:t>
            </a:r>
            <a:r>
              <a:rPr lang="en-US" altLang="zh-TW" sz="2800" dirty="0">
                <a:solidFill>
                  <a:srgbClr val="FF0000"/>
                </a:solidFill>
                <a:latin typeface="Times New Roman" panose="02020603050405020304" pitchFamily="18" charset="0"/>
                <a:cs typeface="Times New Roman" panose="02020603050405020304" pitchFamily="18" charset="0"/>
              </a:rPr>
              <a:t>virtual machine (VM)</a:t>
            </a:r>
            <a:r>
              <a:rPr lang="en-US" altLang="zh-TW" sz="2800" dirty="0">
                <a:latin typeface="Times New Roman" panose="02020603050405020304" pitchFamily="18" charset="0"/>
                <a:cs typeface="Times New Roman" panose="02020603050405020304" pitchFamily="18" charset="0"/>
              </a:rPr>
              <a:t> as a </a:t>
            </a:r>
            <a:r>
              <a:rPr lang="en-US" altLang="zh-TW" sz="2800" dirty="0">
                <a:solidFill>
                  <a:srgbClr val="FF0000"/>
                </a:solidFill>
                <a:latin typeface="Times New Roman" panose="02020603050405020304" pitchFamily="18" charset="0"/>
                <a:cs typeface="Times New Roman" panose="02020603050405020304" pitchFamily="18" charset="0"/>
              </a:rPr>
              <a:t>1:1 mapping model </a:t>
            </a:r>
            <a:r>
              <a:rPr lang="en-US" altLang="zh-TW" sz="2800" dirty="0">
                <a:latin typeface="Times New Roman" panose="02020603050405020304" pitchFamily="18" charset="0"/>
                <a:cs typeface="Times New Roman" panose="02020603050405020304" pitchFamily="18" charset="0"/>
              </a:rPr>
              <a:t>or </a:t>
            </a:r>
            <a:r>
              <a:rPr lang="en-US" altLang="zh-TW" sz="2800" dirty="0" smtClean="0">
                <a:latin typeface="Times New Roman" panose="02020603050405020304" pitchFamily="18" charset="0"/>
                <a:cs typeface="Times New Roman" panose="02020603050405020304" pitchFamily="18" charset="0"/>
              </a:rPr>
              <a:t>is decomposed </a:t>
            </a:r>
            <a:r>
              <a:rPr lang="en-US" altLang="zh-TW" sz="2800" dirty="0">
                <a:latin typeface="Times New Roman" panose="02020603050405020304" pitchFamily="18" charset="0"/>
                <a:cs typeface="Times New Roman" panose="02020603050405020304" pitchFamily="18" charset="0"/>
              </a:rPr>
              <a:t>into smaller components </a:t>
            </a:r>
            <a:r>
              <a:rPr lang="en-US" altLang="zh-TW" sz="2800" dirty="0">
                <a:solidFill>
                  <a:srgbClr val="FF0000"/>
                </a:solidFill>
                <a:latin typeface="Times New Roman" panose="02020603050405020304" pitchFamily="18" charset="0"/>
                <a:cs typeface="Times New Roman" panose="02020603050405020304" pitchFamily="18" charset="0"/>
              </a:rPr>
              <a:t>called Virtual </a:t>
            </a:r>
            <a:r>
              <a:rPr lang="en-US" altLang="zh-TW" sz="2800" dirty="0" smtClean="0">
                <a:solidFill>
                  <a:srgbClr val="FF0000"/>
                </a:solidFill>
                <a:latin typeface="Times New Roman" panose="02020603050405020304" pitchFamily="18" charset="0"/>
                <a:cs typeface="Times New Roman" panose="02020603050405020304" pitchFamily="18" charset="0"/>
              </a:rPr>
              <a:t>Network Function </a:t>
            </a:r>
            <a:r>
              <a:rPr lang="en-US" altLang="zh-TW" sz="2800" dirty="0">
                <a:solidFill>
                  <a:srgbClr val="FF0000"/>
                </a:solidFill>
                <a:latin typeface="Times New Roman" panose="02020603050405020304" pitchFamily="18" charset="0"/>
                <a:cs typeface="Times New Roman" panose="02020603050405020304" pitchFamily="18" charset="0"/>
              </a:rPr>
              <a:t>Components (VNFC)</a:t>
            </a:r>
            <a:r>
              <a:rPr lang="en-US" altLang="zh-TW" sz="2800" dirty="0">
                <a:latin typeface="Times New Roman" panose="02020603050405020304" pitchFamily="18" charset="0"/>
                <a:cs typeface="Times New Roman" panose="02020603050405020304" pitchFamily="18" charset="0"/>
              </a:rPr>
              <a:t> running on </a:t>
            </a:r>
            <a:r>
              <a:rPr lang="en-US" altLang="zh-TW" sz="2800" dirty="0">
                <a:solidFill>
                  <a:srgbClr val="FF0000"/>
                </a:solidFill>
                <a:latin typeface="Times New Roman" panose="02020603050405020304" pitchFamily="18" charset="0"/>
                <a:cs typeface="Times New Roman" panose="02020603050405020304" pitchFamily="18" charset="0"/>
              </a:rPr>
              <a:t>multiple VMs </a:t>
            </a:r>
            <a:r>
              <a:rPr lang="en-US" altLang="zh-TW" sz="2800" dirty="0">
                <a:latin typeface="Times New Roman" panose="02020603050405020304" pitchFamily="18" charset="0"/>
                <a:cs typeface="Times New Roman" panose="02020603050405020304" pitchFamily="18" charset="0"/>
              </a:rPr>
              <a:t>as a </a:t>
            </a:r>
            <a:r>
              <a:rPr lang="en-US" altLang="zh-TW" sz="2800" dirty="0" smtClean="0">
                <a:solidFill>
                  <a:srgbClr val="FF0000"/>
                </a:solidFill>
                <a:latin typeface="Times New Roman" panose="02020603050405020304" pitchFamily="18" charset="0"/>
                <a:cs typeface="Times New Roman" panose="02020603050405020304" pitchFamily="18" charset="0"/>
              </a:rPr>
              <a:t>1:N mapping </a:t>
            </a:r>
            <a:r>
              <a:rPr lang="en-US" altLang="zh-TW" sz="2800" dirty="0">
                <a:solidFill>
                  <a:srgbClr val="FF0000"/>
                </a:solidFill>
                <a:latin typeface="Times New Roman" panose="02020603050405020304" pitchFamily="18" charset="0"/>
                <a:cs typeface="Times New Roman" panose="02020603050405020304" pitchFamily="18" charset="0"/>
              </a:rPr>
              <a:t>model</a:t>
            </a:r>
            <a:r>
              <a:rPr lang="en-US" altLang="zh-TW" sz="2800" dirty="0">
                <a:latin typeface="Times New Roman" panose="02020603050405020304" pitchFamily="18" charset="0"/>
                <a:cs typeface="Times New Roman" panose="02020603050405020304" pitchFamily="18" charset="0"/>
              </a:rPr>
              <a:t> [7]–[9], where 1 usually represents the </a:t>
            </a:r>
            <a:r>
              <a:rPr lang="en-US" altLang="zh-TW" sz="2800" dirty="0" smtClean="0">
                <a:latin typeface="Times New Roman" panose="02020603050405020304" pitchFamily="18" charset="0"/>
                <a:cs typeface="Times New Roman" panose="02020603050405020304" pitchFamily="18" charset="0"/>
              </a:rPr>
              <a:t>decomposed network </a:t>
            </a:r>
            <a:r>
              <a:rPr lang="en-US" altLang="zh-TW" sz="2800" dirty="0">
                <a:latin typeface="Times New Roman" panose="02020603050405020304" pitchFamily="18" charset="0"/>
                <a:cs typeface="Times New Roman" panose="02020603050405020304" pitchFamily="18" charset="0"/>
              </a:rPr>
              <a:t>function, and N is the number of VNFCs after </a:t>
            </a:r>
            <a:r>
              <a:rPr lang="en-US" altLang="zh-TW" sz="2800" dirty="0" smtClean="0">
                <a:latin typeface="Times New Roman" panose="02020603050405020304" pitchFamily="18" charset="0"/>
                <a:cs typeface="Times New Roman" panose="02020603050405020304" pitchFamily="18" charset="0"/>
              </a:rPr>
              <a:t>function decomposition</a:t>
            </a:r>
            <a:r>
              <a:rPr lang="en-US" altLang="zh-TW" sz="2800" dirty="0">
                <a:latin typeface="Times New Roman" panose="02020603050405020304" pitchFamily="18" charset="0"/>
                <a:cs typeface="Times New Roman" panose="02020603050405020304" pitchFamily="18" charset="0"/>
              </a:rPr>
              <a:t>.</a:t>
            </a:r>
            <a:endParaRPr lang="zh-TW" altLang="en-US" sz="2800" dirty="0">
              <a:latin typeface="Times New Roman" panose="02020603050405020304" pitchFamily="18" charset="0"/>
              <a:cs typeface="Times New Roman" panose="02020603050405020304" pitchFamily="18" charset="0"/>
            </a:endParaRPr>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7</a:t>
            </a:fld>
            <a:endParaRPr lang="en-US" altLang="zh-TW"/>
          </a:p>
        </p:txBody>
      </p:sp>
    </p:spTree>
    <p:extLst>
      <p:ext uri="{BB962C8B-B14F-4D97-AF65-F5344CB8AC3E}">
        <p14:creationId xmlns:p14="http://schemas.microsoft.com/office/powerpoint/2010/main" val="98067064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latin typeface="Times New Roman" panose="02020603050405020304" pitchFamily="18" charset="0"/>
                <a:cs typeface="Times New Roman" panose="02020603050405020304" pitchFamily="18" charset="0"/>
              </a:rPr>
              <a:t>Conclusion</a:t>
            </a:r>
            <a:endParaRPr lang="zh-TW" altLang="en-US" dirty="0"/>
          </a:p>
        </p:txBody>
      </p:sp>
      <p:sp>
        <p:nvSpPr>
          <p:cNvPr id="3" name="內容版面配置區 2"/>
          <p:cNvSpPr>
            <a:spLocks noGrp="1"/>
          </p:cNvSpPr>
          <p:nvPr>
            <p:ph idx="1"/>
          </p:nvPr>
        </p:nvSpPr>
        <p:spPr/>
        <p:txBody>
          <a:bodyPr/>
          <a:lstStyle/>
          <a:p>
            <a:r>
              <a:rPr lang="en-US" altLang="zh-TW" sz="2800" dirty="0">
                <a:solidFill>
                  <a:srgbClr val="1F497D">
                    <a:lumMod val="75000"/>
                  </a:srgbClr>
                </a:solidFill>
                <a:latin typeface="Times New Roman" panose="02020603050405020304" pitchFamily="18" charset="0"/>
                <a:cs typeface="Times New Roman" panose="02020603050405020304" pitchFamily="18" charset="0"/>
              </a:rPr>
              <a:t>The simulation results reveals </a:t>
            </a:r>
            <a:r>
              <a:rPr lang="en-US" altLang="zh-TW" sz="2800" dirty="0" smtClean="0">
                <a:solidFill>
                  <a:srgbClr val="1F497D">
                    <a:lumMod val="75000"/>
                  </a:srgbClr>
                </a:solidFill>
                <a:latin typeface="Times New Roman" panose="02020603050405020304" pitchFamily="18" charset="0"/>
                <a:cs typeface="Times New Roman" panose="02020603050405020304" pitchFamily="18" charset="0"/>
              </a:rPr>
              <a:t>that</a:t>
            </a:r>
            <a:r>
              <a:rPr lang="zh-TW" altLang="en-US" sz="2800" dirty="0" smtClean="0">
                <a:solidFill>
                  <a:srgbClr val="1F497D">
                    <a:lumMod val="75000"/>
                  </a:srgbClr>
                </a:solidFill>
                <a:latin typeface="Times New Roman" panose="02020603050405020304" pitchFamily="18" charset="0"/>
                <a:cs typeface="Times New Roman" panose="02020603050405020304" pitchFamily="18" charset="0"/>
              </a:rPr>
              <a:t> </a:t>
            </a:r>
            <a:r>
              <a:rPr lang="en-US" altLang="zh-TW" sz="2800" dirty="0" smtClean="0">
                <a:solidFill>
                  <a:srgbClr val="FF0000"/>
                </a:solidFill>
                <a:latin typeface="Times New Roman" panose="02020603050405020304" pitchFamily="18" charset="0"/>
                <a:cs typeface="Times New Roman" panose="02020603050405020304" pitchFamily="18" charset="0"/>
              </a:rPr>
              <a:t>MSF&amp;MMP&amp;DQUAN</a:t>
            </a:r>
            <a:r>
              <a:rPr lang="en-US" altLang="zh-TW" sz="2800" dirty="0" smtClean="0">
                <a:solidFill>
                  <a:srgbClr val="1F497D">
                    <a:lumMod val="75000"/>
                  </a:srgbClr>
                </a:solidFill>
                <a:latin typeface="Times New Roman" panose="02020603050405020304" pitchFamily="18" charset="0"/>
                <a:cs typeface="Times New Roman" panose="02020603050405020304" pitchFamily="18" charset="0"/>
              </a:rPr>
              <a:t> </a:t>
            </a:r>
            <a:r>
              <a:rPr lang="en-US" altLang="zh-TW" sz="2800" dirty="0">
                <a:solidFill>
                  <a:srgbClr val="1F497D">
                    <a:lumMod val="75000"/>
                  </a:srgbClr>
                </a:solidFill>
                <a:latin typeface="Times New Roman" panose="02020603050405020304" pitchFamily="18" charset="0"/>
                <a:cs typeface="Times New Roman" panose="02020603050405020304" pitchFamily="18" charset="0"/>
              </a:rPr>
              <a:t>is an alternative solution for </a:t>
            </a:r>
            <a:r>
              <a:rPr lang="en-US" altLang="zh-TW" sz="2800" dirty="0" smtClean="0">
                <a:solidFill>
                  <a:srgbClr val="1F497D">
                    <a:lumMod val="75000"/>
                  </a:srgbClr>
                </a:solidFill>
                <a:latin typeface="Times New Roman" panose="02020603050405020304" pitchFamily="18" charset="0"/>
                <a:cs typeface="Times New Roman" panose="02020603050405020304" pitchFamily="18" charset="0"/>
              </a:rPr>
              <a:t>reducing</a:t>
            </a:r>
            <a:r>
              <a:rPr lang="zh-TW" altLang="en-US" sz="2800" dirty="0" smtClean="0">
                <a:solidFill>
                  <a:srgbClr val="1F497D">
                    <a:lumMod val="75000"/>
                  </a:srgbClr>
                </a:solidFill>
                <a:latin typeface="Times New Roman" panose="02020603050405020304" pitchFamily="18" charset="0"/>
                <a:cs typeface="Times New Roman" panose="02020603050405020304" pitchFamily="18" charset="0"/>
              </a:rPr>
              <a:t> </a:t>
            </a:r>
            <a:r>
              <a:rPr lang="en-US" altLang="zh-TW" sz="2800" dirty="0" smtClean="0">
                <a:solidFill>
                  <a:srgbClr val="1F497D">
                    <a:lumMod val="75000"/>
                  </a:srgbClr>
                </a:solidFill>
                <a:latin typeface="Times New Roman" panose="02020603050405020304" pitchFamily="18" charset="0"/>
                <a:cs typeface="Times New Roman" panose="02020603050405020304" pitchFamily="18" charset="0"/>
              </a:rPr>
              <a:t>total-cost </a:t>
            </a:r>
            <a:r>
              <a:rPr lang="en-US" altLang="zh-TW" sz="2800" dirty="0">
                <a:solidFill>
                  <a:srgbClr val="1F497D">
                    <a:lumMod val="75000"/>
                  </a:srgbClr>
                </a:solidFill>
                <a:latin typeface="Times New Roman" panose="02020603050405020304" pitchFamily="18" charset="0"/>
                <a:cs typeface="Times New Roman" panose="02020603050405020304" pitchFamily="18" charset="0"/>
              </a:rPr>
              <a:t>and backhaul-cost</a:t>
            </a:r>
            <a:r>
              <a:rPr lang="en-US" altLang="zh-TW" sz="2800" dirty="0" smtClean="0">
                <a:solidFill>
                  <a:srgbClr val="1F497D">
                    <a:lumMod val="75000"/>
                  </a:srgbClr>
                </a:solidFill>
                <a:latin typeface="Times New Roman" panose="02020603050405020304" pitchFamily="18" charset="0"/>
                <a:cs typeface="Times New Roman" panose="02020603050405020304" pitchFamily="18" charset="0"/>
              </a:rPr>
              <a:t>.</a:t>
            </a:r>
          </a:p>
          <a:p>
            <a:r>
              <a:rPr lang="en-US" altLang="zh-TW" sz="2800" dirty="0" smtClean="0">
                <a:solidFill>
                  <a:srgbClr val="1F497D">
                    <a:lumMod val="75000"/>
                  </a:srgbClr>
                </a:solidFill>
                <a:latin typeface="Times New Roman" panose="02020603050405020304" pitchFamily="18" charset="0"/>
                <a:cs typeface="Times New Roman" panose="02020603050405020304" pitchFamily="18" charset="0"/>
              </a:rPr>
              <a:t>From </a:t>
            </a:r>
            <a:r>
              <a:rPr lang="en-US" altLang="zh-TW" sz="2800" dirty="0">
                <a:solidFill>
                  <a:srgbClr val="1F497D">
                    <a:lumMod val="75000"/>
                  </a:srgbClr>
                </a:solidFill>
                <a:latin typeface="Times New Roman" panose="02020603050405020304" pitchFamily="18" charset="0"/>
                <a:cs typeface="Times New Roman" panose="02020603050405020304" pitchFamily="18" charset="0"/>
              </a:rPr>
              <a:t>the aspect of </a:t>
            </a:r>
            <a:r>
              <a:rPr lang="en-US" altLang="zh-TW" sz="2800" dirty="0" smtClean="0">
                <a:solidFill>
                  <a:srgbClr val="1F497D">
                    <a:lumMod val="75000"/>
                  </a:srgbClr>
                </a:solidFill>
                <a:latin typeface="Times New Roman" panose="02020603050405020304" pitchFamily="18" charset="0"/>
                <a:cs typeface="Times New Roman" panose="02020603050405020304" pitchFamily="18" charset="0"/>
              </a:rPr>
              <a:t>migration</a:t>
            </a:r>
            <a:r>
              <a:rPr lang="zh-TW" altLang="en-US" sz="2800" dirty="0" smtClean="0">
                <a:solidFill>
                  <a:srgbClr val="1F497D">
                    <a:lumMod val="75000"/>
                  </a:srgbClr>
                </a:solidFill>
                <a:latin typeface="Times New Roman" panose="02020603050405020304" pitchFamily="18" charset="0"/>
                <a:cs typeface="Times New Roman" panose="02020603050405020304" pitchFamily="18" charset="0"/>
              </a:rPr>
              <a:t> </a:t>
            </a:r>
            <a:r>
              <a:rPr lang="en-US" altLang="zh-TW" sz="2800" dirty="0" smtClean="0">
                <a:solidFill>
                  <a:srgbClr val="1F497D">
                    <a:lumMod val="75000"/>
                  </a:srgbClr>
                </a:solidFill>
                <a:latin typeface="Times New Roman" panose="02020603050405020304" pitchFamily="18" charset="0"/>
                <a:cs typeface="Times New Roman" panose="02020603050405020304" pitchFamily="18" charset="0"/>
              </a:rPr>
              <a:t>cost</a:t>
            </a:r>
            <a:r>
              <a:rPr lang="en-US" altLang="zh-TW" sz="2800" dirty="0">
                <a:solidFill>
                  <a:srgbClr val="1F497D">
                    <a:lumMod val="75000"/>
                  </a:srgbClr>
                </a:solidFill>
                <a:latin typeface="Times New Roman" panose="02020603050405020304" pitchFamily="18" charset="0"/>
                <a:cs typeface="Times New Roman" panose="02020603050405020304" pitchFamily="18" charset="0"/>
              </a:rPr>
              <a:t>, the composition of </a:t>
            </a:r>
            <a:r>
              <a:rPr lang="en-US" altLang="zh-TW" sz="2800" dirty="0">
                <a:solidFill>
                  <a:srgbClr val="FF0000"/>
                </a:solidFill>
                <a:latin typeface="Times New Roman" panose="02020603050405020304" pitchFamily="18" charset="0"/>
                <a:cs typeface="Times New Roman" panose="02020603050405020304" pitchFamily="18" charset="0"/>
              </a:rPr>
              <a:t>MMP&amp;DQUCN </a:t>
            </a:r>
            <a:r>
              <a:rPr lang="en-US" altLang="zh-TW" sz="2800" dirty="0">
                <a:solidFill>
                  <a:srgbClr val="1F497D">
                    <a:lumMod val="75000"/>
                  </a:srgbClr>
                </a:solidFill>
                <a:latin typeface="Times New Roman" panose="02020603050405020304" pitchFamily="18" charset="0"/>
                <a:cs typeface="Times New Roman" panose="02020603050405020304" pitchFamily="18" charset="0"/>
              </a:rPr>
              <a:t>is an </a:t>
            </a:r>
            <a:r>
              <a:rPr lang="en-US" altLang="zh-TW" sz="2800" dirty="0" smtClean="0">
                <a:solidFill>
                  <a:srgbClr val="1F497D">
                    <a:lumMod val="75000"/>
                  </a:srgbClr>
                </a:solidFill>
                <a:latin typeface="Times New Roman" panose="02020603050405020304" pitchFamily="18" charset="0"/>
                <a:cs typeface="Times New Roman" panose="02020603050405020304" pitchFamily="18" charset="0"/>
              </a:rPr>
              <a:t>alternative</a:t>
            </a:r>
            <a:r>
              <a:rPr lang="zh-TW" altLang="en-US" sz="2800" dirty="0" smtClean="0">
                <a:solidFill>
                  <a:srgbClr val="1F497D">
                    <a:lumMod val="75000"/>
                  </a:srgbClr>
                </a:solidFill>
                <a:latin typeface="Times New Roman" panose="02020603050405020304" pitchFamily="18" charset="0"/>
                <a:cs typeface="Times New Roman" panose="02020603050405020304" pitchFamily="18" charset="0"/>
              </a:rPr>
              <a:t> </a:t>
            </a:r>
            <a:r>
              <a:rPr lang="en-US" altLang="zh-TW" sz="2800" dirty="0" smtClean="0">
                <a:solidFill>
                  <a:srgbClr val="1F497D">
                    <a:lumMod val="75000"/>
                  </a:srgbClr>
                </a:solidFill>
                <a:latin typeface="Times New Roman" panose="02020603050405020304" pitchFamily="18" charset="0"/>
                <a:cs typeface="Times New Roman" panose="02020603050405020304" pitchFamily="18" charset="0"/>
              </a:rPr>
              <a:t>solution </a:t>
            </a:r>
            <a:r>
              <a:rPr lang="en-US" altLang="zh-TW" sz="2800" dirty="0">
                <a:solidFill>
                  <a:srgbClr val="1F497D">
                    <a:lumMod val="75000"/>
                  </a:srgbClr>
                </a:solidFill>
                <a:latin typeface="Times New Roman" panose="02020603050405020304" pitchFamily="18" charset="0"/>
                <a:cs typeface="Times New Roman" panose="02020603050405020304" pitchFamily="18" charset="0"/>
              </a:rPr>
              <a:t>because of its low migration cost compared </a:t>
            </a:r>
            <a:r>
              <a:rPr lang="en-US" altLang="zh-TW" sz="2800" dirty="0" smtClean="0">
                <a:solidFill>
                  <a:srgbClr val="1F497D">
                    <a:lumMod val="75000"/>
                  </a:srgbClr>
                </a:solidFill>
                <a:latin typeface="Times New Roman" panose="02020603050405020304" pitchFamily="18" charset="0"/>
                <a:cs typeface="Times New Roman" panose="02020603050405020304" pitchFamily="18" charset="0"/>
              </a:rPr>
              <a:t>with</a:t>
            </a:r>
            <a:r>
              <a:rPr lang="zh-TW" altLang="en-US" sz="2800" dirty="0" smtClean="0">
                <a:solidFill>
                  <a:srgbClr val="1F497D">
                    <a:lumMod val="75000"/>
                  </a:srgbClr>
                </a:solidFill>
                <a:latin typeface="Times New Roman" panose="02020603050405020304" pitchFamily="18" charset="0"/>
                <a:cs typeface="Times New Roman" panose="02020603050405020304" pitchFamily="18" charset="0"/>
              </a:rPr>
              <a:t> </a:t>
            </a:r>
            <a:r>
              <a:rPr lang="en-US" altLang="zh-TW" sz="2800" dirty="0" smtClean="0">
                <a:solidFill>
                  <a:srgbClr val="1F497D">
                    <a:lumMod val="75000"/>
                  </a:srgbClr>
                </a:solidFill>
                <a:latin typeface="Times New Roman" panose="02020603050405020304" pitchFamily="18" charset="0"/>
                <a:cs typeface="Times New Roman" panose="02020603050405020304" pitchFamily="18" charset="0"/>
              </a:rPr>
              <a:t>the </a:t>
            </a:r>
            <a:r>
              <a:rPr lang="en-US" altLang="zh-TW" sz="2800" dirty="0">
                <a:solidFill>
                  <a:srgbClr val="1F497D">
                    <a:lumMod val="75000"/>
                  </a:srgbClr>
                </a:solidFill>
                <a:latin typeface="Times New Roman" panose="02020603050405020304" pitchFamily="18" charset="0"/>
                <a:cs typeface="Times New Roman" panose="02020603050405020304" pitchFamily="18" charset="0"/>
              </a:rPr>
              <a:t>composition of MMP&amp;DQUAN and MSF&amp;MMPAN. </a:t>
            </a:r>
            <a:br>
              <a:rPr lang="en-US" altLang="zh-TW" sz="2800" dirty="0">
                <a:solidFill>
                  <a:srgbClr val="1F497D">
                    <a:lumMod val="75000"/>
                  </a:srgbClr>
                </a:solidFill>
                <a:latin typeface="Times New Roman" panose="02020603050405020304" pitchFamily="18" charset="0"/>
                <a:cs typeface="Times New Roman" panose="02020603050405020304" pitchFamily="18" charset="0"/>
              </a:rPr>
            </a:br>
            <a:endParaRPr lang="zh-TW" altLang="en-US" sz="2800" dirty="0">
              <a:solidFill>
                <a:srgbClr val="1F497D">
                  <a:lumMod val="75000"/>
                </a:srgbClr>
              </a:solidFill>
              <a:latin typeface="Times New Roman" panose="02020603050405020304" pitchFamily="18" charset="0"/>
              <a:cs typeface="Times New Roman" panose="02020603050405020304" pitchFamily="18" charset="0"/>
            </a:endParaRPr>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70</a:t>
            </a:fld>
            <a:endParaRPr lang="en-US" altLang="zh-TW"/>
          </a:p>
        </p:txBody>
      </p:sp>
    </p:spTree>
    <p:extLst>
      <p:ext uri="{BB962C8B-B14F-4D97-AF65-F5344CB8AC3E}">
        <p14:creationId xmlns:p14="http://schemas.microsoft.com/office/powerpoint/2010/main" val="108041799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心得分享</a:t>
            </a:r>
            <a:endParaRPr lang="zh-TW" altLang="en-US" dirty="0"/>
          </a:p>
        </p:txBody>
      </p:sp>
      <p:sp>
        <p:nvSpPr>
          <p:cNvPr id="3" name="內容版面配置區 2"/>
          <p:cNvSpPr>
            <a:spLocks noGrp="1"/>
          </p:cNvSpPr>
          <p:nvPr>
            <p:ph idx="1"/>
          </p:nvPr>
        </p:nvSpPr>
        <p:spPr/>
        <p:txBody>
          <a:bodyPr/>
          <a:lstStyle/>
          <a:p>
            <a:r>
              <a:rPr lang="zh-TW" altLang="en-US" dirty="0" smtClean="0"/>
              <a:t>論文將</a:t>
            </a:r>
            <a:r>
              <a:rPr lang="en-US" altLang="zh-TW" dirty="0" smtClean="0"/>
              <a:t>MME</a:t>
            </a:r>
            <a:r>
              <a:rPr lang="zh-TW" altLang="en-US" dirty="0" smtClean="0"/>
              <a:t>虛擬化同時拆解成</a:t>
            </a:r>
            <a:r>
              <a:rPr lang="en-US" altLang="zh-TW" dirty="0" smtClean="0"/>
              <a:t>1:3</a:t>
            </a:r>
            <a:r>
              <a:rPr lang="zh-TW" altLang="en-US" dirty="0" smtClean="0"/>
              <a:t>的模型</a:t>
            </a:r>
            <a:r>
              <a:rPr lang="en-US" altLang="zh-TW" dirty="0" smtClean="0"/>
              <a:t>(MSF</a:t>
            </a:r>
            <a:r>
              <a:rPr lang="zh-TW" altLang="en-US" dirty="0" smtClean="0"/>
              <a:t>、</a:t>
            </a:r>
            <a:r>
              <a:rPr lang="en-US" altLang="zh-TW" dirty="0" smtClean="0"/>
              <a:t>MMP</a:t>
            </a:r>
            <a:r>
              <a:rPr lang="zh-TW" altLang="en-US" dirty="0" smtClean="0"/>
              <a:t>、</a:t>
            </a:r>
            <a:r>
              <a:rPr lang="en-US" altLang="zh-TW" dirty="0" smtClean="0"/>
              <a:t>DQU)</a:t>
            </a:r>
            <a:r>
              <a:rPr lang="zh-TW" altLang="en-US" dirty="0" smtClean="0"/>
              <a:t>，針對不同的</a:t>
            </a:r>
            <a:r>
              <a:rPr lang="en-US" altLang="zh-TW" dirty="0" err="1" smtClean="0"/>
              <a:t>vMME</a:t>
            </a:r>
            <a:r>
              <a:rPr lang="zh-TW" altLang="en-US" dirty="0" smtClean="0"/>
              <a:t>的配置做最小化成本，在模擬的部分也對</a:t>
            </a:r>
            <a:r>
              <a:rPr lang="en-US" altLang="zh-TW" dirty="0" err="1"/>
              <a:t>vMME</a:t>
            </a:r>
            <a:r>
              <a:rPr lang="en-US" altLang="zh-TW" dirty="0" err="1" smtClean="0"/>
              <a:t>和服務場景的不同组合下</a:t>
            </a:r>
            <a:r>
              <a:rPr lang="zh-TW" altLang="en-US" dirty="0" smtClean="0"/>
              <a:t>進行評估，對整個</a:t>
            </a:r>
            <a:r>
              <a:rPr lang="en-US" altLang="zh-TW" dirty="0" err="1" smtClean="0"/>
              <a:t>vMME</a:t>
            </a:r>
            <a:r>
              <a:rPr lang="zh-TW" altLang="en-US" dirty="0" smtClean="0"/>
              <a:t>做詳盡的探討。</a:t>
            </a:r>
            <a:endParaRPr lang="en-US" altLang="zh-TW" dirty="0" smtClean="0"/>
          </a:p>
          <a:p>
            <a:r>
              <a:rPr lang="zh-TW" altLang="en-US" dirty="0" smtClean="0"/>
              <a:t>其中較特別的是在模擬的部分</a:t>
            </a:r>
            <a:r>
              <a:rPr lang="en-US" altLang="zh-TW" dirty="0" smtClean="0"/>
              <a:t>:</a:t>
            </a:r>
            <a:r>
              <a:rPr lang="zh-TW" altLang="en-US" dirty="0" smtClean="0"/>
              <a:t>對不同的</a:t>
            </a:r>
            <a:r>
              <a:rPr lang="en-US" altLang="zh-TW" dirty="0" err="1" smtClean="0"/>
              <a:t>vMME</a:t>
            </a:r>
            <a:r>
              <a:rPr lang="zh-TW" altLang="en-US" dirty="0" smtClean="0"/>
              <a:t>的組合和不同場景混和比較，思考得很詳細，是值得效仿的做法。</a:t>
            </a:r>
            <a:endParaRPr lang="zh-TW" altLang="en-US" dirty="0"/>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71</a:t>
            </a:fld>
            <a:endParaRPr lang="en-US" altLang="zh-TW"/>
          </a:p>
        </p:txBody>
      </p:sp>
    </p:spTree>
    <p:extLst>
      <p:ext uri="{BB962C8B-B14F-4D97-AF65-F5344CB8AC3E}">
        <p14:creationId xmlns:p14="http://schemas.microsoft.com/office/powerpoint/2010/main" val="133917018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latin typeface="Times New Roman" panose="02020603050405020304" pitchFamily="18" charset="0"/>
                <a:cs typeface="Times New Roman" panose="02020603050405020304" pitchFamily="18" charset="0"/>
              </a:rPr>
              <a:t>References</a:t>
            </a:r>
            <a:endParaRPr lang="zh-TW" altLang="en-US" dirty="0"/>
          </a:p>
        </p:txBody>
      </p:sp>
      <p:sp>
        <p:nvSpPr>
          <p:cNvPr id="3" name="內容版面配置區 2"/>
          <p:cNvSpPr>
            <a:spLocks noGrp="1"/>
          </p:cNvSpPr>
          <p:nvPr>
            <p:ph idx="1"/>
          </p:nvPr>
        </p:nvSpPr>
        <p:spPr/>
        <p:txBody>
          <a:bodyPr/>
          <a:lstStyle/>
          <a:p>
            <a:r>
              <a:rPr lang="en-US" altLang="zh-TW" sz="2400" dirty="0">
                <a:solidFill>
                  <a:srgbClr val="1F497D">
                    <a:lumMod val="75000"/>
                  </a:srgbClr>
                </a:solidFill>
                <a:latin typeface="Times New Roman" panose="02020603050405020304" pitchFamily="18" charset="0"/>
                <a:cs typeface="Times New Roman" panose="02020603050405020304" pitchFamily="18" charset="0"/>
              </a:rPr>
              <a:t>[1] E. </a:t>
            </a:r>
            <a:r>
              <a:rPr lang="en-US" altLang="zh-TW" sz="2400" dirty="0" err="1">
                <a:solidFill>
                  <a:srgbClr val="1F497D">
                    <a:lumMod val="75000"/>
                  </a:srgbClr>
                </a:solidFill>
                <a:latin typeface="Times New Roman" panose="02020603050405020304" pitchFamily="18" charset="0"/>
                <a:cs typeface="Times New Roman" panose="02020603050405020304" pitchFamily="18" charset="0"/>
              </a:rPr>
              <a:t>Dahlman</a:t>
            </a:r>
            <a:r>
              <a:rPr lang="en-US" altLang="zh-TW" sz="2400" dirty="0">
                <a:solidFill>
                  <a:srgbClr val="1F497D">
                    <a:lumMod val="75000"/>
                  </a:srgbClr>
                </a:solidFill>
                <a:latin typeface="Times New Roman" panose="02020603050405020304" pitchFamily="18" charset="0"/>
                <a:cs typeface="Times New Roman" panose="02020603050405020304" pitchFamily="18" charset="0"/>
              </a:rPr>
              <a:t> et al., “5G wireless access: Requirements and </a:t>
            </a:r>
            <a:r>
              <a:rPr lang="en-US" altLang="zh-TW" sz="2400" dirty="0" err="1">
                <a:solidFill>
                  <a:srgbClr val="1F497D">
                    <a:lumMod val="75000"/>
                  </a:srgbClr>
                </a:solidFill>
                <a:latin typeface="Times New Roman" panose="02020603050405020304" pitchFamily="18" charset="0"/>
                <a:cs typeface="Times New Roman" panose="02020603050405020304" pitchFamily="18" charset="0"/>
              </a:rPr>
              <a:t>realization,”IEEE</a:t>
            </a:r>
            <a:r>
              <a:rPr lang="en-US" altLang="zh-TW" sz="2400" dirty="0">
                <a:solidFill>
                  <a:srgbClr val="1F497D">
                    <a:lumMod val="75000"/>
                  </a:srgbClr>
                </a:solidFill>
                <a:latin typeface="Times New Roman" panose="02020603050405020304" pitchFamily="18" charset="0"/>
                <a:cs typeface="Times New Roman" panose="02020603050405020304" pitchFamily="18" charset="0"/>
              </a:rPr>
              <a:t> </a:t>
            </a:r>
            <a:r>
              <a:rPr lang="en-US" altLang="zh-TW" sz="2400" dirty="0" err="1">
                <a:solidFill>
                  <a:srgbClr val="1F497D">
                    <a:lumMod val="75000"/>
                  </a:srgbClr>
                </a:solidFill>
                <a:latin typeface="Times New Roman" panose="02020603050405020304" pitchFamily="18" charset="0"/>
                <a:cs typeface="Times New Roman" panose="02020603050405020304" pitchFamily="18" charset="0"/>
              </a:rPr>
              <a:t>Commun</a:t>
            </a:r>
            <a:r>
              <a:rPr lang="en-US" altLang="zh-TW" sz="2400" dirty="0">
                <a:solidFill>
                  <a:srgbClr val="1F497D">
                    <a:lumMod val="75000"/>
                  </a:srgbClr>
                </a:solidFill>
                <a:latin typeface="Times New Roman" panose="02020603050405020304" pitchFamily="18" charset="0"/>
                <a:cs typeface="Times New Roman" panose="02020603050405020304" pitchFamily="18" charset="0"/>
              </a:rPr>
              <a:t>. Mag., vol. 52, no. 12, pp. 42–47, Dec. 2014.</a:t>
            </a:r>
          </a:p>
          <a:p>
            <a:r>
              <a:rPr lang="en-US" altLang="zh-TW" sz="2400" dirty="0">
                <a:solidFill>
                  <a:srgbClr val="1F497D">
                    <a:lumMod val="75000"/>
                  </a:srgbClr>
                </a:solidFill>
                <a:latin typeface="Times New Roman" panose="02020603050405020304" pitchFamily="18" charset="0"/>
                <a:cs typeface="Times New Roman" panose="02020603050405020304" pitchFamily="18" charset="0"/>
              </a:rPr>
              <a:t>[2] H.-J. </a:t>
            </a:r>
            <a:r>
              <a:rPr lang="en-US" altLang="zh-TW" sz="2400" dirty="0" err="1">
                <a:solidFill>
                  <a:srgbClr val="1F497D">
                    <a:lumMod val="75000"/>
                  </a:srgbClr>
                </a:solidFill>
                <a:latin typeface="Times New Roman" panose="02020603050405020304" pitchFamily="18" charset="0"/>
                <a:cs typeface="Times New Roman" panose="02020603050405020304" pitchFamily="18" charset="0"/>
              </a:rPr>
              <a:t>Einsiedler</a:t>
            </a:r>
            <a:r>
              <a:rPr lang="en-US" altLang="zh-TW" sz="2400" dirty="0">
                <a:solidFill>
                  <a:srgbClr val="1F497D">
                    <a:lumMod val="75000"/>
                  </a:srgbClr>
                </a:solidFill>
                <a:latin typeface="Times New Roman" panose="02020603050405020304" pitchFamily="18" charset="0"/>
                <a:cs typeface="Times New Roman" panose="02020603050405020304" pitchFamily="18" charset="0"/>
              </a:rPr>
              <a:t>, A. </a:t>
            </a:r>
            <a:r>
              <a:rPr lang="en-US" altLang="zh-TW" sz="2400" dirty="0" err="1">
                <a:solidFill>
                  <a:srgbClr val="1F497D">
                    <a:lumMod val="75000"/>
                  </a:srgbClr>
                </a:solidFill>
                <a:latin typeface="Times New Roman" panose="02020603050405020304" pitchFamily="18" charset="0"/>
                <a:cs typeface="Times New Roman" panose="02020603050405020304" pitchFamily="18" charset="0"/>
              </a:rPr>
              <a:t>Gavras</a:t>
            </a:r>
            <a:r>
              <a:rPr lang="en-US" altLang="zh-TW" sz="2400" dirty="0">
                <a:solidFill>
                  <a:srgbClr val="1F497D">
                    <a:lumMod val="75000"/>
                  </a:srgbClr>
                </a:solidFill>
                <a:latin typeface="Times New Roman" panose="02020603050405020304" pitchFamily="18" charset="0"/>
                <a:cs typeface="Times New Roman" panose="02020603050405020304" pitchFamily="18" charset="0"/>
              </a:rPr>
              <a:t>, P. </a:t>
            </a:r>
            <a:r>
              <a:rPr lang="en-US" altLang="zh-TW" sz="2400" dirty="0" err="1">
                <a:solidFill>
                  <a:srgbClr val="1F497D">
                    <a:lumMod val="75000"/>
                  </a:srgbClr>
                </a:solidFill>
                <a:latin typeface="Times New Roman" panose="02020603050405020304" pitchFamily="18" charset="0"/>
                <a:cs typeface="Times New Roman" panose="02020603050405020304" pitchFamily="18" charset="0"/>
              </a:rPr>
              <a:t>Sellstedt</a:t>
            </a:r>
            <a:r>
              <a:rPr lang="en-US" altLang="zh-TW" sz="2400" dirty="0">
                <a:solidFill>
                  <a:srgbClr val="1F497D">
                    <a:lumMod val="75000"/>
                  </a:srgbClr>
                </a:solidFill>
                <a:latin typeface="Times New Roman" panose="02020603050405020304" pitchFamily="18" charset="0"/>
                <a:cs typeface="Times New Roman" panose="02020603050405020304" pitchFamily="18" charset="0"/>
              </a:rPr>
              <a:t>, R. </a:t>
            </a:r>
            <a:r>
              <a:rPr lang="en-US" altLang="zh-TW" sz="2400" dirty="0" err="1">
                <a:solidFill>
                  <a:srgbClr val="1F497D">
                    <a:lumMod val="75000"/>
                  </a:srgbClr>
                </a:solidFill>
                <a:latin typeface="Times New Roman" panose="02020603050405020304" pitchFamily="18" charset="0"/>
                <a:cs typeface="Times New Roman" panose="02020603050405020304" pitchFamily="18" charset="0"/>
              </a:rPr>
              <a:t>Aguiar</a:t>
            </a:r>
            <a:r>
              <a:rPr lang="en-US" altLang="zh-TW" sz="2400" dirty="0">
                <a:solidFill>
                  <a:srgbClr val="1F497D">
                    <a:lumMod val="75000"/>
                  </a:srgbClr>
                </a:solidFill>
                <a:latin typeface="Times New Roman" panose="02020603050405020304" pitchFamily="18" charset="0"/>
                <a:cs typeface="Times New Roman" panose="02020603050405020304" pitchFamily="18" charset="0"/>
              </a:rPr>
              <a:t>, R. </a:t>
            </a:r>
            <a:r>
              <a:rPr lang="en-US" altLang="zh-TW" sz="2400" dirty="0" err="1">
                <a:solidFill>
                  <a:srgbClr val="1F497D">
                    <a:lumMod val="75000"/>
                  </a:srgbClr>
                </a:solidFill>
                <a:latin typeface="Times New Roman" panose="02020603050405020304" pitchFamily="18" charset="0"/>
                <a:cs typeface="Times New Roman" panose="02020603050405020304" pitchFamily="18" charset="0"/>
              </a:rPr>
              <a:t>Trivisonno,and</a:t>
            </a:r>
            <a:r>
              <a:rPr lang="en-US" altLang="zh-TW" sz="2400" dirty="0">
                <a:solidFill>
                  <a:srgbClr val="1F497D">
                    <a:lumMod val="75000"/>
                  </a:srgbClr>
                </a:solidFill>
                <a:latin typeface="Times New Roman" panose="02020603050405020304" pitchFamily="18" charset="0"/>
                <a:cs typeface="Times New Roman" panose="02020603050405020304" pitchFamily="18" charset="0"/>
              </a:rPr>
              <a:t> D. </a:t>
            </a:r>
            <a:r>
              <a:rPr lang="en-US" altLang="zh-TW" sz="2400" dirty="0" err="1">
                <a:solidFill>
                  <a:srgbClr val="1F497D">
                    <a:lumMod val="75000"/>
                  </a:srgbClr>
                </a:solidFill>
                <a:latin typeface="Times New Roman" panose="02020603050405020304" pitchFamily="18" charset="0"/>
                <a:cs typeface="Times New Roman" panose="02020603050405020304" pitchFamily="18" charset="0"/>
              </a:rPr>
              <a:t>Lavaux</a:t>
            </a:r>
            <a:r>
              <a:rPr lang="en-US" altLang="zh-TW" sz="2400" dirty="0">
                <a:solidFill>
                  <a:srgbClr val="1F497D">
                    <a:lumMod val="75000"/>
                  </a:srgbClr>
                </a:solidFill>
                <a:latin typeface="Times New Roman" panose="02020603050405020304" pitchFamily="18" charset="0"/>
                <a:cs typeface="Times New Roman" panose="02020603050405020304" pitchFamily="18" charset="0"/>
              </a:rPr>
              <a:t>, “System design for 5G converged networks,” in </a:t>
            </a:r>
            <a:r>
              <a:rPr lang="en-US" altLang="zh-TW" sz="2400" dirty="0" err="1">
                <a:solidFill>
                  <a:srgbClr val="1F497D">
                    <a:lumMod val="75000"/>
                  </a:srgbClr>
                </a:solidFill>
                <a:latin typeface="Times New Roman" panose="02020603050405020304" pitchFamily="18" charset="0"/>
                <a:cs typeface="Times New Roman" panose="02020603050405020304" pitchFamily="18" charset="0"/>
              </a:rPr>
              <a:t>Proc.IEEE</a:t>
            </a:r>
            <a:r>
              <a:rPr lang="en-US" altLang="zh-TW" sz="2400" dirty="0">
                <a:solidFill>
                  <a:srgbClr val="1F497D">
                    <a:lumMod val="75000"/>
                  </a:srgbClr>
                </a:solidFill>
                <a:latin typeface="Times New Roman" panose="02020603050405020304" pitchFamily="18" charset="0"/>
                <a:cs typeface="Times New Roman" panose="02020603050405020304" pitchFamily="18" charset="0"/>
              </a:rPr>
              <a:t> Eur. Conf. </a:t>
            </a:r>
            <a:r>
              <a:rPr lang="en-US" altLang="zh-TW" sz="2400" dirty="0" err="1">
                <a:solidFill>
                  <a:srgbClr val="1F497D">
                    <a:lumMod val="75000"/>
                  </a:srgbClr>
                </a:solidFill>
                <a:latin typeface="Times New Roman" panose="02020603050405020304" pitchFamily="18" charset="0"/>
                <a:cs typeface="Times New Roman" panose="02020603050405020304" pitchFamily="18" charset="0"/>
              </a:rPr>
              <a:t>Netw</a:t>
            </a:r>
            <a:r>
              <a:rPr lang="en-US" altLang="zh-TW" sz="2400" dirty="0">
                <a:solidFill>
                  <a:srgbClr val="1F497D">
                    <a:lumMod val="75000"/>
                  </a:srgbClr>
                </a:solidFill>
                <a:latin typeface="Times New Roman" panose="02020603050405020304" pitchFamily="18" charset="0"/>
                <a:cs typeface="Times New Roman" panose="02020603050405020304" pitchFamily="18" charset="0"/>
              </a:rPr>
              <a:t>. </a:t>
            </a:r>
            <a:r>
              <a:rPr lang="en-US" altLang="zh-TW" sz="2400" dirty="0" err="1">
                <a:solidFill>
                  <a:srgbClr val="1F497D">
                    <a:lumMod val="75000"/>
                  </a:srgbClr>
                </a:solidFill>
                <a:latin typeface="Times New Roman" panose="02020603050405020304" pitchFamily="18" charset="0"/>
                <a:cs typeface="Times New Roman" panose="02020603050405020304" pitchFamily="18" charset="0"/>
              </a:rPr>
              <a:t>Commun</a:t>
            </a:r>
            <a:r>
              <a:rPr lang="en-US" altLang="zh-TW" sz="2400" dirty="0">
                <a:solidFill>
                  <a:srgbClr val="1F497D">
                    <a:lumMod val="75000"/>
                  </a:srgbClr>
                </a:solidFill>
                <a:latin typeface="Times New Roman" panose="02020603050405020304" pitchFamily="18" charset="0"/>
                <a:cs typeface="Times New Roman" panose="02020603050405020304" pitchFamily="18" charset="0"/>
              </a:rPr>
              <a:t>. (</a:t>
            </a:r>
            <a:r>
              <a:rPr lang="en-US" altLang="zh-TW" sz="2400" dirty="0" err="1">
                <a:solidFill>
                  <a:srgbClr val="1F497D">
                    <a:lumMod val="75000"/>
                  </a:srgbClr>
                </a:solidFill>
                <a:latin typeface="Times New Roman" panose="02020603050405020304" pitchFamily="18" charset="0"/>
                <a:cs typeface="Times New Roman" panose="02020603050405020304" pitchFamily="18" charset="0"/>
              </a:rPr>
              <a:t>EuCNC</a:t>
            </a:r>
            <a:r>
              <a:rPr lang="en-US" altLang="zh-TW" sz="2400" dirty="0">
                <a:solidFill>
                  <a:srgbClr val="1F497D">
                    <a:lumMod val="75000"/>
                  </a:srgbClr>
                </a:solidFill>
                <a:latin typeface="Times New Roman" panose="02020603050405020304" pitchFamily="18" charset="0"/>
                <a:cs typeface="Times New Roman" panose="02020603050405020304" pitchFamily="18" charset="0"/>
              </a:rPr>
              <a:t>), Paris, France, Jun. 2015,pp. 391–396.</a:t>
            </a:r>
          </a:p>
          <a:p>
            <a:r>
              <a:rPr lang="en-US" altLang="zh-TW" sz="2400" dirty="0">
                <a:solidFill>
                  <a:srgbClr val="1F497D">
                    <a:lumMod val="75000"/>
                  </a:srgbClr>
                </a:solidFill>
                <a:latin typeface="Times New Roman" panose="02020603050405020304" pitchFamily="18" charset="0"/>
                <a:cs typeface="Times New Roman" panose="02020603050405020304" pitchFamily="18" charset="0"/>
              </a:rPr>
              <a:t>[3] B. M. </a:t>
            </a:r>
            <a:r>
              <a:rPr lang="en-US" altLang="zh-TW" sz="2400" dirty="0" err="1">
                <a:solidFill>
                  <a:srgbClr val="1F497D">
                    <a:lumMod val="75000"/>
                  </a:srgbClr>
                </a:solidFill>
                <a:latin typeface="Times New Roman" panose="02020603050405020304" pitchFamily="18" charset="0"/>
                <a:cs typeface="Times New Roman" panose="02020603050405020304" pitchFamily="18" charset="0"/>
              </a:rPr>
              <a:t>Masini</a:t>
            </a:r>
            <a:r>
              <a:rPr lang="en-US" altLang="zh-TW" sz="2400" dirty="0">
                <a:solidFill>
                  <a:srgbClr val="1F497D">
                    <a:lumMod val="75000"/>
                  </a:srgbClr>
                </a:solidFill>
                <a:latin typeface="Times New Roman" panose="02020603050405020304" pitchFamily="18" charset="0"/>
                <a:cs typeface="Times New Roman" panose="02020603050405020304" pitchFamily="18" charset="0"/>
              </a:rPr>
              <a:t>, A. </a:t>
            </a:r>
            <a:r>
              <a:rPr lang="en-US" altLang="zh-TW" sz="2400" dirty="0" err="1">
                <a:solidFill>
                  <a:srgbClr val="1F497D">
                    <a:lumMod val="75000"/>
                  </a:srgbClr>
                </a:solidFill>
                <a:latin typeface="Times New Roman" panose="02020603050405020304" pitchFamily="18" charset="0"/>
                <a:cs typeface="Times New Roman" panose="02020603050405020304" pitchFamily="18" charset="0"/>
              </a:rPr>
              <a:t>Bazzi</a:t>
            </a:r>
            <a:r>
              <a:rPr lang="en-US" altLang="zh-TW" sz="2400" dirty="0">
                <a:solidFill>
                  <a:srgbClr val="1F497D">
                    <a:lumMod val="75000"/>
                  </a:srgbClr>
                </a:solidFill>
                <a:latin typeface="Times New Roman" panose="02020603050405020304" pitchFamily="18" charset="0"/>
                <a:cs typeface="Times New Roman" panose="02020603050405020304" pitchFamily="18" charset="0"/>
              </a:rPr>
              <a:t>, and E. </a:t>
            </a:r>
            <a:r>
              <a:rPr lang="en-US" altLang="zh-TW" sz="2400" dirty="0" err="1">
                <a:solidFill>
                  <a:srgbClr val="1F497D">
                    <a:lumMod val="75000"/>
                  </a:srgbClr>
                </a:solidFill>
                <a:latin typeface="Times New Roman" panose="02020603050405020304" pitchFamily="18" charset="0"/>
                <a:cs typeface="Times New Roman" panose="02020603050405020304" pitchFamily="18" charset="0"/>
              </a:rPr>
              <a:t>Natalizio</a:t>
            </a:r>
            <a:r>
              <a:rPr lang="en-US" altLang="zh-TW" sz="2400" dirty="0">
                <a:solidFill>
                  <a:srgbClr val="1F497D">
                    <a:lumMod val="75000"/>
                  </a:srgbClr>
                </a:solidFill>
                <a:latin typeface="Times New Roman" panose="02020603050405020304" pitchFamily="18" charset="0"/>
                <a:cs typeface="Times New Roman" panose="02020603050405020304" pitchFamily="18" charset="0"/>
              </a:rPr>
              <a:t>, “Radio access for future </a:t>
            </a:r>
            <a:r>
              <a:rPr lang="en-US" altLang="zh-TW" sz="2400" dirty="0" smtClean="0">
                <a:solidFill>
                  <a:srgbClr val="1F497D">
                    <a:lumMod val="75000"/>
                  </a:srgbClr>
                </a:solidFill>
                <a:latin typeface="Times New Roman" panose="02020603050405020304" pitchFamily="18" charset="0"/>
                <a:cs typeface="Times New Roman" panose="02020603050405020304" pitchFamily="18" charset="0"/>
              </a:rPr>
              <a:t>5G</a:t>
            </a:r>
            <a:r>
              <a:rPr lang="zh-TW" altLang="en-US" sz="2400" dirty="0" smtClean="0">
                <a:solidFill>
                  <a:srgbClr val="1F497D">
                    <a:lumMod val="75000"/>
                  </a:srgbClr>
                </a:solidFill>
                <a:latin typeface="Times New Roman" panose="02020603050405020304" pitchFamily="18" charset="0"/>
                <a:cs typeface="Times New Roman" panose="02020603050405020304" pitchFamily="18" charset="0"/>
              </a:rPr>
              <a:t> </a:t>
            </a:r>
            <a:r>
              <a:rPr lang="en-US" altLang="zh-TW" sz="2400" dirty="0" smtClean="0">
                <a:solidFill>
                  <a:srgbClr val="1F497D">
                    <a:lumMod val="75000"/>
                  </a:srgbClr>
                </a:solidFill>
                <a:latin typeface="Times New Roman" panose="02020603050405020304" pitchFamily="18" charset="0"/>
                <a:cs typeface="Times New Roman" panose="02020603050405020304" pitchFamily="18" charset="0"/>
              </a:rPr>
              <a:t>vehicular </a:t>
            </a:r>
            <a:r>
              <a:rPr lang="en-US" altLang="zh-TW" sz="2400" dirty="0">
                <a:solidFill>
                  <a:srgbClr val="1F497D">
                    <a:lumMod val="75000"/>
                  </a:srgbClr>
                </a:solidFill>
                <a:latin typeface="Times New Roman" panose="02020603050405020304" pitchFamily="18" charset="0"/>
                <a:cs typeface="Times New Roman" panose="02020603050405020304" pitchFamily="18" charset="0"/>
              </a:rPr>
              <a:t>networks,” in Proc. IEEE 86th </a:t>
            </a:r>
            <a:r>
              <a:rPr lang="en-US" altLang="zh-TW" sz="2400" dirty="0" err="1">
                <a:solidFill>
                  <a:srgbClr val="1F497D">
                    <a:lumMod val="75000"/>
                  </a:srgbClr>
                </a:solidFill>
                <a:latin typeface="Times New Roman" panose="02020603050405020304" pitchFamily="18" charset="0"/>
                <a:cs typeface="Times New Roman" panose="02020603050405020304" pitchFamily="18" charset="0"/>
              </a:rPr>
              <a:t>Veh</a:t>
            </a:r>
            <a:r>
              <a:rPr lang="en-US" altLang="zh-TW" sz="2400" dirty="0">
                <a:solidFill>
                  <a:srgbClr val="1F497D">
                    <a:lumMod val="75000"/>
                  </a:srgbClr>
                </a:solidFill>
                <a:latin typeface="Times New Roman" panose="02020603050405020304" pitchFamily="18" charset="0"/>
                <a:cs typeface="Times New Roman" panose="02020603050405020304" pitchFamily="18" charset="0"/>
              </a:rPr>
              <a:t>. Technol. Conf. (VTC-Fall</a:t>
            </a:r>
            <a:r>
              <a:rPr lang="en-US" altLang="zh-TW" sz="2400" dirty="0" smtClean="0">
                <a:solidFill>
                  <a:srgbClr val="1F497D">
                    <a:lumMod val="75000"/>
                  </a:srgbClr>
                </a:solidFill>
                <a:latin typeface="Times New Roman" panose="02020603050405020304" pitchFamily="18" charset="0"/>
                <a:cs typeface="Times New Roman" panose="02020603050405020304" pitchFamily="18" charset="0"/>
              </a:rPr>
              <a:t>),</a:t>
            </a:r>
            <a:r>
              <a:rPr lang="zh-TW" altLang="en-US" sz="2400" dirty="0" smtClean="0">
                <a:solidFill>
                  <a:srgbClr val="1F497D">
                    <a:lumMod val="75000"/>
                  </a:srgbClr>
                </a:solidFill>
                <a:latin typeface="Times New Roman" panose="02020603050405020304" pitchFamily="18" charset="0"/>
                <a:cs typeface="Times New Roman" panose="02020603050405020304" pitchFamily="18" charset="0"/>
              </a:rPr>
              <a:t> </a:t>
            </a:r>
            <a:r>
              <a:rPr lang="en-US" altLang="zh-TW" sz="2400" dirty="0" smtClean="0">
                <a:solidFill>
                  <a:srgbClr val="1F497D">
                    <a:lumMod val="75000"/>
                  </a:srgbClr>
                </a:solidFill>
                <a:latin typeface="Times New Roman" panose="02020603050405020304" pitchFamily="18" charset="0"/>
                <a:cs typeface="Times New Roman" panose="02020603050405020304" pitchFamily="18" charset="0"/>
              </a:rPr>
              <a:t>Toronto</a:t>
            </a:r>
            <a:r>
              <a:rPr lang="en-US" altLang="zh-TW" sz="2400" dirty="0">
                <a:solidFill>
                  <a:srgbClr val="1F497D">
                    <a:lumMod val="75000"/>
                  </a:srgbClr>
                </a:solidFill>
                <a:latin typeface="Times New Roman" panose="02020603050405020304" pitchFamily="18" charset="0"/>
                <a:cs typeface="Times New Roman" panose="02020603050405020304" pitchFamily="18" charset="0"/>
              </a:rPr>
              <a:t>, ON, Canada, Sep. 2017, pp. 1–7.</a:t>
            </a:r>
          </a:p>
          <a:p>
            <a:r>
              <a:rPr lang="en-US" altLang="zh-TW" sz="2400" dirty="0">
                <a:solidFill>
                  <a:srgbClr val="1F497D">
                    <a:lumMod val="75000"/>
                  </a:srgbClr>
                </a:solidFill>
                <a:latin typeface="Times New Roman" panose="02020603050405020304" pitchFamily="18" charset="0"/>
                <a:cs typeface="Times New Roman" panose="02020603050405020304" pitchFamily="18" charset="0"/>
              </a:rPr>
              <a:t>[4] Distributed Mobility Management Deployment Scenario and Architecture, document draft-liu-dmm-deployment-scenario-02, IETF, 2015</a:t>
            </a:r>
            <a:r>
              <a:rPr lang="en-US" altLang="zh-TW" sz="2400" dirty="0" smtClean="0">
                <a:solidFill>
                  <a:srgbClr val="1F497D">
                    <a:lumMod val="75000"/>
                  </a:srgbClr>
                </a:solidFill>
                <a:latin typeface="Times New Roman" panose="02020603050405020304" pitchFamily="18" charset="0"/>
                <a:cs typeface="Times New Roman" panose="02020603050405020304" pitchFamily="18" charset="0"/>
              </a:rPr>
              <a:t>.</a:t>
            </a:r>
            <a:endParaRPr lang="en-US" altLang="zh-TW" sz="2400" dirty="0">
              <a:solidFill>
                <a:srgbClr val="1F497D">
                  <a:lumMod val="75000"/>
                </a:srgbClr>
              </a:solidFill>
              <a:latin typeface="Times New Roman" panose="02020603050405020304" pitchFamily="18" charset="0"/>
              <a:cs typeface="Times New Roman" panose="02020603050405020304" pitchFamily="18" charset="0"/>
            </a:endParaRPr>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72</a:t>
            </a:fld>
            <a:endParaRPr lang="en-US" altLang="zh-TW"/>
          </a:p>
        </p:txBody>
      </p:sp>
    </p:spTree>
    <p:extLst>
      <p:ext uri="{BB962C8B-B14F-4D97-AF65-F5344CB8AC3E}">
        <p14:creationId xmlns:p14="http://schemas.microsoft.com/office/powerpoint/2010/main" val="37939359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pPr lvl="0"/>
            <a:r>
              <a:rPr lang="en-US" altLang="zh-TW" sz="2400" dirty="0">
                <a:solidFill>
                  <a:srgbClr val="1F497D">
                    <a:lumMod val="75000"/>
                  </a:srgbClr>
                </a:solidFill>
                <a:latin typeface="Times New Roman" panose="02020603050405020304" pitchFamily="18" charset="0"/>
                <a:cs typeface="Times New Roman" panose="02020603050405020304" pitchFamily="18" charset="0"/>
              </a:rPr>
              <a:t>[5] X. An, F. </a:t>
            </a:r>
            <a:r>
              <a:rPr lang="en-US" altLang="zh-TW" sz="2400" dirty="0" err="1">
                <a:solidFill>
                  <a:srgbClr val="1F497D">
                    <a:lumMod val="75000"/>
                  </a:srgbClr>
                </a:solidFill>
                <a:latin typeface="Times New Roman" panose="02020603050405020304" pitchFamily="18" charset="0"/>
                <a:cs typeface="Times New Roman" panose="02020603050405020304" pitchFamily="18" charset="0"/>
              </a:rPr>
              <a:t>Pianese</a:t>
            </a:r>
            <a:r>
              <a:rPr lang="en-US" altLang="zh-TW" sz="2400" dirty="0">
                <a:solidFill>
                  <a:srgbClr val="1F497D">
                    <a:lumMod val="75000"/>
                  </a:srgbClr>
                </a:solidFill>
                <a:latin typeface="Times New Roman" panose="02020603050405020304" pitchFamily="18" charset="0"/>
                <a:cs typeface="Times New Roman" panose="02020603050405020304" pitchFamily="18" charset="0"/>
              </a:rPr>
              <a:t>, I. </a:t>
            </a:r>
            <a:r>
              <a:rPr lang="en-US" altLang="zh-TW" sz="2400" dirty="0" err="1">
                <a:solidFill>
                  <a:srgbClr val="1F497D">
                    <a:lumMod val="75000"/>
                  </a:srgbClr>
                </a:solidFill>
                <a:latin typeface="Times New Roman" panose="02020603050405020304" pitchFamily="18" charset="0"/>
                <a:cs typeface="Times New Roman" panose="02020603050405020304" pitchFamily="18" charset="0"/>
              </a:rPr>
              <a:t>Widjaja</a:t>
            </a:r>
            <a:r>
              <a:rPr lang="en-US" altLang="zh-TW" sz="2400" dirty="0">
                <a:solidFill>
                  <a:srgbClr val="1F497D">
                    <a:lumMod val="75000"/>
                  </a:srgbClr>
                </a:solidFill>
                <a:latin typeface="Times New Roman" panose="02020603050405020304" pitchFamily="18" charset="0"/>
                <a:cs typeface="Times New Roman" panose="02020603050405020304" pitchFamily="18" charset="0"/>
              </a:rPr>
              <a:t>, and U. G. Acer, “DMME: Virtualizing</a:t>
            </a:r>
            <a:r>
              <a:rPr lang="zh-TW" altLang="en-US" sz="2400" dirty="0">
                <a:solidFill>
                  <a:srgbClr val="1F497D">
                    <a:lumMod val="75000"/>
                  </a:srgbClr>
                </a:solidFill>
                <a:latin typeface="Times New Roman" panose="02020603050405020304" pitchFamily="18" charset="0"/>
                <a:cs typeface="Times New Roman" panose="02020603050405020304" pitchFamily="18" charset="0"/>
              </a:rPr>
              <a:t> </a:t>
            </a:r>
            <a:r>
              <a:rPr lang="en-US" altLang="zh-TW" sz="2400" dirty="0">
                <a:solidFill>
                  <a:srgbClr val="1F497D">
                    <a:lumMod val="75000"/>
                  </a:srgbClr>
                </a:solidFill>
                <a:latin typeface="Times New Roman" panose="02020603050405020304" pitchFamily="18" charset="0"/>
                <a:cs typeface="Times New Roman" panose="02020603050405020304" pitchFamily="18" charset="0"/>
              </a:rPr>
              <a:t>LTE mobility management,” in Proc. IEEE 36th Conf. Local </a:t>
            </a:r>
            <a:r>
              <a:rPr lang="en-US" altLang="zh-TW" sz="2400" dirty="0" err="1">
                <a:solidFill>
                  <a:srgbClr val="1F497D">
                    <a:lumMod val="75000"/>
                  </a:srgbClr>
                </a:solidFill>
                <a:latin typeface="Times New Roman" panose="02020603050405020304" pitchFamily="18" charset="0"/>
                <a:cs typeface="Times New Roman" panose="02020603050405020304" pitchFamily="18" charset="0"/>
              </a:rPr>
              <a:t>Comput</a:t>
            </a:r>
            <a:r>
              <a:rPr lang="en-US" altLang="zh-TW" sz="2400" dirty="0">
                <a:solidFill>
                  <a:srgbClr val="1F497D">
                    <a:lumMod val="75000"/>
                  </a:srgbClr>
                </a:solidFill>
                <a:latin typeface="Times New Roman" panose="02020603050405020304" pitchFamily="18" charset="0"/>
                <a:cs typeface="Times New Roman" panose="02020603050405020304" pitchFamily="18" charset="0"/>
              </a:rPr>
              <a:t>.</a:t>
            </a:r>
            <a:r>
              <a:rPr lang="zh-TW" altLang="en-US" sz="2400" dirty="0">
                <a:solidFill>
                  <a:srgbClr val="1F497D">
                    <a:lumMod val="75000"/>
                  </a:srgbClr>
                </a:solidFill>
                <a:latin typeface="Times New Roman" panose="02020603050405020304" pitchFamily="18" charset="0"/>
                <a:cs typeface="Times New Roman" panose="02020603050405020304" pitchFamily="18" charset="0"/>
              </a:rPr>
              <a:t> </a:t>
            </a:r>
            <a:r>
              <a:rPr lang="en-US" altLang="zh-TW" sz="2400" dirty="0" err="1">
                <a:solidFill>
                  <a:srgbClr val="1F497D">
                    <a:lumMod val="75000"/>
                  </a:srgbClr>
                </a:solidFill>
                <a:latin typeface="Times New Roman" panose="02020603050405020304" pitchFamily="18" charset="0"/>
                <a:cs typeface="Times New Roman" panose="02020603050405020304" pitchFamily="18" charset="0"/>
              </a:rPr>
              <a:t>Netw</a:t>
            </a:r>
            <a:r>
              <a:rPr lang="en-US" altLang="zh-TW" sz="2400" dirty="0">
                <a:solidFill>
                  <a:srgbClr val="1F497D">
                    <a:lumMod val="75000"/>
                  </a:srgbClr>
                </a:solidFill>
                <a:latin typeface="Times New Roman" panose="02020603050405020304" pitchFamily="18" charset="0"/>
                <a:cs typeface="Times New Roman" panose="02020603050405020304" pitchFamily="18" charset="0"/>
              </a:rPr>
              <a:t>., Bonn, Germany, Oct. 2011, pp. 528–536.</a:t>
            </a:r>
          </a:p>
          <a:p>
            <a:pPr lvl="0"/>
            <a:r>
              <a:rPr lang="en-US" altLang="zh-TW" sz="2400" dirty="0">
                <a:solidFill>
                  <a:srgbClr val="1F497D">
                    <a:lumMod val="75000"/>
                  </a:srgbClr>
                </a:solidFill>
                <a:latin typeface="Times New Roman" panose="02020603050405020304" pitchFamily="18" charset="0"/>
                <a:cs typeface="Times New Roman" panose="02020603050405020304" pitchFamily="18" charset="0"/>
              </a:rPr>
              <a:t>[6] T. </a:t>
            </a:r>
            <a:r>
              <a:rPr lang="en-US" altLang="zh-TW" sz="2400" dirty="0" err="1">
                <a:solidFill>
                  <a:srgbClr val="1F497D">
                    <a:lumMod val="75000"/>
                  </a:srgbClr>
                </a:solidFill>
                <a:latin typeface="Times New Roman" panose="02020603050405020304" pitchFamily="18" charset="0"/>
                <a:cs typeface="Times New Roman" panose="02020603050405020304" pitchFamily="18" charset="0"/>
              </a:rPr>
              <a:t>Taleb</a:t>
            </a:r>
            <a:r>
              <a:rPr lang="en-US" altLang="zh-TW" sz="2400" dirty="0">
                <a:solidFill>
                  <a:srgbClr val="1F497D">
                    <a:lumMod val="75000"/>
                  </a:srgbClr>
                </a:solidFill>
                <a:latin typeface="Times New Roman" panose="02020603050405020304" pitchFamily="18" charset="0"/>
                <a:cs typeface="Times New Roman" panose="02020603050405020304" pitchFamily="18" charset="0"/>
              </a:rPr>
              <a:t> et al., “EASE: EPC as a service to ease mobile core network</a:t>
            </a:r>
            <a:r>
              <a:rPr lang="zh-TW" altLang="en-US" sz="2400" dirty="0">
                <a:solidFill>
                  <a:srgbClr val="1F497D">
                    <a:lumMod val="75000"/>
                  </a:srgbClr>
                </a:solidFill>
                <a:latin typeface="Times New Roman" panose="02020603050405020304" pitchFamily="18" charset="0"/>
                <a:cs typeface="Times New Roman" panose="02020603050405020304" pitchFamily="18" charset="0"/>
              </a:rPr>
              <a:t> </a:t>
            </a:r>
            <a:r>
              <a:rPr lang="en-US" altLang="zh-TW" sz="2400" dirty="0">
                <a:solidFill>
                  <a:srgbClr val="1F497D">
                    <a:lumMod val="75000"/>
                  </a:srgbClr>
                </a:solidFill>
                <a:latin typeface="Times New Roman" panose="02020603050405020304" pitchFamily="18" charset="0"/>
                <a:cs typeface="Times New Roman" panose="02020603050405020304" pitchFamily="18" charset="0"/>
              </a:rPr>
              <a:t>deployment over cloud,” IEEE </a:t>
            </a:r>
            <a:r>
              <a:rPr lang="en-US" altLang="zh-TW" sz="2400" dirty="0" err="1">
                <a:solidFill>
                  <a:srgbClr val="1F497D">
                    <a:lumMod val="75000"/>
                  </a:srgbClr>
                </a:solidFill>
                <a:latin typeface="Times New Roman" panose="02020603050405020304" pitchFamily="18" charset="0"/>
                <a:cs typeface="Times New Roman" panose="02020603050405020304" pitchFamily="18" charset="0"/>
              </a:rPr>
              <a:t>Netw</a:t>
            </a:r>
            <a:r>
              <a:rPr lang="en-US" altLang="zh-TW" sz="2400" dirty="0">
                <a:solidFill>
                  <a:srgbClr val="1F497D">
                    <a:lumMod val="75000"/>
                  </a:srgbClr>
                </a:solidFill>
                <a:latin typeface="Times New Roman" panose="02020603050405020304" pitchFamily="18" charset="0"/>
                <a:cs typeface="Times New Roman" panose="02020603050405020304" pitchFamily="18" charset="0"/>
              </a:rPr>
              <a:t>. Mag., vol. 29, no. 2, pp. 78–88,</a:t>
            </a:r>
            <a:r>
              <a:rPr lang="zh-TW" altLang="en-US" sz="2400" dirty="0">
                <a:solidFill>
                  <a:srgbClr val="1F497D">
                    <a:lumMod val="75000"/>
                  </a:srgbClr>
                </a:solidFill>
                <a:latin typeface="Times New Roman" panose="02020603050405020304" pitchFamily="18" charset="0"/>
                <a:cs typeface="Times New Roman" panose="02020603050405020304" pitchFamily="18" charset="0"/>
              </a:rPr>
              <a:t> </a:t>
            </a:r>
            <a:r>
              <a:rPr lang="en-US" altLang="zh-TW" sz="2400" dirty="0">
                <a:solidFill>
                  <a:srgbClr val="1F497D">
                    <a:lumMod val="75000"/>
                  </a:srgbClr>
                </a:solidFill>
                <a:latin typeface="Times New Roman" panose="02020603050405020304" pitchFamily="18" charset="0"/>
                <a:cs typeface="Times New Roman" panose="02020603050405020304" pitchFamily="18" charset="0"/>
              </a:rPr>
              <a:t>Mar. 2015.</a:t>
            </a:r>
          </a:p>
          <a:p>
            <a:pPr lvl="0"/>
            <a:r>
              <a:rPr lang="en-US" altLang="zh-TW" sz="2400" dirty="0">
                <a:solidFill>
                  <a:srgbClr val="1F497D">
                    <a:lumMod val="75000"/>
                  </a:srgbClr>
                </a:solidFill>
                <a:latin typeface="Times New Roman" panose="02020603050405020304" pitchFamily="18" charset="0"/>
                <a:cs typeface="Times New Roman" panose="02020603050405020304" pitchFamily="18" charset="0"/>
              </a:rPr>
              <a:t>[7] B. Han, V. </a:t>
            </a:r>
            <a:r>
              <a:rPr lang="en-US" altLang="zh-TW" sz="2400" dirty="0" err="1">
                <a:solidFill>
                  <a:srgbClr val="1F497D">
                    <a:lumMod val="75000"/>
                  </a:srgbClr>
                </a:solidFill>
                <a:latin typeface="Times New Roman" panose="02020603050405020304" pitchFamily="18" charset="0"/>
                <a:cs typeface="Times New Roman" panose="02020603050405020304" pitchFamily="18" charset="0"/>
              </a:rPr>
              <a:t>Gopalakrishnan</a:t>
            </a:r>
            <a:r>
              <a:rPr lang="en-US" altLang="zh-TW" sz="2400" dirty="0">
                <a:solidFill>
                  <a:srgbClr val="1F497D">
                    <a:lumMod val="75000"/>
                  </a:srgbClr>
                </a:solidFill>
                <a:latin typeface="Times New Roman" panose="02020603050405020304" pitchFamily="18" charset="0"/>
                <a:cs typeface="Times New Roman" panose="02020603050405020304" pitchFamily="18" charset="0"/>
              </a:rPr>
              <a:t>, L. Ji, and S. Lee, “Network function virtualization: Challenges and opportunities for innovations,” IEEE </a:t>
            </a:r>
            <a:r>
              <a:rPr lang="en-US" altLang="zh-TW" sz="2400" dirty="0" err="1">
                <a:solidFill>
                  <a:srgbClr val="1F497D">
                    <a:lumMod val="75000"/>
                  </a:srgbClr>
                </a:solidFill>
                <a:latin typeface="Times New Roman" panose="02020603050405020304" pitchFamily="18" charset="0"/>
                <a:cs typeface="Times New Roman" panose="02020603050405020304" pitchFamily="18" charset="0"/>
              </a:rPr>
              <a:t>Commun.Mag</a:t>
            </a:r>
            <a:r>
              <a:rPr lang="en-US" altLang="zh-TW" sz="2400" dirty="0">
                <a:solidFill>
                  <a:srgbClr val="1F497D">
                    <a:lumMod val="75000"/>
                  </a:srgbClr>
                </a:solidFill>
                <a:latin typeface="Times New Roman" panose="02020603050405020304" pitchFamily="18" charset="0"/>
                <a:cs typeface="Times New Roman" panose="02020603050405020304" pitchFamily="18" charset="0"/>
              </a:rPr>
              <a:t>., vol. 53, no. 2, pp. 90–97, Feb. 2015.</a:t>
            </a:r>
          </a:p>
          <a:p>
            <a:pPr lvl="0"/>
            <a:r>
              <a:rPr lang="en-US" altLang="zh-TW" sz="2400" dirty="0">
                <a:solidFill>
                  <a:srgbClr val="1F497D">
                    <a:lumMod val="75000"/>
                  </a:srgbClr>
                </a:solidFill>
                <a:latin typeface="Times New Roman" panose="02020603050405020304" pitchFamily="18" charset="0"/>
                <a:cs typeface="Times New Roman" panose="02020603050405020304" pitchFamily="18" charset="0"/>
              </a:rPr>
              <a:t>[8] R. </a:t>
            </a:r>
            <a:r>
              <a:rPr lang="en-US" altLang="zh-TW" sz="2400" dirty="0" err="1">
                <a:solidFill>
                  <a:srgbClr val="1F497D">
                    <a:lumMod val="75000"/>
                  </a:srgbClr>
                </a:solidFill>
                <a:latin typeface="Times New Roman" panose="02020603050405020304" pitchFamily="18" charset="0"/>
                <a:cs typeface="Times New Roman" panose="02020603050405020304" pitchFamily="18" charset="0"/>
              </a:rPr>
              <a:t>Mijumbi</a:t>
            </a:r>
            <a:r>
              <a:rPr lang="en-US" altLang="zh-TW" sz="2400" dirty="0">
                <a:solidFill>
                  <a:srgbClr val="1F497D">
                    <a:lumMod val="75000"/>
                  </a:srgbClr>
                </a:solidFill>
                <a:latin typeface="Times New Roman" panose="02020603050405020304" pitchFamily="18" charset="0"/>
                <a:cs typeface="Times New Roman" panose="02020603050405020304" pitchFamily="18" charset="0"/>
              </a:rPr>
              <a:t>, J. </a:t>
            </a:r>
            <a:r>
              <a:rPr lang="en-US" altLang="zh-TW" sz="2400" dirty="0" err="1">
                <a:solidFill>
                  <a:srgbClr val="1F497D">
                    <a:lumMod val="75000"/>
                  </a:srgbClr>
                </a:solidFill>
                <a:latin typeface="Times New Roman" panose="02020603050405020304" pitchFamily="18" charset="0"/>
                <a:cs typeface="Times New Roman" panose="02020603050405020304" pitchFamily="18" charset="0"/>
              </a:rPr>
              <a:t>Serrat</a:t>
            </a:r>
            <a:r>
              <a:rPr lang="en-US" altLang="zh-TW" sz="2400" dirty="0">
                <a:solidFill>
                  <a:srgbClr val="1F497D">
                    <a:lumMod val="75000"/>
                  </a:srgbClr>
                </a:solidFill>
                <a:latin typeface="Times New Roman" panose="02020603050405020304" pitchFamily="18" charset="0"/>
                <a:cs typeface="Times New Roman" panose="02020603050405020304" pitchFamily="18" charset="0"/>
              </a:rPr>
              <a:t>, J.-L. </a:t>
            </a:r>
            <a:r>
              <a:rPr lang="en-US" altLang="zh-TW" sz="2400" dirty="0" err="1">
                <a:solidFill>
                  <a:srgbClr val="1F497D">
                    <a:lumMod val="75000"/>
                  </a:srgbClr>
                </a:solidFill>
                <a:latin typeface="Times New Roman" panose="02020603050405020304" pitchFamily="18" charset="0"/>
                <a:cs typeface="Times New Roman" panose="02020603050405020304" pitchFamily="18" charset="0"/>
              </a:rPr>
              <a:t>Gorricho</a:t>
            </a:r>
            <a:r>
              <a:rPr lang="en-US" altLang="zh-TW" sz="2400" dirty="0">
                <a:solidFill>
                  <a:srgbClr val="1F497D">
                    <a:lumMod val="75000"/>
                  </a:srgbClr>
                </a:solidFill>
                <a:latin typeface="Times New Roman" panose="02020603050405020304" pitchFamily="18" charset="0"/>
                <a:cs typeface="Times New Roman" panose="02020603050405020304" pitchFamily="18" charset="0"/>
              </a:rPr>
              <a:t>, N. </a:t>
            </a:r>
            <a:r>
              <a:rPr lang="en-US" altLang="zh-TW" sz="2400" dirty="0" err="1">
                <a:solidFill>
                  <a:srgbClr val="1F497D">
                    <a:lumMod val="75000"/>
                  </a:srgbClr>
                </a:solidFill>
                <a:latin typeface="Times New Roman" panose="02020603050405020304" pitchFamily="18" charset="0"/>
                <a:cs typeface="Times New Roman" panose="02020603050405020304" pitchFamily="18" charset="0"/>
              </a:rPr>
              <a:t>Bouten</a:t>
            </a:r>
            <a:r>
              <a:rPr lang="en-US" altLang="zh-TW" sz="2400" dirty="0">
                <a:solidFill>
                  <a:srgbClr val="1F497D">
                    <a:lumMod val="75000"/>
                  </a:srgbClr>
                </a:solidFill>
                <a:latin typeface="Times New Roman" panose="02020603050405020304" pitchFamily="18" charset="0"/>
                <a:cs typeface="Times New Roman" panose="02020603050405020304" pitchFamily="18" charset="0"/>
              </a:rPr>
              <a:t>, F. De </a:t>
            </a:r>
            <a:r>
              <a:rPr lang="en-US" altLang="zh-TW" sz="2400" dirty="0" err="1">
                <a:solidFill>
                  <a:srgbClr val="1F497D">
                    <a:lumMod val="75000"/>
                  </a:srgbClr>
                </a:solidFill>
                <a:latin typeface="Times New Roman" panose="02020603050405020304" pitchFamily="18" charset="0"/>
                <a:cs typeface="Times New Roman" panose="02020603050405020304" pitchFamily="18" charset="0"/>
              </a:rPr>
              <a:t>Turck</a:t>
            </a:r>
            <a:r>
              <a:rPr lang="en-US" altLang="zh-TW" sz="2400" dirty="0">
                <a:solidFill>
                  <a:srgbClr val="1F497D">
                    <a:lumMod val="75000"/>
                  </a:srgbClr>
                </a:solidFill>
                <a:latin typeface="Times New Roman" panose="02020603050405020304" pitchFamily="18" charset="0"/>
                <a:cs typeface="Times New Roman" panose="02020603050405020304" pitchFamily="18" charset="0"/>
              </a:rPr>
              <a:t>, and</a:t>
            </a:r>
            <a:r>
              <a:rPr lang="zh-TW" altLang="en-US" sz="2400" dirty="0">
                <a:solidFill>
                  <a:srgbClr val="1F497D">
                    <a:lumMod val="75000"/>
                  </a:srgbClr>
                </a:solidFill>
                <a:latin typeface="Times New Roman" panose="02020603050405020304" pitchFamily="18" charset="0"/>
                <a:cs typeface="Times New Roman" panose="02020603050405020304" pitchFamily="18" charset="0"/>
              </a:rPr>
              <a:t> </a:t>
            </a:r>
            <a:r>
              <a:rPr lang="en-US" altLang="zh-TW" sz="2400" dirty="0">
                <a:solidFill>
                  <a:srgbClr val="1F497D">
                    <a:lumMod val="75000"/>
                  </a:srgbClr>
                </a:solidFill>
                <a:latin typeface="Times New Roman" panose="02020603050405020304" pitchFamily="18" charset="0"/>
                <a:cs typeface="Times New Roman" panose="02020603050405020304" pitchFamily="18" charset="0"/>
              </a:rPr>
              <a:t>R. </a:t>
            </a:r>
            <a:r>
              <a:rPr lang="en-US" altLang="zh-TW" sz="2400" dirty="0" err="1">
                <a:solidFill>
                  <a:srgbClr val="1F497D">
                    <a:lumMod val="75000"/>
                  </a:srgbClr>
                </a:solidFill>
                <a:latin typeface="Times New Roman" panose="02020603050405020304" pitchFamily="18" charset="0"/>
                <a:cs typeface="Times New Roman" panose="02020603050405020304" pitchFamily="18" charset="0"/>
              </a:rPr>
              <a:t>Boutaba</a:t>
            </a:r>
            <a:r>
              <a:rPr lang="en-US" altLang="zh-TW" sz="2400" dirty="0">
                <a:solidFill>
                  <a:srgbClr val="1F497D">
                    <a:lumMod val="75000"/>
                  </a:srgbClr>
                </a:solidFill>
                <a:latin typeface="Times New Roman" panose="02020603050405020304" pitchFamily="18" charset="0"/>
                <a:cs typeface="Times New Roman" panose="02020603050405020304" pitchFamily="18" charset="0"/>
              </a:rPr>
              <a:t>, “Network function virtualization: State-of-the-art and</a:t>
            </a:r>
            <a:r>
              <a:rPr lang="zh-TW" altLang="en-US" sz="2400" dirty="0">
                <a:solidFill>
                  <a:srgbClr val="1F497D">
                    <a:lumMod val="75000"/>
                  </a:srgbClr>
                </a:solidFill>
                <a:latin typeface="Times New Roman" panose="02020603050405020304" pitchFamily="18" charset="0"/>
                <a:cs typeface="Times New Roman" panose="02020603050405020304" pitchFamily="18" charset="0"/>
              </a:rPr>
              <a:t> </a:t>
            </a:r>
            <a:r>
              <a:rPr lang="en-US" altLang="zh-TW" sz="2400" dirty="0">
                <a:solidFill>
                  <a:srgbClr val="1F497D">
                    <a:lumMod val="75000"/>
                  </a:srgbClr>
                </a:solidFill>
                <a:latin typeface="Times New Roman" panose="02020603050405020304" pitchFamily="18" charset="0"/>
                <a:cs typeface="Times New Roman" panose="02020603050405020304" pitchFamily="18" charset="0"/>
              </a:rPr>
              <a:t>research challenges,” IEEE </a:t>
            </a:r>
            <a:r>
              <a:rPr lang="en-US" altLang="zh-TW" sz="2400" dirty="0" err="1">
                <a:solidFill>
                  <a:srgbClr val="1F497D">
                    <a:lumMod val="75000"/>
                  </a:srgbClr>
                </a:solidFill>
                <a:latin typeface="Times New Roman" panose="02020603050405020304" pitchFamily="18" charset="0"/>
                <a:cs typeface="Times New Roman" panose="02020603050405020304" pitchFamily="18" charset="0"/>
              </a:rPr>
              <a:t>Commun</a:t>
            </a:r>
            <a:r>
              <a:rPr lang="en-US" altLang="zh-TW" sz="2400" dirty="0">
                <a:solidFill>
                  <a:srgbClr val="1F497D">
                    <a:lumMod val="75000"/>
                  </a:srgbClr>
                </a:solidFill>
                <a:latin typeface="Times New Roman" panose="02020603050405020304" pitchFamily="18" charset="0"/>
                <a:cs typeface="Times New Roman" panose="02020603050405020304" pitchFamily="18" charset="0"/>
              </a:rPr>
              <a:t>. Surveys Tuts., vol. 18, no. 1,</a:t>
            </a:r>
            <a:r>
              <a:rPr lang="zh-TW" altLang="en-US" sz="2400" dirty="0">
                <a:solidFill>
                  <a:srgbClr val="1F497D">
                    <a:lumMod val="75000"/>
                  </a:srgbClr>
                </a:solidFill>
                <a:latin typeface="Times New Roman" panose="02020603050405020304" pitchFamily="18" charset="0"/>
                <a:cs typeface="Times New Roman" panose="02020603050405020304" pitchFamily="18" charset="0"/>
              </a:rPr>
              <a:t> </a:t>
            </a:r>
            <a:r>
              <a:rPr lang="en-US" altLang="zh-TW" sz="2400" dirty="0">
                <a:solidFill>
                  <a:srgbClr val="1F497D">
                    <a:lumMod val="75000"/>
                  </a:srgbClr>
                </a:solidFill>
                <a:latin typeface="Times New Roman" panose="02020603050405020304" pitchFamily="18" charset="0"/>
                <a:cs typeface="Times New Roman" panose="02020603050405020304" pitchFamily="18" charset="0"/>
              </a:rPr>
              <a:t>pp. 236–262, 1st Quart., 2016.</a:t>
            </a:r>
          </a:p>
          <a:p>
            <a:endParaRPr lang="zh-TW" altLang="en-US" sz="2400" dirty="0"/>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73</a:t>
            </a:fld>
            <a:endParaRPr lang="en-US" altLang="zh-TW"/>
          </a:p>
        </p:txBody>
      </p:sp>
    </p:spTree>
    <p:extLst>
      <p:ext uri="{BB962C8B-B14F-4D97-AF65-F5344CB8AC3E}">
        <p14:creationId xmlns:p14="http://schemas.microsoft.com/office/powerpoint/2010/main" val="396942674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pPr lvl="0"/>
            <a:r>
              <a:rPr lang="en-US" altLang="zh-TW" sz="2400" dirty="0">
                <a:solidFill>
                  <a:srgbClr val="1F497D">
                    <a:lumMod val="75000"/>
                  </a:srgbClr>
                </a:solidFill>
                <a:latin typeface="Times New Roman" panose="02020603050405020304" pitchFamily="18" charset="0"/>
                <a:cs typeface="Times New Roman" panose="02020603050405020304" pitchFamily="18" charset="0"/>
              </a:rPr>
              <a:t>[9] Network Functions </a:t>
            </a:r>
            <a:r>
              <a:rPr lang="en-US" altLang="zh-TW" sz="2400" dirty="0" err="1">
                <a:solidFill>
                  <a:srgbClr val="1F497D">
                    <a:lumMod val="75000"/>
                  </a:srgbClr>
                </a:solidFill>
                <a:latin typeface="Times New Roman" panose="02020603050405020304" pitchFamily="18" charset="0"/>
                <a:cs typeface="Times New Roman" panose="02020603050405020304" pitchFamily="18" charset="0"/>
              </a:rPr>
              <a:t>Virtualisation</a:t>
            </a:r>
            <a:r>
              <a:rPr lang="en-US" altLang="zh-TW" sz="2400" dirty="0">
                <a:solidFill>
                  <a:srgbClr val="1F497D">
                    <a:lumMod val="75000"/>
                  </a:srgbClr>
                </a:solidFill>
                <a:latin typeface="Times New Roman" panose="02020603050405020304" pitchFamily="18" charset="0"/>
                <a:cs typeface="Times New Roman" panose="02020603050405020304" pitchFamily="18" charset="0"/>
              </a:rPr>
              <a:t> (NFV); Management and</a:t>
            </a:r>
            <a:r>
              <a:rPr lang="zh-TW" altLang="en-US" sz="2400" dirty="0">
                <a:solidFill>
                  <a:srgbClr val="1F497D">
                    <a:lumMod val="75000"/>
                  </a:srgbClr>
                </a:solidFill>
                <a:latin typeface="Times New Roman" panose="02020603050405020304" pitchFamily="18" charset="0"/>
                <a:cs typeface="Times New Roman" panose="02020603050405020304" pitchFamily="18" charset="0"/>
              </a:rPr>
              <a:t> </a:t>
            </a:r>
            <a:r>
              <a:rPr lang="en-US" altLang="zh-TW" sz="2400" dirty="0">
                <a:solidFill>
                  <a:srgbClr val="1F497D">
                    <a:lumMod val="75000"/>
                  </a:srgbClr>
                </a:solidFill>
                <a:latin typeface="Times New Roman" panose="02020603050405020304" pitchFamily="18" charset="0"/>
                <a:cs typeface="Times New Roman" panose="02020603050405020304" pitchFamily="18" charset="0"/>
              </a:rPr>
              <a:t>Orchestration; Report on Policy Management in MANO; Release 3, document</a:t>
            </a:r>
            <a:r>
              <a:rPr lang="zh-TW" altLang="en-US" sz="2400" dirty="0">
                <a:solidFill>
                  <a:srgbClr val="1F497D">
                    <a:lumMod val="75000"/>
                  </a:srgbClr>
                </a:solidFill>
                <a:latin typeface="Times New Roman" panose="02020603050405020304" pitchFamily="18" charset="0"/>
                <a:cs typeface="Times New Roman" panose="02020603050405020304" pitchFamily="18" charset="0"/>
              </a:rPr>
              <a:t> </a:t>
            </a:r>
            <a:r>
              <a:rPr lang="en-US" altLang="zh-TW" sz="2400" dirty="0">
                <a:solidFill>
                  <a:srgbClr val="1F497D">
                    <a:lumMod val="75000"/>
                  </a:srgbClr>
                </a:solidFill>
                <a:latin typeface="Times New Roman" panose="02020603050405020304" pitchFamily="18" charset="0"/>
                <a:cs typeface="Times New Roman" panose="02020603050405020304" pitchFamily="18" charset="0"/>
              </a:rPr>
              <a:t>ETSI GR NFV-IFA 023 V3.1.1, 2017.</a:t>
            </a:r>
          </a:p>
          <a:p>
            <a:pPr lvl="0"/>
            <a:r>
              <a:rPr lang="en-US" altLang="zh-TW" sz="2400" dirty="0">
                <a:solidFill>
                  <a:srgbClr val="1F497D">
                    <a:lumMod val="75000"/>
                  </a:srgbClr>
                </a:solidFill>
                <a:latin typeface="Times New Roman" panose="02020603050405020304" pitchFamily="18" charset="0"/>
                <a:cs typeface="Times New Roman" panose="02020603050405020304" pitchFamily="18" charset="0"/>
              </a:rPr>
              <a:t>[10] V.-G. Nguyen, A. </a:t>
            </a:r>
            <a:r>
              <a:rPr lang="en-US" altLang="zh-TW" sz="2400" dirty="0" err="1">
                <a:solidFill>
                  <a:srgbClr val="1F497D">
                    <a:lumMod val="75000"/>
                  </a:srgbClr>
                </a:solidFill>
                <a:latin typeface="Times New Roman" panose="02020603050405020304" pitchFamily="18" charset="0"/>
                <a:cs typeface="Times New Roman" panose="02020603050405020304" pitchFamily="18" charset="0"/>
              </a:rPr>
              <a:t>Brunstrom</a:t>
            </a:r>
            <a:r>
              <a:rPr lang="en-US" altLang="zh-TW" sz="2400" dirty="0">
                <a:solidFill>
                  <a:srgbClr val="1F497D">
                    <a:lumMod val="75000"/>
                  </a:srgbClr>
                </a:solidFill>
                <a:latin typeface="Times New Roman" panose="02020603050405020304" pitchFamily="18" charset="0"/>
                <a:cs typeface="Times New Roman" panose="02020603050405020304" pitchFamily="18" charset="0"/>
              </a:rPr>
              <a:t>, K.-J. </a:t>
            </a:r>
            <a:r>
              <a:rPr lang="en-US" altLang="zh-TW" sz="2400" dirty="0" err="1">
                <a:solidFill>
                  <a:srgbClr val="1F497D">
                    <a:lumMod val="75000"/>
                  </a:srgbClr>
                </a:solidFill>
                <a:latin typeface="Times New Roman" panose="02020603050405020304" pitchFamily="18" charset="0"/>
                <a:cs typeface="Times New Roman" panose="02020603050405020304" pitchFamily="18" charset="0"/>
              </a:rPr>
              <a:t>Grinnemo</a:t>
            </a:r>
            <a:r>
              <a:rPr lang="en-US" altLang="zh-TW" sz="2400" dirty="0">
                <a:solidFill>
                  <a:srgbClr val="1F497D">
                    <a:lumMod val="75000"/>
                  </a:srgbClr>
                </a:solidFill>
                <a:latin typeface="Times New Roman" panose="02020603050405020304" pitchFamily="18" charset="0"/>
                <a:cs typeface="Times New Roman" panose="02020603050405020304" pitchFamily="18" charset="0"/>
              </a:rPr>
              <a:t>, and J. Taheri, “SDN/</a:t>
            </a:r>
            <a:r>
              <a:rPr lang="en-US" altLang="zh-TW" sz="2400" dirty="0" err="1">
                <a:solidFill>
                  <a:srgbClr val="1F497D">
                    <a:lumMod val="75000"/>
                  </a:srgbClr>
                </a:solidFill>
                <a:latin typeface="Times New Roman" panose="02020603050405020304" pitchFamily="18" charset="0"/>
                <a:cs typeface="Times New Roman" panose="02020603050405020304" pitchFamily="18" charset="0"/>
              </a:rPr>
              <a:t>NFVbased</a:t>
            </a:r>
            <a:r>
              <a:rPr lang="en-US" altLang="zh-TW" sz="2400" dirty="0">
                <a:solidFill>
                  <a:srgbClr val="1F497D">
                    <a:lumMod val="75000"/>
                  </a:srgbClr>
                </a:solidFill>
                <a:latin typeface="Times New Roman" panose="02020603050405020304" pitchFamily="18" charset="0"/>
                <a:cs typeface="Times New Roman" panose="02020603050405020304" pitchFamily="18" charset="0"/>
              </a:rPr>
              <a:t> mobile packet core network architectures: A survey,” IEEE</a:t>
            </a:r>
            <a:r>
              <a:rPr lang="zh-TW" altLang="en-US" sz="2400" dirty="0">
                <a:solidFill>
                  <a:srgbClr val="1F497D">
                    <a:lumMod val="75000"/>
                  </a:srgbClr>
                </a:solidFill>
                <a:latin typeface="Times New Roman" panose="02020603050405020304" pitchFamily="18" charset="0"/>
                <a:cs typeface="Times New Roman" panose="02020603050405020304" pitchFamily="18" charset="0"/>
              </a:rPr>
              <a:t> </a:t>
            </a:r>
            <a:r>
              <a:rPr lang="en-US" altLang="zh-TW" sz="2400" dirty="0" err="1">
                <a:solidFill>
                  <a:srgbClr val="1F497D">
                    <a:lumMod val="75000"/>
                  </a:srgbClr>
                </a:solidFill>
                <a:latin typeface="Times New Roman" panose="02020603050405020304" pitchFamily="18" charset="0"/>
                <a:cs typeface="Times New Roman" panose="02020603050405020304" pitchFamily="18" charset="0"/>
              </a:rPr>
              <a:t>Commun</a:t>
            </a:r>
            <a:r>
              <a:rPr lang="en-US" altLang="zh-TW" sz="2400" dirty="0">
                <a:solidFill>
                  <a:srgbClr val="1F497D">
                    <a:lumMod val="75000"/>
                  </a:srgbClr>
                </a:solidFill>
                <a:latin typeface="Times New Roman" panose="02020603050405020304" pitchFamily="18" charset="0"/>
                <a:cs typeface="Times New Roman" panose="02020603050405020304" pitchFamily="18" charset="0"/>
              </a:rPr>
              <a:t>. Surveys Tuts., vol. 19, no. 3, pp. 1567–1602, 3rd Quart., 2017.</a:t>
            </a:r>
          </a:p>
          <a:p>
            <a:pPr lvl="0"/>
            <a:r>
              <a:rPr lang="en-US" altLang="zh-TW" sz="2400" dirty="0">
                <a:solidFill>
                  <a:srgbClr val="1F497D">
                    <a:lumMod val="75000"/>
                  </a:srgbClr>
                </a:solidFill>
                <a:latin typeface="Times New Roman" panose="02020603050405020304" pitchFamily="18" charset="0"/>
                <a:cs typeface="Times New Roman" panose="02020603050405020304" pitchFamily="18" charset="0"/>
              </a:rPr>
              <a:t>[11] I. </a:t>
            </a:r>
            <a:r>
              <a:rPr lang="en-US" altLang="zh-TW" sz="2400" dirty="0" err="1">
                <a:solidFill>
                  <a:srgbClr val="1F497D">
                    <a:lumMod val="75000"/>
                  </a:srgbClr>
                </a:solidFill>
                <a:latin typeface="Times New Roman" panose="02020603050405020304" pitchFamily="18" charset="0"/>
                <a:cs typeface="Times New Roman" panose="02020603050405020304" pitchFamily="18" charset="0"/>
              </a:rPr>
              <a:t>Afolabi</a:t>
            </a:r>
            <a:r>
              <a:rPr lang="en-US" altLang="zh-TW" sz="2400" dirty="0">
                <a:solidFill>
                  <a:srgbClr val="1F497D">
                    <a:lumMod val="75000"/>
                  </a:srgbClr>
                </a:solidFill>
                <a:latin typeface="Times New Roman" panose="02020603050405020304" pitchFamily="18" charset="0"/>
                <a:cs typeface="Times New Roman" panose="02020603050405020304" pitchFamily="18" charset="0"/>
              </a:rPr>
              <a:t>, T. </a:t>
            </a:r>
            <a:r>
              <a:rPr lang="en-US" altLang="zh-TW" sz="2400" dirty="0" err="1">
                <a:solidFill>
                  <a:srgbClr val="1F497D">
                    <a:lumMod val="75000"/>
                  </a:srgbClr>
                </a:solidFill>
                <a:latin typeface="Times New Roman" panose="02020603050405020304" pitchFamily="18" charset="0"/>
                <a:cs typeface="Times New Roman" panose="02020603050405020304" pitchFamily="18" charset="0"/>
              </a:rPr>
              <a:t>Taleb</a:t>
            </a:r>
            <a:r>
              <a:rPr lang="en-US" altLang="zh-TW" sz="2400" dirty="0">
                <a:solidFill>
                  <a:srgbClr val="1F497D">
                    <a:lumMod val="75000"/>
                  </a:srgbClr>
                </a:solidFill>
                <a:latin typeface="Times New Roman" panose="02020603050405020304" pitchFamily="18" charset="0"/>
                <a:cs typeface="Times New Roman" panose="02020603050405020304" pitchFamily="18" charset="0"/>
              </a:rPr>
              <a:t>, K. </a:t>
            </a:r>
            <a:r>
              <a:rPr lang="en-US" altLang="zh-TW" sz="2400" dirty="0" err="1">
                <a:solidFill>
                  <a:srgbClr val="1F497D">
                    <a:lumMod val="75000"/>
                  </a:srgbClr>
                </a:solidFill>
                <a:latin typeface="Times New Roman" panose="02020603050405020304" pitchFamily="18" charset="0"/>
                <a:cs typeface="Times New Roman" panose="02020603050405020304" pitchFamily="18" charset="0"/>
              </a:rPr>
              <a:t>Samdanis</a:t>
            </a:r>
            <a:r>
              <a:rPr lang="en-US" altLang="zh-TW" sz="2400" dirty="0">
                <a:solidFill>
                  <a:srgbClr val="1F497D">
                    <a:lumMod val="75000"/>
                  </a:srgbClr>
                </a:solidFill>
                <a:latin typeface="Times New Roman" panose="02020603050405020304" pitchFamily="18" charset="0"/>
                <a:cs typeface="Times New Roman" panose="02020603050405020304" pitchFamily="18" charset="0"/>
              </a:rPr>
              <a:t>, A. </a:t>
            </a:r>
            <a:r>
              <a:rPr lang="en-US" altLang="zh-TW" sz="2400" dirty="0" err="1">
                <a:solidFill>
                  <a:srgbClr val="1F497D">
                    <a:lumMod val="75000"/>
                  </a:srgbClr>
                </a:solidFill>
                <a:latin typeface="Times New Roman" panose="02020603050405020304" pitchFamily="18" charset="0"/>
                <a:cs typeface="Times New Roman" panose="02020603050405020304" pitchFamily="18" charset="0"/>
              </a:rPr>
              <a:t>Ksentini</a:t>
            </a:r>
            <a:r>
              <a:rPr lang="en-US" altLang="zh-TW" sz="2400" dirty="0">
                <a:solidFill>
                  <a:srgbClr val="1F497D">
                    <a:lumMod val="75000"/>
                  </a:srgbClr>
                </a:solidFill>
                <a:latin typeface="Times New Roman" panose="02020603050405020304" pitchFamily="18" charset="0"/>
                <a:cs typeface="Times New Roman" panose="02020603050405020304" pitchFamily="18" charset="0"/>
              </a:rPr>
              <a:t>, and H. </a:t>
            </a:r>
            <a:r>
              <a:rPr lang="en-US" altLang="zh-TW" sz="2400" dirty="0" err="1">
                <a:solidFill>
                  <a:srgbClr val="1F497D">
                    <a:lumMod val="75000"/>
                  </a:srgbClr>
                </a:solidFill>
                <a:latin typeface="Times New Roman" panose="02020603050405020304" pitchFamily="18" charset="0"/>
                <a:cs typeface="Times New Roman" panose="02020603050405020304" pitchFamily="18" charset="0"/>
              </a:rPr>
              <a:t>Flinck</a:t>
            </a:r>
            <a:r>
              <a:rPr lang="en-US" altLang="zh-TW" sz="2400" dirty="0">
                <a:solidFill>
                  <a:srgbClr val="1F497D">
                    <a:lumMod val="75000"/>
                  </a:srgbClr>
                </a:solidFill>
                <a:latin typeface="Times New Roman" panose="02020603050405020304" pitchFamily="18" charset="0"/>
                <a:cs typeface="Times New Roman" panose="02020603050405020304" pitchFamily="18" charset="0"/>
              </a:rPr>
              <a:t>, “Network</a:t>
            </a:r>
            <a:r>
              <a:rPr lang="zh-TW" altLang="en-US" sz="2400" dirty="0">
                <a:solidFill>
                  <a:srgbClr val="1F497D">
                    <a:lumMod val="75000"/>
                  </a:srgbClr>
                </a:solidFill>
                <a:latin typeface="Times New Roman" panose="02020603050405020304" pitchFamily="18" charset="0"/>
                <a:cs typeface="Times New Roman" panose="02020603050405020304" pitchFamily="18" charset="0"/>
              </a:rPr>
              <a:t> </a:t>
            </a:r>
            <a:r>
              <a:rPr lang="en-US" altLang="zh-TW" sz="2400" dirty="0">
                <a:solidFill>
                  <a:srgbClr val="1F497D">
                    <a:lumMod val="75000"/>
                  </a:srgbClr>
                </a:solidFill>
                <a:latin typeface="Times New Roman" panose="02020603050405020304" pitchFamily="18" charset="0"/>
                <a:cs typeface="Times New Roman" panose="02020603050405020304" pitchFamily="18" charset="0"/>
              </a:rPr>
              <a:t>slicing and </a:t>
            </a:r>
            <a:r>
              <a:rPr lang="en-US" altLang="zh-TW" sz="2400" dirty="0" err="1">
                <a:solidFill>
                  <a:srgbClr val="1F497D">
                    <a:lumMod val="75000"/>
                  </a:srgbClr>
                </a:solidFill>
                <a:latin typeface="Times New Roman" panose="02020603050405020304" pitchFamily="18" charset="0"/>
                <a:cs typeface="Times New Roman" panose="02020603050405020304" pitchFamily="18" charset="0"/>
              </a:rPr>
              <a:t>softwarization</a:t>
            </a:r>
            <a:r>
              <a:rPr lang="en-US" altLang="zh-TW" sz="2400" dirty="0">
                <a:solidFill>
                  <a:srgbClr val="1F497D">
                    <a:lumMod val="75000"/>
                  </a:srgbClr>
                </a:solidFill>
                <a:latin typeface="Times New Roman" panose="02020603050405020304" pitchFamily="18" charset="0"/>
                <a:cs typeface="Times New Roman" panose="02020603050405020304" pitchFamily="18" charset="0"/>
              </a:rPr>
              <a:t>: A survey on principles, enabling technologies, and solutions,” IEEE </a:t>
            </a:r>
            <a:r>
              <a:rPr lang="en-US" altLang="zh-TW" sz="2400" dirty="0" err="1">
                <a:solidFill>
                  <a:srgbClr val="1F497D">
                    <a:lumMod val="75000"/>
                  </a:srgbClr>
                </a:solidFill>
                <a:latin typeface="Times New Roman" panose="02020603050405020304" pitchFamily="18" charset="0"/>
                <a:cs typeface="Times New Roman" panose="02020603050405020304" pitchFamily="18" charset="0"/>
              </a:rPr>
              <a:t>Commun</a:t>
            </a:r>
            <a:r>
              <a:rPr lang="en-US" altLang="zh-TW" sz="2400" dirty="0">
                <a:solidFill>
                  <a:srgbClr val="1F497D">
                    <a:lumMod val="75000"/>
                  </a:srgbClr>
                </a:solidFill>
                <a:latin typeface="Times New Roman" panose="02020603050405020304" pitchFamily="18" charset="0"/>
                <a:cs typeface="Times New Roman" panose="02020603050405020304" pitchFamily="18" charset="0"/>
              </a:rPr>
              <a:t>. Surveys Tuts., vol. 20, no. 3,</a:t>
            </a:r>
            <a:r>
              <a:rPr lang="zh-TW" altLang="en-US" sz="2400" dirty="0">
                <a:solidFill>
                  <a:srgbClr val="1F497D">
                    <a:lumMod val="75000"/>
                  </a:srgbClr>
                </a:solidFill>
                <a:latin typeface="Times New Roman" panose="02020603050405020304" pitchFamily="18" charset="0"/>
                <a:cs typeface="Times New Roman" panose="02020603050405020304" pitchFamily="18" charset="0"/>
              </a:rPr>
              <a:t> </a:t>
            </a:r>
            <a:r>
              <a:rPr lang="en-US" altLang="zh-TW" sz="2400" dirty="0">
                <a:solidFill>
                  <a:srgbClr val="1F497D">
                    <a:lumMod val="75000"/>
                  </a:srgbClr>
                </a:solidFill>
                <a:latin typeface="Times New Roman" panose="02020603050405020304" pitchFamily="18" charset="0"/>
                <a:cs typeface="Times New Roman" panose="02020603050405020304" pitchFamily="18" charset="0"/>
              </a:rPr>
              <a:t>pp. 2429–2453, 3rd Quart., 2018, </a:t>
            </a:r>
            <a:r>
              <a:rPr lang="en-US" altLang="zh-TW" sz="2400" dirty="0" err="1">
                <a:solidFill>
                  <a:srgbClr val="1F497D">
                    <a:lumMod val="75000"/>
                  </a:srgbClr>
                </a:solidFill>
                <a:latin typeface="Times New Roman" panose="02020603050405020304" pitchFamily="18" charset="0"/>
                <a:cs typeface="Times New Roman" panose="02020603050405020304" pitchFamily="18" charset="0"/>
              </a:rPr>
              <a:t>doi</a:t>
            </a:r>
            <a:r>
              <a:rPr lang="en-US" altLang="zh-TW" sz="2400" dirty="0">
                <a:solidFill>
                  <a:srgbClr val="1F497D">
                    <a:lumMod val="75000"/>
                  </a:srgbClr>
                </a:solidFill>
                <a:latin typeface="Times New Roman" panose="02020603050405020304" pitchFamily="18" charset="0"/>
                <a:cs typeface="Times New Roman" panose="02020603050405020304" pitchFamily="18" charset="0"/>
              </a:rPr>
              <a:t>: 10.1109/COMST.2018.2815638.</a:t>
            </a:r>
          </a:p>
          <a:p>
            <a:pPr lvl="0"/>
            <a:r>
              <a:rPr lang="en-US" altLang="zh-TW" sz="2400" dirty="0">
                <a:solidFill>
                  <a:srgbClr val="1F497D">
                    <a:lumMod val="75000"/>
                  </a:srgbClr>
                </a:solidFill>
                <a:latin typeface="Times New Roman" panose="02020603050405020304" pitchFamily="18" charset="0"/>
                <a:cs typeface="Times New Roman" panose="02020603050405020304" pitchFamily="18" charset="0"/>
              </a:rPr>
              <a:t>[12] K. Mahmood, T. </a:t>
            </a:r>
            <a:r>
              <a:rPr lang="en-US" altLang="zh-TW" sz="2400" dirty="0" err="1">
                <a:solidFill>
                  <a:srgbClr val="1F497D">
                    <a:lumMod val="75000"/>
                  </a:srgbClr>
                </a:solidFill>
                <a:latin typeface="Times New Roman" panose="02020603050405020304" pitchFamily="18" charset="0"/>
                <a:cs typeface="Times New Roman" panose="02020603050405020304" pitchFamily="18" charset="0"/>
              </a:rPr>
              <a:t>Mahmoodi</a:t>
            </a:r>
            <a:r>
              <a:rPr lang="en-US" altLang="zh-TW" sz="2400" dirty="0">
                <a:solidFill>
                  <a:srgbClr val="1F497D">
                    <a:lumMod val="75000"/>
                  </a:srgbClr>
                </a:solidFill>
                <a:latin typeface="Times New Roman" panose="02020603050405020304" pitchFamily="18" charset="0"/>
                <a:cs typeface="Times New Roman" panose="02020603050405020304" pitchFamily="18" charset="0"/>
              </a:rPr>
              <a:t>, R. </a:t>
            </a:r>
            <a:r>
              <a:rPr lang="en-US" altLang="zh-TW" sz="2400" dirty="0" err="1">
                <a:solidFill>
                  <a:srgbClr val="1F497D">
                    <a:lumMod val="75000"/>
                  </a:srgbClr>
                </a:solidFill>
                <a:latin typeface="Times New Roman" panose="02020603050405020304" pitchFamily="18" charset="0"/>
                <a:cs typeface="Times New Roman" panose="02020603050405020304" pitchFamily="18" charset="0"/>
              </a:rPr>
              <a:t>Trivisonno</a:t>
            </a:r>
            <a:r>
              <a:rPr lang="en-US" altLang="zh-TW" sz="2400" dirty="0">
                <a:solidFill>
                  <a:srgbClr val="1F497D">
                    <a:lumMod val="75000"/>
                  </a:srgbClr>
                </a:solidFill>
                <a:latin typeface="Times New Roman" panose="02020603050405020304" pitchFamily="18" charset="0"/>
                <a:cs typeface="Times New Roman" panose="02020603050405020304" pitchFamily="18" charset="0"/>
              </a:rPr>
              <a:t>, A. </a:t>
            </a:r>
            <a:r>
              <a:rPr lang="en-US" altLang="zh-TW" sz="2400" dirty="0" err="1">
                <a:solidFill>
                  <a:srgbClr val="1F497D">
                    <a:lumMod val="75000"/>
                  </a:srgbClr>
                </a:solidFill>
                <a:latin typeface="Times New Roman" panose="02020603050405020304" pitchFamily="18" charset="0"/>
                <a:cs typeface="Times New Roman" panose="02020603050405020304" pitchFamily="18" charset="0"/>
              </a:rPr>
              <a:t>Gavras</a:t>
            </a:r>
            <a:r>
              <a:rPr lang="en-US" altLang="zh-TW" sz="2400" dirty="0">
                <a:solidFill>
                  <a:srgbClr val="1F497D">
                    <a:lumMod val="75000"/>
                  </a:srgbClr>
                </a:solidFill>
                <a:latin typeface="Times New Roman" panose="02020603050405020304" pitchFamily="18" charset="0"/>
                <a:cs typeface="Times New Roman" panose="02020603050405020304" pitchFamily="18" charset="0"/>
              </a:rPr>
              <a:t>, D. </a:t>
            </a:r>
            <a:r>
              <a:rPr lang="en-US" altLang="zh-TW" sz="2400" dirty="0" err="1">
                <a:solidFill>
                  <a:srgbClr val="1F497D">
                    <a:lumMod val="75000"/>
                  </a:srgbClr>
                </a:solidFill>
                <a:latin typeface="Times New Roman" panose="02020603050405020304" pitchFamily="18" charset="0"/>
                <a:cs typeface="Times New Roman" panose="02020603050405020304" pitchFamily="18" charset="0"/>
              </a:rPr>
              <a:t>Trossen</a:t>
            </a:r>
            <a:r>
              <a:rPr lang="en-US" altLang="zh-TW" sz="2400" dirty="0">
                <a:solidFill>
                  <a:srgbClr val="1F497D">
                    <a:lumMod val="75000"/>
                  </a:srgbClr>
                </a:solidFill>
                <a:latin typeface="Times New Roman" panose="02020603050405020304" pitchFamily="18" charset="0"/>
                <a:cs typeface="Times New Roman" panose="02020603050405020304" pitchFamily="18" charset="0"/>
              </a:rPr>
              <a:t>, and</a:t>
            </a:r>
            <a:r>
              <a:rPr lang="zh-TW" altLang="en-US" sz="2400" dirty="0">
                <a:solidFill>
                  <a:srgbClr val="1F497D">
                    <a:lumMod val="75000"/>
                  </a:srgbClr>
                </a:solidFill>
                <a:latin typeface="Times New Roman" panose="02020603050405020304" pitchFamily="18" charset="0"/>
                <a:cs typeface="Times New Roman" panose="02020603050405020304" pitchFamily="18" charset="0"/>
              </a:rPr>
              <a:t> </a:t>
            </a:r>
            <a:r>
              <a:rPr lang="en-US" altLang="zh-TW" sz="2400" dirty="0">
                <a:solidFill>
                  <a:srgbClr val="1F497D">
                    <a:lumMod val="75000"/>
                  </a:srgbClr>
                </a:solidFill>
                <a:latin typeface="Times New Roman" panose="02020603050405020304" pitchFamily="18" charset="0"/>
                <a:cs typeface="Times New Roman" panose="02020603050405020304" pitchFamily="18" charset="0"/>
              </a:rPr>
              <a:t>M. </a:t>
            </a:r>
            <a:r>
              <a:rPr lang="en-US" altLang="zh-TW" sz="2400" dirty="0" err="1">
                <a:solidFill>
                  <a:srgbClr val="1F497D">
                    <a:lumMod val="75000"/>
                  </a:srgbClr>
                </a:solidFill>
                <a:latin typeface="Times New Roman" panose="02020603050405020304" pitchFamily="18" charset="0"/>
                <a:cs typeface="Times New Roman" panose="02020603050405020304" pitchFamily="18" charset="0"/>
              </a:rPr>
              <a:t>Liebsch</a:t>
            </a:r>
            <a:r>
              <a:rPr lang="en-US" altLang="zh-TW" sz="2400" dirty="0">
                <a:solidFill>
                  <a:srgbClr val="1F497D">
                    <a:lumMod val="75000"/>
                  </a:srgbClr>
                </a:solidFill>
                <a:latin typeface="Times New Roman" panose="02020603050405020304" pitchFamily="18" charset="0"/>
                <a:cs typeface="Times New Roman" panose="02020603050405020304" pitchFamily="18" charset="0"/>
              </a:rPr>
              <a:t>, “On the integration of verticals through 5G control plane,”</a:t>
            </a:r>
            <a:r>
              <a:rPr lang="zh-TW" altLang="en-US" sz="2400" dirty="0">
                <a:solidFill>
                  <a:srgbClr val="1F497D">
                    <a:lumMod val="75000"/>
                  </a:srgbClr>
                </a:solidFill>
                <a:latin typeface="Times New Roman" panose="02020603050405020304" pitchFamily="18" charset="0"/>
                <a:cs typeface="Times New Roman" panose="02020603050405020304" pitchFamily="18" charset="0"/>
              </a:rPr>
              <a:t> </a:t>
            </a:r>
            <a:r>
              <a:rPr lang="en-US" altLang="zh-TW" sz="2400" dirty="0">
                <a:solidFill>
                  <a:srgbClr val="1F497D">
                    <a:lumMod val="75000"/>
                  </a:srgbClr>
                </a:solidFill>
                <a:latin typeface="Times New Roman" panose="02020603050405020304" pitchFamily="18" charset="0"/>
                <a:cs typeface="Times New Roman" panose="02020603050405020304" pitchFamily="18" charset="0"/>
              </a:rPr>
              <a:t>in Proc. IEEE Eur. Conf. </a:t>
            </a:r>
            <a:r>
              <a:rPr lang="en-US" altLang="zh-TW" sz="2400" dirty="0" err="1">
                <a:solidFill>
                  <a:srgbClr val="1F497D">
                    <a:lumMod val="75000"/>
                  </a:srgbClr>
                </a:solidFill>
                <a:latin typeface="Times New Roman" panose="02020603050405020304" pitchFamily="18" charset="0"/>
                <a:cs typeface="Times New Roman" panose="02020603050405020304" pitchFamily="18" charset="0"/>
              </a:rPr>
              <a:t>Netw</a:t>
            </a:r>
            <a:r>
              <a:rPr lang="en-US" altLang="zh-TW" sz="2400" dirty="0">
                <a:solidFill>
                  <a:srgbClr val="1F497D">
                    <a:lumMod val="75000"/>
                  </a:srgbClr>
                </a:solidFill>
                <a:latin typeface="Times New Roman" panose="02020603050405020304" pitchFamily="18" charset="0"/>
                <a:cs typeface="Times New Roman" panose="02020603050405020304" pitchFamily="18" charset="0"/>
              </a:rPr>
              <a:t>. </a:t>
            </a:r>
            <a:r>
              <a:rPr lang="en-US" altLang="zh-TW" sz="2400" dirty="0" err="1">
                <a:solidFill>
                  <a:srgbClr val="1F497D">
                    <a:lumMod val="75000"/>
                  </a:srgbClr>
                </a:solidFill>
                <a:latin typeface="Times New Roman" panose="02020603050405020304" pitchFamily="18" charset="0"/>
                <a:cs typeface="Times New Roman" panose="02020603050405020304" pitchFamily="18" charset="0"/>
              </a:rPr>
              <a:t>Commun</a:t>
            </a:r>
            <a:r>
              <a:rPr lang="en-US" altLang="zh-TW" sz="2400" dirty="0">
                <a:solidFill>
                  <a:srgbClr val="1F497D">
                    <a:lumMod val="75000"/>
                  </a:srgbClr>
                </a:solidFill>
                <a:latin typeface="Times New Roman" panose="02020603050405020304" pitchFamily="18" charset="0"/>
                <a:cs typeface="Times New Roman" panose="02020603050405020304" pitchFamily="18" charset="0"/>
              </a:rPr>
              <a:t>. (</a:t>
            </a:r>
            <a:r>
              <a:rPr lang="en-US" altLang="zh-TW" sz="2400" dirty="0" err="1">
                <a:solidFill>
                  <a:srgbClr val="1F497D">
                    <a:lumMod val="75000"/>
                  </a:srgbClr>
                </a:solidFill>
                <a:latin typeface="Times New Roman" panose="02020603050405020304" pitchFamily="18" charset="0"/>
                <a:cs typeface="Times New Roman" panose="02020603050405020304" pitchFamily="18" charset="0"/>
              </a:rPr>
              <a:t>EuCNC</a:t>
            </a:r>
            <a:r>
              <a:rPr lang="en-US" altLang="zh-TW" sz="2400" dirty="0">
                <a:solidFill>
                  <a:srgbClr val="1F497D">
                    <a:lumMod val="75000"/>
                  </a:srgbClr>
                </a:solidFill>
                <a:latin typeface="Times New Roman" panose="02020603050405020304" pitchFamily="18" charset="0"/>
                <a:cs typeface="Times New Roman" panose="02020603050405020304" pitchFamily="18" charset="0"/>
              </a:rPr>
              <a:t>), Oulu, Finland,</a:t>
            </a:r>
            <a:r>
              <a:rPr lang="zh-TW" altLang="en-US" sz="2400" dirty="0">
                <a:solidFill>
                  <a:srgbClr val="1F497D">
                    <a:lumMod val="75000"/>
                  </a:srgbClr>
                </a:solidFill>
                <a:latin typeface="Times New Roman" panose="02020603050405020304" pitchFamily="18" charset="0"/>
                <a:cs typeface="Times New Roman" panose="02020603050405020304" pitchFamily="18" charset="0"/>
              </a:rPr>
              <a:t> </a:t>
            </a:r>
            <a:r>
              <a:rPr lang="en-US" altLang="zh-TW" sz="2400" dirty="0">
                <a:solidFill>
                  <a:srgbClr val="1F497D">
                    <a:lumMod val="75000"/>
                  </a:srgbClr>
                </a:solidFill>
                <a:latin typeface="Times New Roman" panose="02020603050405020304" pitchFamily="18" charset="0"/>
                <a:cs typeface="Times New Roman" panose="02020603050405020304" pitchFamily="18" charset="0"/>
              </a:rPr>
              <a:t>Jun. 2017, pp. 1–5</a:t>
            </a:r>
            <a:r>
              <a:rPr lang="en-US" altLang="zh-TW" sz="2400" dirty="0" smtClean="0">
                <a:solidFill>
                  <a:srgbClr val="1F497D">
                    <a:lumMod val="75000"/>
                  </a:srgbClr>
                </a:solidFill>
                <a:latin typeface="Times New Roman" panose="02020603050405020304" pitchFamily="18" charset="0"/>
                <a:cs typeface="Times New Roman" panose="02020603050405020304" pitchFamily="18" charset="0"/>
              </a:rPr>
              <a:t>.</a:t>
            </a:r>
            <a:endParaRPr lang="en-US" altLang="zh-TW" sz="2400" dirty="0">
              <a:solidFill>
                <a:srgbClr val="1F497D">
                  <a:lumMod val="75000"/>
                </a:srgbClr>
              </a:solidFill>
              <a:latin typeface="Times New Roman" panose="02020603050405020304" pitchFamily="18" charset="0"/>
              <a:cs typeface="Times New Roman" panose="02020603050405020304" pitchFamily="18" charset="0"/>
            </a:endParaRPr>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74</a:t>
            </a:fld>
            <a:endParaRPr lang="en-US" altLang="zh-TW"/>
          </a:p>
        </p:txBody>
      </p:sp>
    </p:spTree>
    <p:extLst>
      <p:ext uri="{BB962C8B-B14F-4D97-AF65-F5344CB8AC3E}">
        <p14:creationId xmlns:p14="http://schemas.microsoft.com/office/powerpoint/2010/main" val="316272840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pPr lvl="0"/>
            <a:r>
              <a:rPr lang="en-US" altLang="zh-TW" sz="2400" dirty="0">
                <a:solidFill>
                  <a:srgbClr val="1F497D">
                    <a:lumMod val="75000"/>
                  </a:srgbClr>
                </a:solidFill>
                <a:latin typeface="Times New Roman" panose="02020603050405020304" pitchFamily="18" charset="0"/>
                <a:cs typeface="Times New Roman" panose="02020603050405020304" pitchFamily="18" charset="0"/>
              </a:rPr>
              <a:t>[13] Technical Specification Group Services and System Aspects; System Architecture for the 5G System; Stage 2 (Release 15),</a:t>
            </a:r>
            <a:r>
              <a:rPr lang="zh-TW" altLang="en-US" sz="2400" dirty="0">
                <a:solidFill>
                  <a:srgbClr val="1F497D">
                    <a:lumMod val="75000"/>
                  </a:srgbClr>
                </a:solidFill>
                <a:latin typeface="Times New Roman" panose="02020603050405020304" pitchFamily="18" charset="0"/>
                <a:cs typeface="Times New Roman" panose="02020603050405020304" pitchFamily="18" charset="0"/>
              </a:rPr>
              <a:t> </a:t>
            </a:r>
            <a:r>
              <a:rPr lang="en-US" altLang="zh-TW" sz="2400" dirty="0">
                <a:solidFill>
                  <a:srgbClr val="1F497D">
                    <a:lumMod val="75000"/>
                  </a:srgbClr>
                </a:solidFill>
                <a:latin typeface="Times New Roman" panose="02020603050405020304" pitchFamily="18" charset="0"/>
                <a:cs typeface="Times New Roman" panose="02020603050405020304" pitchFamily="18" charset="0"/>
              </a:rPr>
              <a:t>3GPP TS Standard 23.501, 2018.</a:t>
            </a:r>
          </a:p>
          <a:p>
            <a:pPr lvl="0"/>
            <a:r>
              <a:rPr lang="en-US" altLang="zh-TW" sz="2400" dirty="0">
                <a:solidFill>
                  <a:srgbClr val="1F497D">
                    <a:lumMod val="75000"/>
                  </a:srgbClr>
                </a:solidFill>
                <a:latin typeface="Times New Roman" panose="02020603050405020304" pitchFamily="18" charset="0"/>
                <a:cs typeface="Times New Roman" panose="02020603050405020304" pitchFamily="18" charset="0"/>
              </a:rPr>
              <a:t>[14] Technical Specification Group Services and System Aspects; Procedures</a:t>
            </a:r>
            <a:r>
              <a:rPr lang="zh-TW" altLang="en-US" sz="2400" dirty="0">
                <a:solidFill>
                  <a:srgbClr val="1F497D">
                    <a:lumMod val="75000"/>
                  </a:srgbClr>
                </a:solidFill>
                <a:latin typeface="Times New Roman" panose="02020603050405020304" pitchFamily="18" charset="0"/>
                <a:cs typeface="Times New Roman" panose="02020603050405020304" pitchFamily="18" charset="0"/>
              </a:rPr>
              <a:t> </a:t>
            </a:r>
            <a:r>
              <a:rPr lang="en-US" altLang="zh-TW" sz="2400" dirty="0">
                <a:solidFill>
                  <a:srgbClr val="1F497D">
                    <a:lumMod val="75000"/>
                  </a:srgbClr>
                </a:solidFill>
                <a:latin typeface="Times New Roman" panose="02020603050405020304" pitchFamily="18" charset="0"/>
                <a:cs typeface="Times New Roman" panose="02020603050405020304" pitchFamily="18" charset="0"/>
              </a:rPr>
              <a:t>for the 5G System; Stage 2 (Release 15), 3GPP TS Standard 23.502,</a:t>
            </a:r>
            <a:r>
              <a:rPr lang="zh-TW" altLang="en-US" sz="2400" dirty="0">
                <a:solidFill>
                  <a:srgbClr val="1F497D">
                    <a:lumMod val="75000"/>
                  </a:srgbClr>
                </a:solidFill>
                <a:latin typeface="Times New Roman" panose="02020603050405020304" pitchFamily="18" charset="0"/>
                <a:cs typeface="Times New Roman" panose="02020603050405020304" pitchFamily="18" charset="0"/>
              </a:rPr>
              <a:t> </a:t>
            </a:r>
            <a:r>
              <a:rPr lang="en-US" altLang="zh-TW" sz="2400" dirty="0">
                <a:solidFill>
                  <a:srgbClr val="1F497D">
                    <a:lumMod val="75000"/>
                  </a:srgbClr>
                </a:solidFill>
                <a:latin typeface="Times New Roman" panose="02020603050405020304" pitchFamily="18" charset="0"/>
                <a:cs typeface="Times New Roman" panose="02020603050405020304" pitchFamily="18" charset="0"/>
              </a:rPr>
              <a:t>2018.</a:t>
            </a:r>
          </a:p>
          <a:p>
            <a:pPr lvl="0"/>
            <a:r>
              <a:rPr lang="en-US" altLang="zh-TW" sz="2400" dirty="0">
                <a:solidFill>
                  <a:srgbClr val="1F497D">
                    <a:lumMod val="75000"/>
                  </a:srgbClr>
                </a:solidFill>
                <a:latin typeface="Times New Roman" panose="02020603050405020304" pitchFamily="18" charset="0"/>
                <a:cs typeface="Times New Roman" panose="02020603050405020304" pitchFamily="18" charset="0"/>
              </a:rPr>
              <a:t>[15] M. R. </a:t>
            </a:r>
            <a:r>
              <a:rPr lang="en-US" altLang="zh-TW" sz="2400" dirty="0" err="1">
                <a:solidFill>
                  <a:srgbClr val="1F497D">
                    <a:lumMod val="75000"/>
                  </a:srgbClr>
                </a:solidFill>
                <a:latin typeface="Times New Roman" panose="02020603050405020304" pitchFamily="18" charset="0"/>
                <a:cs typeface="Times New Roman" panose="02020603050405020304" pitchFamily="18" charset="0"/>
              </a:rPr>
              <a:t>Sama</a:t>
            </a:r>
            <a:r>
              <a:rPr lang="en-US" altLang="zh-TW" sz="2400" dirty="0">
                <a:solidFill>
                  <a:srgbClr val="1F497D">
                    <a:lumMod val="75000"/>
                  </a:srgbClr>
                </a:solidFill>
                <a:latin typeface="Times New Roman" panose="02020603050405020304" pitchFamily="18" charset="0"/>
                <a:cs typeface="Times New Roman" panose="02020603050405020304" pitchFamily="18" charset="0"/>
              </a:rPr>
              <a:t>, X. An, Q. Wei, and S. </a:t>
            </a:r>
            <a:r>
              <a:rPr lang="en-US" altLang="zh-TW" sz="2400" dirty="0" err="1">
                <a:solidFill>
                  <a:srgbClr val="1F497D">
                    <a:lumMod val="75000"/>
                  </a:srgbClr>
                </a:solidFill>
                <a:latin typeface="Times New Roman" panose="02020603050405020304" pitchFamily="18" charset="0"/>
                <a:cs typeface="Times New Roman" panose="02020603050405020304" pitchFamily="18" charset="0"/>
              </a:rPr>
              <a:t>Beker</a:t>
            </a:r>
            <a:r>
              <a:rPr lang="en-US" altLang="zh-TW" sz="2400" dirty="0">
                <a:solidFill>
                  <a:srgbClr val="1F497D">
                    <a:lumMod val="75000"/>
                  </a:srgbClr>
                </a:solidFill>
                <a:latin typeface="Times New Roman" panose="02020603050405020304" pitchFamily="18" charset="0"/>
                <a:cs typeface="Times New Roman" panose="02020603050405020304" pitchFamily="18" charset="0"/>
              </a:rPr>
              <a:t>, “Reshaping the mobile core</a:t>
            </a:r>
            <a:r>
              <a:rPr lang="zh-TW" altLang="en-US" sz="2400" dirty="0">
                <a:solidFill>
                  <a:srgbClr val="1F497D">
                    <a:lumMod val="75000"/>
                  </a:srgbClr>
                </a:solidFill>
                <a:latin typeface="Times New Roman" panose="02020603050405020304" pitchFamily="18" charset="0"/>
                <a:cs typeface="Times New Roman" panose="02020603050405020304" pitchFamily="18" charset="0"/>
              </a:rPr>
              <a:t> </a:t>
            </a:r>
            <a:r>
              <a:rPr lang="en-US" altLang="zh-TW" sz="2400" dirty="0">
                <a:solidFill>
                  <a:srgbClr val="1F497D">
                    <a:lumMod val="75000"/>
                  </a:srgbClr>
                </a:solidFill>
                <a:latin typeface="Times New Roman" panose="02020603050405020304" pitchFamily="18" charset="0"/>
                <a:cs typeface="Times New Roman" panose="02020603050405020304" pitchFamily="18" charset="0"/>
              </a:rPr>
              <a:t>network via function decomposition and network slicing for the 5G era,”</a:t>
            </a:r>
            <a:r>
              <a:rPr lang="zh-TW" altLang="en-US" sz="2400" dirty="0">
                <a:solidFill>
                  <a:srgbClr val="1F497D">
                    <a:lumMod val="75000"/>
                  </a:srgbClr>
                </a:solidFill>
                <a:latin typeface="Times New Roman" panose="02020603050405020304" pitchFamily="18" charset="0"/>
                <a:cs typeface="Times New Roman" panose="02020603050405020304" pitchFamily="18" charset="0"/>
              </a:rPr>
              <a:t> </a:t>
            </a:r>
            <a:r>
              <a:rPr lang="en-US" altLang="zh-TW" sz="2400" dirty="0">
                <a:solidFill>
                  <a:srgbClr val="1F497D">
                    <a:lumMod val="75000"/>
                  </a:srgbClr>
                </a:solidFill>
                <a:latin typeface="Times New Roman" panose="02020603050405020304" pitchFamily="18" charset="0"/>
                <a:cs typeface="Times New Roman" panose="02020603050405020304" pitchFamily="18" charset="0"/>
              </a:rPr>
              <a:t>in Proc. IEEE Wireless </a:t>
            </a:r>
            <a:r>
              <a:rPr lang="en-US" altLang="zh-TW" sz="2400" dirty="0" err="1">
                <a:solidFill>
                  <a:srgbClr val="1F497D">
                    <a:lumMod val="75000"/>
                  </a:srgbClr>
                </a:solidFill>
                <a:latin typeface="Times New Roman" panose="02020603050405020304" pitchFamily="18" charset="0"/>
                <a:cs typeface="Times New Roman" panose="02020603050405020304" pitchFamily="18" charset="0"/>
              </a:rPr>
              <a:t>Commun</a:t>
            </a:r>
            <a:r>
              <a:rPr lang="en-US" altLang="zh-TW" sz="2400" dirty="0">
                <a:solidFill>
                  <a:srgbClr val="1F497D">
                    <a:lumMod val="75000"/>
                  </a:srgbClr>
                </a:solidFill>
                <a:latin typeface="Times New Roman" panose="02020603050405020304" pitchFamily="18" charset="0"/>
                <a:cs typeface="Times New Roman" panose="02020603050405020304" pitchFamily="18" charset="0"/>
              </a:rPr>
              <a:t>. </a:t>
            </a:r>
            <a:r>
              <a:rPr lang="en-US" altLang="zh-TW" sz="2400" dirty="0" err="1">
                <a:solidFill>
                  <a:srgbClr val="1F497D">
                    <a:lumMod val="75000"/>
                  </a:srgbClr>
                </a:solidFill>
                <a:latin typeface="Times New Roman" panose="02020603050405020304" pitchFamily="18" charset="0"/>
                <a:cs typeface="Times New Roman" panose="02020603050405020304" pitchFamily="18" charset="0"/>
              </a:rPr>
              <a:t>Netw</a:t>
            </a:r>
            <a:r>
              <a:rPr lang="en-US" altLang="zh-TW" sz="2400" dirty="0">
                <a:solidFill>
                  <a:srgbClr val="1F497D">
                    <a:lumMod val="75000"/>
                  </a:srgbClr>
                </a:solidFill>
                <a:latin typeface="Times New Roman" panose="02020603050405020304" pitchFamily="18" charset="0"/>
                <a:cs typeface="Times New Roman" panose="02020603050405020304" pitchFamily="18" charset="0"/>
              </a:rPr>
              <a:t>. Conf., Doha, Qatar, Apr. 2016,</a:t>
            </a:r>
            <a:r>
              <a:rPr lang="zh-TW" altLang="en-US" sz="2400" dirty="0">
                <a:solidFill>
                  <a:srgbClr val="1F497D">
                    <a:lumMod val="75000"/>
                  </a:srgbClr>
                </a:solidFill>
                <a:latin typeface="Times New Roman" panose="02020603050405020304" pitchFamily="18" charset="0"/>
                <a:cs typeface="Times New Roman" panose="02020603050405020304" pitchFamily="18" charset="0"/>
              </a:rPr>
              <a:t> </a:t>
            </a:r>
            <a:r>
              <a:rPr lang="en-US" altLang="zh-TW" sz="2400" dirty="0">
                <a:solidFill>
                  <a:srgbClr val="1F497D">
                    <a:lumMod val="75000"/>
                  </a:srgbClr>
                </a:solidFill>
                <a:latin typeface="Times New Roman" panose="02020603050405020304" pitchFamily="18" charset="0"/>
                <a:cs typeface="Times New Roman" panose="02020603050405020304" pitchFamily="18" charset="0"/>
              </a:rPr>
              <a:t>pp. 90–96.</a:t>
            </a:r>
          </a:p>
          <a:p>
            <a:pPr lvl="0"/>
            <a:r>
              <a:rPr lang="en-US" altLang="zh-TW" sz="2400" dirty="0">
                <a:solidFill>
                  <a:srgbClr val="1F497D">
                    <a:lumMod val="75000"/>
                  </a:srgbClr>
                </a:solidFill>
                <a:latin typeface="Times New Roman" panose="02020603050405020304" pitchFamily="18" charset="0"/>
                <a:cs typeface="Times New Roman" panose="02020603050405020304" pitchFamily="18" charset="0"/>
              </a:rPr>
              <a:t>[16] F. Z. </a:t>
            </a:r>
            <a:r>
              <a:rPr lang="en-US" altLang="zh-TW" sz="2400" dirty="0" err="1">
                <a:solidFill>
                  <a:srgbClr val="1F497D">
                    <a:lumMod val="75000"/>
                  </a:srgbClr>
                </a:solidFill>
                <a:latin typeface="Times New Roman" panose="02020603050405020304" pitchFamily="18" charset="0"/>
                <a:cs typeface="Times New Roman" panose="02020603050405020304" pitchFamily="18" charset="0"/>
              </a:rPr>
              <a:t>Yousaf</a:t>
            </a:r>
            <a:r>
              <a:rPr lang="en-US" altLang="zh-TW" sz="2400" dirty="0">
                <a:solidFill>
                  <a:srgbClr val="1F497D">
                    <a:lumMod val="75000"/>
                  </a:srgbClr>
                </a:solidFill>
                <a:latin typeface="Times New Roman" panose="02020603050405020304" pitchFamily="18" charset="0"/>
                <a:cs typeface="Times New Roman" panose="02020603050405020304" pitchFamily="18" charset="0"/>
              </a:rPr>
              <a:t>, P. </a:t>
            </a:r>
            <a:r>
              <a:rPr lang="en-US" altLang="zh-TW" sz="2400" dirty="0" err="1">
                <a:solidFill>
                  <a:srgbClr val="1F497D">
                    <a:lumMod val="75000"/>
                  </a:srgbClr>
                </a:solidFill>
                <a:latin typeface="Times New Roman" panose="02020603050405020304" pitchFamily="18" charset="0"/>
                <a:cs typeface="Times New Roman" panose="02020603050405020304" pitchFamily="18" charset="0"/>
              </a:rPr>
              <a:t>Loureiro</a:t>
            </a:r>
            <a:r>
              <a:rPr lang="en-US" altLang="zh-TW" sz="2400" dirty="0">
                <a:solidFill>
                  <a:srgbClr val="1F497D">
                    <a:lumMod val="75000"/>
                  </a:srgbClr>
                </a:solidFill>
                <a:latin typeface="Times New Roman" panose="02020603050405020304" pitchFamily="18" charset="0"/>
                <a:cs typeface="Times New Roman" panose="02020603050405020304" pitchFamily="18" charset="0"/>
              </a:rPr>
              <a:t>, F. </a:t>
            </a:r>
            <a:r>
              <a:rPr lang="en-US" altLang="zh-TW" sz="2400" dirty="0" err="1">
                <a:solidFill>
                  <a:srgbClr val="1F497D">
                    <a:lumMod val="75000"/>
                  </a:srgbClr>
                </a:solidFill>
                <a:latin typeface="Times New Roman" panose="02020603050405020304" pitchFamily="18" charset="0"/>
                <a:cs typeface="Times New Roman" panose="02020603050405020304" pitchFamily="18" charset="0"/>
              </a:rPr>
              <a:t>Zdarsky</a:t>
            </a:r>
            <a:r>
              <a:rPr lang="en-US" altLang="zh-TW" sz="2400" dirty="0">
                <a:solidFill>
                  <a:srgbClr val="1F497D">
                    <a:lumMod val="75000"/>
                  </a:srgbClr>
                </a:solidFill>
                <a:latin typeface="Times New Roman" panose="02020603050405020304" pitchFamily="18" charset="0"/>
                <a:cs typeface="Times New Roman" panose="02020603050405020304" pitchFamily="18" charset="0"/>
              </a:rPr>
              <a:t>, T. </a:t>
            </a:r>
            <a:r>
              <a:rPr lang="en-US" altLang="zh-TW" sz="2400" dirty="0" err="1">
                <a:solidFill>
                  <a:srgbClr val="1F497D">
                    <a:lumMod val="75000"/>
                  </a:srgbClr>
                </a:solidFill>
                <a:latin typeface="Times New Roman" panose="02020603050405020304" pitchFamily="18" charset="0"/>
                <a:cs typeface="Times New Roman" panose="02020603050405020304" pitchFamily="18" charset="0"/>
              </a:rPr>
              <a:t>Taleb</a:t>
            </a:r>
            <a:r>
              <a:rPr lang="en-US" altLang="zh-TW" sz="2400" dirty="0">
                <a:solidFill>
                  <a:srgbClr val="1F497D">
                    <a:lumMod val="75000"/>
                  </a:srgbClr>
                </a:solidFill>
                <a:latin typeface="Times New Roman" panose="02020603050405020304" pitchFamily="18" charset="0"/>
                <a:cs typeface="Times New Roman" panose="02020603050405020304" pitchFamily="18" charset="0"/>
              </a:rPr>
              <a:t>, and M. </a:t>
            </a:r>
            <a:r>
              <a:rPr lang="en-US" altLang="zh-TW" sz="2400" dirty="0" err="1">
                <a:solidFill>
                  <a:srgbClr val="1F497D">
                    <a:lumMod val="75000"/>
                  </a:srgbClr>
                </a:solidFill>
                <a:latin typeface="Times New Roman" panose="02020603050405020304" pitchFamily="18" charset="0"/>
                <a:cs typeface="Times New Roman" panose="02020603050405020304" pitchFamily="18" charset="0"/>
              </a:rPr>
              <a:t>Liebsch</a:t>
            </a:r>
            <a:r>
              <a:rPr lang="en-US" altLang="zh-TW" sz="2400" dirty="0">
                <a:solidFill>
                  <a:srgbClr val="1F497D">
                    <a:lumMod val="75000"/>
                  </a:srgbClr>
                </a:solidFill>
                <a:latin typeface="Times New Roman" panose="02020603050405020304" pitchFamily="18" charset="0"/>
                <a:cs typeface="Times New Roman" panose="02020603050405020304" pitchFamily="18" charset="0"/>
              </a:rPr>
              <a:t>, “Cost</a:t>
            </a:r>
            <a:r>
              <a:rPr lang="zh-TW" altLang="en-US" sz="2400" dirty="0">
                <a:solidFill>
                  <a:srgbClr val="1F497D">
                    <a:lumMod val="75000"/>
                  </a:srgbClr>
                </a:solidFill>
                <a:latin typeface="Times New Roman" panose="02020603050405020304" pitchFamily="18" charset="0"/>
                <a:cs typeface="Times New Roman" panose="02020603050405020304" pitchFamily="18" charset="0"/>
              </a:rPr>
              <a:t> </a:t>
            </a:r>
            <a:r>
              <a:rPr lang="en-US" altLang="zh-TW" sz="2400" dirty="0">
                <a:solidFill>
                  <a:srgbClr val="1F497D">
                    <a:lumMod val="75000"/>
                  </a:srgbClr>
                </a:solidFill>
                <a:latin typeface="Times New Roman" panose="02020603050405020304" pitchFamily="18" charset="0"/>
                <a:cs typeface="Times New Roman" panose="02020603050405020304" pitchFamily="18" charset="0"/>
              </a:rPr>
              <a:t>analysis of initial deployment strategies for virtualized mobile core</a:t>
            </a:r>
            <a:r>
              <a:rPr lang="zh-TW" altLang="en-US" sz="2400" dirty="0">
                <a:solidFill>
                  <a:srgbClr val="1F497D">
                    <a:lumMod val="75000"/>
                  </a:srgbClr>
                </a:solidFill>
                <a:latin typeface="Times New Roman" panose="02020603050405020304" pitchFamily="18" charset="0"/>
                <a:cs typeface="Times New Roman" panose="02020603050405020304" pitchFamily="18" charset="0"/>
              </a:rPr>
              <a:t> </a:t>
            </a:r>
            <a:r>
              <a:rPr lang="en-US" altLang="zh-TW" sz="2400" dirty="0">
                <a:solidFill>
                  <a:srgbClr val="1F497D">
                    <a:lumMod val="75000"/>
                  </a:srgbClr>
                </a:solidFill>
                <a:latin typeface="Times New Roman" panose="02020603050405020304" pitchFamily="18" charset="0"/>
                <a:cs typeface="Times New Roman" panose="02020603050405020304" pitchFamily="18" charset="0"/>
              </a:rPr>
              <a:t>network functions,” IEEE </a:t>
            </a:r>
            <a:r>
              <a:rPr lang="en-US" altLang="zh-TW" sz="2400" dirty="0" err="1">
                <a:solidFill>
                  <a:srgbClr val="1F497D">
                    <a:lumMod val="75000"/>
                  </a:srgbClr>
                </a:solidFill>
                <a:latin typeface="Times New Roman" panose="02020603050405020304" pitchFamily="18" charset="0"/>
                <a:cs typeface="Times New Roman" panose="02020603050405020304" pitchFamily="18" charset="0"/>
              </a:rPr>
              <a:t>Commun</a:t>
            </a:r>
            <a:r>
              <a:rPr lang="en-US" altLang="zh-TW" sz="2400" dirty="0">
                <a:solidFill>
                  <a:srgbClr val="1F497D">
                    <a:lumMod val="75000"/>
                  </a:srgbClr>
                </a:solidFill>
                <a:latin typeface="Times New Roman" panose="02020603050405020304" pitchFamily="18" charset="0"/>
                <a:cs typeface="Times New Roman" panose="02020603050405020304" pitchFamily="18" charset="0"/>
              </a:rPr>
              <a:t>. Mag., vol. 53, no. 12, pp. 60–66,</a:t>
            </a:r>
            <a:r>
              <a:rPr lang="zh-TW" altLang="en-US" sz="2400" dirty="0">
                <a:solidFill>
                  <a:srgbClr val="1F497D">
                    <a:lumMod val="75000"/>
                  </a:srgbClr>
                </a:solidFill>
                <a:latin typeface="Times New Roman" panose="02020603050405020304" pitchFamily="18" charset="0"/>
                <a:cs typeface="Times New Roman" panose="02020603050405020304" pitchFamily="18" charset="0"/>
              </a:rPr>
              <a:t> </a:t>
            </a:r>
            <a:r>
              <a:rPr lang="en-US" altLang="zh-TW" sz="2400" dirty="0">
                <a:solidFill>
                  <a:srgbClr val="1F497D">
                    <a:lumMod val="75000"/>
                  </a:srgbClr>
                </a:solidFill>
                <a:latin typeface="Times New Roman" panose="02020603050405020304" pitchFamily="18" charset="0"/>
                <a:cs typeface="Times New Roman" panose="02020603050405020304" pitchFamily="18" charset="0"/>
              </a:rPr>
              <a:t>Dec. 2015</a:t>
            </a:r>
            <a:r>
              <a:rPr lang="en-US" altLang="zh-TW" sz="2400" dirty="0" smtClean="0">
                <a:solidFill>
                  <a:srgbClr val="1F497D">
                    <a:lumMod val="75000"/>
                  </a:srgbClr>
                </a:solidFill>
                <a:latin typeface="Times New Roman" panose="02020603050405020304" pitchFamily="18" charset="0"/>
                <a:cs typeface="Times New Roman" panose="02020603050405020304" pitchFamily="18" charset="0"/>
              </a:rPr>
              <a:t>.</a:t>
            </a:r>
            <a:endParaRPr lang="en-US" altLang="zh-TW" sz="2400" dirty="0">
              <a:solidFill>
                <a:srgbClr val="1F497D">
                  <a:lumMod val="75000"/>
                </a:srgbClr>
              </a:solidFill>
              <a:latin typeface="Times New Roman" panose="02020603050405020304" pitchFamily="18" charset="0"/>
              <a:cs typeface="Times New Roman" panose="02020603050405020304" pitchFamily="18" charset="0"/>
            </a:endParaRPr>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75</a:t>
            </a:fld>
            <a:endParaRPr lang="en-US" altLang="zh-TW"/>
          </a:p>
        </p:txBody>
      </p:sp>
    </p:spTree>
    <p:extLst>
      <p:ext uri="{BB962C8B-B14F-4D97-AF65-F5344CB8AC3E}">
        <p14:creationId xmlns:p14="http://schemas.microsoft.com/office/powerpoint/2010/main" val="340621394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pPr lvl="0"/>
            <a:r>
              <a:rPr lang="en-US" altLang="zh-TW" sz="2400" dirty="0">
                <a:solidFill>
                  <a:srgbClr val="1F497D">
                    <a:lumMod val="75000"/>
                  </a:srgbClr>
                </a:solidFill>
                <a:latin typeface="Times New Roman" panose="02020603050405020304" pitchFamily="18" charset="0"/>
                <a:cs typeface="Times New Roman" panose="02020603050405020304" pitchFamily="18" charset="0"/>
              </a:rPr>
              <a:t>[17] T. </a:t>
            </a:r>
            <a:r>
              <a:rPr lang="en-US" altLang="zh-TW" sz="2400" dirty="0" err="1">
                <a:solidFill>
                  <a:srgbClr val="1F497D">
                    <a:lumMod val="75000"/>
                  </a:srgbClr>
                </a:solidFill>
                <a:latin typeface="Times New Roman" panose="02020603050405020304" pitchFamily="18" charset="0"/>
                <a:cs typeface="Times New Roman" panose="02020603050405020304" pitchFamily="18" charset="0"/>
              </a:rPr>
              <a:t>Taleb</a:t>
            </a:r>
            <a:r>
              <a:rPr lang="en-US" altLang="zh-TW" sz="2400" dirty="0">
                <a:solidFill>
                  <a:srgbClr val="1F497D">
                    <a:lumMod val="75000"/>
                  </a:srgbClr>
                </a:solidFill>
                <a:latin typeface="Times New Roman" panose="02020603050405020304" pitchFamily="18" charset="0"/>
                <a:cs typeface="Times New Roman" panose="02020603050405020304" pitchFamily="18" charset="0"/>
              </a:rPr>
              <a:t>, M. </a:t>
            </a:r>
            <a:r>
              <a:rPr lang="en-US" altLang="zh-TW" sz="2400" dirty="0" err="1">
                <a:solidFill>
                  <a:srgbClr val="1F497D">
                    <a:lumMod val="75000"/>
                  </a:srgbClr>
                </a:solidFill>
                <a:latin typeface="Times New Roman" panose="02020603050405020304" pitchFamily="18" charset="0"/>
                <a:cs typeface="Times New Roman" panose="02020603050405020304" pitchFamily="18" charset="0"/>
              </a:rPr>
              <a:t>Bagaa</a:t>
            </a:r>
            <a:r>
              <a:rPr lang="en-US" altLang="zh-TW" sz="2400" dirty="0">
                <a:solidFill>
                  <a:srgbClr val="1F497D">
                    <a:lumMod val="75000"/>
                  </a:srgbClr>
                </a:solidFill>
                <a:latin typeface="Times New Roman" panose="02020603050405020304" pitchFamily="18" charset="0"/>
                <a:cs typeface="Times New Roman" panose="02020603050405020304" pitchFamily="18" charset="0"/>
              </a:rPr>
              <a:t>, and A. </a:t>
            </a:r>
            <a:r>
              <a:rPr lang="en-US" altLang="zh-TW" sz="2400" dirty="0" err="1">
                <a:solidFill>
                  <a:srgbClr val="1F497D">
                    <a:lumMod val="75000"/>
                  </a:srgbClr>
                </a:solidFill>
                <a:latin typeface="Times New Roman" panose="02020603050405020304" pitchFamily="18" charset="0"/>
                <a:cs typeface="Times New Roman" panose="02020603050405020304" pitchFamily="18" charset="0"/>
              </a:rPr>
              <a:t>Ksentini</a:t>
            </a:r>
            <a:r>
              <a:rPr lang="en-US" altLang="zh-TW" sz="2400" dirty="0">
                <a:solidFill>
                  <a:srgbClr val="1F497D">
                    <a:lumMod val="75000"/>
                  </a:srgbClr>
                </a:solidFill>
                <a:latin typeface="Times New Roman" panose="02020603050405020304" pitchFamily="18" charset="0"/>
                <a:cs typeface="Times New Roman" panose="02020603050405020304" pitchFamily="18" charset="0"/>
              </a:rPr>
              <a:t>, “User mobility-aware virtual</a:t>
            </a:r>
            <a:r>
              <a:rPr lang="zh-TW" altLang="en-US" sz="2400" dirty="0">
                <a:solidFill>
                  <a:srgbClr val="1F497D">
                    <a:lumMod val="75000"/>
                  </a:srgbClr>
                </a:solidFill>
                <a:latin typeface="Times New Roman" panose="02020603050405020304" pitchFamily="18" charset="0"/>
                <a:cs typeface="Times New Roman" panose="02020603050405020304" pitchFamily="18" charset="0"/>
              </a:rPr>
              <a:t> </a:t>
            </a:r>
            <a:r>
              <a:rPr lang="en-US" altLang="zh-TW" sz="2400" dirty="0">
                <a:solidFill>
                  <a:srgbClr val="1F497D">
                    <a:lumMod val="75000"/>
                  </a:srgbClr>
                </a:solidFill>
                <a:latin typeface="Times New Roman" panose="02020603050405020304" pitchFamily="18" charset="0"/>
                <a:cs typeface="Times New Roman" panose="02020603050405020304" pitchFamily="18" charset="0"/>
              </a:rPr>
              <a:t>network function placement for virtual 5G network infrastructure,”</a:t>
            </a:r>
            <a:r>
              <a:rPr lang="zh-TW" altLang="en-US" sz="2400" dirty="0">
                <a:solidFill>
                  <a:srgbClr val="1F497D">
                    <a:lumMod val="75000"/>
                  </a:srgbClr>
                </a:solidFill>
                <a:latin typeface="Times New Roman" panose="02020603050405020304" pitchFamily="18" charset="0"/>
                <a:cs typeface="Times New Roman" panose="02020603050405020304" pitchFamily="18" charset="0"/>
              </a:rPr>
              <a:t> </a:t>
            </a:r>
            <a:r>
              <a:rPr lang="en-US" altLang="zh-TW" sz="2400" dirty="0">
                <a:solidFill>
                  <a:srgbClr val="1F497D">
                    <a:lumMod val="75000"/>
                  </a:srgbClr>
                </a:solidFill>
                <a:latin typeface="Times New Roman" panose="02020603050405020304" pitchFamily="18" charset="0"/>
                <a:cs typeface="Times New Roman" panose="02020603050405020304" pitchFamily="18" charset="0"/>
              </a:rPr>
              <a:t>in Proc. IEEE Int. Conf. </a:t>
            </a:r>
            <a:r>
              <a:rPr lang="en-US" altLang="zh-TW" sz="2400" dirty="0" err="1">
                <a:solidFill>
                  <a:srgbClr val="1F497D">
                    <a:lumMod val="75000"/>
                  </a:srgbClr>
                </a:solidFill>
                <a:latin typeface="Times New Roman" panose="02020603050405020304" pitchFamily="18" charset="0"/>
                <a:cs typeface="Times New Roman" panose="02020603050405020304" pitchFamily="18" charset="0"/>
              </a:rPr>
              <a:t>Commun</a:t>
            </a:r>
            <a:r>
              <a:rPr lang="en-US" altLang="zh-TW" sz="2400" dirty="0">
                <a:solidFill>
                  <a:srgbClr val="1F497D">
                    <a:lumMod val="75000"/>
                  </a:srgbClr>
                </a:solidFill>
                <a:latin typeface="Times New Roman" panose="02020603050405020304" pitchFamily="18" charset="0"/>
                <a:cs typeface="Times New Roman" panose="02020603050405020304" pitchFamily="18" charset="0"/>
              </a:rPr>
              <a:t>. (ICC), London, U.K., Jun. 2015,</a:t>
            </a:r>
            <a:r>
              <a:rPr lang="zh-TW" altLang="en-US" sz="2400" dirty="0">
                <a:solidFill>
                  <a:srgbClr val="1F497D">
                    <a:lumMod val="75000"/>
                  </a:srgbClr>
                </a:solidFill>
                <a:latin typeface="Times New Roman" panose="02020603050405020304" pitchFamily="18" charset="0"/>
                <a:cs typeface="Times New Roman" panose="02020603050405020304" pitchFamily="18" charset="0"/>
              </a:rPr>
              <a:t> </a:t>
            </a:r>
            <a:r>
              <a:rPr lang="en-US" altLang="zh-TW" sz="2400" dirty="0">
                <a:solidFill>
                  <a:srgbClr val="1F497D">
                    <a:lumMod val="75000"/>
                  </a:srgbClr>
                </a:solidFill>
                <a:latin typeface="Times New Roman" panose="02020603050405020304" pitchFamily="18" charset="0"/>
                <a:cs typeface="Times New Roman" panose="02020603050405020304" pitchFamily="18" charset="0"/>
              </a:rPr>
              <a:t>pp. 3879–3884.</a:t>
            </a:r>
          </a:p>
          <a:p>
            <a:pPr lvl="0"/>
            <a:r>
              <a:rPr lang="en-US" altLang="zh-TW" sz="2400" dirty="0">
                <a:solidFill>
                  <a:srgbClr val="1F497D">
                    <a:lumMod val="75000"/>
                  </a:srgbClr>
                </a:solidFill>
                <a:latin typeface="Times New Roman" panose="02020603050405020304" pitchFamily="18" charset="0"/>
                <a:cs typeface="Times New Roman" panose="02020603050405020304" pitchFamily="18" charset="0"/>
              </a:rPr>
              <a:t>[18] Z. A. </a:t>
            </a:r>
            <a:r>
              <a:rPr lang="en-US" altLang="zh-TW" sz="2400" dirty="0" err="1">
                <a:solidFill>
                  <a:srgbClr val="1F497D">
                    <a:lumMod val="75000"/>
                  </a:srgbClr>
                </a:solidFill>
                <a:latin typeface="Times New Roman" panose="02020603050405020304" pitchFamily="18" charset="0"/>
                <a:cs typeface="Times New Roman" panose="02020603050405020304" pitchFamily="18" charset="0"/>
              </a:rPr>
              <a:t>Qazi</a:t>
            </a:r>
            <a:r>
              <a:rPr lang="en-US" altLang="zh-TW" sz="2400" dirty="0">
                <a:solidFill>
                  <a:srgbClr val="1F497D">
                    <a:lumMod val="75000"/>
                  </a:srgbClr>
                </a:solidFill>
                <a:latin typeface="Times New Roman" panose="02020603050405020304" pitchFamily="18" charset="0"/>
                <a:cs typeface="Times New Roman" panose="02020603050405020304" pitchFamily="18" charset="0"/>
              </a:rPr>
              <a:t>, P. K. </a:t>
            </a:r>
            <a:r>
              <a:rPr lang="en-US" altLang="zh-TW" sz="2400" dirty="0" err="1">
                <a:solidFill>
                  <a:srgbClr val="1F497D">
                    <a:lumMod val="75000"/>
                  </a:srgbClr>
                </a:solidFill>
                <a:latin typeface="Times New Roman" panose="02020603050405020304" pitchFamily="18" charset="0"/>
                <a:cs typeface="Times New Roman" panose="02020603050405020304" pitchFamily="18" charset="0"/>
              </a:rPr>
              <a:t>Penumarthi</a:t>
            </a:r>
            <a:r>
              <a:rPr lang="en-US" altLang="zh-TW" sz="2400" dirty="0">
                <a:solidFill>
                  <a:srgbClr val="1F497D">
                    <a:lumMod val="75000"/>
                  </a:srgbClr>
                </a:solidFill>
                <a:latin typeface="Times New Roman" panose="02020603050405020304" pitchFamily="18" charset="0"/>
                <a:cs typeface="Times New Roman" panose="02020603050405020304" pitchFamily="18" charset="0"/>
              </a:rPr>
              <a:t>, V. </a:t>
            </a:r>
            <a:r>
              <a:rPr lang="en-US" altLang="zh-TW" sz="2400" dirty="0" err="1">
                <a:solidFill>
                  <a:srgbClr val="1F497D">
                    <a:lumMod val="75000"/>
                  </a:srgbClr>
                </a:solidFill>
                <a:latin typeface="Times New Roman" panose="02020603050405020304" pitchFamily="18" charset="0"/>
                <a:cs typeface="Times New Roman" panose="02020603050405020304" pitchFamily="18" charset="0"/>
              </a:rPr>
              <a:t>Sekar</a:t>
            </a:r>
            <a:r>
              <a:rPr lang="en-US" altLang="zh-TW" sz="2400" dirty="0">
                <a:solidFill>
                  <a:srgbClr val="1F497D">
                    <a:lumMod val="75000"/>
                  </a:srgbClr>
                </a:solidFill>
                <a:latin typeface="Times New Roman" panose="02020603050405020304" pitchFamily="18" charset="0"/>
                <a:cs typeface="Times New Roman" panose="02020603050405020304" pitchFamily="18" charset="0"/>
              </a:rPr>
              <a:t>, V. </a:t>
            </a:r>
            <a:r>
              <a:rPr lang="en-US" altLang="zh-TW" sz="2400" dirty="0" err="1">
                <a:solidFill>
                  <a:srgbClr val="1F497D">
                    <a:lumMod val="75000"/>
                  </a:srgbClr>
                </a:solidFill>
                <a:latin typeface="Times New Roman" panose="02020603050405020304" pitchFamily="18" charset="0"/>
                <a:cs typeface="Times New Roman" panose="02020603050405020304" pitchFamily="18" charset="0"/>
              </a:rPr>
              <a:t>Gopalakrishnan</a:t>
            </a:r>
            <a:r>
              <a:rPr lang="en-US" altLang="zh-TW" sz="2400" dirty="0">
                <a:solidFill>
                  <a:srgbClr val="1F497D">
                    <a:lumMod val="75000"/>
                  </a:srgbClr>
                </a:solidFill>
                <a:latin typeface="Times New Roman" panose="02020603050405020304" pitchFamily="18" charset="0"/>
                <a:cs typeface="Times New Roman" panose="02020603050405020304" pitchFamily="18" charset="0"/>
              </a:rPr>
              <a:t>, K. Joshi,</a:t>
            </a:r>
            <a:r>
              <a:rPr lang="zh-TW" altLang="en-US" sz="2400" dirty="0">
                <a:solidFill>
                  <a:srgbClr val="1F497D">
                    <a:lumMod val="75000"/>
                  </a:srgbClr>
                </a:solidFill>
                <a:latin typeface="Times New Roman" panose="02020603050405020304" pitchFamily="18" charset="0"/>
                <a:cs typeface="Times New Roman" panose="02020603050405020304" pitchFamily="18" charset="0"/>
              </a:rPr>
              <a:t> </a:t>
            </a:r>
            <a:r>
              <a:rPr lang="en-US" altLang="zh-TW" sz="2400" dirty="0">
                <a:solidFill>
                  <a:srgbClr val="1F497D">
                    <a:lumMod val="75000"/>
                  </a:srgbClr>
                </a:solidFill>
                <a:latin typeface="Times New Roman" panose="02020603050405020304" pitchFamily="18" charset="0"/>
                <a:cs typeface="Times New Roman" panose="02020603050405020304" pitchFamily="18" charset="0"/>
              </a:rPr>
              <a:t>and S. R. Das, “KLEIN: A minimally disruptive design for an elastic</a:t>
            </a:r>
            <a:r>
              <a:rPr lang="zh-TW" altLang="en-US" sz="2400" dirty="0">
                <a:solidFill>
                  <a:srgbClr val="1F497D">
                    <a:lumMod val="75000"/>
                  </a:srgbClr>
                </a:solidFill>
                <a:latin typeface="Times New Roman" panose="02020603050405020304" pitchFamily="18" charset="0"/>
                <a:cs typeface="Times New Roman" panose="02020603050405020304" pitchFamily="18" charset="0"/>
              </a:rPr>
              <a:t> </a:t>
            </a:r>
            <a:r>
              <a:rPr lang="en-US" altLang="zh-TW" sz="2400" dirty="0">
                <a:solidFill>
                  <a:srgbClr val="1F497D">
                    <a:lumMod val="75000"/>
                  </a:srgbClr>
                </a:solidFill>
                <a:latin typeface="Times New Roman" panose="02020603050405020304" pitchFamily="18" charset="0"/>
                <a:cs typeface="Times New Roman" panose="02020603050405020304" pitchFamily="18" charset="0"/>
              </a:rPr>
              <a:t>cellular core,” in Proc. </a:t>
            </a:r>
            <a:r>
              <a:rPr lang="en-US" altLang="zh-TW" sz="2400" dirty="0" err="1">
                <a:solidFill>
                  <a:srgbClr val="1F497D">
                    <a:lumMod val="75000"/>
                  </a:srgbClr>
                </a:solidFill>
                <a:latin typeface="Times New Roman" panose="02020603050405020304" pitchFamily="18" charset="0"/>
                <a:cs typeface="Times New Roman" panose="02020603050405020304" pitchFamily="18" charset="0"/>
              </a:rPr>
              <a:t>Symp</a:t>
            </a:r>
            <a:r>
              <a:rPr lang="en-US" altLang="zh-TW" sz="2400" dirty="0">
                <a:solidFill>
                  <a:srgbClr val="1F497D">
                    <a:lumMod val="75000"/>
                  </a:srgbClr>
                </a:solidFill>
                <a:latin typeface="Times New Roman" panose="02020603050405020304" pitchFamily="18" charset="0"/>
                <a:cs typeface="Times New Roman" panose="02020603050405020304" pitchFamily="18" charset="0"/>
              </a:rPr>
              <a:t>. SDN Res. (SOSR), Santa Clara, CA, USA,</a:t>
            </a:r>
            <a:r>
              <a:rPr lang="zh-TW" altLang="en-US" sz="2400" dirty="0">
                <a:solidFill>
                  <a:srgbClr val="1F497D">
                    <a:lumMod val="75000"/>
                  </a:srgbClr>
                </a:solidFill>
                <a:latin typeface="Times New Roman" panose="02020603050405020304" pitchFamily="18" charset="0"/>
                <a:cs typeface="Times New Roman" panose="02020603050405020304" pitchFamily="18" charset="0"/>
              </a:rPr>
              <a:t> </a:t>
            </a:r>
            <a:r>
              <a:rPr lang="en-US" altLang="zh-TW" sz="2400" dirty="0">
                <a:solidFill>
                  <a:srgbClr val="1F497D">
                    <a:lumMod val="75000"/>
                  </a:srgbClr>
                </a:solidFill>
                <a:latin typeface="Times New Roman" panose="02020603050405020304" pitchFamily="18" charset="0"/>
                <a:cs typeface="Times New Roman" panose="02020603050405020304" pitchFamily="18" charset="0"/>
              </a:rPr>
              <a:t>Mar. 2016, pp. 1–12.</a:t>
            </a:r>
            <a:r>
              <a:rPr lang="zh-TW" altLang="en-US" sz="2400" dirty="0">
                <a:solidFill>
                  <a:srgbClr val="1F497D">
                    <a:lumMod val="75000"/>
                  </a:srgbClr>
                </a:solidFill>
                <a:latin typeface="Times New Roman" panose="02020603050405020304" pitchFamily="18" charset="0"/>
                <a:cs typeface="Times New Roman" panose="02020603050405020304" pitchFamily="18" charset="0"/>
              </a:rPr>
              <a:t> </a:t>
            </a:r>
            <a:r>
              <a:rPr lang="en-US" altLang="zh-TW" sz="2400" dirty="0">
                <a:solidFill>
                  <a:srgbClr val="1F497D">
                    <a:lumMod val="75000"/>
                  </a:srgbClr>
                </a:solidFill>
                <a:latin typeface="Times New Roman" panose="02020603050405020304" pitchFamily="18" charset="0"/>
                <a:cs typeface="Times New Roman" panose="02020603050405020304" pitchFamily="18" charset="0"/>
              </a:rPr>
              <a:t>[19] A. </a:t>
            </a:r>
            <a:r>
              <a:rPr lang="en-US" altLang="zh-TW" sz="2400" dirty="0" err="1">
                <a:solidFill>
                  <a:srgbClr val="1F497D">
                    <a:lumMod val="75000"/>
                  </a:srgbClr>
                </a:solidFill>
                <a:latin typeface="Times New Roman" panose="02020603050405020304" pitchFamily="18" charset="0"/>
                <a:cs typeface="Times New Roman" panose="02020603050405020304" pitchFamily="18" charset="0"/>
              </a:rPr>
              <a:t>Roozbeh</a:t>
            </a:r>
            <a:r>
              <a:rPr lang="en-US" altLang="zh-TW" sz="2400" dirty="0">
                <a:solidFill>
                  <a:srgbClr val="1F497D">
                    <a:lumMod val="75000"/>
                  </a:srgbClr>
                </a:solidFill>
                <a:latin typeface="Times New Roman" panose="02020603050405020304" pitchFamily="18" charset="0"/>
                <a:cs typeface="Times New Roman" panose="02020603050405020304" pitchFamily="18" charset="0"/>
              </a:rPr>
              <a:t>, “Distributed cloud and de-centralized control plane:</a:t>
            </a:r>
            <a:r>
              <a:rPr lang="zh-TW" altLang="en-US" sz="2400" dirty="0">
                <a:solidFill>
                  <a:srgbClr val="1F497D">
                    <a:lumMod val="75000"/>
                  </a:srgbClr>
                </a:solidFill>
                <a:latin typeface="Times New Roman" panose="02020603050405020304" pitchFamily="18" charset="0"/>
                <a:cs typeface="Times New Roman" panose="02020603050405020304" pitchFamily="18" charset="0"/>
              </a:rPr>
              <a:t> </a:t>
            </a:r>
            <a:r>
              <a:rPr lang="en-US" altLang="zh-TW" sz="2400" dirty="0">
                <a:solidFill>
                  <a:srgbClr val="1F497D">
                    <a:lumMod val="75000"/>
                  </a:srgbClr>
                </a:solidFill>
                <a:latin typeface="Times New Roman" panose="02020603050405020304" pitchFamily="18" charset="0"/>
                <a:cs typeface="Times New Roman" panose="02020603050405020304" pitchFamily="18" charset="0"/>
              </a:rPr>
              <a:t>A proposal for scalable control plane for 5G,” in Proc. IEEE/ACM. 8</a:t>
            </a:r>
            <a:r>
              <a:rPr lang="en-US" altLang="zh-TW" sz="2400" baseline="30000" dirty="0">
                <a:solidFill>
                  <a:srgbClr val="1F497D">
                    <a:lumMod val="75000"/>
                  </a:srgbClr>
                </a:solidFill>
                <a:latin typeface="Times New Roman" panose="02020603050405020304" pitchFamily="18" charset="0"/>
                <a:cs typeface="Times New Roman" panose="02020603050405020304" pitchFamily="18" charset="0"/>
              </a:rPr>
              <a:t>th</a:t>
            </a:r>
            <a:r>
              <a:rPr lang="zh-TW" altLang="en-US" sz="2400" dirty="0">
                <a:solidFill>
                  <a:srgbClr val="1F497D">
                    <a:lumMod val="75000"/>
                  </a:srgbClr>
                </a:solidFill>
                <a:latin typeface="Times New Roman" panose="02020603050405020304" pitchFamily="18" charset="0"/>
                <a:cs typeface="Times New Roman" panose="02020603050405020304" pitchFamily="18" charset="0"/>
              </a:rPr>
              <a:t> </a:t>
            </a:r>
            <a:r>
              <a:rPr lang="en-US" altLang="zh-TW" sz="2400" dirty="0">
                <a:solidFill>
                  <a:srgbClr val="1F497D">
                    <a:lumMod val="75000"/>
                  </a:srgbClr>
                </a:solidFill>
                <a:latin typeface="Times New Roman" panose="02020603050405020304" pitchFamily="18" charset="0"/>
                <a:cs typeface="Times New Roman" panose="02020603050405020304" pitchFamily="18" charset="0"/>
              </a:rPr>
              <a:t>Int. Conf. Utility Cloud </a:t>
            </a:r>
            <a:r>
              <a:rPr lang="en-US" altLang="zh-TW" sz="2400" dirty="0" err="1">
                <a:solidFill>
                  <a:srgbClr val="1F497D">
                    <a:lumMod val="75000"/>
                  </a:srgbClr>
                </a:solidFill>
                <a:latin typeface="Times New Roman" panose="02020603050405020304" pitchFamily="18" charset="0"/>
                <a:cs typeface="Times New Roman" panose="02020603050405020304" pitchFamily="18" charset="0"/>
              </a:rPr>
              <a:t>Comput</a:t>
            </a:r>
            <a:r>
              <a:rPr lang="en-US" altLang="zh-TW" sz="2400" dirty="0">
                <a:solidFill>
                  <a:srgbClr val="1F497D">
                    <a:lumMod val="75000"/>
                  </a:srgbClr>
                </a:solidFill>
                <a:latin typeface="Times New Roman" panose="02020603050405020304" pitchFamily="18" charset="0"/>
                <a:cs typeface="Times New Roman" panose="02020603050405020304" pitchFamily="18" charset="0"/>
              </a:rPr>
              <a:t>. (UCC), Limassol, Cyprus, Dec. 2015,</a:t>
            </a:r>
            <a:r>
              <a:rPr lang="zh-TW" altLang="en-US" sz="2400" dirty="0">
                <a:solidFill>
                  <a:srgbClr val="1F497D">
                    <a:lumMod val="75000"/>
                  </a:srgbClr>
                </a:solidFill>
                <a:latin typeface="Times New Roman" panose="02020603050405020304" pitchFamily="18" charset="0"/>
                <a:cs typeface="Times New Roman" panose="02020603050405020304" pitchFamily="18" charset="0"/>
              </a:rPr>
              <a:t> </a:t>
            </a:r>
            <a:r>
              <a:rPr lang="en-US" altLang="zh-TW" sz="2400" dirty="0">
                <a:solidFill>
                  <a:srgbClr val="1F497D">
                    <a:lumMod val="75000"/>
                  </a:srgbClr>
                </a:solidFill>
                <a:latin typeface="Times New Roman" panose="02020603050405020304" pitchFamily="18" charset="0"/>
                <a:cs typeface="Times New Roman" panose="02020603050405020304" pitchFamily="18" charset="0"/>
              </a:rPr>
              <a:t>pp. 348–353.</a:t>
            </a:r>
          </a:p>
          <a:p>
            <a:pPr lvl="0"/>
            <a:r>
              <a:rPr lang="en-US" altLang="zh-TW" sz="2400" dirty="0">
                <a:solidFill>
                  <a:srgbClr val="1F497D">
                    <a:lumMod val="75000"/>
                  </a:srgbClr>
                </a:solidFill>
                <a:latin typeface="Times New Roman" panose="02020603050405020304" pitchFamily="18" charset="0"/>
                <a:cs typeface="Times New Roman" panose="02020603050405020304" pitchFamily="18" charset="0"/>
              </a:rPr>
              <a:t>[20] H. Baba, M. Matsumoto, and K. Noritake, “Lightweight virtualized</a:t>
            </a:r>
            <a:r>
              <a:rPr lang="zh-TW" altLang="en-US" sz="2400" dirty="0">
                <a:solidFill>
                  <a:srgbClr val="1F497D">
                    <a:lumMod val="75000"/>
                  </a:srgbClr>
                </a:solidFill>
                <a:latin typeface="Times New Roman" panose="02020603050405020304" pitchFamily="18" charset="0"/>
                <a:cs typeface="Times New Roman" panose="02020603050405020304" pitchFamily="18" charset="0"/>
              </a:rPr>
              <a:t> </a:t>
            </a:r>
            <a:r>
              <a:rPr lang="en-US" altLang="zh-TW" sz="2400" dirty="0">
                <a:solidFill>
                  <a:srgbClr val="1F497D">
                    <a:lumMod val="75000"/>
                  </a:srgbClr>
                </a:solidFill>
                <a:latin typeface="Times New Roman" panose="02020603050405020304" pitchFamily="18" charset="0"/>
                <a:cs typeface="Times New Roman" panose="02020603050405020304" pitchFamily="18" charset="0"/>
              </a:rPr>
              <a:t>evolved packet core architecture for future mobile communication,” in</a:t>
            </a:r>
            <a:r>
              <a:rPr lang="zh-TW" altLang="en-US" sz="2400" dirty="0">
                <a:solidFill>
                  <a:srgbClr val="1F497D">
                    <a:lumMod val="75000"/>
                  </a:srgbClr>
                </a:solidFill>
                <a:latin typeface="Times New Roman" panose="02020603050405020304" pitchFamily="18" charset="0"/>
                <a:cs typeface="Times New Roman" panose="02020603050405020304" pitchFamily="18" charset="0"/>
              </a:rPr>
              <a:t> </a:t>
            </a:r>
            <a:r>
              <a:rPr lang="en-US" altLang="zh-TW" sz="2400" dirty="0">
                <a:solidFill>
                  <a:srgbClr val="1F497D">
                    <a:lumMod val="75000"/>
                  </a:srgbClr>
                </a:solidFill>
                <a:latin typeface="Times New Roman" panose="02020603050405020304" pitchFamily="18" charset="0"/>
                <a:cs typeface="Times New Roman" panose="02020603050405020304" pitchFamily="18" charset="0"/>
              </a:rPr>
              <a:t>Proc. IEEE Wireless </a:t>
            </a:r>
            <a:r>
              <a:rPr lang="en-US" altLang="zh-TW" sz="2400" dirty="0" err="1">
                <a:solidFill>
                  <a:srgbClr val="1F497D">
                    <a:lumMod val="75000"/>
                  </a:srgbClr>
                </a:solidFill>
                <a:latin typeface="Times New Roman" panose="02020603050405020304" pitchFamily="18" charset="0"/>
                <a:cs typeface="Times New Roman" panose="02020603050405020304" pitchFamily="18" charset="0"/>
              </a:rPr>
              <a:t>Commun</a:t>
            </a:r>
            <a:r>
              <a:rPr lang="en-US" altLang="zh-TW" sz="2400" dirty="0">
                <a:solidFill>
                  <a:srgbClr val="1F497D">
                    <a:lumMod val="75000"/>
                  </a:srgbClr>
                </a:solidFill>
                <a:latin typeface="Times New Roman" panose="02020603050405020304" pitchFamily="18" charset="0"/>
                <a:cs typeface="Times New Roman" panose="02020603050405020304" pitchFamily="18" charset="0"/>
              </a:rPr>
              <a:t>. </a:t>
            </a:r>
            <a:r>
              <a:rPr lang="en-US" altLang="zh-TW" sz="2400" dirty="0" err="1">
                <a:solidFill>
                  <a:srgbClr val="1F497D">
                    <a:lumMod val="75000"/>
                  </a:srgbClr>
                </a:solidFill>
                <a:latin typeface="Times New Roman" panose="02020603050405020304" pitchFamily="18" charset="0"/>
                <a:cs typeface="Times New Roman" panose="02020603050405020304" pitchFamily="18" charset="0"/>
              </a:rPr>
              <a:t>Netw</a:t>
            </a:r>
            <a:r>
              <a:rPr lang="en-US" altLang="zh-TW" sz="2400" dirty="0">
                <a:solidFill>
                  <a:srgbClr val="1F497D">
                    <a:lumMod val="75000"/>
                  </a:srgbClr>
                </a:solidFill>
                <a:latin typeface="Times New Roman" panose="02020603050405020304" pitchFamily="18" charset="0"/>
                <a:cs typeface="Times New Roman" panose="02020603050405020304" pitchFamily="18" charset="0"/>
              </a:rPr>
              <a:t>. Conf. (WCNC), New Orleans, LA,</a:t>
            </a:r>
            <a:r>
              <a:rPr lang="zh-TW" altLang="en-US" sz="2400" dirty="0">
                <a:solidFill>
                  <a:srgbClr val="1F497D">
                    <a:lumMod val="75000"/>
                  </a:srgbClr>
                </a:solidFill>
                <a:latin typeface="Times New Roman" panose="02020603050405020304" pitchFamily="18" charset="0"/>
                <a:cs typeface="Times New Roman" panose="02020603050405020304" pitchFamily="18" charset="0"/>
              </a:rPr>
              <a:t> </a:t>
            </a:r>
            <a:r>
              <a:rPr lang="en-US" altLang="zh-TW" sz="2400" dirty="0">
                <a:solidFill>
                  <a:srgbClr val="1F497D">
                    <a:lumMod val="75000"/>
                  </a:srgbClr>
                </a:solidFill>
                <a:latin typeface="Times New Roman" panose="02020603050405020304" pitchFamily="18" charset="0"/>
                <a:cs typeface="Times New Roman" panose="02020603050405020304" pitchFamily="18" charset="0"/>
              </a:rPr>
              <a:t>USA, Mar. 2015, pp. 1811–1816.</a:t>
            </a:r>
            <a:endParaRPr lang="zh-TW" altLang="en-US" sz="2400" dirty="0">
              <a:solidFill>
                <a:srgbClr val="1F497D">
                  <a:lumMod val="75000"/>
                </a:srgbClr>
              </a:solidFill>
              <a:latin typeface="Times New Roman" panose="02020603050405020304" pitchFamily="18" charset="0"/>
              <a:cs typeface="Times New Roman" panose="02020603050405020304" pitchFamily="18" charset="0"/>
            </a:endParaRPr>
          </a:p>
          <a:p>
            <a:pPr lvl="0"/>
            <a:endParaRPr lang="zh-TW" altLang="en-US" dirty="0">
              <a:solidFill>
                <a:srgbClr val="1F497D">
                  <a:lumMod val="75000"/>
                </a:srgbClr>
              </a:solidFill>
            </a:endParaRPr>
          </a:p>
          <a:p>
            <a:pPr lvl="0"/>
            <a:endParaRPr lang="zh-TW" altLang="en-US" dirty="0">
              <a:solidFill>
                <a:srgbClr val="1F497D">
                  <a:lumMod val="75000"/>
                </a:srgbClr>
              </a:solidFill>
            </a:endParaRPr>
          </a:p>
          <a:p>
            <a:endParaRPr lang="zh-TW" altLang="en-US" dirty="0"/>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76</a:t>
            </a:fld>
            <a:endParaRPr lang="en-US" altLang="zh-TW"/>
          </a:p>
        </p:txBody>
      </p:sp>
    </p:spTree>
    <p:extLst>
      <p:ext uri="{BB962C8B-B14F-4D97-AF65-F5344CB8AC3E}">
        <p14:creationId xmlns:p14="http://schemas.microsoft.com/office/powerpoint/2010/main" val="381669577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en-US" altLang="zh-TW" sz="2400" dirty="0">
                <a:solidFill>
                  <a:srgbClr val="1F497D">
                    <a:lumMod val="75000"/>
                  </a:srgbClr>
                </a:solidFill>
                <a:latin typeface="Times New Roman" panose="02020603050405020304" pitchFamily="18" charset="0"/>
                <a:cs typeface="Times New Roman" panose="02020603050405020304" pitchFamily="18" charset="0"/>
              </a:rPr>
              <a:t>[21] P. Andres-Maldonado, P. </a:t>
            </a:r>
            <a:r>
              <a:rPr lang="en-US" altLang="zh-TW" sz="2400" dirty="0" err="1">
                <a:solidFill>
                  <a:srgbClr val="1F497D">
                    <a:lumMod val="75000"/>
                  </a:srgbClr>
                </a:solidFill>
                <a:latin typeface="Times New Roman" panose="02020603050405020304" pitchFamily="18" charset="0"/>
                <a:cs typeface="Times New Roman" panose="02020603050405020304" pitchFamily="18" charset="0"/>
              </a:rPr>
              <a:t>Ameigeiras</a:t>
            </a:r>
            <a:r>
              <a:rPr lang="en-US" altLang="zh-TW" sz="2400" dirty="0">
                <a:solidFill>
                  <a:srgbClr val="1F497D">
                    <a:lumMod val="75000"/>
                  </a:srgbClr>
                </a:solidFill>
                <a:latin typeface="Times New Roman" panose="02020603050405020304" pitchFamily="18" charset="0"/>
                <a:cs typeface="Times New Roman" panose="02020603050405020304" pitchFamily="18" charset="0"/>
              </a:rPr>
              <a:t>, J. </a:t>
            </a:r>
            <a:r>
              <a:rPr lang="en-US" altLang="zh-TW" sz="2400" dirty="0" err="1" smtClean="0">
                <a:solidFill>
                  <a:srgbClr val="1F497D">
                    <a:lumMod val="75000"/>
                  </a:srgbClr>
                </a:solidFill>
                <a:latin typeface="Times New Roman" panose="02020603050405020304" pitchFamily="18" charset="0"/>
                <a:cs typeface="Times New Roman" panose="02020603050405020304" pitchFamily="18" charset="0"/>
              </a:rPr>
              <a:t>Prados-Garzon</a:t>
            </a:r>
            <a:r>
              <a:rPr lang="en-US" altLang="zh-TW" sz="2400" dirty="0" smtClean="0">
                <a:solidFill>
                  <a:srgbClr val="1F497D">
                    <a:lumMod val="75000"/>
                  </a:srgbClr>
                </a:solidFill>
                <a:latin typeface="Times New Roman" panose="02020603050405020304" pitchFamily="18" charset="0"/>
                <a:cs typeface="Times New Roman" panose="02020603050405020304" pitchFamily="18" charset="0"/>
              </a:rPr>
              <a:t>,</a:t>
            </a:r>
            <a:r>
              <a:rPr lang="zh-TW" altLang="en-US" sz="2400" dirty="0" smtClean="0">
                <a:solidFill>
                  <a:srgbClr val="1F497D">
                    <a:lumMod val="75000"/>
                  </a:srgbClr>
                </a:solidFill>
                <a:latin typeface="Times New Roman" panose="02020603050405020304" pitchFamily="18" charset="0"/>
                <a:cs typeface="Times New Roman" panose="02020603050405020304" pitchFamily="18" charset="0"/>
              </a:rPr>
              <a:t> </a:t>
            </a:r>
            <a:r>
              <a:rPr lang="en-US" altLang="zh-TW" sz="2400" dirty="0" smtClean="0">
                <a:solidFill>
                  <a:srgbClr val="1F497D">
                    <a:lumMod val="75000"/>
                  </a:srgbClr>
                </a:solidFill>
                <a:latin typeface="Times New Roman" panose="02020603050405020304" pitchFamily="18" charset="0"/>
                <a:cs typeface="Times New Roman" panose="02020603050405020304" pitchFamily="18" charset="0"/>
              </a:rPr>
              <a:t>J</a:t>
            </a:r>
            <a:r>
              <a:rPr lang="en-US" altLang="zh-TW" sz="2400" dirty="0">
                <a:solidFill>
                  <a:srgbClr val="1F497D">
                    <a:lumMod val="75000"/>
                  </a:srgbClr>
                </a:solidFill>
                <a:latin typeface="Times New Roman" panose="02020603050405020304" pitchFamily="18" charset="0"/>
                <a:cs typeface="Times New Roman" panose="02020603050405020304" pitchFamily="18" charset="0"/>
              </a:rPr>
              <a:t>. J. Ramos-Munoz, and J. M. Lopez-</a:t>
            </a:r>
            <a:r>
              <a:rPr lang="en-US" altLang="zh-TW" sz="2400" dirty="0" err="1">
                <a:solidFill>
                  <a:srgbClr val="1F497D">
                    <a:lumMod val="75000"/>
                  </a:srgbClr>
                </a:solidFill>
                <a:latin typeface="Times New Roman" panose="02020603050405020304" pitchFamily="18" charset="0"/>
                <a:cs typeface="Times New Roman" panose="02020603050405020304" pitchFamily="18" charset="0"/>
              </a:rPr>
              <a:t>Soler</a:t>
            </a:r>
            <a:r>
              <a:rPr lang="en-US" altLang="zh-TW" sz="2400" dirty="0">
                <a:solidFill>
                  <a:srgbClr val="1F497D">
                    <a:lumMod val="75000"/>
                  </a:srgbClr>
                </a:solidFill>
                <a:latin typeface="Times New Roman" panose="02020603050405020304" pitchFamily="18" charset="0"/>
                <a:cs typeface="Times New Roman" panose="02020603050405020304" pitchFamily="18" charset="0"/>
              </a:rPr>
              <a:t>, “MME support </a:t>
            </a:r>
            <a:r>
              <a:rPr lang="en-US" altLang="zh-TW" sz="2400" dirty="0" smtClean="0">
                <a:solidFill>
                  <a:srgbClr val="1F497D">
                    <a:lumMod val="75000"/>
                  </a:srgbClr>
                </a:solidFill>
                <a:latin typeface="Times New Roman" panose="02020603050405020304" pitchFamily="18" charset="0"/>
                <a:cs typeface="Times New Roman" panose="02020603050405020304" pitchFamily="18" charset="0"/>
              </a:rPr>
              <a:t>for</a:t>
            </a:r>
            <a:r>
              <a:rPr lang="zh-TW" altLang="en-US" sz="2400" dirty="0" smtClean="0">
                <a:solidFill>
                  <a:srgbClr val="1F497D">
                    <a:lumMod val="75000"/>
                  </a:srgbClr>
                </a:solidFill>
                <a:latin typeface="Times New Roman" panose="02020603050405020304" pitchFamily="18" charset="0"/>
                <a:cs typeface="Times New Roman" panose="02020603050405020304" pitchFamily="18" charset="0"/>
              </a:rPr>
              <a:t> </a:t>
            </a:r>
            <a:r>
              <a:rPr lang="en-US" altLang="zh-TW" sz="2400" dirty="0" smtClean="0">
                <a:solidFill>
                  <a:srgbClr val="1F497D">
                    <a:lumMod val="75000"/>
                  </a:srgbClr>
                </a:solidFill>
                <a:latin typeface="Times New Roman" panose="02020603050405020304" pitchFamily="18" charset="0"/>
                <a:cs typeface="Times New Roman" panose="02020603050405020304" pitchFamily="18" charset="0"/>
              </a:rPr>
              <a:t>M2M </a:t>
            </a:r>
            <a:r>
              <a:rPr lang="en-US" altLang="zh-TW" sz="2400" dirty="0">
                <a:solidFill>
                  <a:srgbClr val="1F497D">
                    <a:lumMod val="75000"/>
                  </a:srgbClr>
                </a:solidFill>
                <a:latin typeface="Times New Roman" panose="02020603050405020304" pitchFamily="18" charset="0"/>
                <a:cs typeface="Times New Roman" panose="02020603050405020304" pitchFamily="18" charset="0"/>
              </a:rPr>
              <a:t>communications using network function virtualization,” in </a:t>
            </a:r>
            <a:r>
              <a:rPr lang="en-US" altLang="zh-TW" sz="2400" dirty="0" smtClean="0">
                <a:solidFill>
                  <a:srgbClr val="1F497D">
                    <a:lumMod val="75000"/>
                  </a:srgbClr>
                </a:solidFill>
                <a:latin typeface="Times New Roman" panose="02020603050405020304" pitchFamily="18" charset="0"/>
                <a:cs typeface="Times New Roman" panose="02020603050405020304" pitchFamily="18" charset="0"/>
              </a:rPr>
              <a:t>Proc.</a:t>
            </a:r>
            <a:r>
              <a:rPr lang="zh-TW" altLang="en-US" sz="2400" dirty="0" smtClean="0">
                <a:solidFill>
                  <a:srgbClr val="1F497D">
                    <a:lumMod val="75000"/>
                  </a:srgbClr>
                </a:solidFill>
                <a:latin typeface="Times New Roman" panose="02020603050405020304" pitchFamily="18" charset="0"/>
                <a:cs typeface="Times New Roman" panose="02020603050405020304" pitchFamily="18" charset="0"/>
              </a:rPr>
              <a:t> </a:t>
            </a:r>
            <a:r>
              <a:rPr lang="en-US" altLang="zh-TW" sz="2400" dirty="0" smtClean="0">
                <a:solidFill>
                  <a:srgbClr val="1F497D">
                    <a:lumMod val="75000"/>
                  </a:srgbClr>
                </a:solidFill>
                <a:latin typeface="Times New Roman" panose="02020603050405020304" pitchFamily="18" charset="0"/>
                <a:cs typeface="Times New Roman" panose="02020603050405020304" pitchFamily="18" charset="0"/>
              </a:rPr>
              <a:t>IEEE </a:t>
            </a:r>
            <a:r>
              <a:rPr lang="en-US" altLang="zh-TW" sz="2400" dirty="0">
                <a:solidFill>
                  <a:srgbClr val="1F497D">
                    <a:lumMod val="75000"/>
                  </a:srgbClr>
                </a:solidFill>
                <a:latin typeface="Times New Roman" panose="02020603050405020304" pitchFamily="18" charset="0"/>
                <a:cs typeface="Times New Roman" panose="02020603050405020304" pitchFamily="18" charset="0"/>
              </a:rPr>
              <a:t>12th Adv. Int. Conf. </a:t>
            </a:r>
            <a:r>
              <a:rPr lang="en-US" altLang="zh-TW" sz="2400" dirty="0" err="1">
                <a:solidFill>
                  <a:srgbClr val="1F497D">
                    <a:lumMod val="75000"/>
                  </a:srgbClr>
                </a:solidFill>
                <a:latin typeface="Times New Roman" panose="02020603050405020304" pitchFamily="18" charset="0"/>
                <a:cs typeface="Times New Roman" panose="02020603050405020304" pitchFamily="18" charset="0"/>
              </a:rPr>
              <a:t>Telecommun</a:t>
            </a:r>
            <a:r>
              <a:rPr lang="en-US" altLang="zh-TW" sz="2400" dirty="0">
                <a:solidFill>
                  <a:srgbClr val="1F497D">
                    <a:lumMod val="75000"/>
                  </a:srgbClr>
                </a:solidFill>
                <a:latin typeface="Times New Roman" panose="02020603050405020304" pitchFamily="18" charset="0"/>
                <a:cs typeface="Times New Roman" panose="02020603050405020304" pitchFamily="18" charset="0"/>
              </a:rPr>
              <a:t>. (AICT), Valencia, </a:t>
            </a:r>
            <a:r>
              <a:rPr lang="en-US" altLang="zh-TW" sz="2400" dirty="0" smtClean="0">
                <a:solidFill>
                  <a:srgbClr val="1F497D">
                    <a:lumMod val="75000"/>
                  </a:srgbClr>
                </a:solidFill>
                <a:latin typeface="Times New Roman" panose="02020603050405020304" pitchFamily="18" charset="0"/>
                <a:cs typeface="Times New Roman" panose="02020603050405020304" pitchFamily="18" charset="0"/>
              </a:rPr>
              <a:t>Spain,</a:t>
            </a:r>
            <a:r>
              <a:rPr lang="zh-TW" altLang="en-US" sz="2400" dirty="0" smtClean="0">
                <a:solidFill>
                  <a:srgbClr val="1F497D">
                    <a:lumMod val="75000"/>
                  </a:srgbClr>
                </a:solidFill>
                <a:latin typeface="Times New Roman" panose="02020603050405020304" pitchFamily="18" charset="0"/>
                <a:cs typeface="Times New Roman" panose="02020603050405020304" pitchFamily="18" charset="0"/>
              </a:rPr>
              <a:t> </a:t>
            </a:r>
            <a:r>
              <a:rPr lang="en-US" altLang="zh-TW" sz="2400" dirty="0" smtClean="0">
                <a:solidFill>
                  <a:srgbClr val="1F497D">
                    <a:lumMod val="75000"/>
                  </a:srgbClr>
                </a:solidFill>
                <a:latin typeface="Times New Roman" panose="02020603050405020304" pitchFamily="18" charset="0"/>
                <a:cs typeface="Times New Roman" panose="02020603050405020304" pitchFamily="18" charset="0"/>
              </a:rPr>
              <a:t>May </a:t>
            </a:r>
            <a:r>
              <a:rPr lang="en-US" altLang="zh-TW" sz="2400" dirty="0">
                <a:solidFill>
                  <a:srgbClr val="1F497D">
                    <a:lumMod val="75000"/>
                  </a:srgbClr>
                </a:solidFill>
                <a:latin typeface="Times New Roman" panose="02020603050405020304" pitchFamily="18" charset="0"/>
                <a:cs typeface="Times New Roman" panose="02020603050405020304" pitchFamily="18" charset="0"/>
              </a:rPr>
              <a:t>2016, pp. 106–111.</a:t>
            </a:r>
          </a:p>
          <a:p>
            <a:r>
              <a:rPr lang="en-US" altLang="zh-TW" sz="2400" dirty="0">
                <a:solidFill>
                  <a:srgbClr val="1F497D">
                    <a:lumMod val="75000"/>
                  </a:srgbClr>
                </a:solidFill>
                <a:latin typeface="Times New Roman" panose="02020603050405020304" pitchFamily="18" charset="0"/>
                <a:cs typeface="Times New Roman" panose="02020603050405020304" pitchFamily="18" charset="0"/>
              </a:rPr>
              <a:t>[22] J. </a:t>
            </a:r>
            <a:r>
              <a:rPr lang="en-US" altLang="zh-TW" sz="2400" dirty="0" err="1">
                <a:solidFill>
                  <a:srgbClr val="1F497D">
                    <a:lumMod val="75000"/>
                  </a:srgbClr>
                </a:solidFill>
                <a:latin typeface="Times New Roman" panose="02020603050405020304" pitchFamily="18" charset="0"/>
                <a:cs typeface="Times New Roman" panose="02020603050405020304" pitchFamily="18" charset="0"/>
              </a:rPr>
              <a:t>Prados-Garzon</a:t>
            </a:r>
            <a:r>
              <a:rPr lang="en-US" altLang="zh-TW" sz="2400" dirty="0">
                <a:solidFill>
                  <a:srgbClr val="1F497D">
                    <a:lumMod val="75000"/>
                  </a:srgbClr>
                </a:solidFill>
                <a:latin typeface="Times New Roman" panose="02020603050405020304" pitchFamily="18" charset="0"/>
                <a:cs typeface="Times New Roman" panose="02020603050405020304" pitchFamily="18" charset="0"/>
              </a:rPr>
              <a:t>, P. </a:t>
            </a:r>
            <a:r>
              <a:rPr lang="en-US" altLang="zh-TW" sz="2400" dirty="0" err="1">
                <a:solidFill>
                  <a:srgbClr val="1F497D">
                    <a:lumMod val="75000"/>
                  </a:srgbClr>
                </a:solidFill>
                <a:latin typeface="Times New Roman" panose="02020603050405020304" pitchFamily="18" charset="0"/>
                <a:cs typeface="Times New Roman" panose="02020603050405020304" pitchFamily="18" charset="0"/>
              </a:rPr>
              <a:t>Ameigeiras</a:t>
            </a:r>
            <a:r>
              <a:rPr lang="en-US" altLang="zh-TW" sz="2400" dirty="0">
                <a:solidFill>
                  <a:srgbClr val="1F497D">
                    <a:lumMod val="75000"/>
                  </a:srgbClr>
                </a:solidFill>
                <a:latin typeface="Times New Roman" panose="02020603050405020304" pitchFamily="18" charset="0"/>
                <a:cs typeface="Times New Roman" panose="02020603050405020304" pitchFamily="18" charset="0"/>
              </a:rPr>
              <a:t>, J. J. </a:t>
            </a:r>
            <a:r>
              <a:rPr lang="en-US" altLang="zh-TW" sz="2400" dirty="0" smtClean="0">
                <a:solidFill>
                  <a:srgbClr val="1F497D">
                    <a:lumMod val="75000"/>
                  </a:srgbClr>
                </a:solidFill>
                <a:latin typeface="Times New Roman" panose="02020603050405020304" pitchFamily="18" charset="0"/>
                <a:cs typeface="Times New Roman" panose="02020603050405020304" pitchFamily="18" charset="0"/>
              </a:rPr>
              <a:t>Ramos-Munoz,</a:t>
            </a:r>
            <a:r>
              <a:rPr lang="zh-TW" altLang="en-US" sz="2400" dirty="0" smtClean="0">
                <a:solidFill>
                  <a:srgbClr val="1F497D">
                    <a:lumMod val="75000"/>
                  </a:srgbClr>
                </a:solidFill>
                <a:latin typeface="Times New Roman" panose="02020603050405020304" pitchFamily="18" charset="0"/>
                <a:cs typeface="Times New Roman" panose="02020603050405020304" pitchFamily="18" charset="0"/>
              </a:rPr>
              <a:t> </a:t>
            </a:r>
            <a:r>
              <a:rPr lang="en-US" altLang="zh-TW" sz="2400" dirty="0" smtClean="0">
                <a:solidFill>
                  <a:srgbClr val="1F497D">
                    <a:lumMod val="75000"/>
                  </a:srgbClr>
                </a:solidFill>
                <a:latin typeface="Times New Roman" panose="02020603050405020304" pitchFamily="18" charset="0"/>
                <a:cs typeface="Times New Roman" panose="02020603050405020304" pitchFamily="18" charset="0"/>
              </a:rPr>
              <a:t>P</a:t>
            </a:r>
            <a:r>
              <a:rPr lang="en-US" altLang="zh-TW" sz="2400" dirty="0">
                <a:solidFill>
                  <a:srgbClr val="1F497D">
                    <a:lumMod val="75000"/>
                  </a:srgbClr>
                </a:solidFill>
                <a:latin typeface="Times New Roman" panose="02020603050405020304" pitchFamily="18" charset="0"/>
                <a:cs typeface="Times New Roman" panose="02020603050405020304" pitchFamily="18" charset="0"/>
              </a:rPr>
              <a:t>. Andres-Maldonado, and J. M. Lopez-</a:t>
            </a:r>
            <a:r>
              <a:rPr lang="en-US" altLang="zh-TW" sz="2400" dirty="0" err="1">
                <a:solidFill>
                  <a:srgbClr val="1F497D">
                    <a:lumMod val="75000"/>
                  </a:srgbClr>
                </a:solidFill>
                <a:latin typeface="Times New Roman" panose="02020603050405020304" pitchFamily="18" charset="0"/>
                <a:cs typeface="Times New Roman" panose="02020603050405020304" pitchFamily="18" charset="0"/>
              </a:rPr>
              <a:t>Soler</a:t>
            </a:r>
            <a:r>
              <a:rPr lang="en-US" altLang="zh-TW" sz="2400" dirty="0">
                <a:solidFill>
                  <a:srgbClr val="1F497D">
                    <a:lumMod val="75000"/>
                  </a:srgbClr>
                </a:solidFill>
                <a:latin typeface="Times New Roman" panose="02020603050405020304" pitchFamily="18" charset="0"/>
                <a:cs typeface="Times New Roman" panose="02020603050405020304" pitchFamily="18" charset="0"/>
              </a:rPr>
              <a:t>, “Analytical </a:t>
            </a:r>
            <a:r>
              <a:rPr lang="en-US" altLang="zh-TW" sz="2400" dirty="0" smtClean="0">
                <a:solidFill>
                  <a:srgbClr val="1F497D">
                    <a:lumMod val="75000"/>
                  </a:srgbClr>
                </a:solidFill>
                <a:latin typeface="Times New Roman" panose="02020603050405020304" pitchFamily="18" charset="0"/>
                <a:cs typeface="Times New Roman" panose="02020603050405020304" pitchFamily="18" charset="0"/>
              </a:rPr>
              <a:t>modeling</a:t>
            </a:r>
            <a:r>
              <a:rPr lang="zh-TW" altLang="en-US" sz="2400" dirty="0" smtClean="0">
                <a:solidFill>
                  <a:srgbClr val="1F497D">
                    <a:lumMod val="75000"/>
                  </a:srgbClr>
                </a:solidFill>
                <a:latin typeface="Times New Roman" panose="02020603050405020304" pitchFamily="18" charset="0"/>
                <a:cs typeface="Times New Roman" panose="02020603050405020304" pitchFamily="18" charset="0"/>
              </a:rPr>
              <a:t> </a:t>
            </a:r>
            <a:r>
              <a:rPr lang="en-US" altLang="zh-TW" sz="2400" dirty="0" smtClean="0">
                <a:solidFill>
                  <a:srgbClr val="1F497D">
                    <a:lumMod val="75000"/>
                  </a:srgbClr>
                </a:solidFill>
                <a:latin typeface="Times New Roman" panose="02020603050405020304" pitchFamily="18" charset="0"/>
                <a:cs typeface="Times New Roman" panose="02020603050405020304" pitchFamily="18" charset="0"/>
              </a:rPr>
              <a:t>for </a:t>
            </a:r>
            <a:r>
              <a:rPr lang="en-US" altLang="zh-TW" sz="2400" dirty="0">
                <a:solidFill>
                  <a:srgbClr val="1F497D">
                    <a:lumMod val="75000"/>
                  </a:srgbClr>
                </a:solidFill>
                <a:latin typeface="Times New Roman" panose="02020603050405020304" pitchFamily="18" charset="0"/>
                <a:cs typeface="Times New Roman" panose="02020603050405020304" pitchFamily="18" charset="0"/>
              </a:rPr>
              <a:t>virtualized network functions,” in Proc. IEEE Int. Conf. </a:t>
            </a:r>
            <a:r>
              <a:rPr lang="en-US" altLang="zh-TW" sz="2400" dirty="0" err="1" smtClean="0">
                <a:solidFill>
                  <a:srgbClr val="1F497D">
                    <a:lumMod val="75000"/>
                  </a:srgbClr>
                </a:solidFill>
                <a:latin typeface="Times New Roman" panose="02020603050405020304" pitchFamily="18" charset="0"/>
                <a:cs typeface="Times New Roman" panose="02020603050405020304" pitchFamily="18" charset="0"/>
              </a:rPr>
              <a:t>Commun</a:t>
            </a:r>
            <a:r>
              <a:rPr lang="en-US" altLang="zh-TW" sz="2400" dirty="0" smtClean="0">
                <a:solidFill>
                  <a:srgbClr val="1F497D">
                    <a:lumMod val="75000"/>
                  </a:srgbClr>
                </a:solidFill>
                <a:latin typeface="Times New Roman" panose="02020603050405020304" pitchFamily="18" charset="0"/>
                <a:cs typeface="Times New Roman" panose="02020603050405020304" pitchFamily="18" charset="0"/>
              </a:rPr>
              <a:t>.</a:t>
            </a:r>
            <a:r>
              <a:rPr lang="zh-TW" altLang="en-US" sz="2400" dirty="0" smtClean="0">
                <a:solidFill>
                  <a:srgbClr val="1F497D">
                    <a:lumMod val="75000"/>
                  </a:srgbClr>
                </a:solidFill>
                <a:latin typeface="Times New Roman" panose="02020603050405020304" pitchFamily="18" charset="0"/>
                <a:cs typeface="Times New Roman" panose="02020603050405020304" pitchFamily="18" charset="0"/>
              </a:rPr>
              <a:t> </a:t>
            </a:r>
            <a:r>
              <a:rPr lang="en-US" altLang="zh-TW" sz="2400" dirty="0" smtClean="0">
                <a:solidFill>
                  <a:srgbClr val="1F497D">
                    <a:lumMod val="75000"/>
                  </a:srgbClr>
                </a:solidFill>
                <a:latin typeface="Times New Roman" panose="02020603050405020304" pitchFamily="18" charset="0"/>
                <a:cs typeface="Times New Roman" panose="02020603050405020304" pitchFamily="18" charset="0"/>
              </a:rPr>
              <a:t>Workshops </a:t>
            </a:r>
            <a:r>
              <a:rPr lang="en-US" altLang="zh-TW" sz="2400" dirty="0">
                <a:solidFill>
                  <a:srgbClr val="1F497D">
                    <a:lumMod val="75000"/>
                  </a:srgbClr>
                </a:solidFill>
                <a:latin typeface="Times New Roman" panose="02020603050405020304" pitchFamily="18" charset="0"/>
                <a:cs typeface="Times New Roman" panose="02020603050405020304" pitchFamily="18" charset="0"/>
              </a:rPr>
              <a:t>(ICC Workshops), Paris, France, May 2017, pp. 979–985.</a:t>
            </a:r>
          </a:p>
          <a:p>
            <a:r>
              <a:rPr lang="en-US" altLang="zh-TW" sz="2400" dirty="0">
                <a:solidFill>
                  <a:srgbClr val="1F497D">
                    <a:lumMod val="75000"/>
                  </a:srgbClr>
                </a:solidFill>
                <a:latin typeface="Times New Roman" panose="02020603050405020304" pitchFamily="18" charset="0"/>
                <a:cs typeface="Times New Roman" panose="02020603050405020304" pitchFamily="18" charset="0"/>
              </a:rPr>
              <a:t>[23] A. M. </a:t>
            </a:r>
            <a:r>
              <a:rPr lang="en-US" altLang="zh-TW" sz="2400" dirty="0" err="1">
                <a:solidFill>
                  <a:srgbClr val="1F497D">
                    <a:lumMod val="75000"/>
                  </a:srgbClr>
                </a:solidFill>
                <a:latin typeface="Times New Roman" panose="02020603050405020304" pitchFamily="18" charset="0"/>
                <a:cs typeface="Times New Roman" panose="02020603050405020304" pitchFamily="18" charset="0"/>
              </a:rPr>
              <a:t>Medhat</a:t>
            </a:r>
            <a:r>
              <a:rPr lang="en-US" altLang="zh-TW" sz="2400" dirty="0">
                <a:solidFill>
                  <a:srgbClr val="1F497D">
                    <a:lumMod val="75000"/>
                  </a:srgbClr>
                </a:solidFill>
                <a:latin typeface="Times New Roman" panose="02020603050405020304" pitchFamily="18" charset="0"/>
                <a:cs typeface="Times New Roman" panose="02020603050405020304" pitchFamily="18" charset="0"/>
              </a:rPr>
              <a:t>, T. </a:t>
            </a:r>
            <a:r>
              <a:rPr lang="en-US" altLang="zh-TW" sz="2400" dirty="0" err="1">
                <a:solidFill>
                  <a:srgbClr val="1F497D">
                    <a:lumMod val="75000"/>
                  </a:srgbClr>
                </a:solidFill>
                <a:latin typeface="Times New Roman" panose="02020603050405020304" pitchFamily="18" charset="0"/>
                <a:cs typeface="Times New Roman" panose="02020603050405020304" pitchFamily="18" charset="0"/>
              </a:rPr>
              <a:t>Taleb</a:t>
            </a:r>
            <a:r>
              <a:rPr lang="en-US" altLang="zh-TW" sz="2400" dirty="0">
                <a:solidFill>
                  <a:srgbClr val="1F497D">
                    <a:lumMod val="75000"/>
                  </a:srgbClr>
                </a:solidFill>
                <a:latin typeface="Times New Roman" panose="02020603050405020304" pitchFamily="18" charset="0"/>
                <a:cs typeface="Times New Roman" panose="02020603050405020304" pitchFamily="18" charset="0"/>
              </a:rPr>
              <a:t>, A. </a:t>
            </a:r>
            <a:r>
              <a:rPr lang="en-US" altLang="zh-TW" sz="2400" dirty="0" err="1">
                <a:solidFill>
                  <a:srgbClr val="1F497D">
                    <a:lumMod val="75000"/>
                  </a:srgbClr>
                </a:solidFill>
                <a:latin typeface="Times New Roman" panose="02020603050405020304" pitchFamily="18" charset="0"/>
                <a:cs typeface="Times New Roman" panose="02020603050405020304" pitchFamily="18" charset="0"/>
              </a:rPr>
              <a:t>Elmangoush</a:t>
            </a:r>
            <a:r>
              <a:rPr lang="en-US" altLang="zh-TW" sz="2400" dirty="0">
                <a:solidFill>
                  <a:srgbClr val="1F497D">
                    <a:lumMod val="75000"/>
                  </a:srgbClr>
                </a:solidFill>
                <a:latin typeface="Times New Roman" panose="02020603050405020304" pitchFamily="18" charset="0"/>
                <a:cs typeface="Times New Roman" panose="02020603050405020304" pitchFamily="18" charset="0"/>
              </a:rPr>
              <a:t>, G. A. </a:t>
            </a:r>
            <a:r>
              <a:rPr lang="en-US" altLang="zh-TW" sz="2400" dirty="0" err="1">
                <a:solidFill>
                  <a:srgbClr val="1F497D">
                    <a:lumMod val="75000"/>
                  </a:srgbClr>
                </a:solidFill>
                <a:latin typeface="Times New Roman" panose="02020603050405020304" pitchFamily="18" charset="0"/>
                <a:cs typeface="Times New Roman" panose="02020603050405020304" pitchFamily="18" charset="0"/>
              </a:rPr>
              <a:t>Carella</a:t>
            </a:r>
            <a:r>
              <a:rPr lang="en-US" altLang="zh-TW" sz="2400" dirty="0">
                <a:solidFill>
                  <a:srgbClr val="1F497D">
                    <a:lumMod val="75000"/>
                  </a:srgbClr>
                </a:solidFill>
                <a:latin typeface="Times New Roman" panose="02020603050405020304" pitchFamily="18" charset="0"/>
                <a:cs typeface="Times New Roman" panose="02020603050405020304" pitchFamily="18" charset="0"/>
              </a:rPr>
              <a:t>, S. </a:t>
            </a:r>
            <a:r>
              <a:rPr lang="en-US" altLang="zh-TW" sz="2400" dirty="0" err="1">
                <a:solidFill>
                  <a:srgbClr val="1F497D">
                    <a:lumMod val="75000"/>
                  </a:srgbClr>
                </a:solidFill>
                <a:latin typeface="Times New Roman" panose="02020603050405020304" pitchFamily="18" charset="0"/>
                <a:cs typeface="Times New Roman" panose="02020603050405020304" pitchFamily="18" charset="0"/>
              </a:rPr>
              <a:t>Covaci</a:t>
            </a:r>
            <a:r>
              <a:rPr lang="en-US" altLang="zh-TW" sz="2400" dirty="0">
                <a:solidFill>
                  <a:srgbClr val="1F497D">
                    <a:lumMod val="75000"/>
                  </a:srgbClr>
                </a:solidFill>
                <a:latin typeface="Times New Roman" panose="02020603050405020304" pitchFamily="18" charset="0"/>
                <a:cs typeface="Times New Roman" panose="02020603050405020304" pitchFamily="18" charset="0"/>
              </a:rPr>
              <a:t>, </a:t>
            </a:r>
            <a:r>
              <a:rPr lang="en-US" altLang="zh-TW" sz="2400" dirty="0" smtClean="0">
                <a:solidFill>
                  <a:srgbClr val="1F497D">
                    <a:lumMod val="75000"/>
                  </a:srgbClr>
                </a:solidFill>
                <a:latin typeface="Times New Roman" panose="02020603050405020304" pitchFamily="18" charset="0"/>
                <a:cs typeface="Times New Roman" panose="02020603050405020304" pitchFamily="18" charset="0"/>
              </a:rPr>
              <a:t>and</a:t>
            </a:r>
            <a:r>
              <a:rPr lang="zh-TW" altLang="en-US" sz="2400" dirty="0" smtClean="0">
                <a:solidFill>
                  <a:srgbClr val="1F497D">
                    <a:lumMod val="75000"/>
                  </a:srgbClr>
                </a:solidFill>
                <a:latin typeface="Times New Roman" panose="02020603050405020304" pitchFamily="18" charset="0"/>
                <a:cs typeface="Times New Roman" panose="02020603050405020304" pitchFamily="18" charset="0"/>
              </a:rPr>
              <a:t> </a:t>
            </a:r>
            <a:r>
              <a:rPr lang="en-US" altLang="zh-TW" sz="2400" dirty="0" smtClean="0">
                <a:solidFill>
                  <a:srgbClr val="1F497D">
                    <a:lumMod val="75000"/>
                  </a:srgbClr>
                </a:solidFill>
                <a:latin typeface="Times New Roman" panose="02020603050405020304" pitchFamily="18" charset="0"/>
                <a:cs typeface="Times New Roman" panose="02020603050405020304" pitchFamily="18" charset="0"/>
              </a:rPr>
              <a:t>T</a:t>
            </a:r>
            <a:r>
              <a:rPr lang="en-US" altLang="zh-TW" sz="2400" dirty="0">
                <a:solidFill>
                  <a:srgbClr val="1F497D">
                    <a:lumMod val="75000"/>
                  </a:srgbClr>
                </a:solidFill>
                <a:latin typeface="Times New Roman" panose="02020603050405020304" pitchFamily="18" charset="0"/>
                <a:cs typeface="Times New Roman" panose="02020603050405020304" pitchFamily="18" charset="0"/>
              </a:rPr>
              <a:t>. </a:t>
            </a:r>
            <a:r>
              <a:rPr lang="en-US" altLang="zh-TW" sz="2400" dirty="0" err="1">
                <a:solidFill>
                  <a:srgbClr val="1F497D">
                    <a:lumMod val="75000"/>
                  </a:srgbClr>
                </a:solidFill>
                <a:latin typeface="Times New Roman" panose="02020603050405020304" pitchFamily="18" charset="0"/>
                <a:cs typeface="Times New Roman" panose="02020603050405020304" pitchFamily="18" charset="0"/>
              </a:rPr>
              <a:t>Magedanz</a:t>
            </a:r>
            <a:r>
              <a:rPr lang="en-US" altLang="zh-TW" sz="2400" dirty="0">
                <a:solidFill>
                  <a:srgbClr val="1F497D">
                    <a:lumMod val="75000"/>
                  </a:srgbClr>
                </a:solidFill>
                <a:latin typeface="Times New Roman" panose="02020603050405020304" pitchFamily="18" charset="0"/>
                <a:cs typeface="Times New Roman" panose="02020603050405020304" pitchFamily="18" charset="0"/>
              </a:rPr>
              <a:t>, “Service function chaining in next generation </a:t>
            </a:r>
            <a:r>
              <a:rPr lang="en-US" altLang="zh-TW" sz="2400" dirty="0" smtClean="0">
                <a:solidFill>
                  <a:srgbClr val="1F497D">
                    <a:lumMod val="75000"/>
                  </a:srgbClr>
                </a:solidFill>
                <a:latin typeface="Times New Roman" panose="02020603050405020304" pitchFamily="18" charset="0"/>
                <a:cs typeface="Times New Roman" panose="02020603050405020304" pitchFamily="18" charset="0"/>
              </a:rPr>
              <a:t>networks:</a:t>
            </a:r>
            <a:r>
              <a:rPr lang="zh-TW" altLang="en-US" sz="2400" dirty="0" smtClean="0">
                <a:solidFill>
                  <a:srgbClr val="1F497D">
                    <a:lumMod val="75000"/>
                  </a:srgbClr>
                </a:solidFill>
                <a:latin typeface="Times New Roman" panose="02020603050405020304" pitchFamily="18" charset="0"/>
                <a:cs typeface="Times New Roman" panose="02020603050405020304" pitchFamily="18" charset="0"/>
              </a:rPr>
              <a:t> </a:t>
            </a:r>
            <a:r>
              <a:rPr lang="en-US" altLang="zh-TW" sz="2400" dirty="0" smtClean="0">
                <a:solidFill>
                  <a:srgbClr val="1F497D">
                    <a:lumMod val="75000"/>
                  </a:srgbClr>
                </a:solidFill>
                <a:latin typeface="Times New Roman" panose="02020603050405020304" pitchFamily="18" charset="0"/>
                <a:cs typeface="Times New Roman" panose="02020603050405020304" pitchFamily="18" charset="0"/>
              </a:rPr>
              <a:t>State </a:t>
            </a:r>
            <a:r>
              <a:rPr lang="en-US" altLang="zh-TW" sz="2400" dirty="0">
                <a:solidFill>
                  <a:srgbClr val="1F497D">
                    <a:lumMod val="75000"/>
                  </a:srgbClr>
                </a:solidFill>
                <a:latin typeface="Times New Roman" panose="02020603050405020304" pitchFamily="18" charset="0"/>
                <a:cs typeface="Times New Roman" panose="02020603050405020304" pitchFamily="18" charset="0"/>
              </a:rPr>
              <a:t>of the art and research challenges,” IEEE </a:t>
            </a:r>
            <a:r>
              <a:rPr lang="en-US" altLang="zh-TW" sz="2400" dirty="0" err="1">
                <a:solidFill>
                  <a:srgbClr val="1F497D">
                    <a:lumMod val="75000"/>
                  </a:srgbClr>
                </a:solidFill>
                <a:latin typeface="Times New Roman" panose="02020603050405020304" pitchFamily="18" charset="0"/>
                <a:cs typeface="Times New Roman" panose="02020603050405020304" pitchFamily="18" charset="0"/>
              </a:rPr>
              <a:t>Commun</a:t>
            </a:r>
            <a:r>
              <a:rPr lang="en-US" altLang="zh-TW" sz="2400" dirty="0">
                <a:solidFill>
                  <a:srgbClr val="1F497D">
                    <a:lumMod val="75000"/>
                  </a:srgbClr>
                </a:solidFill>
                <a:latin typeface="Times New Roman" panose="02020603050405020304" pitchFamily="18" charset="0"/>
                <a:cs typeface="Times New Roman" panose="02020603050405020304" pitchFamily="18" charset="0"/>
              </a:rPr>
              <a:t>. Mag., vol. </a:t>
            </a:r>
            <a:r>
              <a:rPr lang="en-US" altLang="zh-TW" sz="2400" dirty="0" smtClean="0">
                <a:solidFill>
                  <a:srgbClr val="1F497D">
                    <a:lumMod val="75000"/>
                  </a:srgbClr>
                </a:solidFill>
                <a:latin typeface="Times New Roman" panose="02020603050405020304" pitchFamily="18" charset="0"/>
                <a:cs typeface="Times New Roman" panose="02020603050405020304" pitchFamily="18" charset="0"/>
              </a:rPr>
              <a:t>55,</a:t>
            </a:r>
            <a:r>
              <a:rPr lang="zh-TW" altLang="en-US" sz="2400" dirty="0" smtClean="0">
                <a:solidFill>
                  <a:srgbClr val="1F497D">
                    <a:lumMod val="75000"/>
                  </a:srgbClr>
                </a:solidFill>
                <a:latin typeface="Times New Roman" panose="02020603050405020304" pitchFamily="18" charset="0"/>
                <a:cs typeface="Times New Roman" panose="02020603050405020304" pitchFamily="18" charset="0"/>
              </a:rPr>
              <a:t> </a:t>
            </a:r>
            <a:r>
              <a:rPr lang="en-US" altLang="zh-TW" sz="2400" dirty="0" smtClean="0">
                <a:solidFill>
                  <a:srgbClr val="1F497D">
                    <a:lumMod val="75000"/>
                  </a:srgbClr>
                </a:solidFill>
                <a:latin typeface="Times New Roman" panose="02020603050405020304" pitchFamily="18" charset="0"/>
                <a:cs typeface="Times New Roman" panose="02020603050405020304" pitchFamily="18" charset="0"/>
              </a:rPr>
              <a:t>no</a:t>
            </a:r>
            <a:r>
              <a:rPr lang="en-US" altLang="zh-TW" sz="2400" dirty="0">
                <a:solidFill>
                  <a:srgbClr val="1F497D">
                    <a:lumMod val="75000"/>
                  </a:srgbClr>
                </a:solidFill>
                <a:latin typeface="Times New Roman" panose="02020603050405020304" pitchFamily="18" charset="0"/>
                <a:cs typeface="Times New Roman" panose="02020603050405020304" pitchFamily="18" charset="0"/>
              </a:rPr>
              <a:t>. 2, pp. 216–223, Feb. 2017</a:t>
            </a:r>
            <a:r>
              <a:rPr lang="en-US" altLang="zh-TW" sz="2400" dirty="0" smtClean="0">
                <a:solidFill>
                  <a:srgbClr val="1F497D">
                    <a:lumMod val="75000"/>
                  </a:srgbClr>
                </a:solidFill>
                <a:latin typeface="Times New Roman" panose="02020603050405020304" pitchFamily="18" charset="0"/>
                <a:cs typeface="Times New Roman" panose="02020603050405020304" pitchFamily="18" charset="0"/>
              </a:rPr>
              <a:t>.</a:t>
            </a:r>
            <a:endParaRPr lang="en-US" altLang="zh-TW" sz="2400" dirty="0">
              <a:solidFill>
                <a:srgbClr val="1F497D">
                  <a:lumMod val="75000"/>
                </a:srgbClr>
              </a:solidFill>
              <a:latin typeface="Times New Roman" panose="02020603050405020304" pitchFamily="18" charset="0"/>
              <a:cs typeface="Times New Roman" panose="02020603050405020304" pitchFamily="18" charset="0"/>
            </a:endParaRPr>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77</a:t>
            </a:fld>
            <a:endParaRPr lang="en-US" altLang="zh-TW"/>
          </a:p>
        </p:txBody>
      </p:sp>
    </p:spTree>
    <p:extLst>
      <p:ext uri="{BB962C8B-B14F-4D97-AF65-F5344CB8AC3E}">
        <p14:creationId xmlns:p14="http://schemas.microsoft.com/office/powerpoint/2010/main" val="322703419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pPr lvl="0"/>
            <a:r>
              <a:rPr lang="en-US" altLang="zh-TW" sz="2400" dirty="0">
                <a:solidFill>
                  <a:srgbClr val="1F497D">
                    <a:lumMod val="75000"/>
                  </a:srgbClr>
                </a:solidFill>
                <a:latin typeface="Times New Roman" panose="02020603050405020304" pitchFamily="18" charset="0"/>
                <a:cs typeface="Times New Roman" panose="02020603050405020304" pitchFamily="18" charset="0"/>
              </a:rPr>
              <a:t>[24] J. </a:t>
            </a:r>
            <a:r>
              <a:rPr lang="en-US" altLang="zh-TW" sz="2400" dirty="0" err="1">
                <a:solidFill>
                  <a:srgbClr val="1F497D">
                    <a:lumMod val="75000"/>
                  </a:srgbClr>
                </a:solidFill>
                <a:latin typeface="Times New Roman" panose="02020603050405020304" pitchFamily="18" charset="0"/>
                <a:cs typeface="Times New Roman" panose="02020603050405020304" pitchFamily="18" charset="0"/>
              </a:rPr>
              <a:t>Duan</a:t>
            </a:r>
            <a:r>
              <a:rPr lang="en-US" altLang="zh-TW" sz="2400" dirty="0">
                <a:solidFill>
                  <a:srgbClr val="1F497D">
                    <a:lumMod val="75000"/>
                  </a:srgbClr>
                </a:solidFill>
                <a:latin typeface="Times New Roman" panose="02020603050405020304" pitchFamily="18" charset="0"/>
                <a:cs typeface="Times New Roman" panose="02020603050405020304" pitchFamily="18" charset="0"/>
              </a:rPr>
              <a:t>, C. Wu, F. Le, A. X. Liu, and Y. Peng, “Dynamic scaling of</a:t>
            </a:r>
            <a:r>
              <a:rPr lang="zh-TW" altLang="en-US" sz="2400" dirty="0">
                <a:solidFill>
                  <a:srgbClr val="1F497D">
                    <a:lumMod val="75000"/>
                  </a:srgbClr>
                </a:solidFill>
                <a:latin typeface="Times New Roman" panose="02020603050405020304" pitchFamily="18" charset="0"/>
                <a:cs typeface="Times New Roman" panose="02020603050405020304" pitchFamily="18" charset="0"/>
              </a:rPr>
              <a:t> </a:t>
            </a:r>
            <a:r>
              <a:rPr lang="en-US" altLang="zh-TW" sz="2400" dirty="0">
                <a:solidFill>
                  <a:srgbClr val="1F497D">
                    <a:lumMod val="75000"/>
                  </a:srgbClr>
                </a:solidFill>
                <a:latin typeface="Times New Roman" panose="02020603050405020304" pitchFamily="18" charset="0"/>
                <a:cs typeface="Times New Roman" panose="02020603050405020304" pitchFamily="18" charset="0"/>
              </a:rPr>
              <a:t>virtualized, distributed service chains: A case study of IMS,” IEEE J. Sel.</a:t>
            </a:r>
            <a:r>
              <a:rPr lang="zh-TW" altLang="en-US" sz="2400" dirty="0">
                <a:solidFill>
                  <a:srgbClr val="1F497D">
                    <a:lumMod val="75000"/>
                  </a:srgbClr>
                </a:solidFill>
                <a:latin typeface="Times New Roman" panose="02020603050405020304" pitchFamily="18" charset="0"/>
                <a:cs typeface="Times New Roman" panose="02020603050405020304" pitchFamily="18" charset="0"/>
              </a:rPr>
              <a:t> </a:t>
            </a:r>
            <a:r>
              <a:rPr lang="en-US" altLang="zh-TW" sz="2400" dirty="0">
                <a:solidFill>
                  <a:srgbClr val="1F497D">
                    <a:lumMod val="75000"/>
                  </a:srgbClr>
                </a:solidFill>
                <a:latin typeface="Times New Roman" panose="02020603050405020304" pitchFamily="18" charset="0"/>
                <a:cs typeface="Times New Roman" panose="02020603050405020304" pitchFamily="18" charset="0"/>
              </a:rPr>
              <a:t>Areas </a:t>
            </a:r>
            <a:r>
              <a:rPr lang="en-US" altLang="zh-TW" sz="2400" dirty="0" err="1">
                <a:solidFill>
                  <a:srgbClr val="1F497D">
                    <a:lumMod val="75000"/>
                  </a:srgbClr>
                </a:solidFill>
                <a:latin typeface="Times New Roman" panose="02020603050405020304" pitchFamily="18" charset="0"/>
                <a:cs typeface="Times New Roman" panose="02020603050405020304" pitchFamily="18" charset="0"/>
              </a:rPr>
              <a:t>Commun</a:t>
            </a:r>
            <a:r>
              <a:rPr lang="en-US" altLang="zh-TW" sz="2400" dirty="0">
                <a:solidFill>
                  <a:srgbClr val="1F497D">
                    <a:lumMod val="75000"/>
                  </a:srgbClr>
                </a:solidFill>
                <a:latin typeface="Times New Roman" panose="02020603050405020304" pitchFamily="18" charset="0"/>
                <a:cs typeface="Times New Roman" panose="02020603050405020304" pitchFamily="18" charset="0"/>
              </a:rPr>
              <a:t>., vol. 35, no. 11, pp. 2501–2511, Nov. 2017.</a:t>
            </a:r>
          </a:p>
          <a:p>
            <a:pPr lvl="0"/>
            <a:r>
              <a:rPr lang="en-US" altLang="zh-TW" sz="2400" dirty="0">
                <a:solidFill>
                  <a:srgbClr val="1F497D">
                    <a:lumMod val="75000"/>
                  </a:srgbClr>
                </a:solidFill>
                <a:latin typeface="Times New Roman" panose="02020603050405020304" pitchFamily="18" charset="0"/>
                <a:cs typeface="Times New Roman" panose="02020603050405020304" pitchFamily="18" charset="0"/>
              </a:rPr>
              <a:t>[25] M. A. T. </a:t>
            </a:r>
            <a:r>
              <a:rPr lang="en-US" altLang="zh-TW" sz="2400" dirty="0" err="1">
                <a:solidFill>
                  <a:srgbClr val="1F497D">
                    <a:lumMod val="75000"/>
                  </a:srgbClr>
                </a:solidFill>
                <a:latin typeface="Times New Roman" panose="02020603050405020304" pitchFamily="18" charset="0"/>
                <a:cs typeface="Times New Roman" panose="02020603050405020304" pitchFamily="18" charset="0"/>
              </a:rPr>
              <a:t>Nejad</a:t>
            </a:r>
            <a:r>
              <a:rPr lang="en-US" altLang="zh-TW" sz="2400" dirty="0">
                <a:solidFill>
                  <a:srgbClr val="1F497D">
                    <a:lumMod val="75000"/>
                  </a:srgbClr>
                </a:solidFill>
                <a:latin typeface="Times New Roman" panose="02020603050405020304" pitchFamily="18" charset="0"/>
                <a:cs typeface="Times New Roman" panose="02020603050405020304" pitchFamily="18" charset="0"/>
              </a:rPr>
              <a:t>, S. </a:t>
            </a:r>
            <a:r>
              <a:rPr lang="en-US" altLang="zh-TW" sz="2400" dirty="0" err="1">
                <a:solidFill>
                  <a:srgbClr val="1F497D">
                    <a:lumMod val="75000"/>
                  </a:srgbClr>
                </a:solidFill>
                <a:latin typeface="Times New Roman" panose="02020603050405020304" pitchFamily="18" charset="0"/>
                <a:cs typeface="Times New Roman" panose="02020603050405020304" pitchFamily="18" charset="0"/>
              </a:rPr>
              <a:t>Parsaeefard</a:t>
            </a:r>
            <a:r>
              <a:rPr lang="en-US" altLang="zh-TW" sz="2400" dirty="0">
                <a:solidFill>
                  <a:srgbClr val="1F497D">
                    <a:lumMod val="75000"/>
                  </a:srgbClr>
                </a:solidFill>
                <a:latin typeface="Times New Roman" panose="02020603050405020304" pitchFamily="18" charset="0"/>
                <a:cs typeface="Times New Roman" panose="02020603050405020304" pitchFamily="18" charset="0"/>
              </a:rPr>
              <a:t>, M. A. </a:t>
            </a:r>
            <a:r>
              <a:rPr lang="en-US" altLang="zh-TW" sz="2400" dirty="0" err="1">
                <a:solidFill>
                  <a:srgbClr val="1F497D">
                    <a:lumMod val="75000"/>
                  </a:srgbClr>
                </a:solidFill>
                <a:latin typeface="Times New Roman" panose="02020603050405020304" pitchFamily="18" charset="0"/>
                <a:cs typeface="Times New Roman" panose="02020603050405020304" pitchFamily="18" charset="0"/>
              </a:rPr>
              <a:t>Maddah</a:t>
            </a:r>
            <a:r>
              <a:rPr lang="en-US" altLang="zh-TW" sz="2400" dirty="0">
                <a:solidFill>
                  <a:srgbClr val="1F497D">
                    <a:lumMod val="75000"/>
                  </a:srgbClr>
                </a:solidFill>
                <a:latin typeface="Times New Roman" panose="02020603050405020304" pitchFamily="18" charset="0"/>
                <a:cs typeface="Times New Roman" panose="02020603050405020304" pitchFamily="18" charset="0"/>
              </a:rPr>
              <a:t>-Ali, T. </a:t>
            </a:r>
            <a:r>
              <a:rPr lang="en-US" altLang="zh-TW" sz="2400" dirty="0" err="1">
                <a:solidFill>
                  <a:srgbClr val="1F497D">
                    <a:lumMod val="75000"/>
                  </a:srgbClr>
                </a:solidFill>
                <a:latin typeface="Times New Roman" panose="02020603050405020304" pitchFamily="18" charset="0"/>
                <a:cs typeface="Times New Roman" panose="02020603050405020304" pitchFamily="18" charset="0"/>
              </a:rPr>
              <a:t>Mahmoodi</a:t>
            </a:r>
            <a:r>
              <a:rPr lang="en-US" altLang="zh-TW" sz="2400" dirty="0">
                <a:solidFill>
                  <a:srgbClr val="1F497D">
                    <a:lumMod val="75000"/>
                  </a:srgbClr>
                </a:solidFill>
                <a:latin typeface="Times New Roman" panose="02020603050405020304" pitchFamily="18" charset="0"/>
                <a:cs typeface="Times New Roman" panose="02020603050405020304" pitchFamily="18" charset="0"/>
              </a:rPr>
              <a:t>,</a:t>
            </a:r>
            <a:r>
              <a:rPr lang="zh-TW" altLang="en-US" sz="2400" dirty="0">
                <a:solidFill>
                  <a:srgbClr val="1F497D">
                    <a:lumMod val="75000"/>
                  </a:srgbClr>
                </a:solidFill>
                <a:latin typeface="Times New Roman" panose="02020603050405020304" pitchFamily="18" charset="0"/>
                <a:cs typeface="Times New Roman" panose="02020603050405020304" pitchFamily="18" charset="0"/>
              </a:rPr>
              <a:t> </a:t>
            </a:r>
            <a:r>
              <a:rPr lang="en-US" altLang="zh-TW" sz="2400" dirty="0">
                <a:solidFill>
                  <a:srgbClr val="1F497D">
                    <a:lumMod val="75000"/>
                  </a:srgbClr>
                </a:solidFill>
                <a:latin typeface="Times New Roman" panose="02020603050405020304" pitchFamily="18" charset="0"/>
                <a:cs typeface="Times New Roman" panose="02020603050405020304" pitchFamily="18" charset="0"/>
              </a:rPr>
              <a:t>and B. H. </a:t>
            </a:r>
            <a:r>
              <a:rPr lang="en-US" altLang="zh-TW" sz="2400" dirty="0" err="1">
                <a:solidFill>
                  <a:srgbClr val="1F497D">
                    <a:lumMod val="75000"/>
                  </a:srgbClr>
                </a:solidFill>
                <a:latin typeface="Times New Roman" panose="02020603050405020304" pitchFamily="18" charset="0"/>
                <a:cs typeface="Times New Roman" panose="02020603050405020304" pitchFamily="18" charset="0"/>
              </a:rPr>
              <a:t>Khalaj</a:t>
            </a:r>
            <a:r>
              <a:rPr lang="en-US" altLang="zh-TW" sz="2400" dirty="0">
                <a:solidFill>
                  <a:srgbClr val="1F497D">
                    <a:lumMod val="75000"/>
                  </a:srgbClr>
                </a:solidFill>
                <a:latin typeface="Times New Roman" panose="02020603050405020304" pitchFamily="18" charset="0"/>
                <a:cs typeface="Times New Roman" panose="02020603050405020304" pitchFamily="18" charset="0"/>
              </a:rPr>
              <a:t>, “</a:t>
            </a:r>
            <a:r>
              <a:rPr lang="en-US" altLang="zh-TW" sz="2400" dirty="0" err="1">
                <a:solidFill>
                  <a:srgbClr val="1F497D">
                    <a:lumMod val="75000"/>
                  </a:srgbClr>
                </a:solidFill>
                <a:latin typeface="Times New Roman" panose="02020603050405020304" pitchFamily="18" charset="0"/>
                <a:cs typeface="Times New Roman" panose="02020603050405020304" pitchFamily="18" charset="0"/>
              </a:rPr>
              <a:t>vSPACE</a:t>
            </a:r>
            <a:r>
              <a:rPr lang="en-US" altLang="zh-TW" sz="2400" dirty="0">
                <a:solidFill>
                  <a:srgbClr val="1F497D">
                    <a:lumMod val="75000"/>
                  </a:srgbClr>
                </a:solidFill>
                <a:latin typeface="Times New Roman" panose="02020603050405020304" pitchFamily="18" charset="0"/>
                <a:cs typeface="Times New Roman" panose="02020603050405020304" pitchFamily="18" charset="0"/>
              </a:rPr>
              <a:t>: VNF simultaneous placement, admission</a:t>
            </a:r>
            <a:r>
              <a:rPr lang="zh-TW" altLang="en-US" sz="2400" dirty="0">
                <a:solidFill>
                  <a:srgbClr val="1F497D">
                    <a:lumMod val="75000"/>
                  </a:srgbClr>
                </a:solidFill>
                <a:latin typeface="Times New Roman" panose="02020603050405020304" pitchFamily="18" charset="0"/>
                <a:cs typeface="Times New Roman" panose="02020603050405020304" pitchFamily="18" charset="0"/>
              </a:rPr>
              <a:t> </a:t>
            </a:r>
            <a:r>
              <a:rPr lang="en-US" altLang="zh-TW" sz="2400" dirty="0">
                <a:solidFill>
                  <a:srgbClr val="1F497D">
                    <a:lumMod val="75000"/>
                  </a:srgbClr>
                </a:solidFill>
                <a:latin typeface="Times New Roman" panose="02020603050405020304" pitchFamily="18" charset="0"/>
                <a:cs typeface="Times New Roman" panose="02020603050405020304" pitchFamily="18" charset="0"/>
              </a:rPr>
              <a:t>control and embedding,” IEEE J. Sel. Areas </a:t>
            </a:r>
            <a:r>
              <a:rPr lang="en-US" altLang="zh-TW" sz="2400" dirty="0" err="1">
                <a:solidFill>
                  <a:srgbClr val="1F497D">
                    <a:lumMod val="75000"/>
                  </a:srgbClr>
                </a:solidFill>
                <a:latin typeface="Times New Roman" panose="02020603050405020304" pitchFamily="18" charset="0"/>
                <a:cs typeface="Times New Roman" panose="02020603050405020304" pitchFamily="18" charset="0"/>
              </a:rPr>
              <a:t>Commun</a:t>
            </a:r>
            <a:r>
              <a:rPr lang="en-US" altLang="zh-TW" sz="2400" dirty="0">
                <a:solidFill>
                  <a:srgbClr val="1F497D">
                    <a:lumMod val="75000"/>
                  </a:srgbClr>
                </a:solidFill>
                <a:latin typeface="Times New Roman" panose="02020603050405020304" pitchFamily="18" charset="0"/>
                <a:cs typeface="Times New Roman" panose="02020603050405020304" pitchFamily="18" charset="0"/>
              </a:rPr>
              <a:t>., vol. 36, no. 3,</a:t>
            </a:r>
            <a:r>
              <a:rPr lang="zh-TW" altLang="en-US" sz="2400" dirty="0">
                <a:solidFill>
                  <a:srgbClr val="1F497D">
                    <a:lumMod val="75000"/>
                  </a:srgbClr>
                </a:solidFill>
                <a:latin typeface="Times New Roman" panose="02020603050405020304" pitchFamily="18" charset="0"/>
                <a:cs typeface="Times New Roman" panose="02020603050405020304" pitchFamily="18" charset="0"/>
              </a:rPr>
              <a:t> </a:t>
            </a:r>
            <a:r>
              <a:rPr lang="en-US" altLang="zh-TW" sz="2400" dirty="0">
                <a:solidFill>
                  <a:srgbClr val="1F497D">
                    <a:lumMod val="75000"/>
                  </a:srgbClr>
                </a:solidFill>
                <a:latin typeface="Times New Roman" panose="02020603050405020304" pitchFamily="18" charset="0"/>
                <a:cs typeface="Times New Roman" panose="02020603050405020304" pitchFamily="18" charset="0"/>
              </a:rPr>
              <a:t>pp. 542–557, Mar. 2018.</a:t>
            </a:r>
          </a:p>
          <a:p>
            <a:pPr lvl="0"/>
            <a:r>
              <a:rPr lang="en-US" altLang="zh-TW" sz="2400" dirty="0">
                <a:solidFill>
                  <a:srgbClr val="1F497D">
                    <a:lumMod val="75000"/>
                  </a:srgbClr>
                </a:solidFill>
                <a:latin typeface="Times New Roman" panose="02020603050405020304" pitchFamily="18" charset="0"/>
                <a:cs typeface="Times New Roman" panose="02020603050405020304" pitchFamily="18" charset="0"/>
              </a:rPr>
              <a:t>[26] F. </a:t>
            </a:r>
            <a:r>
              <a:rPr lang="en-US" altLang="zh-TW" sz="2400" dirty="0" err="1">
                <a:solidFill>
                  <a:srgbClr val="1F497D">
                    <a:lumMod val="75000"/>
                  </a:srgbClr>
                </a:solidFill>
                <a:latin typeface="Times New Roman" panose="02020603050405020304" pitchFamily="18" charset="0"/>
                <a:cs typeface="Times New Roman" panose="02020603050405020304" pitchFamily="18" charset="0"/>
              </a:rPr>
              <a:t>Carpio</a:t>
            </a:r>
            <a:r>
              <a:rPr lang="en-US" altLang="zh-TW" sz="2400" dirty="0">
                <a:solidFill>
                  <a:srgbClr val="1F497D">
                    <a:lumMod val="75000"/>
                  </a:srgbClr>
                </a:solidFill>
                <a:latin typeface="Times New Roman" panose="02020603050405020304" pitchFamily="18" charset="0"/>
                <a:cs typeface="Times New Roman" panose="02020603050405020304" pitchFamily="18" charset="0"/>
              </a:rPr>
              <a:t>, S. </a:t>
            </a:r>
            <a:r>
              <a:rPr lang="en-US" altLang="zh-TW" sz="2400" dirty="0" err="1">
                <a:solidFill>
                  <a:srgbClr val="1F497D">
                    <a:lumMod val="75000"/>
                  </a:srgbClr>
                </a:solidFill>
                <a:latin typeface="Times New Roman" panose="02020603050405020304" pitchFamily="18" charset="0"/>
                <a:cs typeface="Times New Roman" panose="02020603050405020304" pitchFamily="18" charset="0"/>
              </a:rPr>
              <a:t>Dhahri</a:t>
            </a:r>
            <a:r>
              <a:rPr lang="en-US" altLang="zh-TW" sz="2400" dirty="0">
                <a:solidFill>
                  <a:srgbClr val="1F497D">
                    <a:lumMod val="75000"/>
                  </a:srgbClr>
                </a:solidFill>
                <a:latin typeface="Times New Roman" panose="02020603050405020304" pitchFamily="18" charset="0"/>
                <a:cs typeface="Times New Roman" panose="02020603050405020304" pitchFamily="18" charset="0"/>
              </a:rPr>
              <a:t>, and A. </a:t>
            </a:r>
            <a:r>
              <a:rPr lang="en-US" altLang="zh-TW" sz="2400" dirty="0" err="1">
                <a:solidFill>
                  <a:srgbClr val="1F497D">
                    <a:lumMod val="75000"/>
                  </a:srgbClr>
                </a:solidFill>
                <a:latin typeface="Times New Roman" panose="02020603050405020304" pitchFamily="18" charset="0"/>
                <a:cs typeface="Times New Roman" panose="02020603050405020304" pitchFamily="18" charset="0"/>
              </a:rPr>
              <a:t>Jukan</a:t>
            </a:r>
            <a:r>
              <a:rPr lang="en-US" altLang="zh-TW" sz="2400" dirty="0">
                <a:solidFill>
                  <a:srgbClr val="1F497D">
                    <a:lumMod val="75000"/>
                  </a:srgbClr>
                </a:solidFill>
                <a:latin typeface="Times New Roman" panose="02020603050405020304" pitchFamily="18" charset="0"/>
                <a:cs typeface="Times New Roman" panose="02020603050405020304" pitchFamily="18" charset="0"/>
              </a:rPr>
              <a:t>, “VNF placement with replication for Load balancing in NFV networks,” in Proc. IEEE Int. Conf. </a:t>
            </a:r>
            <a:r>
              <a:rPr lang="en-US" altLang="zh-TW" sz="2400" dirty="0" err="1">
                <a:solidFill>
                  <a:srgbClr val="1F497D">
                    <a:lumMod val="75000"/>
                  </a:srgbClr>
                </a:solidFill>
                <a:latin typeface="Times New Roman" panose="02020603050405020304" pitchFamily="18" charset="0"/>
                <a:cs typeface="Times New Roman" panose="02020603050405020304" pitchFamily="18" charset="0"/>
              </a:rPr>
              <a:t>Commun</a:t>
            </a:r>
            <a:r>
              <a:rPr lang="en-US" altLang="zh-TW" sz="2400" dirty="0">
                <a:solidFill>
                  <a:srgbClr val="1F497D">
                    <a:lumMod val="75000"/>
                  </a:srgbClr>
                </a:solidFill>
                <a:latin typeface="Times New Roman" panose="02020603050405020304" pitchFamily="18" charset="0"/>
                <a:cs typeface="Times New Roman" panose="02020603050405020304" pitchFamily="18" charset="0"/>
              </a:rPr>
              <a:t>. (ICC), Paris, France, May 2017, pp. 1–6.</a:t>
            </a:r>
          </a:p>
          <a:p>
            <a:pPr lvl="0"/>
            <a:r>
              <a:rPr lang="en-US" altLang="zh-TW" sz="2400" dirty="0">
                <a:solidFill>
                  <a:srgbClr val="1F497D">
                    <a:lumMod val="75000"/>
                  </a:srgbClr>
                </a:solidFill>
                <a:latin typeface="Times New Roman" panose="02020603050405020304" pitchFamily="18" charset="0"/>
                <a:cs typeface="Times New Roman" panose="02020603050405020304" pitchFamily="18" charset="0"/>
              </a:rPr>
              <a:t>[27] T. </a:t>
            </a:r>
            <a:r>
              <a:rPr lang="en-US" altLang="zh-TW" sz="2400" dirty="0" err="1">
                <a:solidFill>
                  <a:srgbClr val="1F497D">
                    <a:lumMod val="75000"/>
                  </a:srgbClr>
                </a:solidFill>
                <a:latin typeface="Times New Roman" panose="02020603050405020304" pitchFamily="18" charset="0"/>
                <a:cs typeface="Times New Roman" panose="02020603050405020304" pitchFamily="18" charset="0"/>
              </a:rPr>
              <a:t>Condeixa</a:t>
            </a:r>
            <a:r>
              <a:rPr lang="en-US" altLang="zh-TW" sz="2400" dirty="0">
                <a:solidFill>
                  <a:srgbClr val="1F497D">
                    <a:lumMod val="75000"/>
                  </a:srgbClr>
                </a:solidFill>
                <a:latin typeface="Times New Roman" panose="02020603050405020304" pitchFamily="18" charset="0"/>
                <a:cs typeface="Times New Roman" panose="02020603050405020304" pitchFamily="18" charset="0"/>
              </a:rPr>
              <a:t> and S. </a:t>
            </a:r>
            <a:r>
              <a:rPr lang="en-US" altLang="zh-TW" sz="2400" dirty="0" err="1">
                <a:solidFill>
                  <a:srgbClr val="1F497D">
                    <a:lumMod val="75000"/>
                  </a:srgbClr>
                </a:solidFill>
                <a:latin typeface="Times New Roman" panose="02020603050405020304" pitchFamily="18" charset="0"/>
                <a:cs typeface="Times New Roman" panose="02020603050405020304" pitchFamily="18" charset="0"/>
              </a:rPr>
              <a:t>Sargento</a:t>
            </a:r>
            <a:r>
              <a:rPr lang="en-US" altLang="zh-TW" sz="2400" dirty="0">
                <a:solidFill>
                  <a:srgbClr val="1F497D">
                    <a:lumMod val="75000"/>
                  </a:srgbClr>
                </a:solidFill>
                <a:latin typeface="Times New Roman" panose="02020603050405020304" pitchFamily="18" charset="0"/>
                <a:cs typeface="Times New Roman" panose="02020603050405020304" pitchFamily="18" charset="0"/>
              </a:rPr>
              <a:t>, “Studying the integration of distributed and dynamic schemes in the mobility management,” </a:t>
            </a:r>
            <a:r>
              <a:rPr lang="en-US" altLang="zh-TW" sz="2400" dirty="0" err="1">
                <a:solidFill>
                  <a:srgbClr val="1F497D">
                    <a:lumMod val="75000"/>
                  </a:srgbClr>
                </a:solidFill>
                <a:latin typeface="Times New Roman" panose="02020603050405020304" pitchFamily="18" charset="0"/>
                <a:cs typeface="Times New Roman" panose="02020603050405020304" pitchFamily="18" charset="0"/>
              </a:rPr>
              <a:t>Comput</a:t>
            </a:r>
            <a:r>
              <a:rPr lang="en-US" altLang="zh-TW" sz="2400" dirty="0">
                <a:solidFill>
                  <a:srgbClr val="1F497D">
                    <a:lumMod val="75000"/>
                  </a:srgbClr>
                </a:solidFill>
                <a:latin typeface="Times New Roman" panose="02020603050405020304" pitchFamily="18" charset="0"/>
                <a:cs typeface="Times New Roman" panose="02020603050405020304" pitchFamily="18" charset="0"/>
              </a:rPr>
              <a:t>. </a:t>
            </a:r>
            <a:r>
              <a:rPr lang="en-US" altLang="zh-TW" sz="2400" dirty="0" err="1">
                <a:solidFill>
                  <a:srgbClr val="1F497D">
                    <a:lumMod val="75000"/>
                  </a:srgbClr>
                </a:solidFill>
                <a:latin typeface="Times New Roman" panose="02020603050405020304" pitchFamily="18" charset="0"/>
                <a:cs typeface="Times New Roman" panose="02020603050405020304" pitchFamily="18" charset="0"/>
              </a:rPr>
              <a:t>Netw</a:t>
            </a:r>
            <a:r>
              <a:rPr lang="en-US" altLang="zh-TW" sz="2400" dirty="0">
                <a:solidFill>
                  <a:srgbClr val="1F497D">
                    <a:lumMod val="75000"/>
                  </a:srgbClr>
                </a:solidFill>
                <a:latin typeface="Times New Roman" panose="02020603050405020304" pitchFamily="18" charset="0"/>
                <a:cs typeface="Times New Roman" panose="02020603050405020304" pitchFamily="18" charset="0"/>
              </a:rPr>
              <a:t>., vol. 60, no. 2, pp. 46–59, Feb. 2014.</a:t>
            </a:r>
          </a:p>
          <a:p>
            <a:endParaRPr lang="zh-TW" altLang="en-US" dirty="0"/>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78</a:t>
            </a:fld>
            <a:endParaRPr lang="en-US" altLang="zh-TW"/>
          </a:p>
        </p:txBody>
      </p:sp>
    </p:spTree>
    <p:extLst>
      <p:ext uri="{BB962C8B-B14F-4D97-AF65-F5344CB8AC3E}">
        <p14:creationId xmlns:p14="http://schemas.microsoft.com/office/powerpoint/2010/main" val="2031394981"/>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pPr lvl="0"/>
            <a:r>
              <a:rPr lang="en-US" altLang="zh-TW" sz="2400" dirty="0">
                <a:solidFill>
                  <a:srgbClr val="1F497D">
                    <a:lumMod val="75000"/>
                  </a:srgbClr>
                </a:solidFill>
                <a:latin typeface="Times New Roman" panose="02020603050405020304" pitchFamily="18" charset="0"/>
                <a:cs typeface="Times New Roman" panose="02020603050405020304" pitchFamily="18" charset="0"/>
              </a:rPr>
              <a:t>[28] Technical Specification Group Radio Access Network; Evolved Universal Terrestrial Radio Access (E-UTRA) and Evolved Universal Terrestrial Radio Access Network (E-UTRAN); Overall Description; Stage 2 (Release 15), 3GPP TS Standard 36.300, 2018.</a:t>
            </a:r>
          </a:p>
          <a:p>
            <a:pPr lvl="0"/>
            <a:r>
              <a:rPr lang="en-US" altLang="zh-TW" sz="2400" dirty="0">
                <a:solidFill>
                  <a:srgbClr val="1F497D">
                    <a:lumMod val="75000"/>
                  </a:srgbClr>
                </a:solidFill>
                <a:latin typeface="Times New Roman" panose="02020603050405020304" pitchFamily="18" charset="0"/>
                <a:cs typeface="Times New Roman" panose="02020603050405020304" pitchFamily="18" charset="0"/>
              </a:rPr>
              <a:t>[29] Technical Specification Group Services and System Aspects; General Packet Radio Service (GPRS) Enhancements for Evolved Universal Terrestrial Radio Access Network (E-UTRAN) Access (Release 15), 3GPP TS Standard 23.401, 2018.</a:t>
            </a:r>
          </a:p>
          <a:p>
            <a:pPr lvl="0"/>
            <a:r>
              <a:rPr lang="en-US" altLang="zh-TW" sz="2400" dirty="0">
                <a:solidFill>
                  <a:srgbClr val="1F497D">
                    <a:lumMod val="75000"/>
                  </a:srgbClr>
                </a:solidFill>
                <a:latin typeface="Times New Roman" panose="02020603050405020304" pitchFamily="18" charset="0"/>
                <a:cs typeface="Times New Roman" panose="02020603050405020304" pitchFamily="18" charset="0"/>
              </a:rPr>
              <a:t>[30] H. </a:t>
            </a:r>
            <a:r>
              <a:rPr lang="en-US" altLang="zh-TW" sz="2400" dirty="0" err="1">
                <a:solidFill>
                  <a:srgbClr val="1F497D">
                    <a:lumMod val="75000"/>
                  </a:srgbClr>
                </a:solidFill>
                <a:latin typeface="Times New Roman" panose="02020603050405020304" pitchFamily="18" charset="0"/>
                <a:cs typeface="Times New Roman" panose="02020603050405020304" pitchFamily="18" charset="0"/>
              </a:rPr>
              <a:t>Lindholm</a:t>
            </a:r>
            <a:r>
              <a:rPr lang="en-US" altLang="zh-TW" sz="2400" dirty="0">
                <a:solidFill>
                  <a:srgbClr val="1F497D">
                    <a:lumMod val="75000"/>
                  </a:srgbClr>
                </a:solidFill>
                <a:latin typeface="Times New Roman" panose="02020603050405020304" pitchFamily="18" charset="0"/>
                <a:cs typeface="Times New Roman" panose="02020603050405020304" pitchFamily="18" charset="0"/>
              </a:rPr>
              <a:t>, L. </a:t>
            </a:r>
            <a:r>
              <a:rPr lang="en-US" altLang="zh-TW" sz="2400" dirty="0" err="1">
                <a:solidFill>
                  <a:srgbClr val="1F497D">
                    <a:lumMod val="75000"/>
                  </a:srgbClr>
                </a:solidFill>
                <a:latin typeface="Times New Roman" panose="02020603050405020304" pitchFamily="18" charset="0"/>
                <a:cs typeface="Times New Roman" panose="02020603050405020304" pitchFamily="18" charset="0"/>
              </a:rPr>
              <a:t>Osmani</a:t>
            </a:r>
            <a:r>
              <a:rPr lang="en-US" altLang="zh-TW" sz="2400" dirty="0">
                <a:solidFill>
                  <a:srgbClr val="1F497D">
                    <a:lumMod val="75000"/>
                  </a:srgbClr>
                </a:solidFill>
                <a:latin typeface="Times New Roman" panose="02020603050405020304" pitchFamily="18" charset="0"/>
                <a:cs typeface="Times New Roman" panose="02020603050405020304" pitchFamily="18" charset="0"/>
              </a:rPr>
              <a:t>, H. </a:t>
            </a:r>
            <a:r>
              <a:rPr lang="en-US" altLang="zh-TW" sz="2400" dirty="0" err="1">
                <a:solidFill>
                  <a:srgbClr val="1F497D">
                    <a:lumMod val="75000"/>
                  </a:srgbClr>
                </a:solidFill>
                <a:latin typeface="Times New Roman" panose="02020603050405020304" pitchFamily="18" charset="0"/>
                <a:cs typeface="Times New Roman" panose="02020603050405020304" pitchFamily="18" charset="0"/>
              </a:rPr>
              <a:t>Flinck</a:t>
            </a:r>
            <a:r>
              <a:rPr lang="en-US" altLang="zh-TW" sz="2400" dirty="0">
                <a:solidFill>
                  <a:srgbClr val="1F497D">
                    <a:lumMod val="75000"/>
                  </a:srgbClr>
                </a:solidFill>
                <a:latin typeface="Times New Roman" panose="02020603050405020304" pitchFamily="18" charset="0"/>
                <a:cs typeface="Times New Roman" panose="02020603050405020304" pitchFamily="18" charset="0"/>
              </a:rPr>
              <a:t>, S. </a:t>
            </a:r>
            <a:r>
              <a:rPr lang="en-US" altLang="zh-TW" sz="2400" dirty="0" err="1">
                <a:solidFill>
                  <a:srgbClr val="1F497D">
                    <a:lumMod val="75000"/>
                  </a:srgbClr>
                </a:solidFill>
                <a:latin typeface="Times New Roman" panose="02020603050405020304" pitchFamily="18" charset="0"/>
                <a:cs typeface="Times New Roman" panose="02020603050405020304" pitchFamily="18" charset="0"/>
              </a:rPr>
              <a:t>Tarkoma</a:t>
            </a:r>
            <a:r>
              <a:rPr lang="en-US" altLang="zh-TW" sz="2400" dirty="0">
                <a:solidFill>
                  <a:srgbClr val="1F497D">
                    <a:lumMod val="75000"/>
                  </a:srgbClr>
                </a:solidFill>
                <a:latin typeface="Times New Roman" panose="02020603050405020304" pitchFamily="18" charset="0"/>
                <a:cs typeface="Times New Roman" panose="02020603050405020304" pitchFamily="18" charset="0"/>
              </a:rPr>
              <a:t>, and A. Rao, “State space analysis to refactor the mobile core,” in Proc. ACM 5th Workshop Things Cellular, </a:t>
            </a:r>
            <a:r>
              <a:rPr lang="en-US" altLang="zh-TW" sz="2400" dirty="0" err="1">
                <a:solidFill>
                  <a:srgbClr val="1F497D">
                    <a:lumMod val="75000"/>
                  </a:srgbClr>
                </a:solidFill>
                <a:latin typeface="Times New Roman" panose="02020603050405020304" pitchFamily="18" charset="0"/>
                <a:cs typeface="Times New Roman" panose="02020603050405020304" pitchFamily="18" charset="0"/>
              </a:rPr>
              <a:t>Oper</a:t>
            </a:r>
            <a:r>
              <a:rPr lang="en-US" altLang="zh-TW" sz="2400" dirty="0">
                <a:solidFill>
                  <a:srgbClr val="1F497D">
                    <a:lumMod val="75000"/>
                  </a:srgbClr>
                </a:solidFill>
                <a:latin typeface="Times New Roman" panose="02020603050405020304" pitchFamily="18" charset="0"/>
                <a:cs typeface="Times New Roman" panose="02020603050405020304" pitchFamily="18" charset="0"/>
              </a:rPr>
              <a:t>., Appl. Challenges, London, U.K., Aug. 2015, pp. 31–36.</a:t>
            </a:r>
          </a:p>
          <a:p>
            <a:endParaRPr lang="zh-TW" altLang="en-US" dirty="0"/>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79</a:t>
            </a:fld>
            <a:endParaRPr lang="en-US" altLang="zh-TW"/>
          </a:p>
        </p:txBody>
      </p:sp>
    </p:spTree>
    <p:extLst>
      <p:ext uri="{BB962C8B-B14F-4D97-AF65-F5344CB8AC3E}">
        <p14:creationId xmlns:p14="http://schemas.microsoft.com/office/powerpoint/2010/main" val="30079710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en-US" altLang="zh-TW" sz="2800" dirty="0">
                <a:latin typeface="Times New Roman" panose="02020603050405020304" pitchFamily="18" charset="0"/>
                <a:cs typeface="Times New Roman" panose="02020603050405020304" pitchFamily="18" charset="0"/>
              </a:rPr>
              <a:t>Programmable network connectivity provided by </a:t>
            </a:r>
            <a:r>
              <a:rPr lang="en-US" altLang="zh-TW" sz="2800" dirty="0">
                <a:solidFill>
                  <a:srgbClr val="FF0000"/>
                </a:solidFill>
                <a:latin typeface="Times New Roman" panose="02020603050405020304" pitchFamily="18" charset="0"/>
                <a:cs typeface="Times New Roman" panose="02020603050405020304" pitchFamily="18" charset="0"/>
              </a:rPr>
              <a:t>Software Defined Networking (SDN) </a:t>
            </a:r>
            <a:r>
              <a:rPr lang="en-US" altLang="zh-TW" sz="2800" dirty="0">
                <a:latin typeface="Times New Roman" panose="02020603050405020304" pitchFamily="18" charset="0"/>
                <a:cs typeface="Times New Roman" panose="02020603050405020304" pitchFamily="18" charset="0"/>
              </a:rPr>
              <a:t>brings about the combination of SDN and NFV to provide </a:t>
            </a:r>
            <a:r>
              <a:rPr lang="en-US" altLang="zh-TW" sz="2800" dirty="0">
                <a:solidFill>
                  <a:srgbClr val="FF0000"/>
                </a:solidFill>
                <a:latin typeface="Times New Roman" panose="02020603050405020304" pitchFamily="18" charset="0"/>
                <a:cs typeface="Times New Roman" panose="02020603050405020304" pitchFamily="18" charset="0"/>
              </a:rPr>
              <a:t>dynamic, flexible deployment </a:t>
            </a:r>
            <a:r>
              <a:rPr lang="en-US" altLang="zh-TW" sz="2800" dirty="0">
                <a:latin typeface="Times New Roman" panose="02020603050405020304" pitchFamily="18" charset="0"/>
                <a:cs typeface="Times New Roman" panose="02020603050405020304" pitchFamily="18" charset="0"/>
              </a:rPr>
              <a:t>and </a:t>
            </a:r>
            <a:r>
              <a:rPr lang="en-US" altLang="zh-TW" sz="2800" dirty="0">
                <a:solidFill>
                  <a:srgbClr val="FF0000"/>
                </a:solidFill>
                <a:latin typeface="Times New Roman" panose="02020603050405020304" pitchFamily="18" charset="0"/>
                <a:cs typeface="Times New Roman" panose="02020603050405020304" pitchFamily="18" charset="0"/>
              </a:rPr>
              <a:t>on-demand scaling </a:t>
            </a:r>
            <a:r>
              <a:rPr lang="en-US" altLang="zh-TW" sz="2800" dirty="0">
                <a:latin typeface="Times New Roman" panose="02020603050405020304" pitchFamily="18" charset="0"/>
                <a:cs typeface="Times New Roman" panose="02020603050405020304" pitchFamily="18" charset="0"/>
              </a:rPr>
              <a:t>of VNFs, which contributes a lot to the development of the mobile packet core towards 5G system [6], [10</a:t>
            </a:r>
            <a:r>
              <a:rPr lang="en-US" altLang="zh-TW" sz="2800" dirty="0" smtClean="0">
                <a:latin typeface="Times New Roman" panose="02020603050405020304" pitchFamily="18" charset="0"/>
                <a:cs typeface="Times New Roman" panose="02020603050405020304" pitchFamily="18" charset="0"/>
              </a:rPr>
              <a:t>].</a:t>
            </a:r>
          </a:p>
          <a:p>
            <a:r>
              <a:rPr lang="en-US" altLang="zh-TW" sz="2800" dirty="0">
                <a:latin typeface="Times New Roman" panose="02020603050405020304" pitchFamily="18" charset="0"/>
                <a:cs typeface="Times New Roman" panose="02020603050405020304" pitchFamily="18" charset="0"/>
              </a:rPr>
              <a:t>In [6], EPC as a service is proposed, and four methods are described to deploy EPC in cloud environments which include 1:1 mapping, 1:N mapping, N:1 mapping and N:2 mapping depending on different VNF mapping approaches. </a:t>
            </a:r>
            <a:r>
              <a:rPr lang="en-US" altLang="zh-TW" sz="2800" dirty="0" err="1">
                <a:solidFill>
                  <a:srgbClr val="FF0000"/>
                </a:solidFill>
                <a:latin typeface="Times New Roman" panose="02020603050405020304" pitchFamily="18" charset="0"/>
                <a:cs typeface="Times New Roman" panose="02020603050405020304" pitchFamily="18" charset="0"/>
              </a:rPr>
              <a:t>vMME</a:t>
            </a:r>
            <a:r>
              <a:rPr lang="en-US" altLang="zh-TW" sz="2800" dirty="0">
                <a:latin typeface="Times New Roman" panose="02020603050405020304" pitchFamily="18" charset="0"/>
                <a:cs typeface="Times New Roman" panose="02020603050405020304" pitchFamily="18" charset="0"/>
              </a:rPr>
              <a:t> is also categorized into </a:t>
            </a:r>
            <a:r>
              <a:rPr lang="en-US" altLang="zh-TW" sz="2800" dirty="0">
                <a:solidFill>
                  <a:srgbClr val="FF0000"/>
                </a:solidFill>
                <a:latin typeface="Times New Roman" panose="02020603050405020304" pitchFamily="18" charset="0"/>
                <a:cs typeface="Times New Roman" panose="02020603050405020304" pitchFamily="18" charset="0"/>
              </a:rPr>
              <a:t>1:1</a:t>
            </a:r>
            <a:r>
              <a:rPr lang="en-US" altLang="zh-TW" sz="2800" dirty="0">
                <a:latin typeface="Times New Roman" panose="02020603050405020304" pitchFamily="18" charset="0"/>
                <a:cs typeface="Times New Roman" panose="02020603050405020304" pitchFamily="18" charset="0"/>
              </a:rPr>
              <a:t>, </a:t>
            </a:r>
            <a:r>
              <a:rPr lang="en-US" altLang="zh-TW" sz="2800" dirty="0">
                <a:solidFill>
                  <a:srgbClr val="FF0000"/>
                </a:solidFill>
                <a:latin typeface="Times New Roman" panose="02020603050405020304" pitchFamily="18" charset="0"/>
                <a:cs typeface="Times New Roman" panose="02020603050405020304" pitchFamily="18" charset="0"/>
              </a:rPr>
              <a:t>1:N</a:t>
            </a:r>
            <a:r>
              <a:rPr lang="en-US" altLang="zh-TW" sz="2800" dirty="0">
                <a:latin typeface="Times New Roman" panose="02020603050405020304" pitchFamily="18" charset="0"/>
                <a:cs typeface="Times New Roman" panose="02020603050405020304" pitchFamily="18" charset="0"/>
              </a:rPr>
              <a:t>, </a:t>
            </a:r>
            <a:r>
              <a:rPr lang="en-US" altLang="zh-TW" sz="2800" dirty="0">
                <a:solidFill>
                  <a:srgbClr val="FF0000"/>
                </a:solidFill>
                <a:latin typeface="Times New Roman" panose="02020603050405020304" pitchFamily="18" charset="0"/>
                <a:cs typeface="Times New Roman" panose="02020603050405020304" pitchFamily="18" charset="0"/>
              </a:rPr>
              <a:t>N:1</a:t>
            </a:r>
            <a:r>
              <a:rPr lang="en-US" altLang="zh-TW" sz="2800" dirty="0">
                <a:latin typeface="Times New Roman" panose="02020603050405020304" pitchFamily="18" charset="0"/>
                <a:cs typeface="Times New Roman" panose="02020603050405020304" pitchFamily="18" charset="0"/>
              </a:rPr>
              <a:t> as well as </a:t>
            </a:r>
            <a:r>
              <a:rPr lang="en-US" altLang="zh-TW" sz="2800" dirty="0">
                <a:solidFill>
                  <a:srgbClr val="FF0000"/>
                </a:solidFill>
                <a:latin typeface="Times New Roman" panose="02020603050405020304" pitchFamily="18" charset="0"/>
                <a:cs typeface="Times New Roman" panose="02020603050405020304" pitchFamily="18" charset="0"/>
              </a:rPr>
              <a:t>N:2</a:t>
            </a:r>
            <a:r>
              <a:rPr lang="en-US" altLang="zh-TW" sz="2800" dirty="0">
                <a:latin typeface="Times New Roman" panose="02020603050405020304" pitchFamily="18" charset="0"/>
                <a:cs typeface="Times New Roman" panose="02020603050405020304" pitchFamily="18" charset="0"/>
              </a:rPr>
              <a:t> mapping.</a:t>
            </a:r>
            <a:endParaRPr lang="zh-TW" altLang="en-US" sz="2800" dirty="0">
              <a:latin typeface="Times New Roman" panose="02020603050405020304" pitchFamily="18" charset="0"/>
              <a:cs typeface="Times New Roman" panose="02020603050405020304" pitchFamily="18" charset="0"/>
            </a:endParaRPr>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8</a:t>
            </a:fld>
            <a:endParaRPr lang="en-US" altLang="zh-TW"/>
          </a:p>
        </p:txBody>
      </p:sp>
    </p:spTree>
    <p:extLst>
      <p:ext uri="{BB962C8B-B14F-4D97-AF65-F5344CB8AC3E}">
        <p14:creationId xmlns:p14="http://schemas.microsoft.com/office/powerpoint/2010/main" val="2320537999"/>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pPr lvl="0"/>
            <a:r>
              <a:rPr lang="en-US" altLang="zh-TW" sz="2400" dirty="0">
                <a:solidFill>
                  <a:srgbClr val="1F497D">
                    <a:lumMod val="75000"/>
                  </a:srgbClr>
                </a:solidFill>
                <a:latin typeface="Times New Roman" panose="02020603050405020304" pitchFamily="18" charset="0"/>
                <a:cs typeface="Times New Roman" panose="02020603050405020304" pitchFamily="18" charset="0"/>
              </a:rPr>
              <a:t>[31] C. </a:t>
            </a:r>
            <a:r>
              <a:rPr lang="en-US" altLang="zh-TW" sz="2400" dirty="0" err="1">
                <a:solidFill>
                  <a:srgbClr val="1F497D">
                    <a:lumMod val="75000"/>
                  </a:srgbClr>
                </a:solidFill>
                <a:latin typeface="Times New Roman" panose="02020603050405020304" pitchFamily="18" charset="0"/>
                <a:cs typeface="Times New Roman" panose="02020603050405020304" pitchFamily="18" charset="0"/>
              </a:rPr>
              <a:t>Baolin</a:t>
            </a:r>
            <a:r>
              <a:rPr lang="en-US" altLang="zh-TW" sz="2400" dirty="0">
                <a:solidFill>
                  <a:srgbClr val="1F497D">
                    <a:lumMod val="75000"/>
                  </a:srgbClr>
                </a:solidFill>
                <a:latin typeface="Times New Roman" panose="02020603050405020304" pitchFamily="18" charset="0"/>
                <a:cs typeface="Times New Roman" panose="02020603050405020304" pitchFamily="18" charset="0"/>
              </a:rPr>
              <a:t>, Theory and Algorithms for Optimization, 2nd ed. Beijing, China: Tsinghua Univ. Press, 2005.</a:t>
            </a:r>
          </a:p>
          <a:p>
            <a:pPr lvl="0"/>
            <a:r>
              <a:rPr lang="en-US" altLang="zh-TW" sz="2400" dirty="0">
                <a:solidFill>
                  <a:srgbClr val="1F497D">
                    <a:lumMod val="75000"/>
                  </a:srgbClr>
                </a:solidFill>
                <a:latin typeface="Times New Roman" panose="02020603050405020304" pitchFamily="18" charset="0"/>
                <a:cs typeface="Times New Roman" panose="02020603050405020304" pitchFamily="18" charset="0"/>
              </a:rPr>
              <a:t>[32] M. E. J. Newman, “The structure and function of complex networks,” SIAM Rev., vol. 45, no. 2, pp. 167–256, Jun. 2003.</a:t>
            </a:r>
          </a:p>
          <a:p>
            <a:pPr lvl="0"/>
            <a:r>
              <a:rPr lang="en-US" altLang="zh-TW" sz="2400" dirty="0">
                <a:solidFill>
                  <a:srgbClr val="1F497D">
                    <a:lumMod val="75000"/>
                  </a:srgbClr>
                </a:solidFill>
                <a:latin typeface="Times New Roman" panose="02020603050405020304" pitchFamily="18" charset="0"/>
                <a:cs typeface="Times New Roman" panose="02020603050405020304" pitchFamily="18" charset="0"/>
              </a:rPr>
              <a:t>[33] N. </a:t>
            </a:r>
            <a:r>
              <a:rPr lang="en-US" altLang="zh-TW" sz="2400" dirty="0" err="1">
                <a:solidFill>
                  <a:srgbClr val="1F497D">
                    <a:lumMod val="75000"/>
                  </a:srgbClr>
                </a:solidFill>
                <a:latin typeface="Times New Roman" panose="02020603050405020304" pitchFamily="18" charset="0"/>
                <a:cs typeface="Times New Roman" panose="02020603050405020304" pitchFamily="18" charset="0"/>
              </a:rPr>
              <a:t>Golrezaei</a:t>
            </a:r>
            <a:r>
              <a:rPr lang="en-US" altLang="zh-TW" sz="2400" dirty="0">
                <a:solidFill>
                  <a:srgbClr val="1F497D">
                    <a:lumMod val="75000"/>
                  </a:srgbClr>
                </a:solidFill>
                <a:latin typeface="Times New Roman" panose="02020603050405020304" pitchFamily="18" charset="0"/>
                <a:cs typeface="Times New Roman" panose="02020603050405020304" pitchFamily="18" charset="0"/>
              </a:rPr>
              <a:t>, K. </a:t>
            </a:r>
            <a:r>
              <a:rPr lang="en-US" altLang="zh-TW" sz="2400" dirty="0" err="1">
                <a:solidFill>
                  <a:srgbClr val="1F497D">
                    <a:lumMod val="75000"/>
                  </a:srgbClr>
                </a:solidFill>
                <a:latin typeface="Times New Roman" panose="02020603050405020304" pitchFamily="18" charset="0"/>
                <a:cs typeface="Times New Roman" panose="02020603050405020304" pitchFamily="18" charset="0"/>
              </a:rPr>
              <a:t>Shanmugam</a:t>
            </a:r>
            <a:r>
              <a:rPr lang="en-US" altLang="zh-TW" sz="2400" dirty="0">
                <a:solidFill>
                  <a:srgbClr val="1F497D">
                    <a:lumMod val="75000"/>
                  </a:srgbClr>
                </a:solidFill>
                <a:latin typeface="Times New Roman" panose="02020603050405020304" pitchFamily="18" charset="0"/>
                <a:cs typeface="Times New Roman" panose="02020603050405020304" pitchFamily="18" charset="0"/>
              </a:rPr>
              <a:t>, A. G. </a:t>
            </a:r>
            <a:r>
              <a:rPr lang="en-US" altLang="zh-TW" sz="2400" dirty="0" err="1">
                <a:solidFill>
                  <a:srgbClr val="1F497D">
                    <a:lumMod val="75000"/>
                  </a:srgbClr>
                </a:solidFill>
                <a:latin typeface="Times New Roman" panose="02020603050405020304" pitchFamily="18" charset="0"/>
                <a:cs typeface="Times New Roman" panose="02020603050405020304" pitchFamily="18" charset="0"/>
              </a:rPr>
              <a:t>Dimakis</a:t>
            </a:r>
            <a:r>
              <a:rPr lang="en-US" altLang="zh-TW" sz="2400" dirty="0">
                <a:solidFill>
                  <a:srgbClr val="1F497D">
                    <a:lumMod val="75000"/>
                  </a:srgbClr>
                </a:solidFill>
                <a:latin typeface="Times New Roman" panose="02020603050405020304" pitchFamily="18" charset="0"/>
                <a:cs typeface="Times New Roman" panose="02020603050405020304" pitchFamily="18" charset="0"/>
              </a:rPr>
              <a:t>, A. F. </a:t>
            </a:r>
            <a:r>
              <a:rPr lang="en-US" altLang="zh-TW" sz="2400" dirty="0" err="1">
                <a:solidFill>
                  <a:srgbClr val="1F497D">
                    <a:lumMod val="75000"/>
                  </a:srgbClr>
                </a:solidFill>
                <a:latin typeface="Times New Roman" panose="02020603050405020304" pitchFamily="18" charset="0"/>
                <a:cs typeface="Times New Roman" panose="02020603050405020304" pitchFamily="18" charset="0"/>
              </a:rPr>
              <a:t>Molisch</a:t>
            </a:r>
            <a:r>
              <a:rPr lang="en-US" altLang="zh-TW" sz="2400" dirty="0">
                <a:solidFill>
                  <a:srgbClr val="1F497D">
                    <a:lumMod val="75000"/>
                  </a:srgbClr>
                </a:solidFill>
                <a:latin typeface="Times New Roman" panose="02020603050405020304" pitchFamily="18" charset="0"/>
                <a:cs typeface="Times New Roman" panose="02020603050405020304" pitchFamily="18" charset="0"/>
              </a:rPr>
              <a:t>, and G. </a:t>
            </a:r>
            <a:r>
              <a:rPr lang="en-US" altLang="zh-TW" sz="2400" dirty="0" err="1">
                <a:solidFill>
                  <a:srgbClr val="1F497D">
                    <a:lumMod val="75000"/>
                  </a:srgbClr>
                </a:solidFill>
                <a:latin typeface="Times New Roman" panose="02020603050405020304" pitchFamily="18" charset="0"/>
                <a:cs typeface="Times New Roman" panose="02020603050405020304" pitchFamily="18" charset="0"/>
              </a:rPr>
              <a:t>Caire</a:t>
            </a:r>
            <a:r>
              <a:rPr lang="en-US" altLang="zh-TW" sz="2400" dirty="0">
                <a:solidFill>
                  <a:srgbClr val="1F497D">
                    <a:lumMod val="75000"/>
                  </a:srgbClr>
                </a:solidFill>
                <a:latin typeface="Times New Roman" panose="02020603050405020304" pitchFamily="18" charset="0"/>
                <a:cs typeface="Times New Roman" panose="02020603050405020304" pitchFamily="18" charset="0"/>
              </a:rPr>
              <a:t>, “</a:t>
            </a:r>
            <a:r>
              <a:rPr lang="en-US" altLang="zh-TW" sz="2400" dirty="0" err="1">
                <a:solidFill>
                  <a:srgbClr val="1F497D">
                    <a:lumMod val="75000"/>
                  </a:srgbClr>
                </a:solidFill>
                <a:latin typeface="Times New Roman" panose="02020603050405020304" pitchFamily="18" charset="0"/>
                <a:cs typeface="Times New Roman" panose="02020603050405020304" pitchFamily="18" charset="0"/>
              </a:rPr>
              <a:t>FemtoCaching</a:t>
            </a:r>
            <a:r>
              <a:rPr lang="en-US" altLang="zh-TW" sz="2400" dirty="0">
                <a:solidFill>
                  <a:srgbClr val="1F497D">
                    <a:lumMod val="75000"/>
                  </a:srgbClr>
                </a:solidFill>
                <a:latin typeface="Times New Roman" panose="02020603050405020304" pitchFamily="18" charset="0"/>
                <a:cs typeface="Times New Roman" panose="02020603050405020304" pitchFamily="18" charset="0"/>
              </a:rPr>
              <a:t>: Wireless video content delivery through distributed caching helpers,” in Proc. IEEE INFOCOM, Orlando, FL, USA, Mar. 2012, pp. 1107–1115.</a:t>
            </a:r>
          </a:p>
          <a:p>
            <a:pPr lvl="0"/>
            <a:r>
              <a:rPr lang="en-US" altLang="zh-TW" sz="2400" dirty="0">
                <a:solidFill>
                  <a:srgbClr val="1F497D">
                    <a:lumMod val="75000"/>
                  </a:srgbClr>
                </a:solidFill>
                <a:latin typeface="Times New Roman" panose="02020603050405020304" pitchFamily="18" charset="0"/>
                <a:cs typeface="Times New Roman" panose="02020603050405020304" pitchFamily="18" charset="0"/>
              </a:rPr>
              <a:t>[34] P. Yu, X. Ma, J. Cao, and J. Lu, “Application mobility in pervasive computing: A survey,” Pervasive Mobile </a:t>
            </a:r>
            <a:r>
              <a:rPr lang="en-US" altLang="zh-TW" sz="2400" dirty="0" err="1">
                <a:solidFill>
                  <a:srgbClr val="1F497D">
                    <a:lumMod val="75000"/>
                  </a:srgbClr>
                </a:solidFill>
                <a:latin typeface="Times New Roman" panose="02020603050405020304" pitchFamily="18" charset="0"/>
                <a:cs typeface="Times New Roman" panose="02020603050405020304" pitchFamily="18" charset="0"/>
              </a:rPr>
              <a:t>Comput</a:t>
            </a:r>
            <a:r>
              <a:rPr lang="en-US" altLang="zh-TW" sz="2400" dirty="0">
                <a:solidFill>
                  <a:srgbClr val="1F497D">
                    <a:lumMod val="75000"/>
                  </a:srgbClr>
                </a:solidFill>
                <a:latin typeface="Times New Roman" panose="02020603050405020304" pitchFamily="18" charset="0"/>
                <a:cs typeface="Times New Roman" panose="02020603050405020304" pitchFamily="18" charset="0"/>
              </a:rPr>
              <a:t>., vol. 9, no. 1,pp. 2–17, Jul. 2013</a:t>
            </a:r>
            <a:endParaRPr lang="zh-TW" altLang="en-US" sz="2400" dirty="0">
              <a:solidFill>
                <a:srgbClr val="1F497D">
                  <a:lumMod val="75000"/>
                </a:srgbClr>
              </a:solidFill>
              <a:latin typeface="Times New Roman" panose="02020603050405020304" pitchFamily="18" charset="0"/>
              <a:cs typeface="Times New Roman" panose="02020603050405020304" pitchFamily="18" charset="0"/>
            </a:endParaRPr>
          </a:p>
          <a:p>
            <a:endParaRPr lang="zh-TW" altLang="en-US" dirty="0"/>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80</a:t>
            </a:fld>
            <a:endParaRPr lang="en-US" altLang="zh-TW"/>
          </a:p>
        </p:txBody>
      </p:sp>
    </p:spTree>
    <p:extLst>
      <p:ext uri="{BB962C8B-B14F-4D97-AF65-F5344CB8AC3E}">
        <p14:creationId xmlns:p14="http://schemas.microsoft.com/office/powerpoint/2010/main" val="31761841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en-US" altLang="zh-TW" sz="2800" dirty="0">
                <a:latin typeface="Times New Roman" panose="02020603050405020304" pitchFamily="18" charset="0"/>
                <a:cs typeface="Times New Roman" panose="02020603050405020304" pitchFamily="18" charset="0"/>
              </a:rPr>
              <a:t>In [21] and [22], 1:N mapping of </a:t>
            </a:r>
            <a:r>
              <a:rPr lang="en-US" altLang="zh-TW" sz="2800" dirty="0" err="1">
                <a:latin typeface="Times New Roman" panose="02020603050405020304" pitchFamily="18" charset="0"/>
                <a:cs typeface="Times New Roman" panose="02020603050405020304" pitchFamily="18" charset="0"/>
              </a:rPr>
              <a:t>vMME</a:t>
            </a:r>
            <a:r>
              <a:rPr lang="en-US" altLang="zh-TW" sz="2800" dirty="0">
                <a:latin typeface="Times New Roman" panose="02020603050405020304" pitchFamily="18" charset="0"/>
                <a:cs typeface="Times New Roman" panose="02020603050405020304" pitchFamily="18" charset="0"/>
              </a:rPr>
              <a:t> is investigated, and </a:t>
            </a:r>
            <a:r>
              <a:rPr lang="en-US" altLang="zh-TW" sz="2800" dirty="0" err="1">
                <a:latin typeface="Times New Roman" panose="02020603050405020304" pitchFamily="18" charset="0"/>
                <a:cs typeface="Times New Roman" panose="02020603050405020304" pitchFamily="18" charset="0"/>
              </a:rPr>
              <a:t>vMME</a:t>
            </a:r>
            <a:r>
              <a:rPr lang="en-US" altLang="zh-TW" sz="2800" dirty="0">
                <a:latin typeface="Times New Roman" panose="02020603050405020304" pitchFamily="18" charset="0"/>
                <a:cs typeface="Times New Roman" panose="02020603050405020304" pitchFamily="18" charset="0"/>
              </a:rPr>
              <a:t> is decoupled into three functional entities, namely the </a:t>
            </a:r>
            <a:r>
              <a:rPr lang="en-US" altLang="zh-TW" sz="2800" dirty="0">
                <a:solidFill>
                  <a:srgbClr val="FF0000"/>
                </a:solidFill>
                <a:latin typeface="Times New Roman" panose="02020603050405020304" pitchFamily="18" charset="0"/>
                <a:cs typeface="Times New Roman" panose="02020603050405020304" pitchFamily="18" charset="0"/>
              </a:rPr>
              <a:t>Front-End (FE)</a:t>
            </a:r>
            <a:r>
              <a:rPr lang="en-US" altLang="zh-TW" sz="2800" dirty="0">
                <a:latin typeface="Times New Roman" panose="02020603050405020304" pitchFamily="18" charset="0"/>
                <a:cs typeface="Times New Roman" panose="02020603050405020304" pitchFamily="18" charset="0"/>
              </a:rPr>
              <a:t>, the </a:t>
            </a:r>
            <a:r>
              <a:rPr lang="en-US" altLang="zh-TW" sz="2800" dirty="0">
                <a:solidFill>
                  <a:srgbClr val="FF0000"/>
                </a:solidFill>
                <a:latin typeface="Times New Roman" panose="02020603050405020304" pitchFamily="18" charset="0"/>
                <a:cs typeface="Times New Roman" panose="02020603050405020304" pitchFamily="18" charset="0"/>
              </a:rPr>
              <a:t>Worker (W)</a:t>
            </a:r>
            <a:r>
              <a:rPr lang="en-US" altLang="zh-TW" sz="2800" dirty="0">
                <a:latin typeface="Times New Roman" panose="02020603050405020304" pitchFamily="18" charset="0"/>
                <a:cs typeface="Times New Roman" panose="02020603050405020304" pitchFamily="18" charset="0"/>
              </a:rPr>
              <a:t> and the </a:t>
            </a:r>
            <a:r>
              <a:rPr lang="en-US" altLang="zh-TW" sz="2800" dirty="0">
                <a:solidFill>
                  <a:srgbClr val="FF0000"/>
                </a:solidFill>
                <a:latin typeface="Times New Roman" panose="02020603050405020304" pitchFamily="18" charset="0"/>
                <a:cs typeface="Times New Roman" panose="02020603050405020304" pitchFamily="18" charset="0"/>
              </a:rPr>
              <a:t>state</a:t>
            </a:r>
            <a:r>
              <a:rPr lang="en-US" altLang="zh-TW" sz="2800" dirty="0">
                <a:latin typeface="Times New Roman" panose="02020603050405020304" pitchFamily="18" charset="0"/>
                <a:cs typeface="Times New Roman" panose="02020603050405020304" pitchFamily="18" charset="0"/>
              </a:rPr>
              <a:t> </a:t>
            </a:r>
            <a:r>
              <a:rPr lang="en-US" altLang="zh-TW" sz="2800" dirty="0" err="1">
                <a:solidFill>
                  <a:srgbClr val="FF0000"/>
                </a:solidFill>
                <a:latin typeface="Times New Roman" panose="02020603050405020304" pitchFamily="18" charset="0"/>
                <a:cs typeface="Times New Roman" panose="02020603050405020304" pitchFamily="18" charset="0"/>
              </a:rPr>
              <a:t>DataBase</a:t>
            </a:r>
            <a:r>
              <a:rPr lang="en-US" altLang="zh-TW" sz="2800" dirty="0">
                <a:solidFill>
                  <a:srgbClr val="FF0000"/>
                </a:solidFill>
                <a:latin typeface="Times New Roman" panose="02020603050405020304" pitchFamily="18" charset="0"/>
                <a:cs typeface="Times New Roman" panose="02020603050405020304" pitchFamily="18" charset="0"/>
              </a:rPr>
              <a:t> (</a:t>
            </a:r>
            <a:r>
              <a:rPr lang="en-US" altLang="zh-TW" sz="2800" dirty="0" smtClean="0">
                <a:solidFill>
                  <a:srgbClr val="FF0000"/>
                </a:solidFill>
                <a:latin typeface="Times New Roman" panose="02020603050405020304" pitchFamily="18" charset="0"/>
                <a:cs typeface="Times New Roman" panose="02020603050405020304" pitchFamily="18" charset="0"/>
              </a:rPr>
              <a:t>DB)</a:t>
            </a:r>
            <a:r>
              <a:rPr lang="en-US" altLang="zh-TW" sz="2800" dirty="0" smtClean="0">
                <a:latin typeface="Times New Roman" panose="02020603050405020304" pitchFamily="18" charset="0"/>
                <a:cs typeface="Times New Roman" panose="02020603050405020304" pitchFamily="18" charset="0"/>
              </a:rPr>
              <a:t>.</a:t>
            </a:r>
          </a:p>
          <a:p>
            <a:pPr marL="742950" lvl="1" indent="-342900"/>
            <a:r>
              <a:rPr lang="en-US" altLang="zh-TW" dirty="0" smtClean="0">
                <a:solidFill>
                  <a:schemeClr val="tx2">
                    <a:lumMod val="75000"/>
                  </a:schemeClr>
                </a:solidFill>
                <a:latin typeface="Times New Roman" panose="02020603050405020304" pitchFamily="18" charset="0"/>
                <a:cs typeface="Times New Roman" panose="02020603050405020304" pitchFamily="18" charset="0"/>
              </a:rPr>
              <a:t>FE </a:t>
            </a:r>
            <a:r>
              <a:rPr lang="en-US" altLang="zh-TW" dirty="0">
                <a:solidFill>
                  <a:schemeClr val="tx2">
                    <a:lumMod val="75000"/>
                  </a:schemeClr>
                </a:solidFill>
                <a:latin typeface="Times New Roman" panose="02020603050405020304" pitchFamily="18" charset="0"/>
                <a:cs typeface="Times New Roman" panose="02020603050405020304" pitchFamily="18" charset="0"/>
              </a:rPr>
              <a:t>is the communication </a:t>
            </a:r>
            <a:r>
              <a:rPr lang="en-US" altLang="zh-TW" dirty="0">
                <a:solidFill>
                  <a:srgbClr val="FF0000"/>
                </a:solidFill>
                <a:latin typeface="Times New Roman" panose="02020603050405020304" pitchFamily="18" charset="0"/>
                <a:cs typeface="Times New Roman" panose="02020603050405020304" pitchFamily="18" charset="0"/>
              </a:rPr>
              <a:t>interface</a:t>
            </a:r>
            <a:r>
              <a:rPr lang="en-US" altLang="zh-TW" dirty="0">
                <a:solidFill>
                  <a:schemeClr val="tx2">
                    <a:lumMod val="75000"/>
                  </a:schemeClr>
                </a:solidFill>
                <a:latin typeface="Times New Roman" panose="02020603050405020304" pitchFamily="18" charset="0"/>
                <a:cs typeface="Times New Roman" panose="02020603050405020304" pitchFamily="18" charset="0"/>
              </a:rPr>
              <a:t> with other network entities and it is also responsible for balancing the load between </a:t>
            </a:r>
            <a:r>
              <a:rPr lang="en-US" altLang="zh-TW" dirty="0" err="1">
                <a:solidFill>
                  <a:schemeClr val="tx2">
                    <a:lumMod val="75000"/>
                  </a:schemeClr>
                </a:solidFill>
                <a:latin typeface="Times New Roman" panose="02020603050405020304" pitchFamily="18" charset="0"/>
                <a:cs typeface="Times New Roman" panose="02020603050405020304" pitchFamily="18" charset="0"/>
              </a:rPr>
              <a:t>Ws</a:t>
            </a:r>
            <a:r>
              <a:rPr lang="en-US" altLang="zh-TW" dirty="0">
                <a:solidFill>
                  <a:schemeClr val="tx2">
                    <a:lumMod val="75000"/>
                  </a:schemeClr>
                </a:solidFill>
                <a:latin typeface="Times New Roman" panose="02020603050405020304" pitchFamily="18" charset="0"/>
                <a:cs typeface="Times New Roman" panose="02020603050405020304" pitchFamily="18" charset="0"/>
              </a:rPr>
              <a:t>. </a:t>
            </a:r>
            <a:endParaRPr lang="en-US" altLang="zh-TW" dirty="0" smtClean="0">
              <a:solidFill>
                <a:schemeClr val="tx2">
                  <a:lumMod val="75000"/>
                </a:schemeClr>
              </a:solidFill>
              <a:latin typeface="Times New Roman" panose="02020603050405020304" pitchFamily="18" charset="0"/>
              <a:cs typeface="Times New Roman" panose="02020603050405020304" pitchFamily="18" charset="0"/>
            </a:endParaRPr>
          </a:p>
          <a:p>
            <a:pPr marL="742950" lvl="1" indent="-342900"/>
            <a:r>
              <a:rPr lang="en-US" altLang="zh-TW" dirty="0" smtClean="0">
                <a:solidFill>
                  <a:schemeClr val="tx2">
                    <a:lumMod val="75000"/>
                  </a:schemeClr>
                </a:solidFill>
                <a:latin typeface="Times New Roman" panose="02020603050405020304" pitchFamily="18" charset="0"/>
                <a:cs typeface="Times New Roman" panose="02020603050405020304" pitchFamily="18" charset="0"/>
              </a:rPr>
              <a:t>W </a:t>
            </a:r>
            <a:r>
              <a:rPr lang="en-US" altLang="zh-TW" dirty="0">
                <a:solidFill>
                  <a:schemeClr val="tx2">
                    <a:lumMod val="75000"/>
                  </a:schemeClr>
                </a:solidFill>
                <a:latin typeface="Times New Roman" panose="02020603050405020304" pitchFamily="18" charset="0"/>
                <a:cs typeface="Times New Roman" panose="02020603050405020304" pitchFamily="18" charset="0"/>
              </a:rPr>
              <a:t>is only responsible for implementing </a:t>
            </a:r>
            <a:r>
              <a:rPr lang="en-US" altLang="zh-TW" dirty="0" err="1">
                <a:solidFill>
                  <a:schemeClr val="tx2">
                    <a:lumMod val="75000"/>
                  </a:schemeClr>
                </a:solidFill>
                <a:latin typeface="Times New Roman" panose="02020603050405020304" pitchFamily="18" charset="0"/>
                <a:cs typeface="Times New Roman" panose="02020603050405020304" pitchFamily="18" charset="0"/>
              </a:rPr>
              <a:t>vMME's</a:t>
            </a:r>
            <a:r>
              <a:rPr lang="en-US" altLang="zh-TW" dirty="0">
                <a:solidFill>
                  <a:schemeClr val="tx2">
                    <a:lumMod val="75000"/>
                  </a:schemeClr>
                </a:solidFill>
                <a:latin typeface="Times New Roman" panose="02020603050405020304" pitchFamily="18" charset="0"/>
                <a:cs typeface="Times New Roman" panose="02020603050405020304" pitchFamily="18" charset="0"/>
              </a:rPr>
              <a:t> </a:t>
            </a:r>
            <a:r>
              <a:rPr lang="en-US" altLang="zh-TW" dirty="0">
                <a:solidFill>
                  <a:srgbClr val="FF0000"/>
                </a:solidFill>
                <a:latin typeface="Times New Roman" panose="02020603050405020304" pitchFamily="18" charset="0"/>
                <a:cs typeface="Times New Roman" panose="02020603050405020304" pitchFamily="18" charset="0"/>
              </a:rPr>
              <a:t>functional logic</a:t>
            </a:r>
            <a:r>
              <a:rPr lang="en-US" altLang="zh-TW" dirty="0">
                <a:solidFill>
                  <a:schemeClr val="tx2">
                    <a:lumMod val="75000"/>
                  </a:schemeClr>
                </a:solidFill>
                <a:latin typeface="Times New Roman" panose="02020603050405020304" pitchFamily="18" charset="0"/>
                <a:cs typeface="Times New Roman" panose="02020603050405020304" pitchFamily="18" charset="0"/>
              </a:rPr>
              <a:t> and it does not store UE's session state information. </a:t>
            </a:r>
          </a:p>
          <a:p>
            <a:pPr marL="742950" lvl="1" indent="-342900"/>
            <a:r>
              <a:rPr lang="en-US" altLang="zh-TW" dirty="0" smtClean="0">
                <a:solidFill>
                  <a:schemeClr val="tx2">
                    <a:lumMod val="75000"/>
                  </a:schemeClr>
                </a:solidFill>
                <a:latin typeface="Times New Roman" panose="02020603050405020304" pitchFamily="18" charset="0"/>
                <a:cs typeface="Times New Roman" panose="02020603050405020304" pitchFamily="18" charset="0"/>
              </a:rPr>
              <a:t>DB </a:t>
            </a:r>
            <a:r>
              <a:rPr lang="en-US" altLang="zh-TW" dirty="0">
                <a:solidFill>
                  <a:schemeClr val="tx2">
                    <a:lumMod val="75000"/>
                  </a:schemeClr>
                </a:solidFill>
                <a:latin typeface="Times New Roman" panose="02020603050405020304" pitchFamily="18" charset="0"/>
                <a:cs typeface="Times New Roman" panose="02020603050405020304" pitchFamily="18" charset="0"/>
              </a:rPr>
              <a:t>stores </a:t>
            </a:r>
            <a:r>
              <a:rPr lang="en-US" altLang="zh-TW" dirty="0">
                <a:solidFill>
                  <a:srgbClr val="FF0000"/>
                </a:solidFill>
                <a:latin typeface="Times New Roman" panose="02020603050405020304" pitchFamily="18" charset="0"/>
                <a:cs typeface="Times New Roman" panose="02020603050405020304" pitchFamily="18" charset="0"/>
              </a:rPr>
              <a:t>session state information </a:t>
            </a:r>
            <a:r>
              <a:rPr lang="en-US" altLang="zh-TW" dirty="0">
                <a:solidFill>
                  <a:schemeClr val="tx2">
                    <a:lumMod val="75000"/>
                  </a:schemeClr>
                </a:solidFill>
                <a:latin typeface="Times New Roman" panose="02020603050405020304" pitchFamily="18" charset="0"/>
                <a:cs typeface="Times New Roman" panose="02020603050405020304" pitchFamily="18" charset="0"/>
              </a:rPr>
              <a:t>of users.</a:t>
            </a:r>
          </a:p>
          <a:p>
            <a:pPr marL="742950" lvl="1" indent="-342900"/>
            <a:endParaRPr lang="zh-TW" altLang="en-US" sz="2800" dirty="0">
              <a:latin typeface="Times New Roman" panose="02020603050405020304" pitchFamily="18" charset="0"/>
              <a:cs typeface="Times New Roman" panose="02020603050405020304" pitchFamily="18" charset="0"/>
            </a:endParaRPr>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9</a:t>
            </a:fld>
            <a:endParaRPr lang="en-US" altLang="zh-TW"/>
          </a:p>
        </p:txBody>
      </p:sp>
    </p:spTree>
    <p:extLst>
      <p:ext uri="{BB962C8B-B14F-4D97-AF65-F5344CB8AC3E}">
        <p14:creationId xmlns:p14="http://schemas.microsoft.com/office/powerpoint/2010/main" val="309120179"/>
      </p:ext>
    </p:extLst>
  </p:cSld>
  <p:clrMapOvr>
    <a:masterClrMapping/>
  </p:clrMapOvr>
  <p:timing>
    <p:tnLst>
      <p:par>
        <p:cTn id="1" dur="indefinite" restart="never" nodeType="tmRoot"/>
      </p:par>
    </p:tnLst>
  </p:timing>
</p:sld>
</file>

<file path=ppt/theme/theme1.xml><?xml version="1.0" encoding="utf-8"?>
<a:theme xmlns:a="http://schemas.openxmlformats.org/drawingml/2006/main" name="佈景主題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佈景主題1" id="{B8710126-D88A-45AB-86A0-8244245A5D48}" vid="{46713BCF-7298-46F0-A890-1E413A928568}"/>
    </a:ext>
  </a:extLst>
</a:theme>
</file>

<file path=ppt/theme/theme2.xml><?xml version="1.0" encoding="utf-8"?>
<a:theme xmlns:a="http://schemas.openxmlformats.org/drawingml/2006/main" name="1_佈景主題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佈景主題1" id="{B8710126-D88A-45AB-86A0-8244245A5D48}" vid="{46713BCF-7298-46F0-A890-1E413A928568}"/>
    </a:ext>
  </a:extLst>
</a:theme>
</file>

<file path=ppt/theme/theme3.xml><?xml version="1.0" encoding="utf-8"?>
<a:theme xmlns:a="http://schemas.openxmlformats.org/drawingml/2006/main" name="2_佈景主題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佈景主題1" id="{B8710126-D88A-45AB-86A0-8244245A5D48}" vid="{46713BCF-7298-46F0-A890-1E413A928568}"/>
    </a:ext>
  </a:extLst>
</a:theme>
</file>

<file path=ppt/theme/theme4.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10954</TotalTime>
  <Words>10670</Words>
  <Application>Microsoft Office PowerPoint</Application>
  <PresentationFormat>寬螢幕</PresentationFormat>
  <Paragraphs>500</Paragraphs>
  <Slides>80</Slides>
  <Notes>61</Notes>
  <HiddenSlides>0</HiddenSlides>
  <MMClips>0</MMClips>
  <ScaleCrop>false</ScaleCrop>
  <HeadingPairs>
    <vt:vector size="6" baseType="variant">
      <vt:variant>
        <vt:lpstr>使用字型</vt:lpstr>
      </vt:variant>
      <vt:variant>
        <vt:i4>8</vt:i4>
      </vt:variant>
      <vt:variant>
        <vt:lpstr>佈景主題</vt:lpstr>
      </vt:variant>
      <vt:variant>
        <vt:i4>3</vt:i4>
      </vt:variant>
      <vt:variant>
        <vt:lpstr>投影片標題</vt:lpstr>
      </vt:variant>
      <vt:variant>
        <vt:i4>80</vt:i4>
      </vt:variant>
    </vt:vector>
  </HeadingPairs>
  <TitlesOfParts>
    <vt:vector size="91" baseType="lpstr">
      <vt:lpstr>等线</vt:lpstr>
      <vt:lpstr>微軟正黑體</vt:lpstr>
      <vt:lpstr>新細明體</vt:lpstr>
      <vt:lpstr>Arial</vt:lpstr>
      <vt:lpstr>Calibri</vt:lpstr>
      <vt:lpstr>Cambria Math</vt:lpstr>
      <vt:lpstr>Times New Roman</vt:lpstr>
      <vt:lpstr>Wingdings</vt:lpstr>
      <vt:lpstr>佈景主題1</vt:lpstr>
      <vt:lpstr>1_佈景主題1</vt:lpstr>
      <vt:lpstr>2_佈景主題1</vt:lpstr>
      <vt:lpstr>NFV and SFC: A Case Study of Optimization for Virtual Mobility Management</vt:lpstr>
      <vt:lpstr>OUTLINE</vt:lpstr>
      <vt:lpstr>ABSTRACT</vt:lpstr>
      <vt:lpstr>PowerPoint 簡報</vt:lpstr>
      <vt:lpstr>Introduction</vt:lpstr>
      <vt:lpstr>PowerPoint 簡報</vt:lpstr>
      <vt:lpstr>PowerPoint 簡報</vt:lpstr>
      <vt:lpstr>PowerPoint 簡報</vt:lpstr>
      <vt:lpstr>PowerPoint 簡報</vt:lpstr>
      <vt:lpstr>PowerPoint 簡報</vt:lpstr>
      <vt:lpstr>PowerPoint 簡報</vt:lpstr>
      <vt:lpstr>PowerPoint 簡報</vt:lpstr>
      <vt:lpstr>PowerPoint 簡報</vt:lpstr>
      <vt:lpstr>System model</vt:lpstr>
      <vt:lpstr>System model</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Problem formulation</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Performance evaluation</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Conclusion</vt:lpstr>
      <vt:lpstr>心得分享</vt:lpstr>
      <vt:lpstr>References</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Towards an efficient VNF placement in network function virtualization</dc:title>
  <dc:creator>lab409</dc:creator>
  <cp:lastModifiedBy>王文奕</cp:lastModifiedBy>
  <cp:revision>418</cp:revision>
  <dcterms:created xsi:type="dcterms:W3CDTF">2019-11-04T09:26:48Z</dcterms:created>
  <dcterms:modified xsi:type="dcterms:W3CDTF">2020-03-31T02:43:10Z</dcterms:modified>
</cp:coreProperties>
</file>