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32"/>
  </p:notesMasterIdLst>
  <p:sldIdLst>
    <p:sldId id="257" r:id="rId4"/>
    <p:sldId id="258" r:id="rId5"/>
    <p:sldId id="259" r:id="rId6"/>
    <p:sldId id="323" r:id="rId7"/>
    <p:sldId id="260" r:id="rId8"/>
    <p:sldId id="396" r:id="rId9"/>
    <p:sldId id="398" r:id="rId10"/>
    <p:sldId id="399" r:id="rId11"/>
    <p:sldId id="400" r:id="rId12"/>
    <p:sldId id="401" r:id="rId13"/>
    <p:sldId id="403" r:id="rId14"/>
    <p:sldId id="404" r:id="rId15"/>
    <p:sldId id="405" r:id="rId16"/>
    <p:sldId id="402" r:id="rId17"/>
    <p:sldId id="407" r:id="rId18"/>
    <p:sldId id="410" r:id="rId19"/>
    <p:sldId id="406" r:id="rId20"/>
    <p:sldId id="408" r:id="rId21"/>
    <p:sldId id="411" r:id="rId22"/>
    <p:sldId id="412" r:id="rId23"/>
    <p:sldId id="413" r:id="rId24"/>
    <p:sldId id="414" r:id="rId25"/>
    <p:sldId id="409" r:id="rId26"/>
    <p:sldId id="416" r:id="rId27"/>
    <p:sldId id="415" r:id="rId28"/>
    <p:sldId id="418" r:id="rId29"/>
    <p:sldId id="417" r:id="rId30"/>
    <p:sldId id="421" r:id="rId31"/>
    <p:sldId id="419" r:id="rId32"/>
    <p:sldId id="422" r:id="rId33"/>
    <p:sldId id="420" r:id="rId34"/>
    <p:sldId id="424" r:id="rId35"/>
    <p:sldId id="425" r:id="rId36"/>
    <p:sldId id="426" r:id="rId37"/>
    <p:sldId id="427" r:id="rId38"/>
    <p:sldId id="428" r:id="rId39"/>
    <p:sldId id="429" r:id="rId40"/>
    <p:sldId id="430" r:id="rId41"/>
    <p:sldId id="431" r:id="rId42"/>
    <p:sldId id="432" r:id="rId43"/>
    <p:sldId id="433" r:id="rId44"/>
    <p:sldId id="434" r:id="rId45"/>
    <p:sldId id="435" r:id="rId46"/>
    <p:sldId id="439" r:id="rId47"/>
    <p:sldId id="436" r:id="rId48"/>
    <p:sldId id="437" r:id="rId49"/>
    <p:sldId id="438" r:id="rId50"/>
    <p:sldId id="440" r:id="rId51"/>
    <p:sldId id="441" r:id="rId52"/>
    <p:sldId id="442" r:id="rId53"/>
    <p:sldId id="443" r:id="rId54"/>
    <p:sldId id="444" r:id="rId55"/>
    <p:sldId id="445" r:id="rId56"/>
    <p:sldId id="450" r:id="rId57"/>
    <p:sldId id="446" r:id="rId58"/>
    <p:sldId id="447" r:id="rId59"/>
    <p:sldId id="448" r:id="rId60"/>
    <p:sldId id="449" r:id="rId61"/>
    <p:sldId id="451" r:id="rId62"/>
    <p:sldId id="452" r:id="rId63"/>
    <p:sldId id="453" r:id="rId64"/>
    <p:sldId id="454" r:id="rId65"/>
    <p:sldId id="455" r:id="rId66"/>
    <p:sldId id="456" r:id="rId67"/>
    <p:sldId id="457" r:id="rId68"/>
    <p:sldId id="458" r:id="rId69"/>
    <p:sldId id="459" r:id="rId70"/>
    <p:sldId id="460" r:id="rId71"/>
    <p:sldId id="461" r:id="rId72"/>
    <p:sldId id="462" r:id="rId73"/>
    <p:sldId id="463" r:id="rId74"/>
    <p:sldId id="464" r:id="rId75"/>
    <p:sldId id="465" r:id="rId76"/>
    <p:sldId id="466" r:id="rId77"/>
    <p:sldId id="467" r:id="rId78"/>
    <p:sldId id="468" r:id="rId79"/>
    <p:sldId id="469" r:id="rId80"/>
    <p:sldId id="470" r:id="rId81"/>
    <p:sldId id="471" r:id="rId82"/>
    <p:sldId id="472" r:id="rId83"/>
    <p:sldId id="473" r:id="rId84"/>
    <p:sldId id="474" r:id="rId85"/>
    <p:sldId id="475" r:id="rId86"/>
    <p:sldId id="476" r:id="rId87"/>
    <p:sldId id="477" r:id="rId88"/>
    <p:sldId id="478" r:id="rId89"/>
    <p:sldId id="479" r:id="rId90"/>
    <p:sldId id="480" r:id="rId91"/>
    <p:sldId id="485" r:id="rId92"/>
    <p:sldId id="481" r:id="rId93"/>
    <p:sldId id="482" r:id="rId94"/>
    <p:sldId id="483" r:id="rId95"/>
    <p:sldId id="484" r:id="rId96"/>
    <p:sldId id="486" r:id="rId97"/>
    <p:sldId id="487" r:id="rId98"/>
    <p:sldId id="488" r:id="rId99"/>
    <p:sldId id="489" r:id="rId100"/>
    <p:sldId id="490" r:id="rId101"/>
    <p:sldId id="491" r:id="rId102"/>
    <p:sldId id="492" r:id="rId103"/>
    <p:sldId id="493" r:id="rId104"/>
    <p:sldId id="494" r:id="rId105"/>
    <p:sldId id="495" r:id="rId106"/>
    <p:sldId id="496" r:id="rId107"/>
    <p:sldId id="497" r:id="rId108"/>
    <p:sldId id="498" r:id="rId109"/>
    <p:sldId id="500" r:id="rId110"/>
    <p:sldId id="502" r:id="rId111"/>
    <p:sldId id="503" r:id="rId112"/>
    <p:sldId id="504" r:id="rId113"/>
    <p:sldId id="505" r:id="rId114"/>
    <p:sldId id="506" r:id="rId115"/>
    <p:sldId id="507" r:id="rId116"/>
    <p:sldId id="508" r:id="rId117"/>
    <p:sldId id="510" r:id="rId118"/>
    <p:sldId id="509" r:id="rId119"/>
    <p:sldId id="512" r:id="rId120"/>
    <p:sldId id="513" r:id="rId121"/>
    <p:sldId id="514" r:id="rId122"/>
    <p:sldId id="515" r:id="rId123"/>
    <p:sldId id="516" r:id="rId124"/>
    <p:sldId id="517" r:id="rId125"/>
    <p:sldId id="518" r:id="rId126"/>
    <p:sldId id="519" r:id="rId127"/>
    <p:sldId id="520" r:id="rId128"/>
    <p:sldId id="521" r:id="rId129"/>
    <p:sldId id="522" r:id="rId130"/>
    <p:sldId id="523" r:id="rId131"/>
  </p:sldIdLst>
  <p:sldSz cx="12192000" cy="6858000"/>
  <p:notesSz cx="6565900" cy="96377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780" autoAdjust="0"/>
  </p:normalViewPr>
  <p:slideViewPr>
    <p:cSldViewPr snapToGrid="0">
      <p:cViewPr varScale="1">
        <p:scale>
          <a:sx n="66" d="100"/>
          <a:sy n="66" d="100"/>
        </p:scale>
        <p:origin x="822" y="60"/>
      </p:cViewPr>
      <p:guideLst/>
    </p:cSldViewPr>
  </p:slideViewPr>
  <p:notesTextViewPr>
    <p:cViewPr>
      <p:scale>
        <a:sx n="1" d="1"/>
        <a:sy n="1" d="1"/>
      </p:scale>
      <p:origin x="0" y="0"/>
    </p:cViewPr>
  </p:notesTextViewPr>
  <p:sorterViewPr>
    <p:cViewPr>
      <p:scale>
        <a:sx n="100" d="100"/>
        <a:sy n="100" d="100"/>
      </p:scale>
      <p:origin x="0" y="-471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viewProps" Target="viewProp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theme" Target="theme/theme1.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notesMaster" Target="notesMasters/notesMaster1.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845223" cy="483559"/>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719157" y="0"/>
            <a:ext cx="2845223" cy="483559"/>
          </a:xfrm>
          <a:prstGeom prst="rect">
            <a:avLst/>
          </a:prstGeom>
        </p:spPr>
        <p:txBody>
          <a:bodyPr vert="horz" lIns="91440" tIns="45720" rIns="91440" bIns="45720" rtlCol="0"/>
          <a:lstStyle>
            <a:lvl1pPr algn="r">
              <a:defRPr sz="1200"/>
            </a:lvl1pPr>
          </a:lstStyle>
          <a:p>
            <a:fld id="{010233DC-AC4F-4B70-94F2-7E6323EC7CE5}" type="datetimeFigureOut">
              <a:rPr lang="zh-TW" altLang="en-US" smtClean="0"/>
              <a:t>2020/5/12</a:t>
            </a:fld>
            <a:endParaRPr lang="zh-TW" altLang="en-US"/>
          </a:p>
        </p:txBody>
      </p:sp>
      <p:sp>
        <p:nvSpPr>
          <p:cNvPr id="4" name="投影片圖像版面配置區 3"/>
          <p:cNvSpPr>
            <a:spLocks noGrp="1" noRot="1" noChangeAspect="1"/>
          </p:cNvSpPr>
          <p:nvPr>
            <p:ph type="sldImg" idx="2"/>
          </p:nvPr>
        </p:nvSpPr>
        <p:spPr>
          <a:xfrm>
            <a:off x="392113" y="1204913"/>
            <a:ext cx="5781675" cy="32527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56590" y="4638150"/>
            <a:ext cx="5252720" cy="3794849"/>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154155"/>
            <a:ext cx="2845223" cy="483558"/>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719157" y="9154155"/>
            <a:ext cx="2845223" cy="483558"/>
          </a:xfrm>
          <a:prstGeom prst="rect">
            <a:avLst/>
          </a:prstGeom>
        </p:spPr>
        <p:txBody>
          <a:bodyPr vert="horz" lIns="91440" tIns="45720" rIns="91440" bIns="45720" rtlCol="0" anchor="b"/>
          <a:lstStyle>
            <a:lvl1pPr algn="r">
              <a:defRPr sz="1200"/>
            </a:lvl1pPr>
          </a:lstStyle>
          <a:p>
            <a:fld id="{03C411E0-4ECD-47AF-BA54-99036B3FAC3D}" type="slidenum">
              <a:rPr lang="zh-TW" altLang="en-US" smtClean="0"/>
              <a:t>‹#›</a:t>
            </a:fld>
            <a:endParaRPr lang="zh-TW" altLang="en-US"/>
          </a:p>
        </p:txBody>
      </p:sp>
    </p:spTree>
    <p:extLst>
      <p:ext uri="{BB962C8B-B14F-4D97-AF65-F5344CB8AC3E}">
        <p14:creationId xmlns:p14="http://schemas.microsoft.com/office/powerpoint/2010/main" val="1005261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en.wikipedia.org/wiki/David_George_Kendall"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rtl="0"/>
            <a:r>
              <a:rPr lang="zh-CN" altLang="en-US" dirty="0" smtClean="0">
                <a:effectLst/>
              </a:rPr>
              <a:t>虚拟化网络功能的实验与</a:t>
            </a:r>
            <a:r>
              <a:rPr lang="en-US" altLang="zh-TW" dirty="0" smtClean="0">
                <a:effectLst/>
              </a:rPr>
              <a:t>(</a:t>
            </a:r>
            <a:r>
              <a:rPr lang="zh-TW" altLang="en-US" dirty="0" smtClean="0"/>
              <a:t>分析事物的結果</a:t>
            </a:r>
            <a:r>
              <a:rPr lang="en-US" altLang="zh-TW" dirty="0" smtClean="0">
                <a:effectLst/>
              </a:rPr>
              <a:t>)</a:t>
            </a:r>
            <a:r>
              <a:rPr lang="zh-CN" altLang="en-US" dirty="0" smtClean="0">
                <a:effectLst/>
              </a:rPr>
              <a:t>分析 </a:t>
            </a:r>
          </a:p>
          <a:p>
            <a:endParaRPr lang="en-US" altLang="zh-TW" dirty="0" smtClean="0"/>
          </a:p>
          <a:p>
            <a:r>
              <a:rPr lang="zh-TW" altLang="en-US" dirty="0" smtClean="0"/>
              <a:t>碩士論文畢業於</a:t>
            </a:r>
            <a:r>
              <a:rPr lang="zh-TW" altLang="zh-TW" dirty="0" smtClean="0"/>
              <a:t>通信技術</a:t>
            </a:r>
            <a:r>
              <a:rPr lang="zh-TW" altLang="en-US" dirty="0" smtClean="0"/>
              <a:t>系</a:t>
            </a:r>
            <a:endParaRPr lang="en-US" altLang="zh-TW" dirty="0" smtClean="0"/>
          </a:p>
          <a:p>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0189526-CA5A-4B5A-AFE6-F348BDBE0B21}"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1" lang="zh-TW" altLang="en-US" sz="1200" b="0" i="0" u="none" strike="noStrike" kern="1200" cap="none" spc="0" normalizeH="0" baseline="0" noProof="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93390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effectLst/>
              </a:rPr>
              <a:t>NFV MANO</a:t>
            </a:r>
            <a:r>
              <a:rPr lang="zh-TW" altLang="en-US" dirty="0" smtClean="0">
                <a:effectLst/>
              </a:rPr>
              <a:t>功能块由以下部分组成：</a:t>
            </a:r>
          </a:p>
          <a:p>
            <a:r>
              <a:rPr lang="en-US" altLang="zh-TW" dirty="0" smtClean="0">
                <a:effectLst/>
              </a:rPr>
              <a:t>1.</a:t>
            </a:r>
            <a:r>
              <a:rPr lang="zh-TW" altLang="en-US" sz="1200" kern="1200" dirty="0" smtClean="0">
                <a:solidFill>
                  <a:schemeClr val="tx1"/>
                </a:solidFill>
                <a:effectLst/>
                <a:latin typeface="+mn-lt"/>
                <a:ea typeface="+mn-ea"/>
                <a:cs typeface="+mn-cs"/>
              </a:rPr>
              <a:t>    </a:t>
            </a:r>
            <a:r>
              <a:rPr lang="zh-TW" altLang="en-US" dirty="0" smtClean="0">
                <a:effectLst/>
              </a:rPr>
              <a:t>虚拟基础设施管理器（</a:t>
            </a:r>
            <a:r>
              <a:rPr lang="en-US" altLang="zh-TW" dirty="0" smtClean="0">
                <a:effectLst/>
              </a:rPr>
              <a:t>Virtualized Infrastructure Manager</a:t>
            </a:r>
            <a:r>
              <a:rPr lang="zh-TW" altLang="en-US" dirty="0" smtClean="0">
                <a:effectLst/>
              </a:rPr>
              <a:t>，</a:t>
            </a:r>
            <a:r>
              <a:rPr lang="en-US" altLang="zh-TW" dirty="0" smtClean="0">
                <a:effectLst/>
              </a:rPr>
              <a:t>VIM</a:t>
            </a:r>
            <a:r>
              <a:rPr lang="zh-TW" altLang="en-US" dirty="0" smtClean="0">
                <a:effectLst/>
              </a:rPr>
              <a:t>）：</a:t>
            </a:r>
            <a:r>
              <a:rPr lang="zh-TW" altLang="zh-TW" dirty="0" smtClean="0"/>
              <a:t>用於管理和監視具有可用資源的VNF的連接。</a:t>
            </a:r>
            <a:endParaRPr lang="en-US" altLang="zh-TW" dirty="0" smtClean="0"/>
          </a:p>
          <a:p>
            <a:r>
              <a:rPr lang="en-US" altLang="zh-TW" dirty="0" smtClean="0">
                <a:effectLst/>
              </a:rPr>
              <a:t>2.</a:t>
            </a:r>
            <a:r>
              <a:rPr lang="zh-TW" altLang="en-US" sz="1200" kern="1200" dirty="0" smtClean="0">
                <a:solidFill>
                  <a:schemeClr val="tx1"/>
                </a:solidFill>
                <a:effectLst/>
                <a:latin typeface="+mn-lt"/>
                <a:ea typeface="+mn-ea"/>
                <a:cs typeface="+mn-cs"/>
              </a:rPr>
              <a:t>    </a:t>
            </a:r>
            <a:r>
              <a:rPr lang="en-US" altLang="zh-TW" dirty="0" smtClean="0">
                <a:effectLst/>
              </a:rPr>
              <a:t>VNF</a:t>
            </a:r>
            <a:r>
              <a:rPr lang="zh-TW" altLang="en-US" dirty="0" smtClean="0">
                <a:effectLst/>
              </a:rPr>
              <a:t>管理器（</a:t>
            </a:r>
            <a:r>
              <a:rPr lang="en-US" altLang="zh-TW" dirty="0" smtClean="0">
                <a:effectLst/>
              </a:rPr>
              <a:t>VNFM</a:t>
            </a:r>
            <a:r>
              <a:rPr lang="zh-TW" altLang="en-US" dirty="0" smtClean="0">
                <a:effectLst/>
              </a:rPr>
              <a:t>）：负责</a:t>
            </a:r>
            <a:r>
              <a:rPr lang="en-US" altLang="zh-TW" dirty="0" smtClean="0">
                <a:effectLst/>
              </a:rPr>
              <a:t>VNF</a:t>
            </a:r>
            <a:r>
              <a:rPr lang="zh-TW" altLang="en-US" dirty="0" smtClean="0">
                <a:effectLst/>
              </a:rPr>
              <a:t>生命周期。它初始化、更新、缩放和终止</a:t>
            </a:r>
            <a:r>
              <a:rPr lang="en-US" altLang="zh-TW" dirty="0" smtClean="0">
                <a:effectLst/>
              </a:rPr>
              <a:t>VNF</a:t>
            </a:r>
            <a:r>
              <a:rPr lang="zh-TW" altLang="en-US" dirty="0" smtClean="0">
                <a:effectLst/>
              </a:rPr>
              <a:t>实例。</a:t>
            </a:r>
          </a:p>
          <a:p>
            <a:r>
              <a:rPr lang="en-US" altLang="zh-TW" dirty="0" smtClean="0">
                <a:effectLst/>
              </a:rPr>
              <a:t>3.</a:t>
            </a:r>
            <a:r>
              <a:rPr lang="zh-TW" altLang="en-US" sz="1200" kern="1200" dirty="0" smtClean="0">
                <a:solidFill>
                  <a:schemeClr val="tx1"/>
                </a:solidFill>
                <a:effectLst/>
                <a:latin typeface="+mn-lt"/>
                <a:ea typeface="+mn-ea"/>
                <a:cs typeface="+mn-cs"/>
              </a:rPr>
              <a:t>    </a:t>
            </a:r>
            <a:r>
              <a:rPr lang="en-US" altLang="zh-TW" dirty="0" smtClean="0">
                <a:effectLst/>
              </a:rPr>
              <a:t>NFV Orchestrator</a:t>
            </a:r>
            <a:r>
              <a:rPr lang="zh-TW" altLang="en-US" dirty="0" smtClean="0">
                <a:effectLst/>
              </a:rPr>
              <a:t>（</a:t>
            </a:r>
            <a:r>
              <a:rPr lang="en-US" altLang="zh-TW" dirty="0" smtClean="0">
                <a:effectLst/>
              </a:rPr>
              <a:t>NFVO</a:t>
            </a:r>
            <a:r>
              <a:rPr lang="zh-TW" altLang="en-US" dirty="0" smtClean="0">
                <a:effectLst/>
              </a:rPr>
              <a:t>）：负责网络服务生命周期。</a:t>
            </a:r>
            <a:endParaRPr lang="en-US" altLang="zh-TW" dirty="0" smtClean="0">
              <a:effectLst/>
            </a:endParaRPr>
          </a:p>
          <a:p>
            <a:endParaRPr lang="en-US" altLang="zh-TW"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OSS/</a:t>
            </a:r>
            <a:r>
              <a:rPr lang="en-US" altLang="zh-TW" dirty="0" err="1" smtClean="0"/>
              <a:t>BSS执行计费、故障、元素、配置和操作管理</a:t>
            </a:r>
            <a:r>
              <a:rPr lang="en-US" altLang="zh-TW" dirty="0" smtClean="0"/>
              <a:t>。</a:t>
            </a:r>
            <a:endParaRPr lang="zh-TW" altLang="en-US" dirty="0" smtClean="0"/>
          </a:p>
          <a:p>
            <a:endParaRPr lang="zh-TW" altLang="en-US" dirty="0" smtClean="0">
              <a:effectLst/>
            </a:endParaRP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10</a:t>
            </a:fld>
            <a:endParaRPr lang="zh-TW" altLang="en-US"/>
          </a:p>
        </p:txBody>
      </p:sp>
    </p:spTree>
    <p:extLst>
      <p:ext uri="{BB962C8B-B14F-4D97-AF65-F5344CB8AC3E}">
        <p14:creationId xmlns:p14="http://schemas.microsoft.com/office/powerpoint/2010/main" val="311777286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因此，M</a:t>
            </a:r>
            <a:r>
              <a:rPr lang="en-US" altLang="zh-TW" dirty="0" smtClean="0"/>
              <a:t>/G/1&amp;G/G/1是对部署在VMs上的ClearWater的用户注册过程进行建模的有效方法，它提供了最小的相对误差。</a:t>
            </a:r>
          </a:p>
          <a:p>
            <a:endParaRPr lang="en-US" altLang="zh-TW" dirty="0" smtClean="0"/>
          </a:p>
          <a:p>
            <a:r>
              <a:rPr lang="en-US" altLang="zh-TW" dirty="0" err="1" smtClean="0"/>
              <a:t>如果队列利用率约为一半，则可以使用M</a:t>
            </a:r>
            <a:r>
              <a:rPr lang="en-US" altLang="zh-TW" dirty="0" smtClean="0"/>
              <a:t>/M/1。</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102</a:t>
            </a:fld>
            <a:endParaRPr lang="zh-TW" altLang="en-US"/>
          </a:p>
        </p:txBody>
      </p:sp>
    </p:spTree>
    <p:extLst>
      <p:ext uri="{BB962C8B-B14F-4D97-AF65-F5344CB8AC3E}">
        <p14:creationId xmlns:p14="http://schemas.microsoft.com/office/powerpoint/2010/main" val="126470125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图4.9显示了M/M/1和M/G/1&amp;G/G/1的实验结果和分析结果之间的相对误差。</a:t>
            </a:r>
          </a:p>
          <a:p>
            <a:endParaRPr lang="en-US" altLang="zh-TW" dirty="0" smtClean="0"/>
          </a:p>
          <a:p>
            <a:r>
              <a:rPr lang="en-US" altLang="zh-TW" dirty="0" err="1" smtClean="0"/>
              <a:t>对于M</a:t>
            </a:r>
            <a:r>
              <a:rPr lang="en-US" altLang="zh-TW" dirty="0" smtClean="0"/>
              <a:t>/M/1，相对误差从5.53%左右开始，到49.78%结束。</a:t>
            </a:r>
          </a:p>
          <a:p>
            <a:endParaRPr lang="en-US" altLang="zh-TW" dirty="0" smtClean="0"/>
          </a:p>
          <a:p>
            <a:r>
              <a:rPr lang="en-US" altLang="zh-TW" dirty="0" smtClean="0"/>
              <a:t>M/G/1与G/G/1组合的</a:t>
            </a:r>
            <a:r>
              <a:rPr lang="zh-TW" altLang="zh-TW" dirty="0" smtClean="0"/>
              <a:t>相對誤差從11.83％開始，並最終波動至0.29％。</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103</a:t>
            </a:fld>
            <a:endParaRPr lang="zh-TW" altLang="en-US"/>
          </a:p>
        </p:txBody>
      </p:sp>
    </p:spTree>
    <p:extLst>
      <p:ext uri="{BB962C8B-B14F-4D97-AF65-F5344CB8AC3E}">
        <p14:creationId xmlns:p14="http://schemas.microsoft.com/office/powerpoint/2010/main" val="140924952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smtClean="0"/>
              <a:t>因此，當將ClearWater部署在Docker容器之上時，M / G / 1和G / G / 1是一種</a:t>
            </a:r>
            <a:r>
              <a:rPr lang="zh-TW" altLang="en-US" dirty="0" smtClean="0"/>
              <a:t>適當</a:t>
            </a:r>
            <a:r>
              <a:rPr lang="zh-TW" altLang="zh-TW" dirty="0" smtClean="0"/>
              <a:t>對研究過程進行建模的方法。</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105</a:t>
            </a:fld>
            <a:endParaRPr lang="zh-TW" altLang="en-US"/>
          </a:p>
        </p:txBody>
      </p:sp>
    </p:spTree>
    <p:extLst>
      <p:ext uri="{BB962C8B-B14F-4D97-AF65-F5344CB8AC3E}">
        <p14:creationId xmlns:p14="http://schemas.microsoft.com/office/powerpoint/2010/main" val="22571506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smtClean="0"/>
              <a:t>如前所述，服務時間的測量是針對一百次樣本量進行的。然後，計算每個服務時間的平均值。</a:t>
            </a:r>
            <a:endParaRPr lang="en-US" altLang="zh-TW" dirty="0" smtClean="0"/>
          </a:p>
          <a:p>
            <a:r>
              <a:rPr lang="zh-TW" altLang="zh-TW" dirty="0" smtClean="0"/>
              <a:t>我們使用Matlab為信令路徑中的每個組件（Bono，Sprout和Homestead）定義服務時間分配。</a:t>
            </a:r>
            <a:endParaRPr lang="en-US" altLang="zh-TW" dirty="0" smtClean="0"/>
          </a:p>
          <a:p>
            <a:r>
              <a:rPr lang="zh-TW" altLang="zh-TW" dirty="0" smtClean="0"/>
              <a:t>分佈擬合是旨在選擇最適合一組數據的統計分佈的過程。</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106</a:t>
            </a:fld>
            <a:endParaRPr lang="zh-TW" altLang="en-US"/>
          </a:p>
        </p:txBody>
      </p:sp>
    </p:spTree>
    <p:extLst>
      <p:ext uri="{BB962C8B-B14F-4D97-AF65-F5344CB8AC3E}">
        <p14:creationId xmlns:p14="http://schemas.microsoft.com/office/powerpoint/2010/main" val="223341600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smtClean="0"/>
              <a:t>圖4.10和4.11顯示了實驗數據的實際服務時間累積分佈以及置信區間為95％的各種分佈。</a:t>
            </a:r>
            <a:endParaRPr lang="en-US" altLang="zh-TW" dirty="0" smtClean="0"/>
          </a:p>
          <a:p>
            <a:r>
              <a:rPr lang="zh-TW" altLang="zh-TW" dirty="0" smtClean="0"/>
              <a:t>出於說明目的，我們在最適合數據的分佈上添加了置信區間界限。</a:t>
            </a:r>
            <a:endParaRPr lang="en-US" altLang="zh-TW" dirty="0" smtClean="0"/>
          </a:p>
          <a:p>
            <a:r>
              <a:rPr lang="zh-TW" altLang="zh-TW" dirty="0" smtClean="0"/>
              <a:t>如圖所示，我們選擇將經驗分佈擬合為最流行的統計分佈：Weibull，</a:t>
            </a:r>
            <a:r>
              <a:rPr lang="en-US" altLang="zh-TW" sz="1200" b="0" i="0" kern="1200" dirty="0" smtClean="0">
                <a:solidFill>
                  <a:schemeClr val="tx1"/>
                </a:solidFill>
                <a:effectLst/>
                <a:latin typeface="+mn-lt"/>
                <a:ea typeface="+mn-ea"/>
                <a:cs typeface="+mn-cs"/>
              </a:rPr>
              <a:t>Normal</a:t>
            </a:r>
            <a:r>
              <a:rPr lang="en-US" altLang="zh-TW" dirty="0" smtClean="0"/>
              <a:t> (</a:t>
            </a:r>
            <a:r>
              <a:rPr lang="zh-TW" altLang="zh-TW" dirty="0" smtClean="0"/>
              <a:t>正態</a:t>
            </a:r>
            <a:r>
              <a:rPr lang="en-US" altLang="zh-TW" dirty="0" smtClean="0"/>
              <a:t>)</a:t>
            </a:r>
            <a:r>
              <a:rPr lang="zh-TW" altLang="zh-TW" dirty="0" smtClean="0"/>
              <a:t>，</a:t>
            </a:r>
            <a:r>
              <a:rPr lang="en-US" altLang="zh-TW" sz="1200" b="0" i="0" kern="1200" dirty="0" smtClean="0">
                <a:solidFill>
                  <a:schemeClr val="tx1"/>
                </a:solidFill>
                <a:effectLst/>
                <a:latin typeface="+mn-lt"/>
                <a:ea typeface="+mn-ea"/>
                <a:cs typeface="+mn-cs"/>
              </a:rPr>
              <a:t>Log-normal</a:t>
            </a:r>
            <a:r>
              <a:rPr lang="en-US" altLang="zh-TW" dirty="0" smtClean="0"/>
              <a:t> (</a:t>
            </a:r>
            <a:r>
              <a:rPr lang="zh-TW" altLang="zh-TW" dirty="0" smtClean="0"/>
              <a:t>對數正態</a:t>
            </a:r>
            <a:r>
              <a:rPr lang="en-US" altLang="zh-TW" dirty="0" smtClean="0"/>
              <a:t>)</a:t>
            </a:r>
            <a:r>
              <a:rPr lang="zh-TW" altLang="zh-TW" dirty="0" smtClean="0"/>
              <a:t>，</a:t>
            </a:r>
            <a:r>
              <a:rPr lang="en-US" altLang="zh-TW" sz="1200" b="0" i="0" kern="1200" dirty="0" smtClean="0">
                <a:solidFill>
                  <a:schemeClr val="tx1"/>
                </a:solidFill>
                <a:effectLst/>
                <a:latin typeface="+mn-lt"/>
                <a:ea typeface="+mn-ea"/>
                <a:cs typeface="+mn-cs"/>
              </a:rPr>
              <a:t>Gamma</a:t>
            </a:r>
            <a:r>
              <a:rPr lang="en-US" altLang="zh-TW" dirty="0" smtClean="0"/>
              <a:t> (</a:t>
            </a:r>
            <a:r>
              <a:rPr lang="zh-TW" altLang="zh-TW" dirty="0" smtClean="0"/>
              <a:t>伽瑪</a:t>
            </a:r>
            <a:r>
              <a:rPr lang="en-US" altLang="zh-TW" dirty="0" smtClean="0"/>
              <a:t>)</a:t>
            </a:r>
            <a:r>
              <a:rPr lang="zh-TW" altLang="zh-TW" dirty="0" smtClean="0"/>
              <a:t>和</a:t>
            </a:r>
            <a:r>
              <a:rPr lang="zh-TW" altLang="en-US" dirty="0" smtClean="0"/>
              <a:t> </a:t>
            </a:r>
            <a:r>
              <a:rPr lang="en-US" altLang="zh-TW" sz="1200" b="0" i="0" kern="1200" dirty="0" smtClean="0">
                <a:solidFill>
                  <a:schemeClr val="tx1"/>
                </a:solidFill>
                <a:effectLst/>
                <a:latin typeface="+mn-lt"/>
                <a:ea typeface="+mn-ea"/>
                <a:cs typeface="+mn-cs"/>
              </a:rPr>
              <a:t>Exponential</a:t>
            </a:r>
            <a:r>
              <a:rPr lang="en-US" altLang="zh-TW" dirty="0" smtClean="0"/>
              <a:t>(</a:t>
            </a:r>
            <a:r>
              <a:rPr lang="zh-TW" altLang="zh-TW" dirty="0" smtClean="0"/>
              <a:t>指數</a:t>
            </a:r>
            <a:r>
              <a:rPr lang="en-US" altLang="zh-TW" dirty="0" smtClean="0"/>
              <a:t>)</a:t>
            </a:r>
            <a:r>
              <a:rPr lang="zh-TW"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107</a:t>
            </a:fld>
            <a:endParaRPr lang="zh-TW" altLang="en-US"/>
          </a:p>
        </p:txBody>
      </p:sp>
    </p:spTree>
    <p:extLst>
      <p:ext uri="{BB962C8B-B14F-4D97-AF65-F5344CB8AC3E}">
        <p14:creationId xmlns:p14="http://schemas.microsoft.com/office/powerpoint/2010/main" val="135860857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smtClean="0"/>
              <a:t>但是，通過更深入的調查，我們發現對於大多數</a:t>
            </a:r>
            <a:r>
              <a:rPr lang="en-US" altLang="zh-TW" dirty="0" smtClean="0"/>
              <a:t>fittings</a:t>
            </a:r>
            <a:r>
              <a:rPr lang="zh-TW" altLang="zh-TW" dirty="0" smtClean="0"/>
              <a:t>，Burr Type XII分佈優於其他分佈。</a:t>
            </a:r>
            <a:endParaRPr lang="en-US" altLang="zh-TW" dirty="0" smtClean="0"/>
          </a:p>
          <a:p>
            <a:r>
              <a:rPr lang="zh-TW" altLang="zh-TW" dirty="0" smtClean="0"/>
              <a:t> Burr XII分佈是正實線上的三參數分佈族。這是一個非常“靈活”的分佈，可以適應廣泛的經驗數據。其參數的不同值涵蓋了廣泛的偏度和峰度。</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108</a:t>
            </a:fld>
            <a:endParaRPr lang="zh-TW" altLang="en-US"/>
          </a:p>
        </p:txBody>
      </p:sp>
    </p:spTree>
    <p:extLst>
      <p:ext uri="{BB962C8B-B14F-4D97-AF65-F5344CB8AC3E}">
        <p14:creationId xmlns:p14="http://schemas.microsoft.com/office/powerpoint/2010/main" val="83939594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smtClean="0"/>
              <a:t>另外，累積分佈圖可以估算出模型的正確性，但是在一個以上的分佈可能合理地擬合數據的情況下，視覺模型的選擇可能不夠。</a:t>
            </a:r>
            <a:endParaRPr lang="en-US" altLang="zh-TW" dirty="0" smtClean="0"/>
          </a:p>
          <a:p>
            <a:endParaRPr lang="en-US" altLang="zh-TW" dirty="0" smtClean="0"/>
          </a:p>
          <a:p>
            <a:r>
              <a:rPr lang="en-US" altLang="zh-TW" dirty="0" err="1" smtClean="0"/>
              <a:t>为此，我们使用了著名的Akaike信息准则（AIC）估计量</a:t>
            </a:r>
            <a:r>
              <a:rPr lang="en-US" altLang="zh-TW" dirty="0" smtClean="0"/>
              <a:t>。</a:t>
            </a:r>
          </a:p>
          <a:p>
            <a:endParaRPr lang="en-US" altLang="zh-TW" dirty="0" smtClean="0"/>
          </a:p>
          <a:p>
            <a:r>
              <a:rPr lang="en-US" altLang="zh-TW" dirty="0" err="1" smtClean="0"/>
              <a:t>它是一组数据值的统计分布相对质量的估计量。AIC值最小的分布是最优模型</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109</a:t>
            </a:fld>
            <a:endParaRPr lang="zh-TW" altLang="en-US"/>
          </a:p>
        </p:txBody>
      </p:sp>
    </p:spTree>
    <p:extLst>
      <p:ext uri="{BB962C8B-B14F-4D97-AF65-F5344CB8AC3E}">
        <p14:creationId xmlns:p14="http://schemas.microsoft.com/office/powerpoint/2010/main" val="200916936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由于我们的服务分布样本集被限制为100个值，所以我们使用了AIC的修订版，即AIC修正版。</a:t>
            </a:r>
          </a:p>
          <a:p>
            <a:endParaRPr lang="en-US" altLang="zh-TW" dirty="0" smtClean="0"/>
          </a:p>
          <a:p>
            <a:r>
              <a:rPr lang="en-US" altLang="zh-TW" dirty="0" err="1" smtClean="0"/>
              <a:t>这是为了避免由于一组小样本值而导致的任何过度</a:t>
            </a:r>
            <a:r>
              <a:rPr lang="en-US" altLang="zh-TW" dirty="0" smtClean="0"/>
              <a:t>/</a:t>
            </a:r>
            <a:r>
              <a:rPr lang="en-US" altLang="zh-TW" dirty="0" err="1" smtClean="0"/>
              <a:t>不足拟合</a:t>
            </a:r>
            <a:r>
              <a:rPr lang="en-US" altLang="zh-TW" dirty="0" smtClean="0"/>
              <a:t>。</a:t>
            </a:r>
          </a:p>
          <a:p>
            <a:endParaRPr lang="en-US" altLang="zh-TW" dirty="0" smtClean="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110</a:t>
            </a:fld>
            <a:endParaRPr lang="zh-TW" altLang="en-US"/>
          </a:p>
        </p:txBody>
      </p:sp>
    </p:spTree>
    <p:extLst>
      <p:ext uri="{BB962C8B-B14F-4D97-AF65-F5344CB8AC3E}">
        <p14:creationId xmlns:p14="http://schemas.microsoft.com/office/powerpoint/2010/main" val="204301666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err="1" smtClean="0"/>
              <a:t>AICc可通过应用以下公式计算</a:t>
            </a:r>
            <a:r>
              <a:rPr lang="en-US" altLang="zh-TW"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r>
              <a:rPr lang="zh-TW" altLang="zh-TW" dirty="0" smtClean="0"/>
              <a:t>1. k：一</a:t>
            </a:r>
            <a:r>
              <a:rPr lang="zh-TW" altLang="en-US" dirty="0" smtClean="0"/>
              <a:t>個固定</a:t>
            </a:r>
            <a:r>
              <a:rPr lang="zh-TW" altLang="zh-TW" dirty="0" smtClean="0"/>
              <a:t>分佈的參數數量。</a:t>
            </a:r>
            <a:br>
              <a:rPr lang="zh-TW" altLang="zh-TW" dirty="0" smtClean="0"/>
            </a:br>
            <a:r>
              <a:rPr lang="zh-TW" altLang="zh-TW" dirty="0" smtClean="0"/>
              <a:t>2. L：對數似然。 它是從Matlab為每個發行版生成的。</a:t>
            </a:r>
            <a:br>
              <a:rPr lang="zh-TW" altLang="zh-TW" dirty="0" smtClean="0"/>
            </a:br>
            <a:r>
              <a:rPr lang="zh-TW" altLang="zh-TW" dirty="0" smtClean="0"/>
              <a:t>3. n：樣本量。 在我們的情況下是一百。</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111</a:t>
            </a:fld>
            <a:endParaRPr lang="zh-TW" altLang="en-US"/>
          </a:p>
        </p:txBody>
      </p:sp>
    </p:spTree>
    <p:extLst>
      <p:ext uri="{BB962C8B-B14F-4D97-AF65-F5344CB8AC3E}">
        <p14:creationId xmlns:p14="http://schemas.microsoft.com/office/powerpoint/2010/main" val="241081591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Matlab有很多命令可以快速计算AICc，也可以用任何编程语言编写一个简单的代码来完成</a:t>
            </a:r>
            <a:r>
              <a:rPr lang="en-US" altLang="zh-TW" dirty="0" smtClean="0"/>
              <a:t>。</a:t>
            </a:r>
          </a:p>
          <a:p>
            <a:endParaRPr lang="en-US" altLang="zh-TW" dirty="0" smtClean="0"/>
          </a:p>
          <a:p>
            <a:r>
              <a:rPr lang="en-US" altLang="zh-TW" dirty="0" smtClean="0"/>
              <a:t>计算AICc后，VMs和Docker组件的选定分布如表4.1所示。</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112</a:t>
            </a:fld>
            <a:endParaRPr lang="zh-TW" altLang="en-US"/>
          </a:p>
        </p:txBody>
      </p:sp>
    </p:spTree>
    <p:extLst>
      <p:ext uri="{BB962C8B-B14F-4D97-AF65-F5344CB8AC3E}">
        <p14:creationId xmlns:p14="http://schemas.microsoft.com/office/powerpoint/2010/main" val="3827246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smtClean="0"/>
              <a:t>在這個項目中，我們研究了</a:t>
            </a:r>
            <a:r>
              <a:rPr lang="zh-TW" altLang="en-US" dirty="0" smtClean="0"/>
              <a:t>已</a:t>
            </a:r>
            <a:r>
              <a:rPr lang="zh-TW" altLang="zh-TW" dirty="0" smtClean="0"/>
              <a:t>啟用NFV的服務</a:t>
            </a:r>
            <a:r>
              <a:rPr lang="en-US" altLang="zh-TW" baseline="0" dirty="0" smtClean="0"/>
              <a:t>”</a:t>
            </a:r>
            <a:r>
              <a:rPr lang="zh-TW" altLang="zh-TW" dirty="0" smtClean="0"/>
              <a:t>通過評估開放源代碼的性能並得到廣泛引用</a:t>
            </a:r>
            <a:r>
              <a:rPr lang="en-US" altLang="zh-TW" baseline="0" dirty="0" smtClean="0"/>
              <a:t>“</a:t>
            </a:r>
            <a:r>
              <a:rPr lang="zh-TW" altLang="en-US" baseline="0" dirty="0" smtClean="0"/>
              <a:t>的</a:t>
            </a:r>
            <a:r>
              <a:rPr lang="zh-TW" altLang="zh-TW" dirty="0" smtClean="0"/>
              <a:t>VNF實現了虛擬化的IMS</a:t>
            </a:r>
            <a:r>
              <a:rPr lang="en-US" altLang="zh-TW" dirty="0" smtClean="0"/>
              <a:t>(</a:t>
            </a:r>
            <a:r>
              <a:rPr lang="en-US" altLang="zh-TW" dirty="0" err="1" smtClean="0"/>
              <a:t>clearwater</a:t>
            </a:r>
            <a:r>
              <a:rPr lang="en-US" altLang="zh-TW" dirty="0" smtClean="0"/>
              <a:t>)</a:t>
            </a:r>
            <a:r>
              <a:rPr lang="zh-TW" altLang="zh-TW" dirty="0" smtClean="0"/>
              <a:t>。</a:t>
            </a:r>
            <a:endParaRPr lang="en-US" altLang="zh-TW" dirty="0" smtClean="0"/>
          </a:p>
          <a:p>
            <a:endParaRPr lang="en-US" altLang="zh-TW" dirty="0" smtClean="0"/>
          </a:p>
          <a:p>
            <a:r>
              <a:rPr lang="en-US" altLang="zh-TW" dirty="0" err="1" smtClean="0"/>
              <a:t>ClearWater有幾個典型的使用虛擬化技術的部署選項，比如VM和Linux-based的Docker</a:t>
            </a:r>
            <a:r>
              <a:rPr lang="en-US" altLang="zh-TW" baseline="0" dirty="0" smtClean="0"/>
              <a:t> containers</a:t>
            </a:r>
          </a:p>
          <a:p>
            <a:endParaRPr lang="en-US" altLang="zh-TW" baseline="0" dirty="0" smtClean="0"/>
          </a:p>
          <a:p>
            <a:endParaRPr lang="en-US" altLang="zh-TW" baseline="0" dirty="0" smtClean="0"/>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11</a:t>
            </a:fld>
            <a:endParaRPr lang="zh-TW" altLang="en-US"/>
          </a:p>
        </p:txBody>
      </p:sp>
    </p:spTree>
    <p:extLst>
      <p:ext uri="{BB962C8B-B14F-4D97-AF65-F5344CB8AC3E}">
        <p14:creationId xmlns:p14="http://schemas.microsoft.com/office/powerpoint/2010/main" val="393772997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下一个队列的输入不再是Poisson，我们选择用G</a:t>
            </a:r>
            <a:r>
              <a:rPr lang="en-US" altLang="zh-TW" dirty="0" smtClean="0"/>
              <a:t>/G/1来分析串联网络中的其他队列。每个队列被视为一个G/G/1队列。</a:t>
            </a:r>
          </a:p>
          <a:p>
            <a:endParaRPr lang="en-US" altLang="zh-TW" dirty="0" smtClean="0"/>
          </a:p>
          <a:p>
            <a:r>
              <a:rPr lang="en-US" altLang="zh-TW" dirty="0" err="1" smtClean="0"/>
              <a:t>与上面的服务时间分布拟合类似，我们对串联队列的到达间隔时间进行了分布拟合</a:t>
            </a:r>
            <a:r>
              <a:rPr lang="en-US" altLang="zh-TW" dirty="0" smtClean="0"/>
              <a:t>。</a:t>
            </a:r>
          </a:p>
          <a:p>
            <a:endParaRPr lang="en-US" altLang="zh-TW" dirty="0" smtClean="0"/>
          </a:p>
          <a:p>
            <a:r>
              <a:rPr lang="en-US" altLang="zh-TW" dirty="0" smtClean="0"/>
              <a:t>图4.12、6.1、4.13和6.2显示了实验数据与最流行的统计分布的分布拟合：威布尔分布、正态分布、指数分布、对数正态分布和伽马分布。</a:t>
            </a:r>
          </a:p>
          <a:p>
            <a:r>
              <a:rPr lang="zh-TW" altLang="en-US" dirty="0" smtClean="0"/>
              <a:t>信賴區間</a:t>
            </a:r>
            <a:r>
              <a:rPr lang="en-US" altLang="zh-TW" dirty="0" smtClean="0"/>
              <a:t>为95%的边界被添加到最适合数据的分布中。</a:t>
            </a:r>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114</a:t>
            </a:fld>
            <a:endParaRPr lang="zh-TW" altLang="en-US"/>
          </a:p>
        </p:txBody>
      </p:sp>
    </p:spTree>
    <p:extLst>
      <p:ext uri="{BB962C8B-B14F-4D97-AF65-F5344CB8AC3E}">
        <p14:creationId xmlns:p14="http://schemas.microsoft.com/office/powerpoint/2010/main" val="389886294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这里的样本量是2000，因此可以使用AIC版本，因为样本量很重要：</a:t>
            </a:r>
          </a:p>
          <a:p>
            <a:endParaRPr lang="en-US" altLang="zh-TW" dirty="0" smtClean="0"/>
          </a:p>
          <a:p>
            <a:r>
              <a:rPr lang="en-US" altLang="zh-TW" dirty="0" smtClean="0"/>
              <a:t>表4.2和4.3显示了拟合过程的结果。根据大多数fitting的AIC计算，Weibull(</a:t>
            </a:r>
            <a:r>
              <a:rPr lang="zh-TW" altLang="en-US" dirty="0" smtClean="0"/>
              <a:t>歪</a:t>
            </a:r>
            <a:r>
              <a:rPr lang="en-US" altLang="zh-TW" dirty="0" err="1" smtClean="0"/>
              <a:t>bo</a:t>
            </a:r>
            <a:r>
              <a:rPr lang="en-US" altLang="zh-TW" dirty="0" smtClean="0"/>
              <a:t>)</a:t>
            </a:r>
            <a:r>
              <a:rPr lang="en-US" altLang="zh-TW" dirty="0" err="1" smtClean="0"/>
              <a:t>是最常见的类型</a:t>
            </a:r>
            <a:r>
              <a:rPr lang="en-US" altLang="zh-TW" dirty="0" smtClean="0"/>
              <a:t>。</a:t>
            </a:r>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116</a:t>
            </a:fld>
            <a:endParaRPr lang="zh-TW" altLang="en-US"/>
          </a:p>
        </p:txBody>
      </p:sp>
    </p:spTree>
    <p:extLst>
      <p:ext uri="{BB962C8B-B14F-4D97-AF65-F5344CB8AC3E}">
        <p14:creationId xmlns:p14="http://schemas.microsoft.com/office/powerpoint/2010/main" val="341733115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在这个项目中，我们实验和分析地研究了虚拟化</a:t>
            </a:r>
            <a:r>
              <a:rPr lang="en-US" altLang="zh-CN" dirty="0" smtClean="0">
                <a:effectLst/>
              </a:rPr>
              <a:t>IMS</a:t>
            </a:r>
            <a:r>
              <a:rPr lang="zh-CN" altLang="en-US" dirty="0" smtClean="0">
                <a:effectLst/>
              </a:rPr>
              <a:t>（称为</a:t>
            </a:r>
            <a:r>
              <a:rPr lang="en-US" altLang="zh-CN" dirty="0" err="1" smtClean="0">
                <a:effectLst/>
              </a:rPr>
              <a:t>ClearWater</a:t>
            </a:r>
            <a:r>
              <a:rPr lang="zh-CN" altLang="en-US" dirty="0" smtClean="0">
                <a:effectLst/>
              </a:rPr>
              <a:t>）的初始订户注册过程的性能。我们考虑了两种流行的虚拟化技术来部署</a:t>
            </a:r>
            <a:r>
              <a:rPr lang="en-US" altLang="zh-CN" dirty="0" err="1" smtClean="0">
                <a:effectLst/>
              </a:rPr>
              <a:t>ClearWater</a:t>
            </a:r>
            <a:r>
              <a:rPr lang="zh-CN" altLang="en-US" dirty="0" smtClean="0">
                <a:effectLst/>
              </a:rPr>
              <a:t>：</a:t>
            </a:r>
            <a:r>
              <a:rPr lang="en-US" altLang="zh-CN" dirty="0" smtClean="0">
                <a:effectLst/>
              </a:rPr>
              <a:t>VM</a:t>
            </a:r>
            <a:r>
              <a:rPr lang="zh-CN" altLang="en-US" dirty="0" smtClean="0">
                <a:effectLst/>
              </a:rPr>
              <a:t>和</a:t>
            </a:r>
            <a:r>
              <a:rPr lang="en-US" altLang="zh-CN" dirty="0" smtClean="0">
                <a:effectLst/>
              </a:rPr>
              <a:t>Docker</a:t>
            </a:r>
            <a:r>
              <a:rPr lang="zh-CN" altLang="en-US" dirty="0" smtClean="0">
                <a:effectLst/>
              </a:rPr>
              <a:t>容器。</a:t>
            </a: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根据实验分析，</a:t>
            </a:r>
            <a:r>
              <a:rPr lang="en-US" altLang="zh-CN" dirty="0" smtClean="0">
                <a:effectLst/>
              </a:rPr>
              <a:t>Docker</a:t>
            </a:r>
            <a:r>
              <a:rPr lang="zh-CN" altLang="en-US" dirty="0" smtClean="0">
                <a:effectLst/>
              </a:rPr>
              <a:t>容器产生的平均延迟较低，消耗的处理能力较小。</a:t>
            </a: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对于这个特定的用例，</a:t>
            </a:r>
            <a:r>
              <a:rPr lang="en-US" altLang="zh-CN" dirty="0" smtClean="0">
                <a:effectLst/>
              </a:rPr>
              <a:t>VMs</a:t>
            </a:r>
            <a:r>
              <a:rPr lang="zh-CN" altLang="en-US" dirty="0" smtClean="0">
                <a:effectLst/>
              </a:rPr>
              <a:t>比</a:t>
            </a:r>
            <a:r>
              <a:rPr lang="en-US" altLang="zh-CN" dirty="0" smtClean="0">
                <a:effectLst/>
              </a:rPr>
              <a:t>Docker</a:t>
            </a:r>
            <a:r>
              <a:rPr lang="zh-CN" altLang="en-US" dirty="0" smtClean="0">
                <a:effectLst/>
              </a:rPr>
              <a:t>容器占用更少的内存。缺乏足够的</a:t>
            </a:r>
            <a:r>
              <a:rPr lang="en-US" altLang="zh-CN" dirty="0" smtClean="0">
                <a:effectLst/>
              </a:rPr>
              <a:t>RAM</a:t>
            </a:r>
            <a:r>
              <a:rPr lang="zh-CN" altLang="en-US" dirty="0" smtClean="0">
                <a:effectLst/>
              </a:rPr>
              <a:t>会导致</a:t>
            </a:r>
            <a:r>
              <a:rPr lang="en-US" altLang="zh-CN" dirty="0" smtClean="0">
                <a:effectLst/>
              </a:rPr>
              <a:t>CPU</a:t>
            </a:r>
            <a:r>
              <a:rPr lang="zh-CN" altLang="en-US" dirty="0" smtClean="0">
                <a:effectLst/>
              </a:rPr>
              <a:t>速度减慢或使操作无法执行。</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118</a:t>
            </a:fld>
            <a:endParaRPr lang="zh-TW" altLang="en-US"/>
          </a:p>
        </p:txBody>
      </p:sp>
    </p:spTree>
    <p:extLst>
      <p:ext uri="{BB962C8B-B14F-4D97-AF65-F5344CB8AC3E}">
        <p14:creationId xmlns:p14="http://schemas.microsoft.com/office/powerpoint/2010/main" val="104481624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此外，该项目还讨论了改变CPU功率、RAM容量、到达率和扩展对系统性能的影响</a:t>
            </a:r>
            <a:r>
              <a:rPr lang="en-US" altLang="zh-TW" dirty="0" smtClean="0"/>
              <a:t>。</a:t>
            </a:r>
          </a:p>
          <a:p>
            <a:endParaRPr lang="en-US" altLang="zh-CN" dirty="0" smtClean="0"/>
          </a:p>
          <a:p>
            <a:r>
              <a:rPr lang="en-US" altLang="zh-TW" dirty="0" err="1" smtClean="0"/>
              <a:t>在分析方面，考虑了两种不同的排队模型：M</a:t>
            </a:r>
            <a:r>
              <a:rPr lang="en-US" altLang="zh-TW" dirty="0" smtClean="0"/>
              <a:t>/M/1和M/G/1与G/G/1的组合。</a:t>
            </a:r>
            <a:endParaRPr lang="en-US" altLang="zh-CN" dirty="0" smtClean="0"/>
          </a:p>
          <a:p>
            <a:endParaRPr lang="en-US" altLang="zh-CN" dirty="0" smtClean="0"/>
          </a:p>
          <a:p>
            <a:r>
              <a:rPr lang="en-US" altLang="zh-CN" dirty="0" smtClean="0"/>
              <a:t>M/M/1</a:t>
            </a:r>
            <a:r>
              <a:rPr lang="zh-CN" altLang="en-US" dirty="0" smtClean="0"/>
              <a:t>算法使用简单，并且有一个直接的公式来计算每个队列中平均延迟的近似值。然而，当队列利用率（</a:t>
            </a:r>
            <a:r>
              <a:rPr lang="en-US" altLang="zh-CN" dirty="0" smtClean="0"/>
              <a:t>ρ</a:t>
            </a:r>
            <a:r>
              <a:rPr lang="zh-CN" altLang="en-US" dirty="0" smtClean="0"/>
              <a:t>）在</a:t>
            </a:r>
            <a:r>
              <a:rPr lang="en-US" altLang="zh-CN" dirty="0" smtClean="0"/>
              <a:t>0.6</a:t>
            </a:r>
            <a:r>
              <a:rPr lang="zh-CN" altLang="en-US" dirty="0" smtClean="0"/>
              <a:t>左右时，</a:t>
            </a:r>
            <a:r>
              <a:rPr lang="en-US" altLang="zh-CN" dirty="0" smtClean="0"/>
              <a:t>M/M/1</a:t>
            </a:r>
            <a:r>
              <a:rPr lang="zh-CN" altLang="en-US" dirty="0" smtClean="0"/>
              <a:t>排队模型并没有提供足够的结果。</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119</a:t>
            </a:fld>
            <a:endParaRPr lang="zh-TW" altLang="en-US"/>
          </a:p>
        </p:txBody>
      </p:sp>
    </p:spTree>
    <p:extLst>
      <p:ext uri="{BB962C8B-B14F-4D97-AF65-F5344CB8AC3E}">
        <p14:creationId xmlns:p14="http://schemas.microsoft.com/office/powerpoint/2010/main" val="231472152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smtClean="0"/>
              <a:t>相反，假设服务过程的一般分布，即</a:t>
            </a:r>
            <a:r>
              <a:rPr lang="en-US" altLang="zh-CN" dirty="0" smtClean="0"/>
              <a:t>M/G/1&amp;G/G/1</a:t>
            </a:r>
            <a:r>
              <a:rPr lang="zh-CN" altLang="en-US" dirty="0" smtClean="0"/>
              <a:t>，需要确定的第一和第二时刻，与</a:t>
            </a:r>
            <a:r>
              <a:rPr lang="en-US" altLang="zh-CN" dirty="0" smtClean="0"/>
              <a:t>M/M/1</a:t>
            </a:r>
            <a:r>
              <a:rPr lang="zh-CN" altLang="en-US" dirty="0" smtClean="0"/>
              <a:t>相比输出更好的结果，因为满足稳定条件的到达率的任何单个值的相对误差不超过</a:t>
            </a:r>
            <a:r>
              <a:rPr lang="en-US" altLang="zh-CN" dirty="0" smtClean="0"/>
              <a:t>12%</a:t>
            </a:r>
            <a:r>
              <a:rPr lang="zh-CN" altLang="en-US" dirty="0" smtClean="0"/>
              <a:t>。</a:t>
            </a:r>
            <a:endParaRPr lang="en-US" altLang="zh-CN" dirty="0" smtClean="0"/>
          </a:p>
          <a:p>
            <a:endParaRPr lang="en-US" altLang="zh-CN" dirty="0" smtClean="0"/>
          </a:p>
          <a:p>
            <a:r>
              <a:rPr lang="zh-CN" altLang="en-US" dirty="0" smtClean="0"/>
              <a:t>因此，在相对误差最小的情况下，</a:t>
            </a:r>
            <a:r>
              <a:rPr lang="en-US" altLang="zh-CN" dirty="0" smtClean="0"/>
              <a:t>M/G/1&amp;G/G/1</a:t>
            </a:r>
            <a:r>
              <a:rPr lang="zh-CN" altLang="en-US" dirty="0" smtClean="0"/>
              <a:t>是建立</a:t>
            </a:r>
            <a:r>
              <a:rPr lang="en-US" altLang="zh-CN" dirty="0" err="1" smtClean="0"/>
              <a:t>ClearWater</a:t>
            </a:r>
            <a:r>
              <a:rPr lang="zh-CN" altLang="en-US" dirty="0" smtClean="0"/>
              <a:t>用户注册过程模型的推荐方法。</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120</a:t>
            </a:fld>
            <a:endParaRPr lang="zh-TW" altLang="en-US"/>
          </a:p>
        </p:txBody>
      </p:sp>
    </p:spTree>
    <p:extLst>
      <p:ext uri="{BB962C8B-B14F-4D97-AF65-F5344CB8AC3E}">
        <p14:creationId xmlns:p14="http://schemas.microsoft.com/office/powerpoint/2010/main" val="257588826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该项目是开放的许多未来的工作，其他属性可以研究或其他排队模型可以使用</a:t>
            </a:r>
            <a:r>
              <a:rPr lang="en-US" altLang="zh-TW" dirty="0" smtClean="0"/>
              <a:t>。</a:t>
            </a:r>
          </a:p>
          <a:p>
            <a:endParaRPr lang="en-US" altLang="zh-TW" dirty="0" smtClean="0"/>
          </a:p>
          <a:p>
            <a:r>
              <a:rPr lang="en-US" altLang="zh-TW" dirty="0" err="1" smtClean="0"/>
              <a:t>这里的一个建议是研究呼叫流参数，如端到端延迟、资源消耗、成功率和失败率</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121</a:t>
            </a:fld>
            <a:endParaRPr lang="zh-TW" altLang="en-US"/>
          </a:p>
        </p:txBody>
      </p:sp>
    </p:spTree>
    <p:extLst>
      <p:ext uri="{BB962C8B-B14F-4D97-AF65-F5344CB8AC3E}">
        <p14:creationId xmlns:p14="http://schemas.microsoft.com/office/powerpoint/2010/main" val="3632320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smtClean="0">
                <a:effectLst/>
              </a:rPr>
              <a:t>本项目的目的是分析这种</a:t>
            </a:r>
            <a:r>
              <a:rPr lang="en-US" altLang="zh-CN" dirty="0" smtClean="0">
                <a:effectLst/>
              </a:rPr>
              <a:t>VNF</a:t>
            </a:r>
            <a:r>
              <a:rPr lang="zh-CN" altLang="en-US" dirty="0" smtClean="0">
                <a:effectLst/>
              </a:rPr>
              <a:t>部署在两个不同选项上时的性能，旨在调查以下研究问题：</a:t>
            </a:r>
          </a:p>
          <a:p>
            <a:r>
              <a:rPr lang="en-US" altLang="zh-CN" dirty="0" smtClean="0">
                <a:effectLst/>
              </a:rPr>
              <a:t>–</a:t>
            </a:r>
            <a:r>
              <a:rPr lang="zh-CN" altLang="en-US" dirty="0" smtClean="0">
                <a:effectLst/>
              </a:rPr>
              <a:t>在平均注册延迟方面，这两种方法哪种效果更好？</a:t>
            </a:r>
          </a:p>
          <a:p>
            <a:r>
              <a:rPr lang="en-US" altLang="zh-CN" dirty="0" smtClean="0">
                <a:effectLst/>
              </a:rPr>
              <a:t>–</a:t>
            </a:r>
            <a:r>
              <a:rPr lang="zh-CN" altLang="en-US" dirty="0" smtClean="0">
                <a:effectLst/>
              </a:rPr>
              <a:t>它们是如何相互比较的，资源分配和扩展如何影响延迟？</a:t>
            </a:r>
          </a:p>
          <a:p>
            <a:r>
              <a:rPr lang="en-US" altLang="zh-CN" dirty="0" smtClean="0">
                <a:effectLst/>
              </a:rPr>
              <a:t>–</a:t>
            </a:r>
            <a:r>
              <a:rPr lang="zh-CN" altLang="en-US" dirty="0" smtClean="0">
                <a:effectLst/>
              </a:rPr>
              <a:t>当到达率变化时，清水元件的性能如何受到影响？</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12</a:t>
            </a:fld>
            <a:endParaRPr lang="zh-TW" altLang="en-US"/>
          </a:p>
        </p:txBody>
      </p:sp>
    </p:spTree>
    <p:extLst>
      <p:ext uri="{BB962C8B-B14F-4D97-AF65-F5344CB8AC3E}">
        <p14:creationId xmlns:p14="http://schemas.microsoft.com/office/powerpoint/2010/main" val="1472712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这个项目由两个主要部分组成</a:t>
            </a:r>
            <a:endParaRPr lang="en-US" altLang="zh-TW" dirty="0" smtClean="0"/>
          </a:p>
          <a:p>
            <a:r>
              <a:rPr lang="en-US" altLang="zh-TW" dirty="0" err="1" smtClean="0"/>
              <a:t>第一部分是搭建实验环境，进行实验测量</a:t>
            </a:r>
            <a:r>
              <a:rPr lang="en-US" altLang="zh-TW" dirty="0" smtClean="0"/>
              <a:t>。</a:t>
            </a:r>
          </a:p>
          <a:p>
            <a:r>
              <a:rPr lang="zh-TW" altLang="zh-TW" dirty="0" smtClean="0"/>
              <a:t>第二部分包括推導</a:t>
            </a:r>
            <a:r>
              <a:rPr lang="zh-TW" altLang="en-US" dirty="0" smtClean="0"/>
              <a:t>  </a:t>
            </a:r>
            <a:r>
              <a:rPr lang="zh-TW" altLang="zh-TW" dirty="0" smtClean="0"/>
              <a:t>基於排隊網絡理論</a:t>
            </a:r>
            <a:r>
              <a:rPr lang="zh-TW" altLang="en-US" dirty="0" smtClean="0"/>
              <a:t>  的</a:t>
            </a:r>
            <a:r>
              <a:rPr lang="zh-TW" altLang="zh-TW" dirty="0" smtClean="0"/>
              <a:t>分析模型</a:t>
            </a:r>
            <a:r>
              <a:rPr lang="zh-TW" altLang="en-US" dirty="0" smtClean="0"/>
              <a:t>且</a:t>
            </a:r>
            <a:r>
              <a:rPr lang="zh-TW" altLang="zh-TW" dirty="0" smtClean="0"/>
              <a:t>根據實驗結果對其進行驗證。</a:t>
            </a:r>
            <a:endParaRPr lang="en-US" altLang="zh-TW" dirty="0" smtClean="0"/>
          </a:p>
          <a:p>
            <a:r>
              <a:rPr lang="en-US" altLang="zh-TW" dirty="0" err="1" smtClean="0"/>
              <a:t>我们更愿意关注平均注册延迟、资源分配的影响、不同的到达率和几个部署选项</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13</a:t>
            </a:fld>
            <a:endParaRPr lang="zh-TW" altLang="en-US"/>
          </a:p>
        </p:txBody>
      </p:sp>
    </p:spTree>
    <p:extLst>
      <p:ext uri="{BB962C8B-B14F-4D97-AF65-F5344CB8AC3E}">
        <p14:creationId xmlns:p14="http://schemas.microsoft.com/office/powerpoint/2010/main" val="1034009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IMS体系结构的核心是SIP信令协议</a:t>
            </a:r>
            <a:r>
              <a:rPr lang="en-US" altLang="zh-TW" dirty="0" smtClean="0"/>
              <a:t>。</a:t>
            </a:r>
          </a:p>
          <a:p>
            <a:endParaRPr lang="en-US" altLang="zh-TW" dirty="0" smtClean="0"/>
          </a:p>
          <a:p>
            <a:r>
              <a:rPr lang="en-US" altLang="zh-TW" dirty="0" err="1" smtClean="0"/>
              <a:t>SIP可以在传输控制协议（TCP）或用户数据报协议（UDP）之上运行，在建立和终止多媒体会话时支持以下功能</a:t>
            </a:r>
            <a:r>
              <a:rPr lang="en-US" altLang="zh-TW" dirty="0" smtClean="0"/>
              <a:t>：</a:t>
            </a:r>
          </a:p>
          <a:p>
            <a:r>
              <a:rPr lang="en-US" altLang="zh-CN" dirty="0" smtClean="0">
                <a:effectLst/>
              </a:rPr>
              <a:t>1.</a:t>
            </a:r>
            <a:r>
              <a:rPr lang="zh-CN" altLang="en-US" sz="1200" kern="1200" dirty="0" smtClean="0">
                <a:solidFill>
                  <a:schemeClr val="tx1"/>
                </a:solidFill>
                <a:effectLst/>
                <a:latin typeface="+mn-lt"/>
                <a:ea typeface="+mn-ea"/>
                <a:cs typeface="+mn-cs"/>
              </a:rPr>
              <a:t>    </a:t>
            </a:r>
            <a:r>
              <a:rPr lang="zh-CN" altLang="en-US" dirty="0" smtClean="0">
                <a:effectLst/>
              </a:rPr>
              <a:t>用户位置：无论其位置和设备如何，用户都可以使用相同的标识符</a:t>
            </a:r>
            <a:r>
              <a:rPr lang="en-US" altLang="zh-TW" dirty="0" smtClean="0">
                <a:effectLst/>
              </a:rPr>
              <a:t>(</a:t>
            </a:r>
            <a:r>
              <a:rPr lang="en-US" altLang="zh-TW" sz="1200" dirty="0" smtClean="0"/>
              <a:t>identifier</a:t>
            </a:r>
            <a:r>
              <a:rPr lang="en-US" altLang="zh-TW" dirty="0" smtClean="0">
                <a:effectLst/>
              </a:rPr>
              <a:t>)</a:t>
            </a:r>
            <a:r>
              <a:rPr lang="zh-CN" altLang="en-US" dirty="0" smtClean="0">
                <a:effectLst/>
              </a:rPr>
              <a:t>连接到网络。</a:t>
            </a:r>
          </a:p>
          <a:p>
            <a:r>
              <a:rPr lang="en-US" altLang="zh-CN" dirty="0" smtClean="0">
                <a:effectLst/>
              </a:rPr>
              <a:t>2.</a:t>
            </a:r>
            <a:r>
              <a:rPr lang="zh-CN" altLang="en-US" sz="1200" kern="1200" dirty="0" smtClean="0">
                <a:solidFill>
                  <a:schemeClr val="tx1"/>
                </a:solidFill>
                <a:effectLst/>
                <a:latin typeface="+mn-lt"/>
                <a:ea typeface="+mn-ea"/>
                <a:cs typeface="+mn-cs"/>
              </a:rPr>
              <a:t>    </a:t>
            </a:r>
            <a:r>
              <a:rPr lang="zh-CN" altLang="en-US" dirty="0" smtClean="0">
                <a:effectLst/>
              </a:rPr>
              <a:t>用户可用性：确定接收者参与通信的意愿。</a:t>
            </a:r>
          </a:p>
          <a:p>
            <a:r>
              <a:rPr lang="en-US" altLang="zh-CN" dirty="0" smtClean="0">
                <a:effectLst/>
              </a:rPr>
              <a:t>3.</a:t>
            </a:r>
            <a:r>
              <a:rPr lang="zh-CN" altLang="en-US" sz="1200" kern="1200" dirty="0" smtClean="0">
                <a:solidFill>
                  <a:schemeClr val="tx1"/>
                </a:solidFill>
                <a:effectLst/>
                <a:latin typeface="+mn-lt"/>
                <a:ea typeface="+mn-ea"/>
                <a:cs typeface="+mn-cs"/>
              </a:rPr>
              <a:t>    </a:t>
            </a:r>
            <a:r>
              <a:rPr lang="zh-CN" altLang="en-US" dirty="0" smtClean="0">
                <a:effectLst/>
              </a:rPr>
              <a:t>用户功能：会话期间要使用的参数。</a:t>
            </a:r>
          </a:p>
          <a:p>
            <a:r>
              <a:rPr lang="en-US" altLang="zh-CN" dirty="0" smtClean="0">
                <a:effectLst/>
              </a:rPr>
              <a:t>4.</a:t>
            </a:r>
            <a:r>
              <a:rPr lang="zh-CN" altLang="en-US" sz="1200" kern="1200" dirty="0" smtClean="0">
                <a:solidFill>
                  <a:schemeClr val="tx1"/>
                </a:solidFill>
                <a:effectLst/>
                <a:latin typeface="+mn-lt"/>
                <a:ea typeface="+mn-ea"/>
                <a:cs typeface="+mn-cs"/>
              </a:rPr>
              <a:t>    </a:t>
            </a:r>
            <a:r>
              <a:rPr lang="zh-CN" altLang="en-US" dirty="0" smtClean="0">
                <a:effectLst/>
              </a:rPr>
              <a:t>会话设置和管理。</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14</a:t>
            </a:fld>
            <a:endParaRPr lang="zh-TW" altLang="en-US"/>
          </a:p>
        </p:txBody>
      </p:sp>
    </p:spTree>
    <p:extLst>
      <p:ext uri="{BB962C8B-B14F-4D97-AF65-F5344CB8AC3E}">
        <p14:creationId xmlns:p14="http://schemas.microsoft.com/office/powerpoint/2010/main" val="2875004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SIP是一种请求-响应协议，它意味着当SIP端点接收到来自某个节点的请求时，它会将响应发回给发起方</a:t>
            </a:r>
            <a:r>
              <a:rPr lang="en-US" altLang="zh-TW" dirty="0" smtClean="0"/>
              <a:t>。</a:t>
            </a:r>
          </a:p>
          <a:p>
            <a:endParaRPr lang="en-US" altLang="zh-TW" dirty="0" smtClean="0"/>
          </a:p>
          <a:p>
            <a:r>
              <a:rPr lang="en-US" altLang="zh-TW" dirty="0" smtClean="0"/>
              <a:t>所有SIP响应都有响应代码和消息。总共有六种不同类型的响应代码，从100到600。</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15</a:t>
            </a:fld>
            <a:endParaRPr lang="zh-TW" altLang="en-US"/>
          </a:p>
        </p:txBody>
      </p:sp>
    </p:spTree>
    <p:extLst>
      <p:ext uri="{BB962C8B-B14F-4D97-AF65-F5344CB8AC3E}">
        <p14:creationId xmlns:p14="http://schemas.microsoft.com/office/powerpoint/2010/main" val="3360705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smtClean="0">
                <a:effectLst/>
              </a:rPr>
              <a:t>通常，</a:t>
            </a:r>
            <a:r>
              <a:rPr lang="en-US" altLang="zh-CN" dirty="0" smtClean="0">
                <a:effectLst/>
              </a:rPr>
              <a:t>IMS</a:t>
            </a:r>
            <a:r>
              <a:rPr lang="zh-CN" altLang="en-US" dirty="0" smtClean="0">
                <a:effectLst/>
              </a:rPr>
              <a:t>由三个主要层组成：</a:t>
            </a:r>
          </a:p>
          <a:p>
            <a:r>
              <a:rPr lang="en-US" altLang="zh-CN" dirty="0" smtClean="0">
                <a:effectLst/>
              </a:rPr>
              <a:t>1.</a:t>
            </a:r>
            <a:r>
              <a:rPr lang="zh-CN" altLang="en-US" sz="1200" kern="1200" dirty="0" smtClean="0">
                <a:solidFill>
                  <a:schemeClr val="tx1"/>
                </a:solidFill>
                <a:effectLst/>
                <a:latin typeface="+mn-lt"/>
                <a:ea typeface="+mn-ea"/>
                <a:cs typeface="+mn-cs"/>
              </a:rPr>
              <a:t>    </a:t>
            </a:r>
            <a:r>
              <a:rPr lang="zh-CN" altLang="en-US" dirty="0" smtClean="0">
                <a:effectLst/>
              </a:rPr>
              <a:t>接入网络层：提供与外部网络的连接。它包含</a:t>
            </a:r>
            <a:r>
              <a:rPr lang="en-US" altLang="zh-CN" dirty="0" smtClean="0">
                <a:effectLst/>
              </a:rPr>
              <a:t>IP</a:t>
            </a:r>
            <a:r>
              <a:rPr lang="zh-CN" altLang="en-US" dirty="0" smtClean="0">
                <a:effectLst/>
              </a:rPr>
              <a:t>路由器和公共交换电话网（</a:t>
            </a:r>
            <a:r>
              <a:rPr lang="en-US" altLang="zh-CN" dirty="0" smtClean="0">
                <a:effectLst/>
              </a:rPr>
              <a:t>PSTN</a:t>
            </a:r>
            <a:r>
              <a:rPr lang="zh-CN" altLang="en-US" dirty="0" smtClean="0">
                <a:effectLst/>
              </a:rPr>
              <a:t>）交换机。</a:t>
            </a:r>
          </a:p>
          <a:p>
            <a:r>
              <a:rPr lang="en-US" altLang="zh-CN" dirty="0" smtClean="0">
                <a:effectLst/>
              </a:rPr>
              <a:t>2.</a:t>
            </a:r>
            <a:r>
              <a:rPr lang="zh-CN" altLang="en-US" sz="1200" kern="1200" dirty="0" smtClean="0">
                <a:solidFill>
                  <a:schemeClr val="tx1"/>
                </a:solidFill>
                <a:effectLst/>
                <a:latin typeface="+mn-lt"/>
                <a:ea typeface="+mn-ea"/>
                <a:cs typeface="+mn-cs"/>
              </a:rPr>
              <a:t>    </a:t>
            </a:r>
            <a:r>
              <a:rPr lang="zh-CN" altLang="en-US" dirty="0" smtClean="0">
                <a:effectLst/>
              </a:rPr>
              <a:t>控制层：负责呼叫建立、管理、终止的控制。它由四个不同的部分组成：家庭用户服务器（</a:t>
            </a:r>
            <a:r>
              <a:rPr lang="en-US" altLang="zh-CN" dirty="0" smtClean="0">
                <a:effectLst/>
              </a:rPr>
              <a:t>HSS</a:t>
            </a:r>
            <a:r>
              <a:rPr lang="zh-CN" altLang="en-US" dirty="0" smtClean="0">
                <a:effectLst/>
              </a:rPr>
              <a:t>）、呼叫会话控制功能（</a:t>
            </a:r>
            <a:r>
              <a:rPr lang="en-US" altLang="zh-CN" dirty="0" smtClean="0">
                <a:effectLst/>
              </a:rPr>
              <a:t>CSCF</a:t>
            </a:r>
            <a:r>
              <a:rPr lang="zh-CN" altLang="en-US" dirty="0" smtClean="0">
                <a:effectLst/>
              </a:rPr>
              <a:t>）和媒体资源功能（</a:t>
            </a:r>
            <a:r>
              <a:rPr lang="en-US" altLang="zh-CN" dirty="0" smtClean="0">
                <a:effectLst/>
              </a:rPr>
              <a:t>MRF</a:t>
            </a:r>
            <a:r>
              <a:rPr lang="zh-CN" altLang="en-US" dirty="0" smtClean="0">
                <a:effectLst/>
              </a:rPr>
              <a:t>）。</a:t>
            </a:r>
          </a:p>
          <a:p>
            <a:r>
              <a:rPr lang="en-US" altLang="zh-CN" dirty="0" smtClean="0">
                <a:effectLst/>
              </a:rPr>
              <a:t>3.</a:t>
            </a:r>
            <a:r>
              <a:rPr lang="zh-CN" altLang="en-US" sz="1200" kern="1200" dirty="0" smtClean="0">
                <a:solidFill>
                  <a:schemeClr val="tx1"/>
                </a:solidFill>
                <a:effectLst/>
                <a:latin typeface="+mn-lt"/>
                <a:ea typeface="+mn-ea"/>
                <a:cs typeface="+mn-cs"/>
              </a:rPr>
              <a:t>    </a:t>
            </a:r>
            <a:r>
              <a:rPr lang="zh-CN" altLang="en-US" dirty="0" smtClean="0">
                <a:effectLst/>
              </a:rPr>
              <a:t>服务层：由承载和执行服务的多个应用服务器（</a:t>
            </a:r>
            <a:r>
              <a:rPr lang="en-US" altLang="zh-CN" dirty="0" smtClean="0">
                <a:effectLst/>
              </a:rPr>
              <a:t>ASs</a:t>
            </a:r>
            <a:r>
              <a:rPr lang="zh-CN" altLang="en-US" dirty="0" smtClean="0">
                <a:effectLst/>
              </a:rPr>
              <a:t>）组成。</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16</a:t>
            </a:fld>
            <a:endParaRPr lang="zh-TW" altLang="en-US"/>
          </a:p>
        </p:txBody>
      </p:sp>
    </p:spTree>
    <p:extLst>
      <p:ext uri="{BB962C8B-B14F-4D97-AF65-F5344CB8AC3E}">
        <p14:creationId xmlns:p14="http://schemas.microsoft.com/office/powerpoint/2010/main" val="4070450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smtClean="0">
                <a:effectLst/>
              </a:rPr>
              <a:t>为了理解</a:t>
            </a:r>
            <a:r>
              <a:rPr lang="en-US" altLang="zh-CN" dirty="0" err="1" smtClean="0">
                <a:effectLst/>
              </a:rPr>
              <a:t>ClearWater</a:t>
            </a:r>
            <a:r>
              <a:rPr lang="zh-CN" altLang="en-US" dirty="0" smtClean="0">
                <a:effectLst/>
              </a:rPr>
              <a:t>是如何操作和提供服务的，必须实现图</a:t>
            </a:r>
            <a:r>
              <a:rPr lang="en-US" altLang="zh-CN" dirty="0" smtClean="0">
                <a:effectLst/>
              </a:rPr>
              <a:t>2.1</a:t>
            </a:r>
            <a:r>
              <a:rPr lang="zh-CN" altLang="en-US" dirty="0" smtClean="0">
                <a:effectLst/>
              </a:rPr>
              <a:t>所示的传统</a:t>
            </a:r>
            <a:r>
              <a:rPr lang="en-US" altLang="zh-CN" dirty="0" smtClean="0">
                <a:effectLst/>
              </a:rPr>
              <a:t>IMS</a:t>
            </a:r>
            <a:r>
              <a:rPr lang="zh-CN" altLang="en-US" dirty="0" smtClean="0">
                <a:effectLst/>
              </a:rPr>
              <a:t>架构。通常，</a:t>
            </a:r>
            <a:r>
              <a:rPr lang="en-US" altLang="zh-CN" dirty="0" smtClean="0">
                <a:effectLst/>
              </a:rPr>
              <a:t>IMS</a:t>
            </a:r>
            <a:r>
              <a:rPr lang="zh-CN" altLang="en-US" dirty="0" smtClean="0">
                <a:effectLst/>
              </a:rPr>
              <a:t>由三个主要层组成：</a:t>
            </a:r>
          </a:p>
          <a:p>
            <a:r>
              <a:rPr lang="en-US" altLang="zh-CN" dirty="0" smtClean="0">
                <a:effectLst/>
              </a:rPr>
              <a:t>1.</a:t>
            </a:r>
            <a:r>
              <a:rPr lang="zh-CN" altLang="en-US" sz="1200" kern="1200" dirty="0" smtClean="0">
                <a:solidFill>
                  <a:schemeClr val="tx1"/>
                </a:solidFill>
                <a:effectLst/>
                <a:latin typeface="+mn-lt"/>
                <a:ea typeface="+mn-ea"/>
                <a:cs typeface="+mn-cs"/>
              </a:rPr>
              <a:t>    </a:t>
            </a:r>
            <a:r>
              <a:rPr lang="zh-CN" altLang="en-US" dirty="0" smtClean="0">
                <a:effectLst/>
              </a:rPr>
              <a:t>接入网络层：提供与外部网络的连接。它包含</a:t>
            </a:r>
            <a:r>
              <a:rPr lang="en-US" altLang="zh-CN" dirty="0" smtClean="0">
                <a:effectLst/>
              </a:rPr>
              <a:t>IP</a:t>
            </a:r>
            <a:r>
              <a:rPr lang="zh-CN" altLang="en-US" dirty="0" smtClean="0">
                <a:effectLst/>
              </a:rPr>
              <a:t>路由器和公共交换电话网（</a:t>
            </a:r>
            <a:r>
              <a:rPr lang="en-US" altLang="zh-CN" dirty="0" smtClean="0">
                <a:effectLst/>
              </a:rPr>
              <a:t>PSTN</a:t>
            </a:r>
            <a:r>
              <a:rPr lang="zh-CN" altLang="en-US" dirty="0" smtClean="0">
                <a:effectLst/>
              </a:rPr>
              <a:t>）交换机。</a:t>
            </a:r>
          </a:p>
          <a:p>
            <a:r>
              <a:rPr lang="en-US" altLang="zh-CN" dirty="0" smtClean="0">
                <a:effectLst/>
              </a:rPr>
              <a:t>2.</a:t>
            </a:r>
            <a:r>
              <a:rPr lang="zh-CN" altLang="en-US" sz="1200" kern="1200" dirty="0" smtClean="0">
                <a:solidFill>
                  <a:schemeClr val="tx1"/>
                </a:solidFill>
                <a:effectLst/>
                <a:latin typeface="+mn-lt"/>
                <a:ea typeface="+mn-ea"/>
                <a:cs typeface="+mn-cs"/>
              </a:rPr>
              <a:t>    </a:t>
            </a:r>
            <a:r>
              <a:rPr lang="zh-CN" altLang="en-US" dirty="0" smtClean="0">
                <a:effectLst/>
              </a:rPr>
              <a:t>控制层：负责</a:t>
            </a:r>
            <a:r>
              <a:rPr lang="en-US" altLang="zh-CN" dirty="0" smtClean="0">
                <a:effectLst/>
              </a:rPr>
              <a:t>calls</a:t>
            </a:r>
            <a:r>
              <a:rPr lang="zh-CN" altLang="en-US" dirty="0" smtClean="0">
                <a:effectLst/>
              </a:rPr>
              <a:t>建立、管理、终止的控制。它由四个不同的部分组成：家庭用户服务器（</a:t>
            </a:r>
            <a:r>
              <a:rPr lang="en-US" altLang="zh-CN" dirty="0" smtClean="0">
                <a:effectLst/>
              </a:rPr>
              <a:t>HSS</a:t>
            </a:r>
            <a:r>
              <a:rPr lang="zh-CN" altLang="en-US" dirty="0" smtClean="0">
                <a:effectLst/>
              </a:rPr>
              <a:t>）、呼叫会话控制功能（</a:t>
            </a:r>
            <a:r>
              <a:rPr lang="en-US" altLang="zh-CN" dirty="0" smtClean="0">
                <a:effectLst/>
              </a:rPr>
              <a:t>CSCF</a:t>
            </a:r>
            <a:r>
              <a:rPr lang="zh-CN" altLang="en-US" dirty="0" smtClean="0">
                <a:effectLst/>
              </a:rPr>
              <a:t>）和媒体资源功能（</a:t>
            </a:r>
            <a:r>
              <a:rPr lang="en-US" altLang="zh-CN" dirty="0" smtClean="0">
                <a:effectLst/>
              </a:rPr>
              <a:t>MRF</a:t>
            </a:r>
            <a:r>
              <a:rPr lang="zh-CN" altLang="en-US" dirty="0" smtClean="0">
                <a:effectLst/>
              </a:rPr>
              <a:t>）。</a:t>
            </a:r>
          </a:p>
          <a:p>
            <a:r>
              <a:rPr lang="en-US" altLang="zh-CN" dirty="0" smtClean="0">
                <a:effectLst/>
              </a:rPr>
              <a:t>3.</a:t>
            </a:r>
            <a:r>
              <a:rPr lang="zh-CN" altLang="en-US" sz="1200" kern="1200" dirty="0" smtClean="0">
                <a:solidFill>
                  <a:schemeClr val="tx1"/>
                </a:solidFill>
                <a:effectLst/>
                <a:latin typeface="+mn-lt"/>
                <a:ea typeface="+mn-ea"/>
                <a:cs typeface="+mn-cs"/>
              </a:rPr>
              <a:t>    </a:t>
            </a:r>
            <a:r>
              <a:rPr lang="zh-CN" altLang="en-US" dirty="0" smtClean="0">
                <a:effectLst/>
              </a:rPr>
              <a:t>服务层：由承载和执行服务的多个应用服务器（</a:t>
            </a:r>
            <a:r>
              <a:rPr lang="en-US" altLang="zh-CN" dirty="0" smtClean="0">
                <a:effectLst/>
              </a:rPr>
              <a:t>ASs</a:t>
            </a:r>
            <a:r>
              <a:rPr lang="zh-CN" altLang="en-US" dirty="0" smtClean="0">
                <a:effectLst/>
              </a:rPr>
              <a:t>）组成。</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17</a:t>
            </a:fld>
            <a:endParaRPr lang="zh-TW" altLang="en-US"/>
          </a:p>
        </p:txBody>
      </p:sp>
    </p:spTree>
    <p:extLst>
      <p:ext uri="{BB962C8B-B14F-4D97-AF65-F5344CB8AC3E}">
        <p14:creationId xmlns:p14="http://schemas.microsoft.com/office/powerpoint/2010/main" val="204028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ffectLst/>
              </a:rPr>
              <a:t>3.</a:t>
            </a:r>
            <a:r>
              <a:rPr lang="zh-CN" altLang="en-US" sz="1200" kern="1200" dirty="0" smtClean="0">
                <a:solidFill>
                  <a:schemeClr val="tx1"/>
                </a:solidFill>
                <a:effectLst/>
                <a:latin typeface="+mn-lt"/>
                <a:ea typeface="+mn-ea"/>
                <a:cs typeface="+mn-cs"/>
              </a:rPr>
              <a:t>    </a:t>
            </a:r>
            <a:r>
              <a:rPr lang="zh-CN" altLang="en-US" dirty="0" smtClean="0">
                <a:effectLst/>
              </a:rPr>
              <a:t>服务层：由承载和执行服务的多个应用服务器（</a:t>
            </a:r>
            <a:r>
              <a:rPr lang="en-US" altLang="zh-CN" dirty="0" smtClean="0">
                <a:effectLst/>
              </a:rPr>
              <a:t>ASs</a:t>
            </a:r>
            <a:r>
              <a:rPr lang="zh-CN" altLang="en-US" dirty="0" smtClean="0">
                <a:effectLst/>
              </a:rPr>
              <a:t>）组成。</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18</a:t>
            </a:fld>
            <a:endParaRPr lang="zh-TW" altLang="en-US"/>
          </a:p>
        </p:txBody>
      </p:sp>
    </p:spTree>
    <p:extLst>
      <p:ext uri="{BB962C8B-B14F-4D97-AF65-F5344CB8AC3E}">
        <p14:creationId xmlns:p14="http://schemas.microsoft.com/office/powerpoint/2010/main" val="407445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传统IMS的CSCF主要有三种类型：代理呼叫会话控制功能（P-CSCF</a:t>
            </a:r>
            <a:r>
              <a:rPr lang="en-US" altLang="zh-TW" dirty="0" smtClean="0"/>
              <a:t>）、</a:t>
            </a:r>
            <a:r>
              <a:rPr lang="en-US" altLang="zh-TW" dirty="0" err="1" smtClean="0"/>
              <a:t>询问呼叫会话控制功能（I-CSCF）和服务呼叫会话控制功能（S-CSCF</a:t>
            </a:r>
            <a:r>
              <a:rPr lang="en-US" altLang="zh-TW" dirty="0" smtClean="0"/>
              <a:t>）。</a:t>
            </a:r>
          </a:p>
          <a:p>
            <a:endParaRPr lang="en-US" altLang="zh-TW" dirty="0" smtClean="0"/>
          </a:p>
          <a:p>
            <a:r>
              <a:rPr lang="en-US" altLang="zh-TW" dirty="0" err="1" smtClean="0"/>
              <a:t>在这个项目中，我们使用一个开源的vIMS，即ClearWater</a:t>
            </a:r>
            <a:r>
              <a:rPr lang="en-US" altLang="zh-TW" dirty="0" smtClean="0"/>
              <a:t>。</a:t>
            </a:r>
          </a:p>
          <a:p>
            <a:endParaRPr lang="en-US" altLang="zh-TW" dirty="0" smtClean="0"/>
          </a:p>
          <a:p>
            <a:r>
              <a:rPr lang="zh-TW" altLang="en-US" sz="1200" dirty="0" smtClean="0">
                <a:latin typeface="Times New Roman" panose="02020603050405020304" pitchFamily="18" charset="0"/>
                <a:cs typeface="Times New Roman" panose="02020603050405020304" pitchFamily="18" charset="0"/>
              </a:rPr>
              <a:t>對於</a:t>
            </a:r>
            <a:r>
              <a:rPr lang="en-US" altLang="zh-TW" sz="1200" dirty="0" err="1" smtClean="0">
                <a:latin typeface="Times New Roman" panose="02020603050405020304" pitchFamily="18" charset="0"/>
                <a:cs typeface="Times New Roman" panose="02020603050405020304" pitchFamily="18" charset="0"/>
              </a:rPr>
              <a:t>ClearWater</a:t>
            </a:r>
            <a:r>
              <a:rPr lang="en-US" altLang="zh-TW" dirty="0" err="1" smtClean="0"/>
              <a:t>，sprot相当于I-CSCF和S-CSCF的功能。P-CSCF</a:t>
            </a:r>
            <a:r>
              <a:rPr lang="zh-TW" altLang="en-US" dirty="0" smtClean="0"/>
              <a:t> </a:t>
            </a:r>
            <a:r>
              <a:rPr lang="en-US" altLang="zh-TW" dirty="0" err="1" smtClean="0"/>
              <a:t>function在Bono中实现</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19</a:t>
            </a:fld>
            <a:endParaRPr lang="zh-TW" altLang="en-US"/>
          </a:p>
        </p:txBody>
      </p:sp>
    </p:spTree>
    <p:extLst>
      <p:ext uri="{BB962C8B-B14F-4D97-AF65-F5344CB8AC3E}">
        <p14:creationId xmlns:p14="http://schemas.microsoft.com/office/powerpoint/2010/main" val="941836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smtClean="0"/>
              <a:t>摘要</a:t>
            </a: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dirty="0" smtClean="0"/>
              <a:t>介紹</a:t>
            </a:r>
            <a:br>
              <a:rPr lang="zh-TW" altLang="zh-TW" dirty="0" smtClean="0"/>
            </a:br>
            <a:r>
              <a:rPr lang="zh-TW" altLang="en-US" dirty="0" smtClean="0"/>
              <a:t>背景與相關工作</a:t>
            </a:r>
            <a:r>
              <a:rPr lang="zh-TW" altLang="zh-TW" dirty="0" smtClean="0"/>
              <a:t/>
            </a:r>
            <a:br>
              <a:rPr lang="zh-TW" altLang="zh-TW" dirty="0" smtClean="0"/>
            </a:br>
            <a:r>
              <a:rPr lang="zh-TW" altLang="en-US" b="0" dirty="0" smtClean="0"/>
              <a:t>方法</a:t>
            </a:r>
            <a:r>
              <a:rPr lang="zh-TW" altLang="zh-TW" dirty="0" smtClean="0"/>
              <a:t/>
            </a:r>
            <a:br>
              <a:rPr lang="zh-TW" altLang="zh-TW" dirty="0" smtClean="0"/>
            </a:br>
            <a:r>
              <a:rPr lang="zh-TW" altLang="en-US" dirty="0" smtClean="0"/>
              <a:t>結果與討論</a:t>
            </a:r>
            <a:r>
              <a:rPr lang="zh-TW" altLang="zh-TW" dirty="0" smtClean="0"/>
              <a:t/>
            </a:r>
            <a:br>
              <a:rPr lang="zh-TW" altLang="zh-TW" dirty="0" smtClean="0"/>
            </a:br>
            <a:r>
              <a:rPr lang="zh-TW" altLang="zh-TW" dirty="0" smtClean="0"/>
              <a:t>結論</a:t>
            </a:r>
            <a:r>
              <a:rPr lang="zh-TW" altLang="en-US" dirty="0" smtClean="0"/>
              <a:t>和未來工作</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1" lang="zh-TW" altLang="en-US" sz="1200" b="0" i="0" u="none" strike="noStrike" kern="1200" cap="none" spc="0" normalizeH="0" baseline="0" noProof="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731205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在[BCC+15]</a:t>
            </a:r>
            <a:r>
              <a:rPr lang="en-US" altLang="zh-TW" dirty="0" err="1" smtClean="0"/>
              <a:t>中，作者在虚拟化环境是</a:t>
            </a:r>
            <a:r>
              <a:rPr lang="en-US" altLang="zh-TW" sz="1200" dirty="0" err="1" smtClean="0">
                <a:latin typeface="Times New Roman" panose="02020603050405020304" pitchFamily="18" charset="0"/>
                <a:cs typeface="Times New Roman" panose="02020603050405020304" pitchFamily="18" charset="0"/>
              </a:rPr>
              <a:t>container</a:t>
            </a:r>
            <a:r>
              <a:rPr lang="en-US" altLang="zh-TW" dirty="0" err="1" smtClean="0"/>
              <a:t>和VM的单个服务器上部署了nfv链</a:t>
            </a:r>
            <a:r>
              <a:rPr lang="en-US" altLang="zh-TW" dirty="0" smtClean="0"/>
              <a:t>。</a:t>
            </a:r>
          </a:p>
          <a:p>
            <a:endParaRPr lang="en-US" altLang="zh-TW" dirty="0" smtClean="0"/>
          </a:p>
          <a:p>
            <a:r>
              <a:rPr lang="en-US" altLang="zh-TW" dirty="0" err="1" smtClean="0"/>
              <a:t>他们测量了不同大小数据包的延迟和吞吐量，得出结论：</a:t>
            </a:r>
            <a:r>
              <a:rPr lang="en-US" altLang="zh-TW" sz="1200" dirty="0" err="1" smtClean="0">
                <a:latin typeface="Times New Roman" panose="02020603050405020304" pitchFamily="18" charset="0"/>
                <a:cs typeface="Times New Roman" panose="02020603050405020304" pitchFamily="18" charset="0"/>
              </a:rPr>
              <a:t>container</a:t>
            </a:r>
            <a:r>
              <a:rPr lang="en-US" altLang="zh-TW" dirty="0" err="1" smtClean="0"/>
              <a:t>提供接近VM的性能，利用更少的资源，并且具有更好的延迟</a:t>
            </a:r>
            <a:r>
              <a:rPr lang="en-US" altLang="zh-TW" dirty="0" smtClean="0"/>
              <a:t>。</a:t>
            </a:r>
          </a:p>
          <a:p>
            <a:endParaRPr lang="en-US" altLang="zh-TW" dirty="0" smtClean="0"/>
          </a:p>
          <a:p>
            <a:r>
              <a:rPr lang="en-US" altLang="zh-TW" dirty="0" err="1" smtClean="0"/>
              <a:t>在这个项目中，我们考虑Docker</a:t>
            </a:r>
            <a:r>
              <a:rPr lang="en-US" altLang="zh-TW" dirty="0" smtClean="0"/>
              <a:t> </a:t>
            </a:r>
            <a:r>
              <a:rPr lang="en-US" altLang="zh-TW" sz="1200" dirty="0" err="1" smtClean="0">
                <a:latin typeface="Times New Roman" panose="02020603050405020304" pitchFamily="18" charset="0"/>
                <a:cs typeface="Times New Roman" panose="02020603050405020304" pitchFamily="18" charset="0"/>
              </a:rPr>
              <a:t>container</a:t>
            </a:r>
            <a:r>
              <a:rPr lang="en-US" altLang="zh-TW" dirty="0" err="1" smtClean="0"/>
              <a:t>和虚拟机，因为它们提供不同的延迟值</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20</a:t>
            </a:fld>
            <a:endParaRPr lang="zh-TW" altLang="en-US"/>
          </a:p>
        </p:txBody>
      </p:sp>
    </p:spTree>
    <p:extLst>
      <p:ext uri="{BB962C8B-B14F-4D97-AF65-F5344CB8AC3E}">
        <p14:creationId xmlns:p14="http://schemas.microsoft.com/office/powerpoint/2010/main" val="901161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研究</a:t>
            </a:r>
            <a:r>
              <a:rPr lang="en-US" altLang="zh-TW" dirty="0" smtClean="0"/>
              <a:t>[CW18]</a:t>
            </a:r>
            <a:r>
              <a:rPr lang="en-US" altLang="zh-TW" dirty="0" err="1" smtClean="0"/>
              <a:t>是为了探索改变后的IMS体系结构的性能</a:t>
            </a:r>
            <a:r>
              <a:rPr lang="en-US" altLang="zh-TW" dirty="0" smtClean="0"/>
              <a:t>。</a:t>
            </a:r>
          </a:p>
          <a:p>
            <a:endParaRPr lang="en-US" altLang="zh-TW" dirty="0" smtClean="0"/>
          </a:p>
          <a:p>
            <a:r>
              <a:rPr lang="en-US" altLang="zh-TW" dirty="0" smtClean="0"/>
              <a:t>他们主要测量了新IMS的用户注册成功率和呼叫流成功率，只有一个spreat的原始ClearWater和两个spreat元素的ClearWater。</a:t>
            </a:r>
          </a:p>
          <a:p>
            <a:endParaRPr lang="en-US" altLang="zh-TW" dirty="0" smtClean="0"/>
          </a:p>
          <a:p>
            <a:r>
              <a:rPr lang="zh-TW" altLang="zh-TW" dirty="0" smtClean="0"/>
              <a:t>具有單個Sprout節點的ClearWater的註冊成功率迅速下降。</a:t>
            </a:r>
            <a:r>
              <a:rPr lang="zh-TW" altLang="en-US" dirty="0" smtClean="0"/>
              <a:t>另一種</a:t>
            </a:r>
            <a:r>
              <a:rPr lang="zh-TW" altLang="zh-TW" dirty="0" smtClean="0"/>
              <a:t>部署的註冊成功率在2500次測試運行中逐漸下降。</a:t>
            </a:r>
            <a:endParaRPr lang="en-US" altLang="zh-TW" dirty="0" smtClean="0"/>
          </a:p>
          <a:p>
            <a:endParaRPr lang="en-US" altLang="zh-TW" dirty="0" smtClean="0"/>
          </a:p>
          <a:p>
            <a:r>
              <a:rPr lang="zh-TW" altLang="zh-TW" dirty="0" smtClean="0"/>
              <a:t>他們得出結論，新的IMS在用戶註冊和呼叫流程方面具有最佳性能。</a:t>
            </a:r>
            <a:endParaRPr lang="en-US" altLang="zh-TW" dirty="0" smtClean="0"/>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21</a:t>
            </a:fld>
            <a:endParaRPr lang="zh-TW" altLang="en-US"/>
          </a:p>
        </p:txBody>
      </p:sp>
    </p:spTree>
    <p:extLst>
      <p:ext uri="{BB962C8B-B14F-4D97-AF65-F5344CB8AC3E}">
        <p14:creationId xmlns:p14="http://schemas.microsoft.com/office/powerpoint/2010/main" val="3751706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对于NFV的分析建模，应用排队网络分析器理论导出VNF的数学模型，以估计系统响应时间</a:t>
            </a:r>
            <a:r>
              <a:rPr lang="en-US" altLang="zh-TW" dirty="0" smtClean="0"/>
              <a:t>[PAR + 17 ]。</a:t>
            </a:r>
          </a:p>
          <a:p>
            <a:endParaRPr lang="en-US" altLang="zh-TW" dirty="0" smtClean="0"/>
          </a:p>
          <a:p>
            <a:r>
              <a:rPr lang="en-US" altLang="zh-TW" dirty="0" smtClean="0"/>
              <a:t>(</a:t>
            </a:r>
            <a:r>
              <a:rPr lang="en-US" altLang="zh-TW" dirty="0" err="1" smtClean="0"/>
              <a:t>作者没有对到达时间或服务时间做任何假设</a:t>
            </a:r>
            <a:r>
              <a:rPr lang="en-US" altLang="zh-TW" dirty="0" smtClean="0"/>
              <a:t>。)</a:t>
            </a:r>
            <a:r>
              <a:rPr lang="en-US" altLang="zh-TW" dirty="0" err="1" smtClean="0"/>
              <a:t>每个节点被认为是G</a:t>
            </a:r>
            <a:r>
              <a:rPr lang="en-US" altLang="zh-TW" dirty="0" smtClean="0"/>
              <a:t>/G/</a:t>
            </a:r>
            <a:r>
              <a:rPr lang="en-US" altLang="zh-TW" dirty="0" err="1" smtClean="0"/>
              <a:t>m队列。他们按照三层体系结构对MME的</a:t>
            </a:r>
            <a:r>
              <a:rPr lang="en-US" altLang="zh-TW" sz="1200" dirty="0" err="1" smtClean="0">
                <a:latin typeface="Times New Roman" panose="02020603050405020304" pitchFamily="18" charset="0"/>
                <a:cs typeface="Times New Roman" panose="02020603050405020304" pitchFamily="18" charset="0"/>
              </a:rPr>
              <a:t>signaling</a:t>
            </a:r>
            <a:r>
              <a:rPr lang="en-US" altLang="zh-TW" sz="1200" dirty="0" smtClean="0">
                <a:latin typeface="Times New Roman" panose="02020603050405020304" pitchFamily="18" charset="0"/>
                <a:cs typeface="Times New Roman" panose="02020603050405020304" pitchFamily="18" charset="0"/>
              </a:rPr>
              <a:t> </a:t>
            </a:r>
            <a:r>
              <a:rPr lang="en-US" altLang="zh-TW" sz="1200" dirty="0" err="1" smtClean="0">
                <a:latin typeface="Times New Roman" panose="02020603050405020304" pitchFamily="18" charset="0"/>
                <a:cs typeface="Times New Roman" panose="02020603050405020304" pitchFamily="18" charset="0"/>
              </a:rPr>
              <a:t>procedure</a:t>
            </a:r>
            <a:r>
              <a:rPr lang="en-US" altLang="zh-TW" dirty="0" err="1" smtClean="0"/>
              <a:t>进行了建模。假设每个元素按照先到先服务（FCFS）调度方案来服务分组</a:t>
            </a:r>
            <a:r>
              <a:rPr lang="en-US" altLang="zh-TW" dirty="0" smtClean="0"/>
              <a:t>。</a:t>
            </a:r>
          </a:p>
          <a:p>
            <a:endParaRPr lang="en-US" altLang="zh-TW" dirty="0" smtClean="0"/>
          </a:p>
          <a:p>
            <a:r>
              <a:rPr lang="en-US" altLang="zh-TW" dirty="0" err="1" smtClean="0"/>
              <a:t>与我们将根据实验结果进行验证的模型相反，最后的模型通过仿真进行了验证</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22</a:t>
            </a:fld>
            <a:endParaRPr lang="zh-TW" altLang="en-US"/>
          </a:p>
        </p:txBody>
      </p:sp>
    </p:spTree>
    <p:extLst>
      <p:ext uri="{BB962C8B-B14F-4D97-AF65-F5344CB8AC3E}">
        <p14:creationId xmlns:p14="http://schemas.microsoft.com/office/powerpoint/2010/main" val="2045701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另一项相关的工作是</a:t>
            </a:r>
            <a:r>
              <a:rPr lang="en-US" altLang="zh-TW" dirty="0" smtClean="0"/>
              <a:t>[SSJ19]，</a:t>
            </a:r>
            <a:r>
              <a:rPr lang="en-US" altLang="zh-TW" dirty="0" err="1" smtClean="0"/>
              <a:t>作者比较了两种流行的部署VNFs的方法：</a:t>
            </a:r>
            <a:r>
              <a:rPr lang="en-US" altLang="zh-TW" sz="1200" dirty="0" err="1" smtClean="0">
                <a:solidFill>
                  <a:srgbClr val="FF0000"/>
                </a:solidFill>
                <a:latin typeface="Times New Roman" panose="02020603050405020304" pitchFamily="18" charset="0"/>
                <a:cs typeface="Times New Roman" panose="02020603050405020304" pitchFamily="18" charset="0"/>
              </a:rPr>
              <a:t>monolithic</a:t>
            </a:r>
            <a:r>
              <a:rPr lang="en-US" altLang="zh-TW" sz="1200" dirty="0" smtClean="0">
                <a:solidFill>
                  <a:srgbClr val="FF0000"/>
                </a:solidFill>
                <a:latin typeface="Times New Roman" panose="02020603050405020304" pitchFamily="18" charset="0"/>
                <a:cs typeface="Times New Roman" panose="02020603050405020304" pitchFamily="18" charset="0"/>
              </a:rPr>
              <a:t>(</a:t>
            </a:r>
            <a:r>
              <a:rPr lang="zh-TW" altLang="en-US" dirty="0" smtClean="0"/>
              <a:t>單體式</a:t>
            </a:r>
            <a:r>
              <a:rPr lang="en-US" altLang="zh-TW" dirty="0" smtClean="0"/>
              <a:t>)</a:t>
            </a:r>
            <a:r>
              <a:rPr lang="en-US" altLang="zh-TW" dirty="0" err="1" smtClean="0"/>
              <a:t>和</a:t>
            </a:r>
            <a:r>
              <a:rPr lang="en-US" altLang="zh-TW" sz="1200" dirty="0" err="1" smtClean="0">
                <a:solidFill>
                  <a:srgbClr val="FF0000"/>
                </a:solidFill>
                <a:latin typeface="Times New Roman" panose="02020603050405020304" pitchFamily="18" charset="0"/>
                <a:cs typeface="Times New Roman" panose="02020603050405020304" pitchFamily="18" charset="0"/>
              </a:rPr>
              <a:t>microservice</a:t>
            </a:r>
            <a:r>
              <a:rPr lang="en-US" altLang="zh-TW" sz="1200" dirty="0" smtClean="0">
                <a:solidFill>
                  <a:srgbClr val="FF0000"/>
                </a:solidFill>
                <a:latin typeface="Times New Roman" panose="02020603050405020304" pitchFamily="18" charset="0"/>
                <a:cs typeface="Times New Roman" panose="02020603050405020304" pitchFamily="18" charset="0"/>
              </a:rPr>
              <a:t>(</a:t>
            </a:r>
            <a:r>
              <a:rPr lang="zh-TW" altLang="en-US" dirty="0" smtClean="0"/>
              <a:t>微服務</a:t>
            </a:r>
            <a:r>
              <a:rPr lang="en-US" altLang="zh-TW" dirty="0" smtClean="0"/>
              <a:t>)。</a:t>
            </a:r>
          </a:p>
          <a:p>
            <a:endParaRPr lang="en-US" altLang="zh-TW" dirty="0" smtClean="0"/>
          </a:p>
          <a:p>
            <a:r>
              <a:rPr lang="en-US" altLang="zh-TW" dirty="0" err="1" smtClean="0"/>
              <a:t>SNORT是一个开源的入侵检测系统（IDS</a:t>
            </a:r>
            <a:r>
              <a:rPr lang="en-US" altLang="zh-TW" dirty="0" smtClean="0"/>
              <a:t>），</a:t>
            </a:r>
            <a:r>
              <a:rPr lang="en-US" altLang="zh-TW" dirty="0" err="1" smtClean="0"/>
              <a:t>被用来进行实验测量。SNORT</a:t>
            </a:r>
            <a:r>
              <a:rPr lang="zh-TW" altLang="en-US" dirty="0" smtClean="0"/>
              <a:t>被透過單體式</a:t>
            </a:r>
            <a:r>
              <a:rPr lang="en-US" altLang="zh-TW" dirty="0" err="1" smtClean="0"/>
              <a:t>和微服</a:t>
            </a:r>
            <a:r>
              <a:rPr lang="zh-TW" altLang="en-US" dirty="0" smtClean="0"/>
              <a:t>務兩種方法</a:t>
            </a:r>
            <a:r>
              <a:rPr lang="en-US" altLang="zh-TW" dirty="0" err="1" smtClean="0"/>
              <a:t>部署在Docker</a:t>
            </a:r>
            <a:r>
              <a:rPr lang="zh-TW" altLang="en-US" dirty="0" smtClean="0"/>
              <a:t> </a:t>
            </a:r>
            <a:r>
              <a:rPr lang="en-US" altLang="zh-TW" sz="1200" dirty="0" smtClean="0">
                <a:latin typeface="Times New Roman" panose="02020603050405020304" pitchFamily="18" charset="0"/>
                <a:cs typeface="Times New Roman" panose="02020603050405020304" pitchFamily="18" charset="0"/>
              </a:rPr>
              <a:t>containers</a:t>
            </a:r>
            <a:r>
              <a:rPr lang="zh-TW" altLang="en-US" sz="1200" dirty="0" smtClean="0">
                <a:latin typeface="Times New Roman" panose="02020603050405020304" pitchFamily="18" charset="0"/>
                <a:cs typeface="Times New Roman" panose="02020603050405020304" pitchFamily="18" charset="0"/>
              </a:rPr>
              <a:t>上</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23</a:t>
            </a:fld>
            <a:endParaRPr lang="zh-TW" altLang="en-US"/>
          </a:p>
        </p:txBody>
      </p:sp>
    </p:spTree>
    <p:extLst>
      <p:ext uri="{BB962C8B-B14F-4D97-AF65-F5344CB8AC3E}">
        <p14:creationId xmlns:p14="http://schemas.microsoft.com/office/powerpoint/2010/main" val="1893738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smtClean="0"/>
              <a:t>結論是，</a:t>
            </a:r>
            <a:r>
              <a:rPr lang="zh-TW" altLang="en-US" dirty="0" smtClean="0"/>
              <a:t>增加單體式的</a:t>
            </a:r>
            <a:r>
              <a:rPr lang="zh-TW" altLang="zh-TW" dirty="0" smtClean="0"/>
              <a:t>VNF具有更好的性能，而不是使用微服務方法進行分解。</a:t>
            </a:r>
            <a:endParaRPr lang="en-US" altLang="zh-TW" dirty="0" smtClean="0"/>
          </a:p>
          <a:p>
            <a:endParaRPr lang="en-US" altLang="zh-TW" dirty="0" smtClean="0"/>
          </a:p>
          <a:p>
            <a:r>
              <a:rPr lang="zh-TW" altLang="zh-TW" dirty="0" smtClean="0"/>
              <a:t>這項工作與我們的不同之處在於所研究的VNF的性質和復雜性。</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24</a:t>
            </a:fld>
            <a:endParaRPr lang="zh-TW" altLang="en-US"/>
          </a:p>
        </p:txBody>
      </p:sp>
    </p:spTree>
    <p:extLst>
      <p:ext uri="{BB962C8B-B14F-4D97-AF65-F5344CB8AC3E}">
        <p14:creationId xmlns:p14="http://schemas.microsoft.com/office/powerpoint/2010/main" val="3792954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smtClean="0">
                <a:effectLst/>
              </a:rPr>
              <a:t>在</a:t>
            </a:r>
            <a:r>
              <a:rPr lang="en-US" altLang="zh-CN" dirty="0" smtClean="0">
                <a:effectLst/>
              </a:rPr>
              <a:t>[MG10]</a:t>
            </a:r>
            <a:r>
              <a:rPr lang="zh-CN" altLang="en-US" dirty="0" smtClean="0">
                <a:effectLst/>
              </a:rPr>
              <a:t>中，作者分析了两种不同系统的注册延迟：</a:t>
            </a:r>
            <a:r>
              <a:rPr lang="en-US" altLang="zh-CN" dirty="0" smtClean="0">
                <a:effectLst/>
              </a:rPr>
              <a:t>3G</a:t>
            </a:r>
            <a:r>
              <a:rPr lang="zh-CN" altLang="en-US" dirty="0" smtClean="0">
                <a:effectLst/>
              </a:rPr>
              <a:t>和</a:t>
            </a:r>
            <a:r>
              <a:rPr lang="en-US" altLang="zh-CN" dirty="0" err="1" smtClean="0">
                <a:effectLst/>
              </a:rPr>
              <a:t>WiMax</a:t>
            </a:r>
            <a:r>
              <a:rPr lang="zh-CN" altLang="en-US" dirty="0" smtClean="0">
                <a:effectLst/>
              </a:rPr>
              <a:t>。</a:t>
            </a:r>
            <a:endParaRPr lang="en-US" altLang="zh-CN" dirty="0" smtClean="0">
              <a:effectLst/>
            </a:endParaRPr>
          </a:p>
          <a:p>
            <a:endParaRPr lang="en-US" altLang="zh-CN" dirty="0" smtClean="0">
              <a:effectLst/>
            </a:endParaRPr>
          </a:p>
          <a:p>
            <a:r>
              <a:rPr lang="zh-CN" altLang="en-US" dirty="0" smtClean="0">
                <a:effectLst/>
              </a:rPr>
              <a:t>他们还使用</a:t>
            </a:r>
            <a:r>
              <a:rPr lang="en-US" altLang="zh-CN" dirty="0" smtClean="0">
                <a:effectLst/>
              </a:rPr>
              <a:t>M/M/1</a:t>
            </a:r>
            <a:r>
              <a:rPr lang="zh-CN" altLang="en-US" dirty="0" smtClean="0">
                <a:effectLst/>
              </a:rPr>
              <a:t>和</a:t>
            </a:r>
            <a:r>
              <a:rPr lang="en-US" altLang="zh-CN" dirty="0" smtClean="0">
                <a:effectLst/>
              </a:rPr>
              <a:t>G/G/1</a:t>
            </a:r>
            <a:r>
              <a:rPr lang="zh-CN" altLang="en-US" dirty="0" smtClean="0">
                <a:effectLst/>
              </a:rPr>
              <a:t>进行了分析。</a:t>
            </a:r>
            <a:endParaRPr lang="en-US" altLang="zh-CN" dirty="0" smtClean="0">
              <a:effectLst/>
            </a:endParaRPr>
          </a:p>
          <a:p>
            <a:endParaRPr lang="en-US" altLang="zh-CN" dirty="0" smtClean="0">
              <a:effectLst/>
            </a:endParaRPr>
          </a:p>
          <a:p>
            <a:r>
              <a:rPr lang="en-US" altLang="zh-TW" dirty="0" smtClean="0"/>
              <a:t>他们的结论是WiMax网络提供了比3G更好的延迟</a:t>
            </a:r>
            <a:r>
              <a:rPr lang="zh-TW" altLang="en-US" dirty="0" smtClean="0"/>
              <a:t>。</a:t>
            </a:r>
            <a:endParaRPr lang="en-US" altLang="zh-TW" dirty="0" smtClean="0"/>
          </a:p>
          <a:p>
            <a:endParaRPr lang="en-US" altLang="zh-TW" dirty="0" smtClean="0"/>
          </a:p>
          <a:p>
            <a:r>
              <a:rPr lang="en-US" altLang="zh-TW" dirty="0" err="1" smtClean="0"/>
              <a:t>一些文献</a:t>
            </a:r>
            <a:r>
              <a:rPr lang="en-US" altLang="zh-TW" dirty="0" smtClean="0"/>
              <a:t>[Mun08][NTN13]</a:t>
            </a:r>
            <a:r>
              <a:rPr lang="en-US" altLang="zh-TW" dirty="0" err="1" smtClean="0"/>
              <a:t>证明了M</a:t>
            </a:r>
            <a:r>
              <a:rPr lang="en-US" altLang="zh-TW" dirty="0" smtClean="0"/>
              <a:t>/M/1是数学描述IMSs过程的有效方法。</a:t>
            </a:r>
            <a:endParaRPr lang="zh-CN" altLang="en-US" dirty="0" smtClean="0">
              <a:effectLst/>
            </a:endParaRP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25</a:t>
            </a:fld>
            <a:endParaRPr lang="zh-TW" altLang="en-US"/>
          </a:p>
        </p:txBody>
      </p:sp>
    </p:spTree>
    <p:extLst>
      <p:ext uri="{BB962C8B-B14F-4D97-AF65-F5344CB8AC3E}">
        <p14:creationId xmlns:p14="http://schemas.microsoft.com/office/powerpoint/2010/main" val="1585700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在本项目中，我们研究和分析了两种不同虚拟化技术（Docker和VM）中ClearWater的用户注册过程，并研究了资源分配、服务请求到达率和处理元素数量等不同系统特性对系统整体性能的影响。</a:t>
            </a:r>
          </a:p>
          <a:p>
            <a:endParaRPr lang="en-US" altLang="zh-TW" dirty="0" smtClean="0"/>
          </a:p>
          <a:p>
            <a:r>
              <a:rPr lang="en-US" altLang="zh-TW" dirty="0" err="1" smtClean="0"/>
              <a:t>该项目还包括利用经典排队理论推导一个分析模型，其中到达和服务过程可以是马尔可夫过程或一般过程</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26</a:t>
            </a:fld>
            <a:endParaRPr lang="zh-TW" altLang="en-US"/>
          </a:p>
        </p:txBody>
      </p:sp>
    </p:spTree>
    <p:extLst>
      <p:ext uri="{BB962C8B-B14F-4D97-AF65-F5344CB8AC3E}">
        <p14:creationId xmlns:p14="http://schemas.microsoft.com/office/powerpoint/2010/main" val="2777295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smtClean="0">
                <a:effectLst/>
              </a:rPr>
              <a:t>本章介绍了针对不同的虚拟化技术和资源配置对</a:t>
            </a:r>
            <a:r>
              <a:rPr lang="en-US" altLang="zh-CN" dirty="0" smtClean="0">
                <a:effectLst/>
              </a:rPr>
              <a:t>Clearwater IMS</a:t>
            </a:r>
            <a:r>
              <a:rPr lang="zh-CN" altLang="en-US" dirty="0" smtClean="0">
                <a:effectLst/>
              </a:rPr>
              <a:t>网络功能进行评估和分析的方法。</a:t>
            </a:r>
            <a:endParaRPr lang="en-US" altLang="zh-CN" dirty="0" smtClean="0">
              <a:effectLst/>
            </a:endParaRPr>
          </a:p>
          <a:p>
            <a:endParaRPr lang="en-US" altLang="zh-CN" dirty="0" smtClean="0">
              <a:effectLst/>
            </a:endParaRPr>
          </a:p>
          <a:p>
            <a:r>
              <a:rPr lang="zh-TW" altLang="zh-TW" dirty="0" smtClean="0"/>
              <a:t>它還介紹了導出分析模型的方法</a:t>
            </a:r>
            <a:r>
              <a:rPr lang="zh-TW" altLang="en-US" dirty="0" smtClean="0"/>
              <a:t>，該方法</a:t>
            </a:r>
            <a:r>
              <a:rPr lang="zh-TW" altLang="zh-TW" dirty="0" smtClean="0"/>
              <a:t>適用於表徵和描述性能方面的系統體系結構。</a:t>
            </a:r>
            <a:endParaRPr lang="zh-CN" altLang="en-US" dirty="0">
              <a:effectLst/>
            </a:endParaRPr>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27</a:t>
            </a:fld>
            <a:endParaRPr lang="zh-TW" altLang="en-US"/>
          </a:p>
        </p:txBody>
      </p:sp>
    </p:spTree>
    <p:extLst>
      <p:ext uri="{BB962C8B-B14F-4D97-AF65-F5344CB8AC3E}">
        <p14:creationId xmlns:p14="http://schemas.microsoft.com/office/powerpoint/2010/main" val="2713685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第一部分是建立实验环境，并在执行</a:t>
            </a:r>
            <a:r>
              <a:rPr lang="en-US" altLang="zh-TW" dirty="0" smtClean="0"/>
              <a:t>(</a:t>
            </a:r>
            <a:r>
              <a:rPr lang="en-US" altLang="zh-TW" dirty="0" err="1" smtClean="0"/>
              <a:t>资源分配、传入流量负载和其他相关测试台规范</a:t>
            </a:r>
            <a:r>
              <a:rPr lang="en-US" altLang="zh-TW" dirty="0" smtClean="0"/>
              <a:t>)</a:t>
            </a:r>
            <a:r>
              <a:rPr lang="zh-TW" altLang="en-US" dirty="0" smtClean="0"/>
              <a:t>的</a:t>
            </a:r>
            <a:r>
              <a:rPr lang="en-US" altLang="zh-TW" dirty="0" err="1" smtClean="0"/>
              <a:t>各种调整时</a:t>
            </a:r>
            <a:r>
              <a:rPr lang="zh-TW" altLang="en-US" dirty="0" smtClean="0"/>
              <a:t> 所</a:t>
            </a:r>
            <a:r>
              <a:rPr lang="en-US" altLang="zh-TW" dirty="0" err="1" smtClean="0"/>
              <a:t>进行必要的测量</a:t>
            </a:r>
            <a:r>
              <a:rPr lang="en-US" altLang="zh-TW" dirty="0" smtClean="0"/>
              <a:t>。</a:t>
            </a:r>
          </a:p>
          <a:p>
            <a:endParaRPr lang="en-US" altLang="zh-TW" dirty="0" smtClean="0"/>
          </a:p>
          <a:p>
            <a:r>
              <a:rPr lang="en-US" altLang="zh-TW" dirty="0" err="1" smtClean="0"/>
              <a:t>目的是分析ClearWater的用户注册过程，ClearWater将部署在Docker</a:t>
            </a:r>
            <a:r>
              <a:rPr lang="zh-TW" altLang="en-US" dirty="0" smtClean="0"/>
              <a:t> </a:t>
            </a:r>
            <a:r>
              <a:rPr lang="en-US" altLang="zh-TW" sz="1200" dirty="0" err="1" smtClean="0">
                <a:latin typeface="Times New Roman" panose="02020603050405020304" pitchFamily="18" charset="0"/>
                <a:cs typeface="Times New Roman" panose="02020603050405020304" pitchFamily="18" charset="0"/>
              </a:rPr>
              <a:t>containers</a:t>
            </a:r>
            <a:r>
              <a:rPr lang="en-US" altLang="zh-TW" dirty="0" err="1" smtClean="0"/>
              <a:t>和VMs之上</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28</a:t>
            </a:fld>
            <a:endParaRPr lang="zh-TW" altLang="en-US"/>
          </a:p>
        </p:txBody>
      </p:sp>
    </p:spTree>
    <p:extLst>
      <p:ext uri="{BB962C8B-B14F-4D97-AF65-F5344CB8AC3E}">
        <p14:creationId xmlns:p14="http://schemas.microsoft.com/office/powerpoint/2010/main" val="1591514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第二部分是以排队网络理论为参考，推导出一个分析模型</a:t>
            </a:r>
            <a:r>
              <a:rPr lang="en-US" altLang="zh-TW" dirty="0" smtClean="0"/>
              <a:t>。</a:t>
            </a:r>
          </a:p>
          <a:p>
            <a:endParaRPr lang="en-US" altLang="zh-TW" dirty="0" smtClean="0"/>
          </a:p>
          <a:p>
            <a:r>
              <a:rPr lang="zh-TW" altLang="zh-TW" dirty="0" smtClean="0"/>
              <a:t>通過實驗結果研究了排隊模型的適用性</a:t>
            </a:r>
            <a:r>
              <a:rPr lang="zh-TW" altLang="en-US" dirty="0" smtClean="0"/>
              <a:t>，</a:t>
            </a:r>
            <a:r>
              <a:rPr lang="zh-TW" altLang="zh-TW" dirty="0" smtClean="0"/>
              <a:t>我們通過將實驗測量結果與每個假定隊列模型給出的預期性能結果進行比較。</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29</a:t>
            </a:fld>
            <a:endParaRPr lang="zh-TW" altLang="en-US"/>
          </a:p>
        </p:txBody>
      </p:sp>
    </p:spTree>
    <p:extLst>
      <p:ext uri="{BB962C8B-B14F-4D97-AF65-F5344CB8AC3E}">
        <p14:creationId xmlns:p14="http://schemas.microsoft.com/office/powerpoint/2010/main" val="142373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NFV将软件与硬件分离，这意味着硬件和软件的实现不再相互依赖</a:t>
            </a:r>
            <a:r>
              <a:rPr lang="en-US" altLang="zh-TW" dirty="0" smtClean="0"/>
              <a:t>。</a:t>
            </a:r>
          </a:p>
          <a:p>
            <a:endParaRPr lang="en-US" dirty="0" smtClean="0"/>
          </a:p>
          <a:p>
            <a:r>
              <a:rPr lang="en-US" altLang="zh-TW" dirty="0" err="1" smtClean="0"/>
              <a:t>部署的vnf共享一个通用的标准基础设施，它们可以在不需要修改物理基础设施的情况下进行修改和管理</a:t>
            </a:r>
            <a:r>
              <a:rPr lang="en-US" altLang="zh-TW" dirty="0" smtClean="0"/>
              <a:t>。</a:t>
            </a:r>
            <a:endParaRPr lang="en-US" dirty="0" smtClean="0"/>
          </a:p>
          <a:p>
            <a:endParaRPr 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1" lang="zh-TW" altLang="en-US" sz="1200" b="0" i="0" u="none" strike="noStrike" kern="1200" cap="none" spc="0" normalizeH="0" baseline="0" noProof="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279417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smtClean="0"/>
              <a:t>Clearwater項目[Neta]開發了一種被廣泛採用和引用的</a:t>
            </a:r>
            <a:r>
              <a:rPr lang="zh-TW" altLang="en-US" dirty="0" smtClean="0"/>
              <a:t>符合</a:t>
            </a:r>
            <a:r>
              <a:rPr lang="en-US" altLang="zh-TW" dirty="0" smtClean="0"/>
              <a:t>ETSI</a:t>
            </a:r>
            <a:r>
              <a:rPr lang="zh-TW" altLang="en-US" dirty="0" smtClean="0"/>
              <a:t>規定的</a:t>
            </a:r>
            <a:r>
              <a:rPr lang="zh-TW" altLang="zh-TW" dirty="0" smtClean="0"/>
              <a:t>vIMS。</a:t>
            </a:r>
            <a:endParaRPr lang="en-US" altLang="zh-TW" dirty="0" smtClean="0"/>
          </a:p>
          <a:p>
            <a:endParaRPr lang="en-US" altLang="zh-TW" dirty="0" smtClean="0"/>
          </a:p>
          <a:p>
            <a:r>
              <a:rPr lang="en-US" altLang="zh-TW" dirty="0" err="1" smtClean="0"/>
              <a:t>ClearWater是一个基于NFV的开源IMS，它使IMS及其相关服务能够部署在云环境中</a:t>
            </a:r>
            <a:r>
              <a:rPr lang="en-US" altLang="zh-TW" dirty="0" smtClean="0"/>
              <a:t>。</a:t>
            </a:r>
          </a:p>
          <a:p>
            <a:endParaRPr lang="en-US" altLang="zh-TW" dirty="0" smtClean="0"/>
          </a:p>
          <a:p>
            <a:r>
              <a:rPr lang="en-US" altLang="zh-TW" dirty="0" err="1" smtClean="0"/>
              <a:t>与典型的IMS类似，ClearWater将SIP信令用于语音、视频和消息传递服务</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30</a:t>
            </a:fld>
            <a:endParaRPr lang="zh-TW" altLang="en-US"/>
          </a:p>
        </p:txBody>
      </p:sp>
    </p:spTree>
    <p:extLst>
      <p:ext uri="{BB962C8B-B14F-4D97-AF65-F5344CB8AC3E}">
        <p14:creationId xmlns:p14="http://schemas.microsoft.com/office/powerpoint/2010/main" val="2619543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smtClean="0">
                <a:effectLst/>
              </a:rPr>
              <a:t>圖</a:t>
            </a:r>
            <a:r>
              <a:rPr lang="en-US" altLang="zh-CN" dirty="0" smtClean="0">
                <a:effectLst/>
              </a:rPr>
              <a:t>3.1</a:t>
            </a:r>
            <a:r>
              <a:rPr lang="zh-CN" altLang="en-US" dirty="0" smtClean="0">
                <a:effectLst/>
              </a:rPr>
              <a:t>顯示了</a:t>
            </a:r>
            <a:r>
              <a:rPr lang="en-US" altLang="zh-CN" dirty="0" err="1" smtClean="0">
                <a:effectLst/>
              </a:rPr>
              <a:t>ClearWater</a:t>
            </a:r>
            <a:r>
              <a:rPr lang="zh-CN" altLang="en-US" dirty="0" smtClean="0">
                <a:effectLst/>
              </a:rPr>
              <a:t>的體系結構，包括以下部分：</a:t>
            </a:r>
          </a:p>
          <a:p>
            <a:r>
              <a:rPr lang="en-US" altLang="zh-CN" dirty="0" smtClean="0">
                <a:effectLst/>
              </a:rPr>
              <a:t>1.</a:t>
            </a:r>
            <a:r>
              <a:rPr lang="zh-CN" altLang="en-US" sz="1200" kern="1200" dirty="0" smtClean="0">
                <a:solidFill>
                  <a:schemeClr val="tx1"/>
                </a:solidFill>
                <a:effectLst/>
                <a:latin typeface="+mn-lt"/>
                <a:ea typeface="+mn-ea"/>
                <a:cs typeface="+mn-cs"/>
              </a:rPr>
              <a:t>    </a:t>
            </a:r>
            <a:r>
              <a:rPr lang="en-US" altLang="zh-CN" dirty="0" smtClean="0">
                <a:effectLst/>
              </a:rPr>
              <a:t>sprout</a:t>
            </a:r>
            <a:r>
              <a:rPr lang="zh-CN" altLang="en-US" dirty="0" smtClean="0">
                <a:effectLst/>
              </a:rPr>
              <a:t>：充當</a:t>
            </a:r>
            <a:r>
              <a:rPr lang="en-US" altLang="zh-CN" dirty="0" smtClean="0">
                <a:effectLst/>
              </a:rPr>
              <a:t>SIP</a:t>
            </a:r>
            <a:r>
              <a:rPr lang="zh-CN" altLang="en-US" dirty="0" smtClean="0">
                <a:effectLst/>
              </a:rPr>
              <a:t>路由器和註冊器，執行用戶身份驗證，並為另一個名為</a:t>
            </a:r>
            <a:r>
              <a:rPr lang="en-US" altLang="zh-CN" dirty="0" smtClean="0">
                <a:effectLst/>
              </a:rPr>
              <a:t>Vellum</a:t>
            </a:r>
            <a:r>
              <a:rPr lang="zh-CN" altLang="en-US" dirty="0" smtClean="0">
                <a:effectLst/>
              </a:rPr>
              <a:t>的節點提供介面，以保存註冊資料。</a:t>
            </a:r>
            <a:endParaRPr lang="en-US" altLang="zh-CN" dirty="0" smtClean="0">
              <a:effectLst/>
            </a:endParaRPr>
          </a:p>
          <a:p>
            <a:r>
              <a:rPr lang="zh-CN" altLang="en-US" dirty="0" smtClean="0">
                <a:effectLst/>
              </a:rPr>
              <a:t>由於可以跨</a:t>
            </a:r>
            <a:r>
              <a:rPr lang="en-US" altLang="zh-CN" dirty="0" smtClean="0">
                <a:effectLst/>
              </a:rPr>
              <a:t>sprout</a:t>
            </a:r>
            <a:r>
              <a:rPr lang="zh-CN" altLang="en-US" dirty="0" smtClean="0">
                <a:effectLst/>
              </a:rPr>
              <a:t>集群執行負載平衡，因此不使用訂戶和特定</a:t>
            </a:r>
            <a:r>
              <a:rPr lang="en-US" altLang="zh-CN" dirty="0" smtClean="0">
                <a:effectLst/>
              </a:rPr>
              <a:t>sprout</a:t>
            </a:r>
            <a:r>
              <a:rPr lang="zh-CN" altLang="en-US" dirty="0" smtClean="0">
                <a:effectLst/>
              </a:rPr>
              <a:t>節點之間的長時間關聯。</a:t>
            </a:r>
            <a:endParaRPr lang="en-US" altLang="zh-CN" dirty="0" smtClean="0">
              <a:effectLst/>
            </a:endParaRPr>
          </a:p>
          <a:p>
            <a:r>
              <a:rPr lang="en-US" altLang="zh-CN" dirty="0" smtClean="0">
                <a:effectLst/>
              </a:rPr>
              <a:t>sprout</a:t>
            </a:r>
            <a:r>
              <a:rPr lang="zh-CN" altLang="en-US" dirty="0" smtClean="0">
                <a:effectLst/>
              </a:rPr>
              <a:t>提供了與</a:t>
            </a:r>
            <a:r>
              <a:rPr lang="en-US" altLang="zh-CN" dirty="0" smtClean="0">
                <a:effectLst/>
              </a:rPr>
              <a:t>Homer</a:t>
            </a:r>
            <a:r>
              <a:rPr lang="zh-CN" altLang="en-US" dirty="0" smtClean="0">
                <a:effectLst/>
              </a:rPr>
              <a:t>和</a:t>
            </a:r>
            <a:r>
              <a:rPr lang="en-US" altLang="zh-CN" dirty="0" smtClean="0">
                <a:effectLst/>
              </a:rPr>
              <a:t>HSS</a:t>
            </a:r>
            <a:r>
              <a:rPr lang="zh-CN" altLang="en-US" dirty="0" smtClean="0">
                <a:effectLst/>
              </a:rPr>
              <a:t>的介面，以檢索使用者資訊和服務設定檔。</a:t>
            </a:r>
            <a:r>
              <a:rPr lang="en-US" altLang="zh-CN" dirty="0" smtClean="0">
                <a:effectLst/>
              </a:rPr>
              <a:t>sprout</a:t>
            </a:r>
            <a:r>
              <a:rPr lang="zh-CN" altLang="en-US" dirty="0" smtClean="0">
                <a:effectLst/>
              </a:rPr>
              <a:t>執行典型</a:t>
            </a:r>
            <a:r>
              <a:rPr lang="en-US" altLang="zh-CN" dirty="0" smtClean="0">
                <a:effectLst/>
              </a:rPr>
              <a:t>IMS</a:t>
            </a:r>
            <a:r>
              <a:rPr lang="zh-CN" altLang="en-US" dirty="0" smtClean="0">
                <a:effectLst/>
              </a:rPr>
              <a:t>的</a:t>
            </a:r>
            <a:r>
              <a:rPr lang="en-US" altLang="zh-CN" dirty="0" smtClean="0">
                <a:effectLst/>
              </a:rPr>
              <a:t>I-CSCF</a:t>
            </a:r>
            <a:r>
              <a:rPr lang="zh-CN" altLang="en-US" dirty="0" smtClean="0">
                <a:effectLst/>
              </a:rPr>
              <a:t>和</a:t>
            </a:r>
            <a:r>
              <a:rPr lang="en-US" altLang="zh-CN" dirty="0" smtClean="0">
                <a:effectLst/>
              </a:rPr>
              <a:t>S-CSCF</a:t>
            </a:r>
            <a:r>
              <a:rPr lang="zh-CN" altLang="en-US" dirty="0" smtClean="0">
                <a:effectLst/>
              </a:rPr>
              <a:t>的功能。</a:t>
            </a:r>
            <a:endParaRPr lang="en-US" altLang="zh-CN" dirty="0" smtClean="0">
              <a:effectLst/>
            </a:endParaRPr>
          </a:p>
          <a:p>
            <a:endParaRPr lang="zh-CN" altLang="en-US" dirty="0" smtClean="0">
              <a:effectLst/>
            </a:endParaRPr>
          </a:p>
          <a:p>
            <a:r>
              <a:rPr lang="en-US" altLang="zh-CN" dirty="0" smtClean="0">
                <a:effectLst/>
              </a:rPr>
              <a:t>2.</a:t>
            </a:r>
            <a:r>
              <a:rPr lang="zh-CN" altLang="en-US" sz="1200" kern="1200" dirty="0" smtClean="0">
                <a:solidFill>
                  <a:schemeClr val="tx1"/>
                </a:solidFill>
                <a:effectLst/>
                <a:latin typeface="+mn-lt"/>
                <a:ea typeface="+mn-ea"/>
                <a:cs typeface="+mn-cs"/>
              </a:rPr>
              <a:t>    </a:t>
            </a:r>
            <a:r>
              <a:rPr lang="en-US" altLang="zh-TW" sz="1200" dirty="0" smtClean="0">
                <a:latin typeface="Times New Roman" panose="02020603050405020304" pitchFamily="18" charset="0"/>
                <a:cs typeface="Times New Roman" panose="02020603050405020304" pitchFamily="18" charset="0"/>
              </a:rPr>
              <a:t>Bono</a:t>
            </a:r>
            <a:r>
              <a:rPr lang="zh-CN" altLang="en-US" dirty="0" smtClean="0">
                <a:effectLst/>
              </a:rPr>
              <a:t>：使用者為了獲得認證並到達其他系統節點而接觸的邊緣點。它充當</a:t>
            </a:r>
            <a:r>
              <a:rPr lang="en-US" altLang="zh-CN" dirty="0" smtClean="0">
                <a:effectLst/>
              </a:rPr>
              <a:t>SIP</a:t>
            </a:r>
            <a:r>
              <a:rPr lang="zh-CN" altLang="en-US" dirty="0" smtClean="0">
                <a:effectLst/>
              </a:rPr>
              <a:t>代理，為</a:t>
            </a:r>
            <a:r>
              <a:rPr lang="en-US" altLang="zh-CN" dirty="0" smtClean="0">
                <a:effectLst/>
              </a:rPr>
              <a:t>SIP</a:t>
            </a:r>
            <a:r>
              <a:rPr lang="zh-CN" altLang="en-US" dirty="0" smtClean="0">
                <a:effectLst/>
              </a:rPr>
              <a:t>提供機密性和完整性。</a:t>
            </a:r>
            <a:r>
              <a:rPr lang="en-US" altLang="zh-CN" dirty="0" smtClean="0">
                <a:effectLst/>
              </a:rPr>
              <a:t>Bono</a:t>
            </a:r>
            <a:r>
              <a:rPr lang="zh-CN" altLang="en-US" dirty="0" smtClean="0">
                <a:effectLst/>
              </a:rPr>
              <a:t>相當於</a:t>
            </a:r>
            <a:r>
              <a:rPr lang="en-US" altLang="zh-CN" dirty="0" smtClean="0">
                <a:effectLst/>
              </a:rPr>
              <a:t>IMS</a:t>
            </a:r>
            <a:r>
              <a:rPr lang="zh-CN" altLang="en-US" dirty="0" smtClean="0">
                <a:effectLst/>
              </a:rPr>
              <a:t>的</a:t>
            </a:r>
            <a:r>
              <a:rPr lang="en-US" altLang="zh-CN" dirty="0" smtClean="0">
                <a:effectLst/>
              </a:rPr>
              <a:t>P-CSCF</a:t>
            </a:r>
            <a:r>
              <a:rPr lang="zh-CN" altLang="en-US" dirty="0" smtClean="0">
                <a:effectLst/>
              </a:rPr>
              <a:t>。</a:t>
            </a:r>
            <a:endParaRPr lang="en-US" altLang="zh-CN" dirty="0" smtClean="0">
              <a:effectLst/>
            </a:endParaRPr>
          </a:p>
          <a:p>
            <a:endParaRPr lang="zh-CN" altLang="en-US" dirty="0" smtClean="0">
              <a:effectLst/>
            </a:endParaRPr>
          </a:p>
          <a:p>
            <a:r>
              <a:rPr lang="en-US" altLang="zh-CN" dirty="0" smtClean="0">
                <a:effectLst/>
              </a:rPr>
              <a:t>3.</a:t>
            </a:r>
            <a:r>
              <a:rPr lang="zh-CN" altLang="en-US" sz="1200" kern="1200" dirty="0" smtClean="0">
                <a:solidFill>
                  <a:schemeClr val="tx1"/>
                </a:solidFill>
                <a:effectLst/>
                <a:latin typeface="+mn-lt"/>
                <a:ea typeface="+mn-ea"/>
                <a:cs typeface="+mn-cs"/>
              </a:rPr>
              <a:t>    </a:t>
            </a:r>
            <a:r>
              <a:rPr lang="en-US" altLang="zh-CN" dirty="0" smtClean="0">
                <a:effectLst/>
              </a:rPr>
              <a:t>Dime</a:t>
            </a:r>
            <a:r>
              <a:rPr lang="zh-CN" altLang="en-US" dirty="0" smtClean="0">
                <a:effectLst/>
              </a:rPr>
              <a:t>：由以下元件組成：</a:t>
            </a:r>
          </a:p>
          <a:p>
            <a:pPr lvl="1"/>
            <a:r>
              <a:rPr lang="en-US" altLang="zh-CN" dirty="0" smtClean="0">
                <a:effectLst/>
              </a:rPr>
              <a:t>a</a:t>
            </a:r>
            <a:r>
              <a:rPr lang="zh-CN" altLang="en-US" dirty="0" smtClean="0">
                <a:effectLst/>
              </a:rPr>
              <a:t>） </a:t>
            </a:r>
            <a:r>
              <a:rPr lang="en-US" altLang="zh-CN" dirty="0" smtClean="0">
                <a:effectLst/>
              </a:rPr>
              <a:t>Homestead</a:t>
            </a:r>
            <a:r>
              <a:rPr lang="zh-CN" altLang="en-US" dirty="0" smtClean="0">
                <a:effectLst/>
              </a:rPr>
              <a:t>：提供一個</a:t>
            </a:r>
            <a:r>
              <a:rPr lang="en-US" altLang="zh-CN" dirty="0" smtClean="0">
                <a:effectLst/>
              </a:rPr>
              <a:t>Sprout</a:t>
            </a:r>
            <a:r>
              <a:rPr lang="zh-CN" altLang="en-US" dirty="0" smtClean="0">
                <a:effectLst/>
              </a:rPr>
              <a:t>介面，用於交換身份驗證憑據和訂</a:t>
            </a:r>
            <a:r>
              <a:rPr lang="zh-TW" altLang="en-US" dirty="0" smtClean="0">
                <a:effectLst/>
              </a:rPr>
              <a:t>閱</a:t>
            </a:r>
            <a:r>
              <a:rPr lang="zh-CN" altLang="en-US" dirty="0" smtClean="0">
                <a:effectLst/>
              </a:rPr>
              <a:t>戶設定檔資訊。</a:t>
            </a:r>
          </a:p>
          <a:p>
            <a:pPr lvl="1"/>
            <a:r>
              <a:rPr lang="en-US" altLang="zh-CN" dirty="0" smtClean="0">
                <a:effectLst/>
              </a:rPr>
              <a:t>b</a:t>
            </a:r>
            <a:r>
              <a:rPr lang="zh-CN" altLang="en-US" dirty="0" smtClean="0">
                <a:effectLst/>
              </a:rPr>
              <a:t>） </a:t>
            </a:r>
            <a:r>
              <a:rPr lang="en-US" altLang="zh-CN" dirty="0" smtClean="0">
                <a:effectLst/>
              </a:rPr>
              <a:t>Homestead </a:t>
            </a:r>
            <a:r>
              <a:rPr lang="en-US" altLang="zh-CN" dirty="0" err="1" smtClean="0">
                <a:effectLst/>
              </a:rPr>
              <a:t>Prov</a:t>
            </a:r>
            <a:r>
              <a:rPr lang="zh-CN" altLang="en-US" dirty="0" smtClean="0">
                <a:effectLst/>
              </a:rPr>
              <a:t>：</a:t>
            </a:r>
            <a:r>
              <a:rPr lang="zh-TW" altLang="en-US" dirty="0" smtClean="0">
                <a:effectLst/>
              </a:rPr>
              <a:t>方便提供在</a:t>
            </a:r>
            <a:r>
              <a:rPr lang="en-US" altLang="zh-CN" dirty="0" smtClean="0">
                <a:effectLst/>
              </a:rPr>
              <a:t>Vellum</a:t>
            </a:r>
            <a:r>
              <a:rPr lang="zh-TW" altLang="en-US" dirty="0" smtClean="0">
                <a:effectLst/>
              </a:rPr>
              <a:t>的</a:t>
            </a:r>
            <a:r>
              <a:rPr lang="en-US" altLang="zh-CN" dirty="0" smtClean="0">
                <a:effectLst/>
              </a:rPr>
              <a:t>Cassandra</a:t>
            </a:r>
            <a:r>
              <a:rPr lang="zh-TW" altLang="en-US" dirty="0" smtClean="0">
                <a:effectLst/>
              </a:rPr>
              <a:t>上的</a:t>
            </a:r>
            <a:r>
              <a:rPr lang="zh-CN" altLang="en-US" dirty="0" smtClean="0">
                <a:effectLst/>
              </a:rPr>
              <a:t>訂戶。</a:t>
            </a:r>
            <a:endParaRPr lang="en-US" altLang="zh-CN" dirty="0" smtClean="0">
              <a:effectLst/>
            </a:endParaRPr>
          </a:p>
          <a:p>
            <a:pPr lvl="1"/>
            <a:r>
              <a:rPr lang="en-US" altLang="zh-CN" dirty="0" smtClean="0">
                <a:effectLst/>
              </a:rPr>
              <a:t>c</a:t>
            </a:r>
            <a:r>
              <a:rPr lang="zh-CN" altLang="en-US" dirty="0" smtClean="0">
                <a:effectLst/>
              </a:rPr>
              <a:t>） </a:t>
            </a:r>
            <a:r>
              <a:rPr lang="en-US" altLang="zh-CN" dirty="0" smtClean="0">
                <a:effectLst/>
              </a:rPr>
              <a:t>Ralf(</a:t>
            </a:r>
            <a:r>
              <a:rPr lang="zh-TW" altLang="zh-TW" dirty="0" smtClean="0"/>
              <a:t>拉爾夫</a:t>
            </a:r>
            <a:r>
              <a:rPr lang="en-US" altLang="zh-CN" dirty="0" smtClean="0">
                <a:effectLst/>
              </a:rPr>
              <a:t>)</a:t>
            </a:r>
            <a:r>
              <a:rPr lang="zh-CN" altLang="en-US" dirty="0" smtClean="0">
                <a:effectLst/>
              </a:rPr>
              <a:t>：負責帳單服務。</a:t>
            </a:r>
            <a:endParaRPr lang="en-US" altLang="zh-CN" dirty="0" smtClean="0">
              <a:effectLst/>
            </a:endParaRPr>
          </a:p>
          <a:p>
            <a:pPr lvl="1"/>
            <a:endParaRPr lang="zh-CN" altLang="en-US" dirty="0" smtClean="0">
              <a:effectLst/>
            </a:endParaRPr>
          </a:p>
          <a:p>
            <a:r>
              <a:rPr lang="en-US" altLang="zh-CN" dirty="0" smtClean="0">
                <a:effectLst/>
              </a:rPr>
              <a:t>4.</a:t>
            </a:r>
            <a:r>
              <a:rPr lang="zh-CN" altLang="en-US" sz="1200" kern="1200" dirty="0" smtClean="0">
                <a:solidFill>
                  <a:schemeClr val="tx1"/>
                </a:solidFill>
                <a:effectLst/>
                <a:latin typeface="+mn-lt"/>
                <a:ea typeface="+mn-ea"/>
                <a:cs typeface="+mn-cs"/>
              </a:rPr>
              <a:t>    </a:t>
            </a:r>
            <a:r>
              <a:rPr lang="en-US" altLang="zh-CN" dirty="0" smtClean="0">
                <a:effectLst/>
              </a:rPr>
              <a:t>Homer</a:t>
            </a:r>
            <a:r>
              <a:rPr lang="zh-CN" altLang="en-US" dirty="0" smtClean="0">
                <a:effectLst/>
              </a:rPr>
              <a:t>：是一個</a:t>
            </a:r>
            <a:r>
              <a:rPr lang="en-US" altLang="zh-CN" dirty="0" smtClean="0">
                <a:effectLst/>
              </a:rPr>
              <a:t>XML</a:t>
            </a:r>
            <a:r>
              <a:rPr lang="zh-CN" altLang="en-US" dirty="0" smtClean="0">
                <a:effectLst/>
              </a:rPr>
              <a:t>文檔管理伺服器（</a:t>
            </a:r>
            <a:r>
              <a:rPr lang="en-US" altLang="zh-CN" dirty="0" smtClean="0">
                <a:effectLst/>
              </a:rPr>
              <a:t>XDMS</a:t>
            </a:r>
            <a:r>
              <a:rPr lang="zh-CN" altLang="en-US" dirty="0" smtClean="0">
                <a:effectLst/>
              </a:rPr>
              <a:t>），用於存儲系統中每個訂閱者的服務設置文檔。</a:t>
            </a:r>
            <a:endParaRPr lang="en-US" altLang="zh-CN" dirty="0" smtClean="0">
              <a:effectLst/>
            </a:endParaRPr>
          </a:p>
          <a:p>
            <a:endParaRPr lang="zh-CN" altLang="en-US" dirty="0" smtClean="0">
              <a:effectLst/>
            </a:endParaRPr>
          </a:p>
          <a:p>
            <a:r>
              <a:rPr lang="en-US" altLang="zh-CN" dirty="0" smtClean="0">
                <a:effectLst/>
              </a:rPr>
              <a:t>5.</a:t>
            </a:r>
            <a:r>
              <a:rPr lang="zh-CN" altLang="en-US" sz="1200" kern="1200" dirty="0" smtClean="0">
                <a:solidFill>
                  <a:schemeClr val="tx1"/>
                </a:solidFill>
                <a:effectLst/>
                <a:latin typeface="+mn-lt"/>
                <a:ea typeface="+mn-ea"/>
                <a:cs typeface="+mn-cs"/>
              </a:rPr>
              <a:t>    </a:t>
            </a:r>
            <a:r>
              <a:rPr lang="en-US" altLang="zh-CN" dirty="0" smtClean="0">
                <a:effectLst/>
              </a:rPr>
              <a:t>Vellum</a:t>
            </a:r>
            <a:r>
              <a:rPr lang="zh-CN" altLang="en-US" dirty="0" smtClean="0">
                <a:effectLst/>
              </a:rPr>
              <a:t>：用於將所有</a:t>
            </a:r>
            <a:r>
              <a:rPr lang="en-US" altLang="zh-TW" dirty="0" smtClean="0"/>
              <a:t>long lived</a:t>
            </a:r>
            <a:r>
              <a:rPr lang="zh-CN" altLang="en-US" dirty="0" smtClean="0">
                <a:effectLst/>
              </a:rPr>
              <a:t>狀態存儲在</a:t>
            </a:r>
            <a:r>
              <a:rPr lang="en-US" altLang="zh-CN" dirty="0" err="1" smtClean="0">
                <a:effectLst/>
              </a:rPr>
              <a:t>clearwater</a:t>
            </a:r>
            <a:r>
              <a:rPr lang="zh-CN" altLang="en-US" dirty="0" smtClean="0">
                <a:effectLst/>
              </a:rPr>
              <a:t>中。它由</a:t>
            </a:r>
            <a:r>
              <a:rPr lang="en-US" altLang="zh-CN" dirty="0" smtClean="0">
                <a:effectLst/>
              </a:rPr>
              <a:t>Cassandra(</a:t>
            </a:r>
            <a:r>
              <a:rPr lang="zh-TW" altLang="zh-TW" dirty="0" smtClean="0"/>
              <a:t>卡桑德拉</a:t>
            </a:r>
            <a:r>
              <a:rPr lang="en-US" altLang="zh-CN" dirty="0" smtClean="0">
                <a:effectLst/>
              </a:rPr>
              <a:t>)</a:t>
            </a:r>
            <a:r>
              <a:rPr lang="zh-CN" altLang="en-US" dirty="0" smtClean="0">
                <a:effectLst/>
              </a:rPr>
              <a:t>、</a:t>
            </a:r>
            <a:r>
              <a:rPr lang="en-US" altLang="zh-TW" sz="1200" b="0" i="0" kern="1200" dirty="0" err="1" smtClean="0">
                <a:solidFill>
                  <a:schemeClr val="tx1"/>
                </a:solidFill>
                <a:effectLst/>
                <a:latin typeface="+mn-lt"/>
                <a:ea typeface="+mn-ea"/>
                <a:cs typeface="+mn-cs"/>
              </a:rPr>
              <a:t>Chronos</a:t>
            </a:r>
            <a:r>
              <a:rPr lang="en-US" altLang="zh-TW" dirty="0" smtClean="0"/>
              <a:t> </a:t>
            </a:r>
            <a:r>
              <a:rPr lang="zh-CN" altLang="en-US" dirty="0" smtClean="0">
                <a:effectLst/>
              </a:rPr>
              <a:t>和</a:t>
            </a:r>
            <a:r>
              <a:rPr lang="en-US" altLang="zh-TW" sz="1200" b="0" i="0" kern="1200" dirty="0" smtClean="0">
                <a:solidFill>
                  <a:schemeClr val="tx1"/>
                </a:solidFill>
                <a:effectLst/>
                <a:latin typeface="+mn-lt"/>
                <a:ea typeface="+mn-ea"/>
                <a:cs typeface="+mn-cs"/>
              </a:rPr>
              <a:t>Astaire</a:t>
            </a:r>
            <a:r>
              <a:rPr lang="en-US" altLang="zh-TW" dirty="0" smtClean="0"/>
              <a:t> </a:t>
            </a:r>
            <a:r>
              <a:rPr lang="zh-CN" altLang="en-US" dirty="0" smtClean="0">
                <a:effectLst/>
              </a:rPr>
              <a:t>組成：</a:t>
            </a:r>
          </a:p>
          <a:p>
            <a:pPr lvl="1"/>
            <a:r>
              <a:rPr lang="en-US" altLang="zh-CN" dirty="0" smtClean="0">
                <a:effectLst/>
              </a:rPr>
              <a:t>a</a:t>
            </a:r>
            <a:r>
              <a:rPr lang="zh-CN" altLang="en-US" dirty="0" smtClean="0">
                <a:effectLst/>
              </a:rPr>
              <a:t>） </a:t>
            </a:r>
            <a:r>
              <a:rPr lang="en-US" altLang="zh-CN" dirty="0" smtClean="0">
                <a:effectLst/>
              </a:rPr>
              <a:t>Cassandra</a:t>
            </a:r>
            <a:r>
              <a:rPr lang="zh-CN" altLang="en-US" dirty="0" smtClean="0">
                <a:effectLst/>
              </a:rPr>
              <a:t>：</a:t>
            </a:r>
            <a:r>
              <a:rPr lang="en-US" altLang="zh-CN" dirty="0" smtClean="0">
                <a:effectLst/>
              </a:rPr>
              <a:t>Homestead</a:t>
            </a:r>
            <a:r>
              <a:rPr lang="zh-CN" altLang="en-US" dirty="0" smtClean="0">
                <a:effectLst/>
              </a:rPr>
              <a:t>使用它來保存使用者資訊，如身份驗證憑證和設定檔資訊。</a:t>
            </a:r>
          </a:p>
          <a:p>
            <a:pPr lvl="1"/>
            <a:r>
              <a:rPr lang="en-US" altLang="zh-CN" dirty="0" smtClean="0">
                <a:effectLst/>
              </a:rPr>
              <a:t>b</a:t>
            </a:r>
            <a:r>
              <a:rPr lang="zh-CN" altLang="en-US" dirty="0" smtClean="0">
                <a:effectLst/>
              </a:rPr>
              <a:t>） </a:t>
            </a:r>
            <a:r>
              <a:rPr lang="en-US" altLang="zh-CN" dirty="0" err="1" smtClean="0">
                <a:effectLst/>
              </a:rPr>
              <a:t>Chronos</a:t>
            </a:r>
            <a:r>
              <a:rPr lang="en-US" altLang="zh-TW" dirty="0" smtClean="0">
                <a:effectLst/>
              </a:rPr>
              <a:t>(</a:t>
            </a:r>
            <a:r>
              <a:rPr lang="zh-TW" altLang="en-US" dirty="0" smtClean="0">
                <a:effectLst/>
              </a:rPr>
              <a:t>克洛诺斯</a:t>
            </a:r>
            <a:r>
              <a:rPr lang="en-US" altLang="zh-TW" dirty="0" smtClean="0">
                <a:effectLst/>
              </a:rPr>
              <a:t>)</a:t>
            </a:r>
            <a:r>
              <a:rPr lang="zh-CN" altLang="en-US" dirty="0" smtClean="0">
                <a:effectLst/>
              </a:rPr>
              <a:t>：由</a:t>
            </a:r>
            <a:r>
              <a:rPr lang="en-US" altLang="zh-CN" dirty="0" err="1" smtClean="0">
                <a:effectLst/>
              </a:rPr>
              <a:t>ClearWater</a:t>
            </a:r>
            <a:r>
              <a:rPr lang="zh-CN" altLang="en-US" dirty="0" smtClean="0">
                <a:effectLst/>
              </a:rPr>
              <a:t>開發，提供計時服務。</a:t>
            </a:r>
            <a:r>
              <a:rPr lang="en-US" altLang="zh-CN" dirty="0" smtClean="0">
                <a:effectLst/>
              </a:rPr>
              <a:t>Sprout</a:t>
            </a:r>
            <a:r>
              <a:rPr lang="zh-CN" altLang="en-US" dirty="0" smtClean="0">
                <a:effectLst/>
              </a:rPr>
              <a:t>和</a:t>
            </a:r>
            <a:r>
              <a:rPr lang="en-US" altLang="zh-CN" dirty="0" smtClean="0">
                <a:effectLst/>
              </a:rPr>
              <a:t>Ralf</a:t>
            </a:r>
            <a:r>
              <a:rPr lang="zh-CN" altLang="en-US" dirty="0" smtClean="0">
                <a:effectLst/>
              </a:rPr>
              <a:t>都利用</a:t>
            </a:r>
            <a:r>
              <a:rPr lang="en-US" altLang="zh-CN" dirty="0" err="1" smtClean="0">
                <a:effectLst/>
              </a:rPr>
              <a:t>Chronos</a:t>
            </a:r>
            <a:r>
              <a:rPr lang="zh-CN" altLang="en-US" dirty="0" smtClean="0">
                <a:effectLst/>
              </a:rPr>
              <a:t>啟動計時器。</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31</a:t>
            </a:fld>
            <a:endParaRPr lang="zh-TW" altLang="en-US"/>
          </a:p>
        </p:txBody>
      </p:sp>
    </p:spTree>
    <p:extLst>
      <p:ext uri="{BB962C8B-B14F-4D97-AF65-F5344CB8AC3E}">
        <p14:creationId xmlns:p14="http://schemas.microsoft.com/office/powerpoint/2010/main" val="5276221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smtClean="0">
                <a:effectLst/>
              </a:rPr>
              <a:t>圖</a:t>
            </a:r>
            <a:r>
              <a:rPr lang="en-US" altLang="zh-CN" dirty="0" smtClean="0">
                <a:effectLst/>
              </a:rPr>
              <a:t>3.1</a:t>
            </a:r>
            <a:r>
              <a:rPr lang="zh-CN" altLang="en-US" dirty="0" smtClean="0">
                <a:effectLst/>
              </a:rPr>
              <a:t>顯示了</a:t>
            </a:r>
            <a:r>
              <a:rPr lang="en-US" altLang="zh-CN" dirty="0" err="1" smtClean="0">
                <a:effectLst/>
              </a:rPr>
              <a:t>ClearWater</a:t>
            </a:r>
            <a:r>
              <a:rPr lang="zh-CN" altLang="en-US" dirty="0" smtClean="0">
                <a:effectLst/>
              </a:rPr>
              <a:t>的體系結構，包括以下部分：</a:t>
            </a:r>
          </a:p>
          <a:p>
            <a:r>
              <a:rPr lang="en-US" altLang="zh-CN" dirty="0" smtClean="0">
                <a:effectLst/>
              </a:rPr>
              <a:t>1.</a:t>
            </a:r>
            <a:r>
              <a:rPr lang="zh-CN" altLang="en-US" sz="1200" kern="1200" dirty="0" smtClean="0">
                <a:solidFill>
                  <a:schemeClr val="tx1"/>
                </a:solidFill>
                <a:effectLst/>
                <a:latin typeface="+mn-lt"/>
                <a:ea typeface="+mn-ea"/>
                <a:cs typeface="+mn-cs"/>
              </a:rPr>
              <a:t>    </a:t>
            </a:r>
            <a:r>
              <a:rPr lang="en-US" altLang="zh-CN" dirty="0" smtClean="0">
                <a:effectLst/>
              </a:rPr>
              <a:t>sprout</a:t>
            </a:r>
            <a:r>
              <a:rPr lang="zh-CN" altLang="en-US" dirty="0" smtClean="0">
                <a:effectLst/>
              </a:rPr>
              <a:t>：充當</a:t>
            </a:r>
            <a:r>
              <a:rPr lang="en-US" altLang="zh-CN" dirty="0" smtClean="0">
                <a:effectLst/>
              </a:rPr>
              <a:t>SIP</a:t>
            </a:r>
            <a:r>
              <a:rPr lang="zh-CN" altLang="en-US" dirty="0" smtClean="0">
                <a:effectLst/>
              </a:rPr>
              <a:t>路由器和註冊器，執行用戶身份驗證，並為另一個名為</a:t>
            </a:r>
            <a:r>
              <a:rPr lang="en-US" altLang="zh-CN" dirty="0" smtClean="0">
                <a:effectLst/>
              </a:rPr>
              <a:t>Vellum</a:t>
            </a:r>
            <a:r>
              <a:rPr lang="zh-CN" altLang="en-US" dirty="0" smtClean="0">
                <a:effectLst/>
              </a:rPr>
              <a:t>的節點提供介面，以保存註冊資料。</a:t>
            </a:r>
            <a:endParaRPr lang="en-US" altLang="zh-CN" dirty="0" smtClean="0">
              <a:effectLst/>
            </a:endParaRPr>
          </a:p>
          <a:p>
            <a:r>
              <a:rPr lang="zh-CN" altLang="en-US" dirty="0" smtClean="0">
                <a:effectLst/>
              </a:rPr>
              <a:t>由於可以跨</a:t>
            </a:r>
            <a:r>
              <a:rPr lang="en-US" altLang="zh-CN" dirty="0" smtClean="0">
                <a:effectLst/>
              </a:rPr>
              <a:t>sprout</a:t>
            </a:r>
            <a:r>
              <a:rPr lang="zh-CN" altLang="en-US" dirty="0" smtClean="0">
                <a:effectLst/>
              </a:rPr>
              <a:t>集群執行負載平衡，因此不使用訂戶和特定</a:t>
            </a:r>
            <a:r>
              <a:rPr lang="en-US" altLang="zh-CN" dirty="0" smtClean="0">
                <a:effectLst/>
              </a:rPr>
              <a:t>sprout</a:t>
            </a:r>
            <a:r>
              <a:rPr lang="zh-CN" altLang="en-US" dirty="0" smtClean="0">
                <a:effectLst/>
              </a:rPr>
              <a:t>節點之間的長時間關聯。</a:t>
            </a:r>
            <a:endParaRPr lang="en-US" altLang="zh-CN" dirty="0" smtClean="0">
              <a:effectLst/>
            </a:endParaRPr>
          </a:p>
          <a:p>
            <a:r>
              <a:rPr lang="en-US" altLang="zh-CN" dirty="0" smtClean="0">
                <a:effectLst/>
              </a:rPr>
              <a:t>sprout</a:t>
            </a:r>
            <a:r>
              <a:rPr lang="zh-CN" altLang="en-US" dirty="0" smtClean="0">
                <a:effectLst/>
              </a:rPr>
              <a:t>提供了與</a:t>
            </a:r>
            <a:r>
              <a:rPr lang="en-US" altLang="zh-CN" dirty="0" smtClean="0">
                <a:effectLst/>
              </a:rPr>
              <a:t>Homer</a:t>
            </a:r>
            <a:r>
              <a:rPr lang="zh-CN" altLang="en-US" dirty="0" smtClean="0">
                <a:effectLst/>
              </a:rPr>
              <a:t>和</a:t>
            </a:r>
            <a:r>
              <a:rPr lang="en-US" altLang="zh-CN" dirty="0" smtClean="0">
                <a:effectLst/>
              </a:rPr>
              <a:t>HSS</a:t>
            </a:r>
            <a:r>
              <a:rPr lang="zh-CN" altLang="en-US" dirty="0" smtClean="0">
                <a:effectLst/>
              </a:rPr>
              <a:t>的介面，以檢索使用者資訊和服務設定檔。</a:t>
            </a:r>
            <a:r>
              <a:rPr lang="en-US" altLang="zh-CN" dirty="0" smtClean="0">
                <a:effectLst/>
              </a:rPr>
              <a:t>sprout</a:t>
            </a:r>
            <a:r>
              <a:rPr lang="zh-CN" altLang="en-US" dirty="0" smtClean="0">
                <a:effectLst/>
              </a:rPr>
              <a:t>執行典型</a:t>
            </a:r>
            <a:r>
              <a:rPr lang="en-US" altLang="zh-CN" dirty="0" smtClean="0">
                <a:effectLst/>
              </a:rPr>
              <a:t>IMS</a:t>
            </a:r>
            <a:r>
              <a:rPr lang="zh-CN" altLang="en-US" dirty="0" smtClean="0">
                <a:effectLst/>
              </a:rPr>
              <a:t>的</a:t>
            </a:r>
            <a:r>
              <a:rPr lang="en-US" altLang="zh-CN" dirty="0" smtClean="0">
                <a:effectLst/>
              </a:rPr>
              <a:t>I-CSCF</a:t>
            </a:r>
            <a:r>
              <a:rPr lang="zh-CN" altLang="en-US" dirty="0" smtClean="0">
                <a:effectLst/>
              </a:rPr>
              <a:t>和</a:t>
            </a:r>
            <a:r>
              <a:rPr lang="en-US" altLang="zh-CN" dirty="0" smtClean="0">
                <a:effectLst/>
              </a:rPr>
              <a:t>S-CSCF</a:t>
            </a:r>
            <a:r>
              <a:rPr lang="zh-CN" altLang="en-US" dirty="0" smtClean="0">
                <a:effectLst/>
              </a:rPr>
              <a:t>的功能。</a:t>
            </a:r>
            <a:endParaRPr lang="en-US" altLang="zh-CN" dirty="0" smtClean="0">
              <a:effectLst/>
            </a:endParaRP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32</a:t>
            </a:fld>
            <a:endParaRPr lang="zh-TW" altLang="en-US"/>
          </a:p>
        </p:txBody>
      </p:sp>
    </p:spTree>
    <p:extLst>
      <p:ext uri="{BB962C8B-B14F-4D97-AF65-F5344CB8AC3E}">
        <p14:creationId xmlns:p14="http://schemas.microsoft.com/office/powerpoint/2010/main" val="25353755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CN" dirty="0" smtClean="0">
                <a:effectLst/>
              </a:rPr>
              <a:t>2.</a:t>
            </a:r>
            <a:r>
              <a:rPr lang="zh-CN" altLang="en-US" sz="1200" kern="1200" dirty="0" smtClean="0">
                <a:solidFill>
                  <a:schemeClr val="tx1"/>
                </a:solidFill>
                <a:effectLst/>
                <a:latin typeface="+mn-lt"/>
                <a:ea typeface="+mn-ea"/>
                <a:cs typeface="+mn-cs"/>
              </a:rPr>
              <a:t>    </a:t>
            </a:r>
            <a:r>
              <a:rPr lang="en-US" altLang="zh-TW" sz="1200" dirty="0" smtClean="0">
                <a:latin typeface="Times New Roman" panose="02020603050405020304" pitchFamily="18" charset="0"/>
                <a:cs typeface="Times New Roman" panose="02020603050405020304" pitchFamily="18" charset="0"/>
              </a:rPr>
              <a:t>Bono</a:t>
            </a:r>
            <a:r>
              <a:rPr lang="zh-CN" altLang="en-US" dirty="0" smtClean="0">
                <a:effectLst/>
              </a:rPr>
              <a:t>：使用者為了獲得認證並到達其他系統節點而接觸的邊緣點。它充當</a:t>
            </a:r>
            <a:r>
              <a:rPr lang="en-US" altLang="zh-CN" dirty="0" smtClean="0">
                <a:effectLst/>
              </a:rPr>
              <a:t>SIP</a:t>
            </a:r>
            <a:r>
              <a:rPr lang="zh-CN" altLang="en-US" dirty="0" smtClean="0">
                <a:effectLst/>
              </a:rPr>
              <a:t>代理，為</a:t>
            </a:r>
            <a:r>
              <a:rPr lang="en-US" altLang="zh-CN" dirty="0" smtClean="0">
                <a:effectLst/>
              </a:rPr>
              <a:t>SIP</a:t>
            </a:r>
            <a:r>
              <a:rPr lang="zh-CN" altLang="en-US" dirty="0" smtClean="0">
                <a:effectLst/>
              </a:rPr>
              <a:t>提供機密性和完整性。</a:t>
            </a:r>
            <a:r>
              <a:rPr lang="en-US" altLang="zh-CN" dirty="0" smtClean="0">
                <a:effectLst/>
              </a:rPr>
              <a:t>Bono</a:t>
            </a:r>
            <a:r>
              <a:rPr lang="zh-CN" altLang="en-US" dirty="0" smtClean="0">
                <a:effectLst/>
              </a:rPr>
              <a:t>相當於</a:t>
            </a:r>
            <a:r>
              <a:rPr lang="en-US" altLang="zh-CN" dirty="0" smtClean="0">
                <a:effectLst/>
              </a:rPr>
              <a:t>IMS</a:t>
            </a:r>
            <a:r>
              <a:rPr lang="zh-CN" altLang="en-US" dirty="0" smtClean="0">
                <a:effectLst/>
              </a:rPr>
              <a:t>的</a:t>
            </a:r>
            <a:r>
              <a:rPr lang="en-US" altLang="zh-CN" dirty="0" smtClean="0">
                <a:effectLst/>
              </a:rPr>
              <a:t>P-CSCF</a:t>
            </a:r>
            <a:r>
              <a:rPr lang="zh-CN" altLang="en-US" dirty="0" smtClean="0">
                <a:effectLst/>
              </a:rPr>
              <a:t>。</a:t>
            </a:r>
            <a:endParaRPr lang="en-US" altLang="zh-CN" dirty="0" smtClean="0">
              <a:effectLst/>
            </a:endParaRPr>
          </a:p>
          <a:p>
            <a:endParaRPr lang="zh-CN" altLang="en-US" dirty="0" smtClean="0">
              <a:effectLst/>
            </a:endParaRPr>
          </a:p>
          <a:p>
            <a:r>
              <a:rPr lang="en-US" altLang="zh-CN" dirty="0" smtClean="0">
                <a:effectLst/>
              </a:rPr>
              <a:t>3.</a:t>
            </a:r>
            <a:r>
              <a:rPr lang="zh-CN" altLang="en-US" sz="1200" kern="1200" dirty="0" smtClean="0">
                <a:solidFill>
                  <a:schemeClr val="tx1"/>
                </a:solidFill>
                <a:effectLst/>
                <a:latin typeface="+mn-lt"/>
                <a:ea typeface="+mn-ea"/>
                <a:cs typeface="+mn-cs"/>
              </a:rPr>
              <a:t>    </a:t>
            </a:r>
            <a:r>
              <a:rPr lang="en-US" altLang="zh-CN" dirty="0" smtClean="0">
                <a:effectLst/>
              </a:rPr>
              <a:t>Dime</a:t>
            </a:r>
            <a:r>
              <a:rPr lang="zh-CN" altLang="en-US" dirty="0" smtClean="0">
                <a:effectLst/>
              </a:rPr>
              <a:t>：由以下元件組成：</a:t>
            </a:r>
          </a:p>
          <a:p>
            <a:pPr lvl="1"/>
            <a:r>
              <a:rPr lang="en-US" altLang="zh-CN" dirty="0" smtClean="0">
                <a:effectLst/>
              </a:rPr>
              <a:t>a</a:t>
            </a:r>
            <a:r>
              <a:rPr lang="zh-CN" altLang="en-US" dirty="0" smtClean="0">
                <a:effectLst/>
              </a:rPr>
              <a:t>） </a:t>
            </a:r>
            <a:r>
              <a:rPr lang="en-US" altLang="zh-CN" dirty="0" smtClean="0">
                <a:effectLst/>
              </a:rPr>
              <a:t>Homestead</a:t>
            </a:r>
            <a:r>
              <a:rPr lang="zh-CN" altLang="en-US" dirty="0" smtClean="0">
                <a:effectLst/>
              </a:rPr>
              <a:t>：提供一個</a:t>
            </a:r>
            <a:r>
              <a:rPr lang="en-US" altLang="zh-CN" dirty="0" smtClean="0">
                <a:effectLst/>
              </a:rPr>
              <a:t>Sprout</a:t>
            </a:r>
            <a:r>
              <a:rPr lang="zh-CN" altLang="en-US" dirty="0" smtClean="0">
                <a:effectLst/>
              </a:rPr>
              <a:t>介面，用於交換身份驗證憑據和訂戶設定檔資訊。</a:t>
            </a:r>
          </a:p>
          <a:p>
            <a:pPr lvl="1"/>
            <a:r>
              <a:rPr lang="en-US" altLang="zh-CN" dirty="0" smtClean="0">
                <a:effectLst/>
              </a:rPr>
              <a:t>b</a:t>
            </a:r>
            <a:r>
              <a:rPr lang="zh-CN" altLang="en-US" dirty="0" smtClean="0">
                <a:effectLst/>
              </a:rPr>
              <a:t>） </a:t>
            </a:r>
            <a:r>
              <a:rPr lang="en-US" altLang="zh-CN" dirty="0" smtClean="0">
                <a:effectLst/>
              </a:rPr>
              <a:t>Homestead </a:t>
            </a:r>
            <a:r>
              <a:rPr lang="en-US" altLang="zh-CN" dirty="0" err="1" smtClean="0">
                <a:effectLst/>
              </a:rPr>
              <a:t>Prov</a:t>
            </a:r>
            <a:r>
              <a:rPr lang="zh-CN" altLang="en-US" dirty="0" smtClean="0">
                <a:effectLst/>
              </a:rPr>
              <a:t>：</a:t>
            </a:r>
            <a:r>
              <a:rPr lang="zh-TW" altLang="en-US" dirty="0" smtClean="0">
                <a:effectLst/>
              </a:rPr>
              <a:t>方便提供在</a:t>
            </a:r>
            <a:r>
              <a:rPr lang="en-US" altLang="zh-CN" dirty="0" smtClean="0">
                <a:effectLst/>
              </a:rPr>
              <a:t>Vellum</a:t>
            </a:r>
            <a:r>
              <a:rPr lang="zh-TW" altLang="en-US" dirty="0" smtClean="0">
                <a:effectLst/>
              </a:rPr>
              <a:t>的</a:t>
            </a:r>
            <a:r>
              <a:rPr lang="en-US" altLang="zh-CN" dirty="0" smtClean="0">
                <a:effectLst/>
              </a:rPr>
              <a:t>Cassandra</a:t>
            </a:r>
            <a:r>
              <a:rPr lang="zh-TW" altLang="en-US" dirty="0" smtClean="0">
                <a:effectLst/>
              </a:rPr>
              <a:t>上的</a:t>
            </a:r>
            <a:r>
              <a:rPr lang="zh-CN" altLang="en-US" dirty="0" smtClean="0">
                <a:effectLst/>
              </a:rPr>
              <a:t>訂戶。</a:t>
            </a:r>
            <a:endParaRPr lang="en-US" altLang="zh-CN" dirty="0" smtClean="0">
              <a:effectLst/>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altLang="zh-CN" dirty="0" smtClean="0">
                <a:effectLst/>
              </a:rPr>
              <a:t>c</a:t>
            </a:r>
            <a:r>
              <a:rPr lang="zh-CN" altLang="en-US" dirty="0" smtClean="0">
                <a:effectLst/>
              </a:rPr>
              <a:t>） </a:t>
            </a:r>
            <a:r>
              <a:rPr lang="en-US" altLang="zh-CN" dirty="0" smtClean="0">
                <a:effectLst/>
              </a:rPr>
              <a:t>Ralf(</a:t>
            </a:r>
            <a:r>
              <a:rPr lang="zh-TW" altLang="zh-TW" dirty="0" smtClean="0"/>
              <a:t>拉爾夫</a:t>
            </a:r>
            <a:r>
              <a:rPr lang="en-US" altLang="zh-CN" dirty="0" smtClean="0">
                <a:effectLst/>
              </a:rPr>
              <a:t>)</a:t>
            </a:r>
            <a:r>
              <a:rPr lang="zh-CN" altLang="en-US" dirty="0" smtClean="0">
                <a:effectLst/>
              </a:rPr>
              <a:t>：負責帳單服務。</a:t>
            </a:r>
            <a:endParaRPr lang="en-US" altLang="zh-CN" dirty="0" smtClean="0">
              <a:effectLst/>
            </a:endParaRPr>
          </a:p>
          <a:p>
            <a:pPr lvl="1"/>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33</a:t>
            </a:fld>
            <a:endParaRPr lang="zh-TW" altLang="en-US"/>
          </a:p>
        </p:txBody>
      </p:sp>
    </p:spTree>
    <p:extLst>
      <p:ext uri="{BB962C8B-B14F-4D97-AF65-F5344CB8AC3E}">
        <p14:creationId xmlns:p14="http://schemas.microsoft.com/office/powerpoint/2010/main" val="22730289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CN" dirty="0" smtClean="0">
                <a:effectLst/>
              </a:rPr>
              <a:t>4.</a:t>
            </a:r>
            <a:r>
              <a:rPr lang="zh-CN" altLang="en-US" sz="1200" kern="1200" dirty="0" smtClean="0">
                <a:solidFill>
                  <a:schemeClr val="tx1"/>
                </a:solidFill>
                <a:effectLst/>
                <a:latin typeface="+mn-lt"/>
                <a:ea typeface="+mn-ea"/>
                <a:cs typeface="+mn-cs"/>
              </a:rPr>
              <a:t>    </a:t>
            </a:r>
            <a:r>
              <a:rPr lang="en-US" altLang="zh-CN" dirty="0" smtClean="0">
                <a:effectLst/>
              </a:rPr>
              <a:t>Homer</a:t>
            </a:r>
            <a:r>
              <a:rPr lang="zh-CN" altLang="en-US" dirty="0" smtClean="0">
                <a:effectLst/>
              </a:rPr>
              <a:t>：是一個</a:t>
            </a:r>
            <a:r>
              <a:rPr lang="en-US" altLang="zh-CN" dirty="0" smtClean="0">
                <a:effectLst/>
              </a:rPr>
              <a:t>XML</a:t>
            </a:r>
            <a:r>
              <a:rPr lang="zh-CN" altLang="en-US" dirty="0" smtClean="0">
                <a:effectLst/>
              </a:rPr>
              <a:t>文檔管理伺服器（</a:t>
            </a:r>
            <a:r>
              <a:rPr lang="en-US" altLang="zh-CN" dirty="0" smtClean="0">
                <a:effectLst/>
              </a:rPr>
              <a:t>XDMS</a:t>
            </a:r>
            <a:r>
              <a:rPr lang="zh-CN" altLang="en-US" dirty="0" smtClean="0">
                <a:effectLst/>
              </a:rPr>
              <a:t>），用於存儲系統中每個訂閱者的服務設置文檔。</a:t>
            </a:r>
            <a:endParaRPr lang="en-US" altLang="zh-CN" dirty="0" smtClean="0">
              <a:effectLst/>
            </a:endParaRPr>
          </a:p>
          <a:p>
            <a:endParaRPr lang="zh-CN" altLang="en-US" dirty="0" smtClean="0">
              <a:effectLst/>
            </a:endParaRPr>
          </a:p>
          <a:p>
            <a:r>
              <a:rPr lang="en-US" altLang="zh-CN" dirty="0" smtClean="0">
                <a:effectLst/>
              </a:rPr>
              <a:t>5.</a:t>
            </a:r>
            <a:r>
              <a:rPr lang="zh-CN" altLang="en-US" sz="1200" kern="1200" dirty="0" smtClean="0">
                <a:solidFill>
                  <a:schemeClr val="tx1"/>
                </a:solidFill>
                <a:effectLst/>
                <a:latin typeface="+mn-lt"/>
                <a:ea typeface="+mn-ea"/>
                <a:cs typeface="+mn-cs"/>
              </a:rPr>
              <a:t>    </a:t>
            </a:r>
            <a:r>
              <a:rPr lang="en-US" altLang="zh-CN" dirty="0" smtClean="0">
                <a:effectLst/>
              </a:rPr>
              <a:t>Vellum</a:t>
            </a:r>
            <a:r>
              <a:rPr lang="zh-CN" altLang="en-US" dirty="0" smtClean="0">
                <a:effectLst/>
              </a:rPr>
              <a:t>：用於將所有</a:t>
            </a:r>
            <a:r>
              <a:rPr lang="en-US" altLang="zh-TW" dirty="0" smtClean="0"/>
              <a:t>long lived</a:t>
            </a:r>
            <a:r>
              <a:rPr lang="zh-CN" altLang="en-US" dirty="0" smtClean="0">
                <a:effectLst/>
              </a:rPr>
              <a:t>狀態存儲在</a:t>
            </a:r>
            <a:r>
              <a:rPr lang="en-US" altLang="zh-CN" dirty="0" err="1" smtClean="0">
                <a:effectLst/>
              </a:rPr>
              <a:t>clearwater</a:t>
            </a:r>
            <a:r>
              <a:rPr lang="zh-CN" altLang="en-US" dirty="0" smtClean="0">
                <a:effectLst/>
              </a:rPr>
              <a:t>中。它由</a:t>
            </a:r>
            <a:r>
              <a:rPr lang="en-US" altLang="zh-CN" dirty="0" smtClean="0">
                <a:effectLst/>
              </a:rPr>
              <a:t>Cassandra(</a:t>
            </a:r>
            <a:r>
              <a:rPr lang="zh-TW" altLang="zh-TW" dirty="0" smtClean="0"/>
              <a:t>卡桑德拉</a:t>
            </a:r>
            <a:r>
              <a:rPr lang="en-US" altLang="zh-CN" dirty="0" smtClean="0">
                <a:effectLst/>
              </a:rPr>
              <a:t>)</a:t>
            </a:r>
            <a:r>
              <a:rPr lang="zh-CN" altLang="en-US" dirty="0" smtClean="0">
                <a:effectLst/>
              </a:rPr>
              <a:t>、</a:t>
            </a:r>
            <a:r>
              <a:rPr lang="en-US" altLang="zh-TW" sz="1200" b="0" i="0" kern="1200" dirty="0" err="1" smtClean="0">
                <a:solidFill>
                  <a:schemeClr val="tx1"/>
                </a:solidFill>
                <a:effectLst/>
                <a:latin typeface="+mn-lt"/>
                <a:ea typeface="+mn-ea"/>
                <a:cs typeface="+mn-cs"/>
              </a:rPr>
              <a:t>Chronos</a:t>
            </a:r>
            <a:r>
              <a:rPr lang="en-US" altLang="zh-TW" dirty="0" smtClean="0"/>
              <a:t> </a:t>
            </a:r>
            <a:r>
              <a:rPr lang="zh-CN" altLang="en-US" dirty="0" smtClean="0">
                <a:effectLst/>
              </a:rPr>
              <a:t>和</a:t>
            </a:r>
            <a:r>
              <a:rPr lang="en-US" altLang="zh-TW" sz="1200" b="0" i="0" kern="1200" dirty="0" smtClean="0">
                <a:solidFill>
                  <a:schemeClr val="tx1"/>
                </a:solidFill>
                <a:effectLst/>
                <a:latin typeface="+mn-lt"/>
                <a:ea typeface="+mn-ea"/>
                <a:cs typeface="+mn-cs"/>
              </a:rPr>
              <a:t>Astaire</a:t>
            </a:r>
            <a:r>
              <a:rPr lang="en-US" altLang="zh-TW" dirty="0" smtClean="0"/>
              <a:t> </a:t>
            </a:r>
            <a:r>
              <a:rPr lang="zh-CN" altLang="en-US" dirty="0" smtClean="0">
                <a:effectLst/>
              </a:rPr>
              <a:t>組成：</a:t>
            </a:r>
          </a:p>
          <a:p>
            <a:pPr lvl="1"/>
            <a:r>
              <a:rPr lang="en-US" altLang="zh-CN" dirty="0" smtClean="0">
                <a:effectLst/>
              </a:rPr>
              <a:t>a</a:t>
            </a:r>
            <a:r>
              <a:rPr lang="zh-CN" altLang="en-US" dirty="0" smtClean="0">
                <a:effectLst/>
              </a:rPr>
              <a:t>） </a:t>
            </a:r>
            <a:r>
              <a:rPr lang="en-US" altLang="zh-CN" dirty="0" smtClean="0">
                <a:effectLst/>
              </a:rPr>
              <a:t>Cassandra</a:t>
            </a:r>
            <a:r>
              <a:rPr lang="zh-CN" altLang="en-US" dirty="0" smtClean="0">
                <a:effectLst/>
              </a:rPr>
              <a:t>：</a:t>
            </a:r>
            <a:r>
              <a:rPr lang="en-US" altLang="zh-CN" dirty="0" smtClean="0">
                <a:effectLst/>
              </a:rPr>
              <a:t>Homestead</a:t>
            </a:r>
            <a:r>
              <a:rPr lang="zh-CN" altLang="en-US" dirty="0" smtClean="0">
                <a:effectLst/>
              </a:rPr>
              <a:t>使用它來保存使用者資訊，如身份驗證憑證和設定檔資訊。</a:t>
            </a:r>
          </a:p>
          <a:p>
            <a:pPr lvl="1"/>
            <a:r>
              <a:rPr lang="en-US" altLang="zh-CN" dirty="0" smtClean="0">
                <a:effectLst/>
              </a:rPr>
              <a:t>b</a:t>
            </a:r>
            <a:r>
              <a:rPr lang="zh-CN" altLang="en-US" dirty="0" smtClean="0">
                <a:effectLst/>
              </a:rPr>
              <a:t>） </a:t>
            </a:r>
            <a:r>
              <a:rPr lang="en-US" altLang="zh-CN" dirty="0" err="1" smtClean="0">
                <a:effectLst/>
              </a:rPr>
              <a:t>Chronos</a:t>
            </a:r>
            <a:r>
              <a:rPr lang="zh-CN" altLang="en-US" dirty="0" smtClean="0">
                <a:effectLst/>
              </a:rPr>
              <a:t>：由</a:t>
            </a:r>
            <a:r>
              <a:rPr lang="en-US" altLang="zh-CN" dirty="0" err="1" smtClean="0">
                <a:effectLst/>
              </a:rPr>
              <a:t>ClearWater</a:t>
            </a:r>
            <a:r>
              <a:rPr lang="zh-CN" altLang="en-US" dirty="0" smtClean="0">
                <a:effectLst/>
              </a:rPr>
              <a:t>開發，提供計時服務。</a:t>
            </a:r>
            <a:r>
              <a:rPr lang="en-US" altLang="zh-CN" dirty="0" smtClean="0">
                <a:effectLst/>
              </a:rPr>
              <a:t>Sprout</a:t>
            </a:r>
            <a:r>
              <a:rPr lang="zh-CN" altLang="en-US" dirty="0" smtClean="0">
                <a:effectLst/>
              </a:rPr>
              <a:t>和</a:t>
            </a:r>
            <a:r>
              <a:rPr lang="en-US" altLang="zh-CN" dirty="0" smtClean="0">
                <a:effectLst/>
              </a:rPr>
              <a:t>Ralf</a:t>
            </a:r>
            <a:r>
              <a:rPr lang="zh-CN" altLang="en-US" dirty="0" smtClean="0">
                <a:effectLst/>
              </a:rPr>
              <a:t>都利用</a:t>
            </a:r>
            <a:r>
              <a:rPr lang="en-US" altLang="zh-CN" dirty="0" err="1" smtClean="0">
                <a:effectLst/>
              </a:rPr>
              <a:t>Chronos</a:t>
            </a:r>
            <a:r>
              <a:rPr lang="zh-CN" altLang="en-US" dirty="0" smtClean="0">
                <a:effectLst/>
              </a:rPr>
              <a:t>啟動計時器。</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34</a:t>
            </a:fld>
            <a:endParaRPr lang="zh-TW" altLang="en-US"/>
          </a:p>
        </p:txBody>
      </p:sp>
    </p:spTree>
    <p:extLst>
      <p:ext uri="{BB962C8B-B14F-4D97-AF65-F5344CB8AC3E}">
        <p14:creationId xmlns:p14="http://schemas.microsoft.com/office/powerpoint/2010/main" val="30352873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ClearWater是水平可伸缩的，允许在需要时创建每个节点的多个实例</a:t>
            </a:r>
            <a:r>
              <a:rPr lang="en-US" altLang="zh-TW" dirty="0" smtClean="0"/>
              <a:t>。</a:t>
            </a:r>
          </a:p>
          <a:p>
            <a:endParaRPr lang="en-US" altLang="zh-TW" dirty="0" smtClean="0"/>
          </a:p>
          <a:p>
            <a:r>
              <a:rPr lang="en-US" altLang="zh-TW" dirty="0" err="1" smtClean="0"/>
              <a:t>在这个项目中，我们考虑扩展Sprout组件，并分析这将如何影响注册阶段和资源利用方面的性能</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35</a:t>
            </a:fld>
            <a:endParaRPr lang="zh-TW" altLang="en-US"/>
          </a:p>
        </p:txBody>
      </p:sp>
    </p:spTree>
    <p:extLst>
      <p:ext uri="{BB962C8B-B14F-4D97-AF65-F5344CB8AC3E}">
        <p14:creationId xmlns:p14="http://schemas.microsoft.com/office/powerpoint/2010/main" val="36739694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ClearWater有几个部署选项</a:t>
            </a:r>
            <a:r>
              <a:rPr lang="en-US" altLang="zh-TW" dirty="0" smtClean="0"/>
              <a:t>。</a:t>
            </a:r>
          </a:p>
          <a:p>
            <a:endParaRPr lang="en-US" altLang="zh-TW" dirty="0" smtClean="0"/>
          </a:p>
          <a:p>
            <a:r>
              <a:rPr lang="en-US" altLang="zh-TW" dirty="0" err="1" smtClean="0"/>
              <a:t>它们依赖于两种常见的虚拟化技术：基于hypervisor的vm和Linux</a:t>
            </a:r>
            <a:r>
              <a:rPr lang="zh-TW" altLang="en-US" dirty="0" smtClean="0"/>
              <a:t> </a:t>
            </a:r>
            <a:r>
              <a:rPr lang="en-US" altLang="zh-TW" sz="1200" dirty="0" smtClean="0">
                <a:solidFill>
                  <a:srgbClr val="FF0000"/>
                </a:solidFill>
                <a:latin typeface="Times New Roman" panose="02020603050405020304" pitchFamily="18" charset="0"/>
                <a:cs typeface="Times New Roman" panose="02020603050405020304" pitchFamily="18" charset="0"/>
              </a:rPr>
              <a:t>containers</a:t>
            </a:r>
            <a:r>
              <a:rPr lang="en-US" altLang="zh-TW" dirty="0" smtClean="0"/>
              <a:t>。</a:t>
            </a:r>
          </a:p>
          <a:p>
            <a:endParaRPr lang="en-US" altLang="zh-TW" dirty="0" smtClean="0"/>
          </a:p>
          <a:p>
            <a:r>
              <a:rPr lang="en-US" altLang="zh-TW" dirty="0" err="1" smtClean="0"/>
              <a:t>我们考虑了Docker</a:t>
            </a:r>
            <a:r>
              <a:rPr lang="zh-TW" altLang="en-US" dirty="0" smtClean="0"/>
              <a:t> </a:t>
            </a:r>
            <a:r>
              <a:rPr lang="en-US" altLang="zh-TW" sz="1200" dirty="0" err="1" smtClean="0">
                <a:solidFill>
                  <a:srgbClr val="FF0000"/>
                </a:solidFill>
                <a:latin typeface="Times New Roman" panose="02020603050405020304" pitchFamily="18" charset="0"/>
                <a:cs typeface="Times New Roman" panose="02020603050405020304" pitchFamily="18" charset="0"/>
              </a:rPr>
              <a:t>containers</a:t>
            </a:r>
            <a:r>
              <a:rPr lang="en-US" altLang="zh-TW" dirty="0" err="1" smtClean="0"/>
              <a:t>和VM，并在我们自己的硬件基础设施上部署了ClearWater</a:t>
            </a:r>
            <a:r>
              <a:rPr lang="zh-TW" altLang="en-US" dirty="0" smtClean="0"/>
              <a:t> </a:t>
            </a:r>
            <a:r>
              <a:rPr lang="en-US" altLang="zh-TW" dirty="0" smtClean="0"/>
              <a:t>software</a:t>
            </a:r>
            <a:r>
              <a:rPr lang="en-US" altLang="zh-TW" baseline="0" dirty="0" smtClean="0"/>
              <a:t> stack</a:t>
            </a:r>
            <a:r>
              <a:rPr lang="en-US" altLang="zh-TW" dirty="0" smtClean="0"/>
              <a:t>。</a:t>
            </a:r>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36</a:t>
            </a:fld>
            <a:endParaRPr lang="zh-TW" altLang="en-US"/>
          </a:p>
        </p:txBody>
      </p:sp>
    </p:spTree>
    <p:extLst>
      <p:ext uri="{BB962C8B-B14F-4D97-AF65-F5344CB8AC3E}">
        <p14:creationId xmlns:p14="http://schemas.microsoft.com/office/powerpoint/2010/main" val="16683066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ffectLst/>
              </a:rPr>
              <a:t>VM</a:t>
            </a:r>
            <a:r>
              <a:rPr lang="zh-CN" altLang="en-US" dirty="0" smtClean="0">
                <a:effectLst/>
              </a:rPr>
              <a:t>是一个虚拟化环境，它允许用户在一台物理机器上模拟多个操作系统和应用程序。</a:t>
            </a:r>
            <a:r>
              <a:rPr lang="en-US" altLang="zh-TW" dirty="0" err="1" smtClean="0"/>
              <a:t>每个vm都利用虚拟化资源，这些资源通过Hypervisor与物理资源进行映射</a:t>
            </a:r>
            <a:r>
              <a:rPr lang="en-US" altLang="zh-TW"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ffectLst/>
              </a:rPr>
              <a:t>Docker </a:t>
            </a:r>
            <a:r>
              <a:rPr lang="en-US" altLang="zh-TW" sz="1200" dirty="0" smtClean="0">
                <a:latin typeface="Times New Roman" panose="02020603050405020304" pitchFamily="18" charset="0"/>
                <a:cs typeface="Times New Roman" panose="02020603050405020304" pitchFamily="18" charset="0"/>
              </a:rPr>
              <a:t>containers</a:t>
            </a:r>
            <a:r>
              <a:rPr lang="zh-CN" altLang="en-US" dirty="0" smtClean="0">
                <a:effectLst/>
              </a:rPr>
              <a:t>是一个开放源码软件，它使代码及其所有依赖项能够快速执行。它是一个轻量级的虚拟化环境，与</a:t>
            </a:r>
            <a:r>
              <a:rPr lang="en-US" altLang="zh-CN" dirty="0" smtClean="0">
                <a:effectLst/>
              </a:rPr>
              <a:t>VMs</a:t>
            </a:r>
            <a:r>
              <a:rPr lang="zh-CN" altLang="en-US" dirty="0" smtClean="0">
                <a:effectLst/>
              </a:rPr>
              <a:t>相比，它有一些很有前途的特性，比如低内存的脚印和启动时间（初始化几秒钟）。</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effectLst/>
            </a:endParaRP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37</a:t>
            </a:fld>
            <a:endParaRPr lang="zh-TW" altLang="en-US"/>
          </a:p>
        </p:txBody>
      </p:sp>
    </p:spTree>
    <p:extLst>
      <p:ext uri="{BB962C8B-B14F-4D97-AF65-F5344CB8AC3E}">
        <p14:creationId xmlns:p14="http://schemas.microsoft.com/office/powerpoint/2010/main" val="42724355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图</a:t>
            </a:r>
            <a:r>
              <a:rPr lang="en-US" altLang="zh-CN" dirty="0" smtClean="0">
                <a:effectLst/>
              </a:rPr>
              <a:t>3.2</a:t>
            </a:r>
            <a:r>
              <a:rPr lang="zh-CN" altLang="en-US" dirty="0" smtClean="0">
                <a:effectLst/>
              </a:rPr>
              <a:t>显示了基于</a:t>
            </a:r>
            <a:r>
              <a:rPr lang="en-US" altLang="zh-CN" dirty="0" smtClean="0">
                <a:effectLst/>
              </a:rPr>
              <a:t>Linux</a:t>
            </a:r>
            <a:r>
              <a:rPr lang="zh-CN" altLang="en-US" dirty="0" smtClean="0">
                <a:effectLst/>
              </a:rPr>
              <a:t>的容器和虚拟机之间的主要区别。</a:t>
            </a: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在基于虚拟机的虚拟化方面，每个虚拟机都需要自己的操作系统，这需要更多的专用资源，并且可能会极大地影响部署的虚拟机的引导过程。基于</a:t>
            </a:r>
            <a:r>
              <a:rPr lang="en-US" altLang="zh-TW" sz="1200" dirty="0" smtClean="0">
                <a:latin typeface="Times New Roman" panose="02020603050405020304" pitchFamily="18" charset="0"/>
                <a:cs typeface="Times New Roman" panose="02020603050405020304" pitchFamily="18" charset="0"/>
              </a:rPr>
              <a:t>containers</a:t>
            </a:r>
            <a:r>
              <a:rPr lang="zh-CN" altLang="en-US" dirty="0" smtClean="0">
                <a:effectLst/>
              </a:rPr>
              <a:t>的虚拟化与基于</a:t>
            </a:r>
            <a:r>
              <a:rPr lang="en-US" altLang="zh-CN" dirty="0" smtClean="0">
                <a:effectLst/>
              </a:rPr>
              <a:t>hypervisor</a:t>
            </a:r>
            <a:r>
              <a:rPr lang="zh-CN" altLang="en-US" dirty="0" smtClean="0">
                <a:effectLst/>
              </a:rPr>
              <a:t>的虚拟化在同一主机上运行多个容器方面类似，但这些</a:t>
            </a:r>
            <a:r>
              <a:rPr lang="en-US" altLang="zh-TW" sz="1200" dirty="0" smtClean="0">
                <a:latin typeface="Times New Roman" panose="02020603050405020304" pitchFamily="18" charset="0"/>
                <a:cs typeface="Times New Roman" panose="02020603050405020304" pitchFamily="18" charset="0"/>
              </a:rPr>
              <a:t>containers</a:t>
            </a:r>
            <a:r>
              <a:rPr lang="zh-CN" altLang="en-US" dirty="0" smtClean="0">
                <a:effectLst/>
              </a:rPr>
              <a:t>共享一个统一的操作系统，从而降低了存储利用率，从而获得了更低的内存占用率，与标准</a:t>
            </a:r>
            <a:r>
              <a:rPr lang="en-US" altLang="zh-CN" dirty="0" err="1" smtClean="0">
                <a:effectLst/>
              </a:rPr>
              <a:t>vm</a:t>
            </a:r>
            <a:r>
              <a:rPr lang="zh-CN" altLang="en-US" dirty="0" smtClean="0">
                <a:effectLst/>
              </a:rPr>
              <a:t>相比，具有更快的启动时间，从而提高了时间效率。简言之，基于</a:t>
            </a:r>
            <a:r>
              <a:rPr lang="en-US" altLang="zh-CN" dirty="0" smtClean="0">
                <a:effectLst/>
              </a:rPr>
              <a:t>Linux</a:t>
            </a:r>
            <a:r>
              <a:rPr lang="zh-CN" altLang="en-US" dirty="0" smtClean="0">
                <a:effectLst/>
              </a:rPr>
              <a:t>的容器是更高效的轻量级虚拟化环境，使它们非常适合于云计算等动态架构</a:t>
            </a:r>
            <a:r>
              <a:rPr lang="en-US" altLang="zh-CN" dirty="0" smtClean="0">
                <a:effectLst/>
              </a:rPr>
              <a:t>[Doc18]</a:t>
            </a:r>
            <a:r>
              <a:rPr lang="zh-CN" altLang="en-US" dirty="0" smtClean="0">
                <a:effectLst/>
              </a:rPr>
              <a:t>。</a:t>
            </a: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在资源分配方面，每个虚拟机都有一个专用的资源量，这意味着在根据每个虚拟机上的工作负载管理可用资源时没有灵活性。与vm不同，Docker容器允许动态资源共享，其中根据每个容器上的工作负载分配给容器的资源。</a:t>
            </a:r>
            <a:endParaRPr lang="zh-CN" altLang="en-US" dirty="0" smtClean="0">
              <a:effectLst/>
            </a:endParaRP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38</a:t>
            </a:fld>
            <a:endParaRPr lang="zh-TW" altLang="en-US"/>
          </a:p>
        </p:txBody>
      </p:sp>
    </p:spTree>
    <p:extLst>
      <p:ext uri="{BB962C8B-B14F-4D97-AF65-F5344CB8AC3E}">
        <p14:creationId xmlns:p14="http://schemas.microsoft.com/office/powerpoint/2010/main" val="36251882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SIPp</a:t>
            </a:r>
            <a:r>
              <a:rPr lang="en-US" altLang="zh-TW" dirty="0" smtClean="0"/>
              <a:t>[sip]</a:t>
            </a:r>
            <a:r>
              <a:rPr lang="en-US" altLang="zh-TW" dirty="0" err="1" smtClean="0"/>
              <a:t>是一个自由源sip流量生成器，具有由Intel公司根据IMS</a:t>
            </a:r>
            <a:r>
              <a:rPr lang="en-US" altLang="zh-TW" dirty="0" smtClean="0"/>
              <a:t>/Next Generation </a:t>
            </a:r>
            <a:r>
              <a:rPr lang="en-US" altLang="zh-TW" dirty="0" err="1" smtClean="0"/>
              <a:t>Networks（NGN）性能基准规范开发的</a:t>
            </a:r>
            <a:r>
              <a:rPr lang="zh-TW" altLang="zh-TW" dirty="0" smtClean="0"/>
              <a:t>內置默認方案文件。</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39</a:t>
            </a:fld>
            <a:endParaRPr lang="zh-TW" altLang="en-US"/>
          </a:p>
        </p:txBody>
      </p:sp>
    </p:spTree>
    <p:extLst>
      <p:ext uri="{BB962C8B-B14F-4D97-AF65-F5344CB8AC3E}">
        <p14:creationId xmlns:p14="http://schemas.microsoft.com/office/powerpoint/2010/main" val="2668295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smtClean="0"/>
              <a:t>我們研究了廣泛引用的VNF原型（即ClearWater）的性能。</a:t>
            </a:r>
            <a:endParaRPr lang="en-US" altLang="zh-TW" dirty="0" smtClean="0"/>
          </a:p>
          <a:p>
            <a:endParaRPr lang="en-US" altLang="zh-TW" dirty="0" smtClean="0"/>
          </a:p>
          <a:p>
            <a:r>
              <a:rPr lang="zh-TW" altLang="zh-TW" dirty="0" smtClean="0"/>
              <a:t>該系統將部署在兩種廣泛使用的虛擬化技術之上：基於Linux</a:t>
            </a:r>
            <a:r>
              <a:rPr lang="zh-TW" altLang="en-US" dirty="0" smtClean="0"/>
              <a:t>的</a:t>
            </a:r>
            <a:r>
              <a:rPr lang="en-US" altLang="zh-TW" dirty="0" smtClean="0"/>
              <a:t>container</a:t>
            </a:r>
            <a:r>
              <a:rPr lang="zh-TW" altLang="zh-TW" dirty="0" smtClean="0"/>
              <a:t>（Docker）和VM。</a:t>
            </a:r>
            <a:endParaRPr lang="en-US" altLang="zh-TW" dirty="0" smtClean="0"/>
          </a:p>
          <a:p>
            <a:endParaRPr lang="en-US" altLang="zh-TW" dirty="0" smtClean="0"/>
          </a:p>
          <a:p>
            <a:r>
              <a:rPr lang="zh-TW" altLang="zh-TW" dirty="0" smtClean="0"/>
              <a:t>該項目旨在根據響應時間和資源利用率，研究不同系統功能（如資源分配，到達率和處理實例數）對系統性能的影響。</a:t>
            </a:r>
            <a:endParaRPr lang="en-US" altLang="zh-TW" dirty="0" smtClean="0"/>
          </a:p>
          <a:p>
            <a:endParaRPr lang="en-US" altLang="zh-TW" dirty="0" smtClean="0"/>
          </a:p>
          <a:p>
            <a:r>
              <a:rPr lang="zh-TW" altLang="zh-TW" dirty="0" smtClean="0"/>
              <a:t>我們考慮兩種眾所周知的方法來導出分析模型：M / M / 1</a:t>
            </a:r>
            <a:r>
              <a:rPr lang="zh-TW" altLang="en-US" dirty="0" smtClean="0"/>
              <a:t>    </a:t>
            </a:r>
            <a:r>
              <a:rPr lang="en-US" altLang="zh-TW" dirty="0" smtClean="0"/>
              <a:t>,</a:t>
            </a:r>
            <a:r>
              <a:rPr lang="zh-TW" altLang="en-US" dirty="0" smtClean="0"/>
              <a:t>   </a:t>
            </a:r>
            <a:r>
              <a:rPr lang="zh-TW" altLang="zh-TW" dirty="0" smtClean="0"/>
              <a:t>M / G / 1和G / G / 1。</a:t>
            </a:r>
            <a:r>
              <a:rPr lang="en-US" altLang="zh-TW" dirty="0" err="1" smtClean="0"/>
              <a:t>實驗結果將為進一步完善和驗證分析模型奠定基礎</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a:t>
            </a:fld>
            <a:endParaRPr lang="zh-TW" altLang="en-US"/>
          </a:p>
        </p:txBody>
      </p:sp>
    </p:spTree>
    <p:extLst>
      <p:ext uri="{BB962C8B-B14F-4D97-AF65-F5344CB8AC3E}">
        <p14:creationId xmlns:p14="http://schemas.microsoft.com/office/powerpoint/2010/main" val="30654302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Wireshark是一个流量捕获和网络分析器</a:t>
            </a:r>
            <a:r>
              <a:rPr lang="en-US" altLang="zh-TW" dirty="0" smtClean="0"/>
              <a:t>。</a:t>
            </a:r>
          </a:p>
          <a:p>
            <a:endParaRPr lang="en-US" altLang="zh-TW" dirty="0" smtClean="0"/>
          </a:p>
          <a:p>
            <a:r>
              <a:rPr lang="en-US" altLang="zh-TW" dirty="0" err="1" smtClean="0"/>
              <a:t>在发送注册请求之前，我们在物理机器上启动了Wireshark，监听VM或Docker</a:t>
            </a:r>
            <a:r>
              <a:rPr lang="en-US" altLang="zh-TW" dirty="0" smtClean="0"/>
              <a:t> </a:t>
            </a:r>
            <a:r>
              <a:rPr lang="en-US" altLang="zh-TW" sz="1200" dirty="0" err="1" smtClean="0">
                <a:latin typeface="Times New Roman" panose="02020603050405020304" pitchFamily="18" charset="0"/>
                <a:cs typeface="Times New Roman" panose="02020603050405020304" pitchFamily="18" charset="0"/>
              </a:rPr>
              <a:t>container</a:t>
            </a:r>
            <a:r>
              <a:rPr lang="en-US" altLang="zh-TW" dirty="0" err="1" smtClean="0"/>
              <a:t>接口</a:t>
            </a:r>
            <a:r>
              <a:rPr lang="en-US" altLang="zh-TW" dirty="0" smtClean="0"/>
              <a:t>。</a:t>
            </a:r>
            <a:r>
              <a:rPr lang="zh-TW" altLang="zh-TW" dirty="0" smtClean="0"/>
              <a:t>隨後對捕獲的流量進行分析，以估計註冊過程中每個涉及組件的實際服務時間。</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40</a:t>
            </a:fld>
            <a:endParaRPr lang="zh-TW" altLang="en-US"/>
          </a:p>
        </p:txBody>
      </p:sp>
    </p:spTree>
    <p:extLst>
      <p:ext uri="{BB962C8B-B14F-4D97-AF65-F5344CB8AC3E}">
        <p14:creationId xmlns:p14="http://schemas.microsoft.com/office/powerpoint/2010/main" val="8624238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smtClean="0">
                <a:effectLst/>
              </a:rPr>
              <a:t>在实验过程中观察到以下参数：</a:t>
            </a:r>
          </a:p>
          <a:p>
            <a:r>
              <a:rPr lang="en-US" altLang="zh-CN" dirty="0" smtClean="0">
                <a:effectLst/>
              </a:rPr>
              <a:t>1.</a:t>
            </a:r>
            <a:r>
              <a:rPr lang="zh-CN" altLang="en-US" sz="1200" kern="1200" dirty="0" smtClean="0">
                <a:solidFill>
                  <a:schemeClr val="tx1"/>
                </a:solidFill>
                <a:effectLst/>
                <a:latin typeface="+mn-lt"/>
                <a:ea typeface="+mn-ea"/>
                <a:cs typeface="+mn-cs"/>
              </a:rPr>
              <a:t>    </a:t>
            </a:r>
            <a:r>
              <a:rPr lang="zh-CN" altLang="en-US" dirty="0" smtClean="0">
                <a:effectLst/>
              </a:rPr>
              <a:t>成功请求的总平均延迟。</a:t>
            </a:r>
            <a:r>
              <a:rPr lang="zh-CN" altLang="en-US" baseline="0" dirty="0" smtClean="0">
                <a:effectLst/>
              </a:rPr>
              <a:t> </a:t>
            </a:r>
            <a:r>
              <a:rPr lang="en-US" altLang="zh-CN" dirty="0" smtClean="0">
                <a:effectLst/>
              </a:rPr>
              <a:t>2.</a:t>
            </a:r>
            <a:r>
              <a:rPr lang="zh-CN" altLang="en-US" sz="1200" kern="1200" dirty="0" smtClean="0">
                <a:solidFill>
                  <a:schemeClr val="tx1"/>
                </a:solidFill>
                <a:effectLst/>
                <a:latin typeface="+mn-lt"/>
                <a:ea typeface="+mn-ea"/>
                <a:cs typeface="+mn-cs"/>
              </a:rPr>
              <a:t>    </a:t>
            </a:r>
            <a:r>
              <a:rPr lang="zh-CN" altLang="en-US" dirty="0" smtClean="0">
                <a:effectLst/>
              </a:rPr>
              <a:t>平均</a:t>
            </a:r>
            <a:r>
              <a:rPr lang="en-US" altLang="zh-CN" dirty="0" smtClean="0">
                <a:effectLst/>
              </a:rPr>
              <a:t>CPU</a:t>
            </a:r>
            <a:r>
              <a:rPr lang="zh-CN" altLang="en-US" dirty="0" smtClean="0">
                <a:effectLst/>
              </a:rPr>
              <a:t>使用率。</a:t>
            </a:r>
            <a:r>
              <a:rPr lang="zh-CN" altLang="en-US" baseline="0" dirty="0" smtClean="0">
                <a:effectLst/>
              </a:rPr>
              <a:t> </a:t>
            </a:r>
            <a:r>
              <a:rPr lang="en-US" altLang="zh-CN" dirty="0" smtClean="0">
                <a:effectLst/>
              </a:rPr>
              <a:t>3.</a:t>
            </a:r>
            <a:r>
              <a:rPr lang="zh-CN" altLang="en-US" sz="1200" kern="1200" dirty="0" smtClean="0">
                <a:solidFill>
                  <a:schemeClr val="tx1"/>
                </a:solidFill>
                <a:effectLst/>
                <a:latin typeface="+mn-lt"/>
                <a:ea typeface="+mn-ea"/>
                <a:cs typeface="+mn-cs"/>
              </a:rPr>
              <a:t>    </a:t>
            </a:r>
            <a:r>
              <a:rPr lang="zh-CN" altLang="en-US" dirty="0" smtClean="0">
                <a:effectLst/>
              </a:rPr>
              <a:t>平均</a:t>
            </a:r>
            <a:r>
              <a:rPr lang="en-US" altLang="zh-CN" dirty="0" smtClean="0">
                <a:effectLst/>
              </a:rPr>
              <a:t>RAM</a:t>
            </a:r>
            <a:r>
              <a:rPr lang="zh-CN" altLang="en-US" dirty="0" smtClean="0">
                <a:effectLst/>
              </a:rPr>
              <a:t>使用量。</a:t>
            </a:r>
            <a:endParaRPr lang="en-US" altLang="zh-CN" dirty="0" smtClean="0">
              <a:effectLst/>
            </a:endParaRPr>
          </a:p>
          <a:p>
            <a:r>
              <a:rPr lang="zh-CN" altLang="en-US" dirty="0" smtClean="0">
                <a:effectLst/>
              </a:rPr>
              <a:t>这些信息有助于描述系统的主要方面：</a:t>
            </a:r>
          </a:p>
          <a:p>
            <a:r>
              <a:rPr lang="en-US" altLang="zh-CN" dirty="0" smtClean="0">
                <a:effectLst/>
              </a:rPr>
              <a:t>1.</a:t>
            </a:r>
            <a:r>
              <a:rPr lang="zh-CN" altLang="en-US" sz="1200" kern="1200" dirty="0" smtClean="0">
                <a:solidFill>
                  <a:schemeClr val="tx1"/>
                </a:solidFill>
                <a:effectLst/>
                <a:latin typeface="+mn-lt"/>
                <a:ea typeface="+mn-ea"/>
                <a:cs typeface="+mn-cs"/>
              </a:rPr>
              <a:t>    </a:t>
            </a:r>
            <a:r>
              <a:rPr lang="zh-CN" altLang="en-US" dirty="0" smtClean="0">
                <a:effectLst/>
              </a:rPr>
              <a:t>系统容量。</a:t>
            </a:r>
            <a:r>
              <a:rPr lang="zh-CN" altLang="en-US" baseline="0" dirty="0" smtClean="0">
                <a:effectLst/>
              </a:rPr>
              <a:t> </a:t>
            </a:r>
            <a:r>
              <a:rPr lang="en-US" altLang="zh-CN" dirty="0" smtClean="0">
                <a:effectLst/>
              </a:rPr>
              <a:t>2.</a:t>
            </a:r>
            <a:r>
              <a:rPr lang="zh-CN" altLang="en-US" sz="1200" kern="1200" dirty="0" smtClean="0">
                <a:solidFill>
                  <a:schemeClr val="tx1"/>
                </a:solidFill>
                <a:effectLst/>
                <a:latin typeface="+mn-lt"/>
                <a:ea typeface="+mn-ea"/>
                <a:cs typeface="+mn-cs"/>
              </a:rPr>
              <a:t>    </a:t>
            </a:r>
            <a:r>
              <a:rPr lang="zh-CN" altLang="en-US" dirty="0" smtClean="0">
                <a:effectLst/>
              </a:rPr>
              <a:t>资源消耗。</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41</a:t>
            </a:fld>
            <a:endParaRPr lang="zh-TW" altLang="en-US"/>
          </a:p>
        </p:txBody>
      </p:sp>
    </p:spTree>
    <p:extLst>
      <p:ext uri="{BB962C8B-B14F-4D97-AF65-F5344CB8AC3E}">
        <p14:creationId xmlns:p14="http://schemas.microsoft.com/office/powerpoint/2010/main" val="42118336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smtClean="0"/>
              <a:t>有很多可用的工具可以用来监视</a:t>
            </a:r>
            <a:r>
              <a:rPr lang="en-US" altLang="zh-CN" dirty="0" smtClean="0"/>
              <a:t>CPU</a:t>
            </a:r>
            <a:r>
              <a:rPr lang="zh-CN" altLang="en-US" dirty="0" smtClean="0"/>
              <a:t>和</a:t>
            </a:r>
            <a:r>
              <a:rPr lang="en-US" altLang="zh-CN" dirty="0" smtClean="0"/>
              <a:t>RAM</a:t>
            </a:r>
            <a:r>
              <a:rPr lang="zh-CN" altLang="en-US" dirty="0" smtClean="0"/>
              <a:t>的使用情况。本项目中使用的工具见表</a:t>
            </a:r>
            <a:r>
              <a:rPr lang="en-US" altLang="zh-CN" dirty="0" smtClean="0"/>
              <a:t>3.1</a:t>
            </a:r>
            <a:r>
              <a:rPr lang="zh-CN" altLang="en-US" dirty="0" smtClean="0"/>
              <a:t>。</a:t>
            </a:r>
            <a:endParaRPr lang="en-US" altLang="zh-CN" dirty="0" smtClean="0"/>
          </a:p>
          <a:p>
            <a:endParaRPr lang="en-US" altLang="zh-CN" dirty="0" smtClean="0"/>
          </a:p>
          <a:p>
            <a:r>
              <a:rPr lang="en-US" altLang="zh-TW" dirty="0" err="1" smtClean="0"/>
              <a:t>sar将显示与RAM状态相关的信息</a:t>
            </a:r>
            <a:endParaRPr lang="en-US" altLang="zh-TW" dirty="0" smtClean="0"/>
          </a:p>
          <a:p>
            <a:r>
              <a:rPr lang="en-US" altLang="zh-TW" dirty="0" err="1" smtClean="0"/>
              <a:t>mpstat将显示某个处理核心数（分配给组件的特定核心数）的CPU报告（每秒钟一次</a:t>
            </a:r>
            <a:r>
              <a:rPr lang="en-US" altLang="zh-TW" dirty="0" smtClean="0"/>
              <a:t>）。</a:t>
            </a:r>
          </a:p>
          <a:p>
            <a:r>
              <a:rPr lang="en-US" altLang="zh-TW" dirty="0" smtClean="0">
                <a:effectLst/>
              </a:rPr>
              <a:t>Docker stats</a:t>
            </a:r>
            <a:r>
              <a:rPr lang="zh-TW" altLang="en-US" dirty="0" smtClean="0">
                <a:effectLst/>
              </a:rPr>
              <a:t>是一个内置的命令，用于</a:t>
            </a:r>
            <a:r>
              <a:rPr lang="en-US" altLang="zh-TW" dirty="0" smtClean="0">
                <a:effectLst/>
              </a:rPr>
              <a:t>Docker</a:t>
            </a:r>
            <a:r>
              <a:rPr lang="zh-TW" altLang="en-US" dirty="0" smtClean="0">
                <a:effectLst/>
              </a:rPr>
              <a:t>容器。默认情况下，它每秒钟显示一次有关</a:t>
            </a:r>
            <a:r>
              <a:rPr lang="en-US" altLang="zh-TW" dirty="0" smtClean="0">
                <a:effectLst/>
              </a:rPr>
              <a:t>CPU</a:t>
            </a:r>
            <a:r>
              <a:rPr lang="zh-TW" altLang="en-US" dirty="0" smtClean="0">
                <a:effectLst/>
              </a:rPr>
              <a:t>和</a:t>
            </a:r>
            <a:r>
              <a:rPr lang="en-US" altLang="zh-TW" dirty="0" smtClean="0">
                <a:effectLst/>
              </a:rPr>
              <a:t>RAM</a:t>
            </a:r>
            <a:r>
              <a:rPr lang="zh-TW" altLang="en-US" dirty="0" smtClean="0">
                <a:effectLst/>
              </a:rPr>
              <a:t>状态的信息。</a:t>
            </a:r>
            <a:endParaRPr lang="en-US" altLang="zh-TW" dirty="0" smtClean="0"/>
          </a:p>
          <a:p>
            <a:endParaRPr lang="en-US" altLang="zh-TW" dirty="0" smtClean="0"/>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42</a:t>
            </a:fld>
            <a:endParaRPr lang="zh-TW" altLang="en-US"/>
          </a:p>
        </p:txBody>
      </p:sp>
    </p:spTree>
    <p:extLst>
      <p:ext uri="{BB962C8B-B14F-4D97-AF65-F5344CB8AC3E}">
        <p14:creationId xmlns:p14="http://schemas.microsoft.com/office/powerpoint/2010/main" val="34178787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在用户注册过程中，有必要仔细观察ClearWater的相关节点之间正在创建和交换的消息</a:t>
            </a:r>
            <a:r>
              <a:rPr lang="en-US" altLang="zh-TW" dirty="0" smtClean="0"/>
              <a:t>。</a:t>
            </a:r>
          </a:p>
          <a:p>
            <a:r>
              <a:rPr lang="en-US" altLang="zh-TW" dirty="0" smtClean="0"/>
              <a:t>图3.3显示了为了成功注册新客户机而交换的SIP对话。</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43</a:t>
            </a:fld>
            <a:endParaRPr lang="zh-TW" altLang="en-US"/>
          </a:p>
        </p:txBody>
      </p:sp>
    </p:spTree>
    <p:extLst>
      <p:ext uri="{BB962C8B-B14F-4D97-AF65-F5344CB8AC3E}">
        <p14:creationId xmlns:p14="http://schemas.microsoft.com/office/powerpoint/2010/main" val="32737518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CN" dirty="0" smtClean="0">
                <a:effectLst/>
              </a:rPr>
              <a:t>1.</a:t>
            </a:r>
            <a:r>
              <a:rPr lang="zh-CN" altLang="en-US" sz="1200" kern="1200" dirty="0" smtClean="0">
                <a:solidFill>
                  <a:schemeClr val="tx1"/>
                </a:solidFill>
                <a:effectLst/>
                <a:latin typeface="+mn-lt"/>
                <a:ea typeface="+mn-ea"/>
                <a:cs typeface="+mn-cs"/>
              </a:rPr>
              <a:t>    </a:t>
            </a:r>
            <a:r>
              <a:rPr lang="en-US" altLang="zh-CN" dirty="0" smtClean="0">
                <a:effectLst/>
              </a:rPr>
              <a:t>Bono</a:t>
            </a:r>
            <a:r>
              <a:rPr lang="zh-CN" altLang="en-US" dirty="0" smtClean="0">
                <a:effectLst/>
              </a:rPr>
              <a:t>从</a:t>
            </a:r>
            <a:r>
              <a:rPr lang="en-US" altLang="zh-CN" dirty="0" smtClean="0">
                <a:effectLst/>
              </a:rPr>
              <a:t>SIP</a:t>
            </a:r>
            <a:r>
              <a:rPr lang="zh-CN" altLang="en-US" dirty="0" smtClean="0">
                <a:effectLst/>
              </a:rPr>
              <a:t>终端接收到</a:t>
            </a:r>
            <a:r>
              <a:rPr lang="en-US" altLang="zh-CN" dirty="0" smtClean="0">
                <a:effectLst/>
              </a:rPr>
              <a:t>SIP </a:t>
            </a:r>
            <a:r>
              <a:rPr lang="en-US" altLang="zh-TW" dirty="0" smtClean="0"/>
              <a:t>register </a:t>
            </a:r>
            <a:r>
              <a:rPr lang="zh-CN" altLang="en-US" dirty="0" smtClean="0">
                <a:effectLst/>
              </a:rPr>
              <a:t>。注册请求将转发给</a:t>
            </a:r>
            <a:r>
              <a:rPr lang="en-US" altLang="zh-CN" dirty="0" smtClean="0">
                <a:effectLst/>
              </a:rPr>
              <a:t>Sprout</a:t>
            </a:r>
            <a:r>
              <a:rPr lang="zh-CN" altLang="en-US" dirty="0" smtClean="0">
                <a:effectLst/>
              </a:rPr>
              <a:t>。</a:t>
            </a:r>
          </a:p>
          <a:p>
            <a:r>
              <a:rPr lang="en-US" altLang="zh-CN" dirty="0" smtClean="0">
                <a:effectLst/>
              </a:rPr>
              <a:t>2.</a:t>
            </a:r>
            <a:r>
              <a:rPr lang="zh-CN" altLang="en-US" sz="1200" kern="1200" dirty="0" smtClean="0">
                <a:solidFill>
                  <a:schemeClr val="tx1"/>
                </a:solidFill>
                <a:effectLst/>
                <a:latin typeface="+mn-lt"/>
                <a:ea typeface="+mn-ea"/>
                <a:cs typeface="+mn-cs"/>
              </a:rPr>
              <a:t>    </a:t>
            </a:r>
            <a:r>
              <a:rPr lang="en-US" altLang="zh-CN" dirty="0" err="1" smtClean="0">
                <a:effectLst/>
              </a:rPr>
              <a:t>sprut</a:t>
            </a:r>
            <a:r>
              <a:rPr lang="zh-CN" altLang="en-US" dirty="0" smtClean="0">
                <a:effectLst/>
              </a:rPr>
              <a:t>向</a:t>
            </a:r>
            <a:r>
              <a:rPr lang="en-US" altLang="zh-CN" dirty="0" smtClean="0">
                <a:effectLst/>
              </a:rPr>
              <a:t>Homestead</a:t>
            </a:r>
            <a:r>
              <a:rPr lang="zh-CN" altLang="en-US" dirty="0" smtClean="0">
                <a:effectLst/>
              </a:rPr>
              <a:t>发送</a:t>
            </a:r>
            <a:r>
              <a:rPr lang="en-US" altLang="zh-CN" dirty="0" smtClean="0">
                <a:effectLst/>
              </a:rPr>
              <a:t>HTTP GET</a:t>
            </a:r>
            <a:r>
              <a:rPr lang="zh-CN" altLang="en-US" dirty="0" smtClean="0">
                <a:effectLst/>
              </a:rPr>
              <a:t>消息以检索身份验证凭据。</a:t>
            </a:r>
          </a:p>
          <a:p>
            <a:r>
              <a:rPr lang="en-US" altLang="zh-CN" dirty="0" smtClean="0">
                <a:effectLst/>
              </a:rPr>
              <a:t>3.</a:t>
            </a:r>
            <a:r>
              <a:rPr lang="zh-CN" altLang="en-US" sz="1200" kern="1200" dirty="0" smtClean="0">
                <a:solidFill>
                  <a:schemeClr val="tx1"/>
                </a:solidFill>
                <a:effectLst/>
                <a:latin typeface="+mn-lt"/>
                <a:ea typeface="+mn-ea"/>
                <a:cs typeface="+mn-cs"/>
              </a:rPr>
              <a:t>    </a:t>
            </a:r>
            <a:r>
              <a:rPr lang="zh-CN" altLang="en-US" dirty="0" smtClean="0">
                <a:effectLst/>
              </a:rPr>
              <a:t>由于我们没有任何外部</a:t>
            </a:r>
            <a:r>
              <a:rPr lang="en-US" altLang="zh-CN" dirty="0" smtClean="0">
                <a:effectLst/>
              </a:rPr>
              <a:t>HSS</a:t>
            </a:r>
            <a:r>
              <a:rPr lang="zh-CN" altLang="en-US" dirty="0" smtClean="0">
                <a:effectLst/>
              </a:rPr>
              <a:t>，</a:t>
            </a:r>
            <a:r>
              <a:rPr lang="en-US" altLang="zh-CN" dirty="0" err="1" smtClean="0">
                <a:effectLst/>
              </a:rPr>
              <a:t>homestad</a:t>
            </a:r>
            <a:r>
              <a:rPr lang="zh-CN" altLang="en-US" dirty="0" smtClean="0">
                <a:effectLst/>
              </a:rPr>
              <a:t>将负责计算认证向量（</a:t>
            </a:r>
            <a:r>
              <a:rPr lang="en-US" altLang="zh-CN" dirty="0" smtClean="0">
                <a:effectLst/>
              </a:rPr>
              <a:t>AV</a:t>
            </a:r>
            <a:r>
              <a:rPr lang="zh-CN" altLang="en-US" dirty="0" smtClean="0">
                <a:effectLst/>
              </a:rPr>
              <a:t>）并生成所需的认证参数。</a:t>
            </a:r>
          </a:p>
          <a:p>
            <a:r>
              <a:rPr lang="en-US" altLang="zh-CN" dirty="0" smtClean="0">
                <a:effectLst/>
              </a:rPr>
              <a:t>4.</a:t>
            </a:r>
            <a:r>
              <a:rPr lang="zh-CN" altLang="en-US" sz="1200" kern="1200" dirty="0" smtClean="0">
                <a:solidFill>
                  <a:schemeClr val="tx1"/>
                </a:solidFill>
                <a:effectLst/>
                <a:latin typeface="+mn-lt"/>
                <a:ea typeface="+mn-ea"/>
                <a:cs typeface="+mn-cs"/>
              </a:rPr>
              <a:t>    </a:t>
            </a:r>
            <a:r>
              <a:rPr lang="en-US" altLang="zh-CN" dirty="0" smtClean="0">
                <a:effectLst/>
              </a:rPr>
              <a:t>HTTP 200</a:t>
            </a:r>
            <a:r>
              <a:rPr lang="zh-CN" altLang="en-US" dirty="0" smtClean="0">
                <a:effectLst/>
              </a:rPr>
              <a:t>被转发回</a:t>
            </a:r>
            <a:r>
              <a:rPr lang="en-US" altLang="zh-CN" dirty="0" smtClean="0">
                <a:effectLst/>
              </a:rPr>
              <a:t>Sprout</a:t>
            </a:r>
            <a:r>
              <a:rPr lang="zh-CN" altLang="en-US" dirty="0" smtClean="0">
                <a:effectLst/>
              </a:rPr>
              <a:t>并附带身份验证参数。</a:t>
            </a:r>
          </a:p>
          <a:p>
            <a:r>
              <a:rPr lang="en-US" altLang="zh-CN" dirty="0" smtClean="0">
                <a:effectLst/>
              </a:rPr>
              <a:t>5.</a:t>
            </a:r>
            <a:r>
              <a:rPr lang="zh-CN" altLang="en-US" sz="1200" kern="1200" dirty="0" smtClean="0">
                <a:solidFill>
                  <a:schemeClr val="tx1"/>
                </a:solidFill>
                <a:effectLst/>
                <a:latin typeface="+mn-lt"/>
                <a:ea typeface="+mn-ea"/>
                <a:cs typeface="+mn-cs"/>
              </a:rPr>
              <a:t>    </a:t>
            </a:r>
            <a:r>
              <a:rPr lang="en-US" altLang="zh-CN" dirty="0" smtClean="0">
                <a:effectLst/>
              </a:rPr>
              <a:t>Sprouts</a:t>
            </a:r>
            <a:r>
              <a:rPr lang="zh-CN" altLang="en-US" dirty="0" smtClean="0">
                <a:effectLst/>
              </a:rPr>
              <a:t>向</a:t>
            </a:r>
            <a:r>
              <a:rPr lang="en-US" altLang="zh-CN" dirty="0" smtClean="0">
                <a:effectLst/>
              </a:rPr>
              <a:t>Bono</a:t>
            </a:r>
            <a:r>
              <a:rPr lang="zh-CN" altLang="en-US" dirty="0" smtClean="0">
                <a:effectLst/>
              </a:rPr>
              <a:t>发送</a:t>
            </a:r>
            <a:r>
              <a:rPr lang="en-US" altLang="zh-CN" dirty="0" smtClean="0">
                <a:effectLst/>
              </a:rPr>
              <a:t>SIP 401</a:t>
            </a:r>
            <a:r>
              <a:rPr lang="zh-CN" altLang="en-US" dirty="0" smtClean="0">
                <a:effectLst/>
              </a:rPr>
              <a:t>未经授权的消息，要求用户提供其安全参数并计算质询响应。</a:t>
            </a:r>
          </a:p>
          <a:p>
            <a:r>
              <a:rPr lang="en-US" altLang="zh-CN" dirty="0" smtClean="0">
                <a:effectLst/>
              </a:rPr>
              <a:t>6.</a:t>
            </a:r>
            <a:r>
              <a:rPr lang="zh-CN" altLang="en-US" sz="1200" kern="1200" dirty="0" smtClean="0">
                <a:solidFill>
                  <a:schemeClr val="tx1"/>
                </a:solidFill>
                <a:effectLst/>
                <a:latin typeface="+mn-lt"/>
                <a:ea typeface="+mn-ea"/>
                <a:cs typeface="+mn-cs"/>
              </a:rPr>
              <a:t>    </a:t>
            </a:r>
            <a:r>
              <a:rPr lang="zh-CN" altLang="en-US" dirty="0" smtClean="0">
                <a:effectLst/>
              </a:rPr>
              <a:t>由于</a:t>
            </a:r>
            <a:r>
              <a:rPr lang="en-US" altLang="zh-CN" dirty="0" smtClean="0">
                <a:effectLst/>
              </a:rPr>
              <a:t>SIP</a:t>
            </a:r>
            <a:r>
              <a:rPr lang="zh-CN" altLang="en-US" dirty="0" smtClean="0">
                <a:effectLst/>
              </a:rPr>
              <a:t>终端具有密钥，因此它可以对网络进行身份验证，计算所需的响应，并用计算出的值再次向</a:t>
            </a:r>
            <a:r>
              <a:rPr lang="en-US" altLang="zh-CN" dirty="0" smtClean="0">
                <a:effectLst/>
              </a:rPr>
              <a:t>IMS</a:t>
            </a:r>
            <a:r>
              <a:rPr lang="zh-CN" altLang="en-US" dirty="0" smtClean="0">
                <a:effectLst/>
              </a:rPr>
              <a:t>系统发送</a:t>
            </a:r>
            <a:r>
              <a:rPr lang="en-US" altLang="zh-CN" dirty="0" smtClean="0">
                <a:effectLst/>
              </a:rPr>
              <a:t>SIP</a:t>
            </a:r>
            <a:r>
              <a:rPr lang="zh-CN" altLang="en-US" dirty="0" smtClean="0">
                <a:effectLst/>
              </a:rPr>
              <a:t>寄存器。</a:t>
            </a:r>
          </a:p>
          <a:p>
            <a:r>
              <a:rPr lang="en-US" altLang="zh-CN" dirty="0" smtClean="0">
                <a:effectLst/>
              </a:rPr>
              <a:t>7.</a:t>
            </a:r>
            <a:r>
              <a:rPr lang="zh-CN" altLang="en-US" sz="1200" kern="1200" dirty="0" smtClean="0">
                <a:solidFill>
                  <a:schemeClr val="tx1"/>
                </a:solidFill>
                <a:effectLst/>
                <a:latin typeface="+mn-lt"/>
                <a:ea typeface="+mn-ea"/>
                <a:cs typeface="+mn-cs"/>
              </a:rPr>
              <a:t>    </a:t>
            </a:r>
            <a:r>
              <a:rPr lang="zh-CN" altLang="en-US" dirty="0" smtClean="0">
                <a:effectLst/>
              </a:rPr>
              <a:t>消息将遵循与前两个阶段相同的过程，只是</a:t>
            </a:r>
            <a:r>
              <a:rPr lang="en-US" altLang="zh-CN" dirty="0" smtClean="0">
                <a:effectLst/>
              </a:rPr>
              <a:t>Homestead</a:t>
            </a:r>
            <a:r>
              <a:rPr lang="zh-CN" altLang="en-US" dirty="0" smtClean="0">
                <a:effectLst/>
              </a:rPr>
              <a:t>将检查用户响应是否等于</a:t>
            </a:r>
            <a:r>
              <a:rPr lang="en-US" altLang="zh-CN" dirty="0" smtClean="0">
                <a:effectLst/>
              </a:rPr>
              <a:t>Homestead</a:t>
            </a:r>
            <a:r>
              <a:rPr lang="zh-CN" altLang="en-US" dirty="0" smtClean="0">
                <a:effectLst/>
              </a:rPr>
              <a:t>在第一阶段计算的响应。如果这两个值相等，那么将对用户进行身份验证，并通过</a:t>
            </a:r>
            <a:r>
              <a:rPr lang="en-US" altLang="zh-CN" dirty="0" smtClean="0">
                <a:effectLst/>
              </a:rPr>
              <a:t>Bono</a:t>
            </a:r>
            <a:r>
              <a:rPr lang="zh-CN" altLang="en-US" dirty="0" smtClean="0">
                <a:effectLst/>
              </a:rPr>
              <a:t>将</a:t>
            </a:r>
            <a:r>
              <a:rPr lang="en-US" altLang="zh-CN" dirty="0" smtClean="0">
                <a:effectLst/>
              </a:rPr>
              <a:t>200ok</a:t>
            </a:r>
            <a:r>
              <a:rPr lang="zh-CN" altLang="en-US" dirty="0" smtClean="0">
                <a:effectLst/>
              </a:rPr>
              <a:t>消息转发回订户。</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44</a:t>
            </a:fld>
            <a:endParaRPr lang="zh-TW" altLang="en-US"/>
          </a:p>
        </p:txBody>
      </p:sp>
    </p:spTree>
    <p:extLst>
      <p:ext uri="{BB962C8B-B14F-4D97-AF65-F5344CB8AC3E}">
        <p14:creationId xmlns:p14="http://schemas.microsoft.com/office/powerpoint/2010/main" val="26077794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为了方便SIP对话到排队网络的映射，将呼叫流分为四个阶段。SIP对话由以下消息组成</a:t>
            </a:r>
            <a:r>
              <a:rPr lang="en-US" altLang="zh-TW" dirty="0" smtClean="0"/>
              <a:t>：</a:t>
            </a:r>
          </a:p>
          <a:p>
            <a:r>
              <a:rPr lang="en-US" altLang="zh-CN" dirty="0" smtClean="0">
                <a:effectLst/>
              </a:rPr>
              <a:t>1.</a:t>
            </a:r>
            <a:r>
              <a:rPr lang="zh-CN" altLang="en-US" sz="1200" kern="1200" dirty="0" smtClean="0">
                <a:solidFill>
                  <a:schemeClr val="tx1"/>
                </a:solidFill>
                <a:effectLst/>
                <a:latin typeface="+mn-lt"/>
                <a:ea typeface="+mn-ea"/>
                <a:cs typeface="+mn-cs"/>
              </a:rPr>
              <a:t>    </a:t>
            </a:r>
            <a:r>
              <a:rPr lang="en-US" altLang="zh-CN" dirty="0" smtClean="0">
                <a:effectLst/>
              </a:rPr>
              <a:t>Bono</a:t>
            </a:r>
            <a:r>
              <a:rPr lang="zh-CN" altLang="en-US" dirty="0" smtClean="0">
                <a:effectLst/>
              </a:rPr>
              <a:t>从</a:t>
            </a:r>
            <a:r>
              <a:rPr lang="en-US" altLang="zh-CN" dirty="0" smtClean="0">
                <a:effectLst/>
              </a:rPr>
              <a:t>SIP</a:t>
            </a:r>
            <a:r>
              <a:rPr lang="zh-CN" altLang="en-US" dirty="0" smtClean="0">
                <a:effectLst/>
              </a:rPr>
              <a:t>终端接收到</a:t>
            </a:r>
            <a:r>
              <a:rPr lang="en-US" altLang="zh-CN" dirty="0" smtClean="0">
                <a:effectLst/>
              </a:rPr>
              <a:t>SIP </a:t>
            </a:r>
            <a:r>
              <a:rPr lang="en-US" altLang="zh-TW" dirty="0" smtClean="0"/>
              <a:t>register </a:t>
            </a:r>
            <a:r>
              <a:rPr lang="zh-CN" altLang="en-US" dirty="0" smtClean="0">
                <a:effectLst/>
              </a:rPr>
              <a:t>。注册请求将转发给</a:t>
            </a:r>
            <a:r>
              <a:rPr lang="en-US" altLang="zh-CN" dirty="0" smtClean="0">
                <a:effectLst/>
              </a:rPr>
              <a:t>Sprout</a:t>
            </a:r>
            <a:r>
              <a:rPr lang="zh-CN" altLang="en-US" dirty="0" smtClean="0">
                <a:effectLst/>
              </a:rPr>
              <a:t>。</a:t>
            </a:r>
          </a:p>
          <a:p>
            <a:r>
              <a:rPr lang="en-US" altLang="zh-CN" dirty="0" smtClean="0">
                <a:effectLst/>
              </a:rPr>
              <a:t>2.</a:t>
            </a:r>
            <a:r>
              <a:rPr lang="zh-CN" altLang="en-US" sz="1200" kern="1200" dirty="0" smtClean="0">
                <a:solidFill>
                  <a:schemeClr val="tx1"/>
                </a:solidFill>
                <a:effectLst/>
                <a:latin typeface="+mn-lt"/>
                <a:ea typeface="+mn-ea"/>
                <a:cs typeface="+mn-cs"/>
              </a:rPr>
              <a:t>    </a:t>
            </a:r>
            <a:r>
              <a:rPr lang="en-US" altLang="zh-CN" dirty="0" err="1" smtClean="0">
                <a:effectLst/>
              </a:rPr>
              <a:t>sprut</a:t>
            </a:r>
            <a:r>
              <a:rPr lang="zh-CN" altLang="en-US" dirty="0" smtClean="0">
                <a:effectLst/>
              </a:rPr>
              <a:t>向</a:t>
            </a:r>
            <a:r>
              <a:rPr lang="en-US" altLang="zh-CN" dirty="0" smtClean="0">
                <a:effectLst/>
              </a:rPr>
              <a:t>Homestead</a:t>
            </a:r>
            <a:r>
              <a:rPr lang="zh-CN" altLang="en-US" dirty="0" smtClean="0">
                <a:effectLst/>
              </a:rPr>
              <a:t>发送</a:t>
            </a:r>
            <a:r>
              <a:rPr lang="en-US" altLang="zh-CN" dirty="0" smtClean="0">
                <a:effectLst/>
              </a:rPr>
              <a:t>HTTP GET</a:t>
            </a:r>
            <a:r>
              <a:rPr lang="zh-CN" altLang="en-US" dirty="0" smtClean="0">
                <a:effectLst/>
              </a:rPr>
              <a:t>消息以检索身份验证凭据。</a:t>
            </a:r>
          </a:p>
          <a:p>
            <a:r>
              <a:rPr lang="en-US" altLang="zh-CN" dirty="0" smtClean="0">
                <a:effectLst/>
              </a:rPr>
              <a:t>3.</a:t>
            </a:r>
            <a:r>
              <a:rPr lang="zh-CN" altLang="en-US" sz="1200" kern="1200" dirty="0" smtClean="0">
                <a:solidFill>
                  <a:schemeClr val="tx1"/>
                </a:solidFill>
                <a:effectLst/>
                <a:latin typeface="+mn-lt"/>
                <a:ea typeface="+mn-ea"/>
                <a:cs typeface="+mn-cs"/>
              </a:rPr>
              <a:t>    </a:t>
            </a:r>
            <a:r>
              <a:rPr lang="zh-CN" altLang="en-US" dirty="0" smtClean="0">
                <a:effectLst/>
              </a:rPr>
              <a:t>由于我们没有任何外部</a:t>
            </a:r>
            <a:r>
              <a:rPr lang="en-US" altLang="zh-CN" dirty="0" smtClean="0">
                <a:effectLst/>
              </a:rPr>
              <a:t>HSS</a:t>
            </a:r>
            <a:r>
              <a:rPr lang="zh-CN" altLang="en-US" dirty="0" smtClean="0">
                <a:effectLst/>
              </a:rPr>
              <a:t>，</a:t>
            </a:r>
            <a:r>
              <a:rPr lang="en-US" altLang="zh-CN" dirty="0" smtClean="0">
                <a:effectLst/>
              </a:rPr>
              <a:t>homestead</a:t>
            </a:r>
            <a:r>
              <a:rPr lang="zh-CN" altLang="en-US" dirty="0" smtClean="0">
                <a:effectLst/>
              </a:rPr>
              <a:t>将负责计算认证向量（</a:t>
            </a:r>
            <a:r>
              <a:rPr lang="en-US" altLang="zh-CN" dirty="0" smtClean="0">
                <a:effectLst/>
              </a:rPr>
              <a:t>AV</a:t>
            </a:r>
            <a:r>
              <a:rPr lang="zh-CN" altLang="en-US" dirty="0" smtClean="0">
                <a:effectLst/>
              </a:rPr>
              <a:t>）并生成所需的认证参数。</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45</a:t>
            </a:fld>
            <a:endParaRPr lang="zh-TW" altLang="en-US"/>
          </a:p>
        </p:txBody>
      </p:sp>
    </p:spTree>
    <p:extLst>
      <p:ext uri="{BB962C8B-B14F-4D97-AF65-F5344CB8AC3E}">
        <p14:creationId xmlns:p14="http://schemas.microsoft.com/office/powerpoint/2010/main" val="19271060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CN" dirty="0" smtClean="0">
                <a:effectLst/>
              </a:rPr>
              <a:t>4.</a:t>
            </a:r>
            <a:r>
              <a:rPr lang="zh-CN" altLang="en-US" sz="1200" kern="1200" dirty="0" smtClean="0">
                <a:solidFill>
                  <a:schemeClr val="tx1"/>
                </a:solidFill>
                <a:effectLst/>
                <a:latin typeface="+mn-lt"/>
                <a:ea typeface="+mn-ea"/>
                <a:cs typeface="+mn-cs"/>
              </a:rPr>
              <a:t>    </a:t>
            </a:r>
            <a:r>
              <a:rPr lang="en-US" altLang="zh-CN" dirty="0" smtClean="0">
                <a:effectLst/>
              </a:rPr>
              <a:t>HTTP 200</a:t>
            </a:r>
            <a:r>
              <a:rPr lang="zh-CN" altLang="en-US" dirty="0" smtClean="0">
                <a:effectLst/>
              </a:rPr>
              <a:t>被转发回</a:t>
            </a:r>
            <a:r>
              <a:rPr lang="en-US" altLang="zh-CN" dirty="0" smtClean="0">
                <a:effectLst/>
              </a:rPr>
              <a:t>Sprout</a:t>
            </a:r>
            <a:r>
              <a:rPr lang="zh-CN" altLang="en-US" dirty="0" smtClean="0">
                <a:effectLst/>
              </a:rPr>
              <a:t>并附带身份验证参数。</a:t>
            </a:r>
          </a:p>
          <a:p>
            <a:r>
              <a:rPr lang="en-US" altLang="zh-CN" dirty="0" smtClean="0">
                <a:effectLst/>
              </a:rPr>
              <a:t>5.</a:t>
            </a:r>
            <a:r>
              <a:rPr lang="zh-CN" altLang="en-US" sz="1200" kern="1200" dirty="0" smtClean="0">
                <a:solidFill>
                  <a:schemeClr val="tx1"/>
                </a:solidFill>
                <a:effectLst/>
                <a:latin typeface="+mn-lt"/>
                <a:ea typeface="+mn-ea"/>
                <a:cs typeface="+mn-cs"/>
              </a:rPr>
              <a:t>    </a:t>
            </a:r>
            <a:r>
              <a:rPr lang="en-US" altLang="zh-CN" dirty="0" smtClean="0">
                <a:effectLst/>
              </a:rPr>
              <a:t>Sprouts</a:t>
            </a:r>
            <a:r>
              <a:rPr lang="zh-CN" altLang="en-US" dirty="0" smtClean="0">
                <a:effectLst/>
              </a:rPr>
              <a:t>向</a:t>
            </a:r>
            <a:r>
              <a:rPr lang="en-US" altLang="zh-CN" dirty="0" smtClean="0">
                <a:effectLst/>
              </a:rPr>
              <a:t>Bono</a:t>
            </a:r>
            <a:r>
              <a:rPr lang="zh-CN" altLang="en-US" dirty="0" smtClean="0">
                <a:effectLst/>
              </a:rPr>
              <a:t>发送</a:t>
            </a:r>
            <a:r>
              <a:rPr lang="en-US" altLang="zh-CN" dirty="0" smtClean="0">
                <a:effectLst/>
              </a:rPr>
              <a:t>SIP 401</a:t>
            </a:r>
            <a:r>
              <a:rPr lang="zh-CN" altLang="en-US" dirty="0" smtClean="0">
                <a:effectLst/>
              </a:rPr>
              <a:t>未经授权的消息，要求用户提供其安全参数并计算质询响应。</a:t>
            </a:r>
          </a:p>
          <a:p>
            <a:r>
              <a:rPr lang="en-US" altLang="zh-CN" dirty="0" smtClean="0">
                <a:effectLst/>
              </a:rPr>
              <a:t>6.</a:t>
            </a:r>
            <a:r>
              <a:rPr lang="zh-CN" altLang="en-US" sz="1200" kern="1200" dirty="0" smtClean="0">
                <a:solidFill>
                  <a:schemeClr val="tx1"/>
                </a:solidFill>
                <a:effectLst/>
                <a:latin typeface="+mn-lt"/>
                <a:ea typeface="+mn-ea"/>
                <a:cs typeface="+mn-cs"/>
              </a:rPr>
              <a:t>    </a:t>
            </a:r>
            <a:r>
              <a:rPr lang="zh-CN" altLang="en-US" dirty="0" smtClean="0">
                <a:effectLst/>
              </a:rPr>
              <a:t>由于</a:t>
            </a:r>
            <a:r>
              <a:rPr lang="en-US" altLang="zh-CN" dirty="0" smtClean="0">
                <a:effectLst/>
              </a:rPr>
              <a:t>SIP</a:t>
            </a:r>
            <a:r>
              <a:rPr lang="zh-CN" altLang="en-US" dirty="0" smtClean="0">
                <a:effectLst/>
              </a:rPr>
              <a:t>终端具有密钥，因此它可以对网络进行身份验证，计算所需的响应，并用计算出的值再次向</a:t>
            </a:r>
            <a:r>
              <a:rPr lang="en-US" altLang="zh-CN" dirty="0" smtClean="0">
                <a:effectLst/>
              </a:rPr>
              <a:t>IMS</a:t>
            </a:r>
            <a:r>
              <a:rPr lang="zh-CN" altLang="en-US" dirty="0" smtClean="0">
                <a:effectLst/>
              </a:rPr>
              <a:t>系统发送</a:t>
            </a:r>
            <a:r>
              <a:rPr lang="en-US" altLang="zh-CN" dirty="0" smtClean="0">
                <a:effectLst/>
              </a:rPr>
              <a:t>SIP</a:t>
            </a:r>
            <a:r>
              <a:rPr lang="zh-CN" altLang="en-US" dirty="0" smtClean="0">
                <a:effectLst/>
              </a:rPr>
              <a:t>寄存器。</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46</a:t>
            </a:fld>
            <a:endParaRPr lang="zh-TW" altLang="en-US"/>
          </a:p>
        </p:txBody>
      </p:sp>
    </p:spTree>
    <p:extLst>
      <p:ext uri="{BB962C8B-B14F-4D97-AF65-F5344CB8AC3E}">
        <p14:creationId xmlns:p14="http://schemas.microsoft.com/office/powerpoint/2010/main" val="13010536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ffectLst/>
              </a:rPr>
              <a:t>7.</a:t>
            </a:r>
            <a:r>
              <a:rPr lang="zh-CN" altLang="en-US" sz="1200" kern="1200" dirty="0" smtClean="0">
                <a:solidFill>
                  <a:schemeClr val="tx1"/>
                </a:solidFill>
                <a:effectLst/>
                <a:latin typeface="+mn-lt"/>
                <a:ea typeface="+mn-ea"/>
                <a:cs typeface="+mn-cs"/>
              </a:rPr>
              <a:t>    </a:t>
            </a:r>
            <a:r>
              <a:rPr lang="zh-CN" altLang="en-US" dirty="0" smtClean="0">
                <a:effectLst/>
              </a:rPr>
              <a:t>消息将遵循与前两个阶段相同的过程，只是</a:t>
            </a:r>
            <a:r>
              <a:rPr lang="en-US" altLang="zh-CN" dirty="0" smtClean="0">
                <a:effectLst/>
              </a:rPr>
              <a:t>Homestead</a:t>
            </a:r>
            <a:r>
              <a:rPr lang="zh-CN" altLang="en-US" dirty="0" smtClean="0">
                <a:effectLst/>
              </a:rPr>
              <a:t>将检查用户响应是否等于</a:t>
            </a:r>
            <a:r>
              <a:rPr lang="en-US" altLang="zh-CN" dirty="0" smtClean="0">
                <a:effectLst/>
              </a:rPr>
              <a:t>Homestead</a:t>
            </a:r>
            <a:r>
              <a:rPr lang="zh-CN" altLang="en-US" dirty="0" smtClean="0">
                <a:effectLst/>
              </a:rPr>
              <a:t>在第一阶段计算的响应。如果这两个值相等，那么将对用户进行身份验证，并通过</a:t>
            </a:r>
            <a:r>
              <a:rPr lang="en-US" altLang="zh-CN" dirty="0" smtClean="0">
                <a:effectLst/>
              </a:rPr>
              <a:t>Bono</a:t>
            </a:r>
            <a:r>
              <a:rPr lang="zh-CN" altLang="en-US" dirty="0" smtClean="0">
                <a:effectLst/>
              </a:rPr>
              <a:t>将</a:t>
            </a:r>
            <a:r>
              <a:rPr lang="en-US" altLang="zh-CN" dirty="0" smtClean="0">
                <a:effectLst/>
              </a:rPr>
              <a:t>200ok</a:t>
            </a:r>
            <a:r>
              <a:rPr lang="zh-CN" altLang="en-US" dirty="0" smtClean="0">
                <a:effectLst/>
              </a:rPr>
              <a:t>消息转发回订户。</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47</a:t>
            </a:fld>
            <a:endParaRPr lang="zh-TW" altLang="en-US"/>
          </a:p>
        </p:txBody>
      </p:sp>
    </p:spTree>
    <p:extLst>
      <p:ext uri="{BB962C8B-B14F-4D97-AF65-F5344CB8AC3E}">
        <p14:creationId xmlns:p14="http://schemas.microsoft.com/office/powerpoint/2010/main" val="28887724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dirty="0" smtClean="0"/>
              <a:t>試驗台規格</a:t>
            </a: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为了进行实验测试，我们使用了两台物理机器，其性能如表</a:t>
            </a:r>
            <a:r>
              <a:rPr lang="en-US" altLang="zh-CN" dirty="0" smtClean="0">
                <a:effectLst/>
              </a:rPr>
              <a:t>3.2</a:t>
            </a:r>
            <a:r>
              <a:rPr lang="zh-CN" altLang="en-US" dirty="0" smtClean="0">
                <a:effectLst/>
              </a:rPr>
              <a:t>所示。</a:t>
            </a: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第一台机器专用于部署</a:t>
            </a:r>
            <a:r>
              <a:rPr lang="en-US" altLang="zh-CN" dirty="0" smtClean="0">
                <a:effectLst/>
              </a:rPr>
              <a:t>Docker</a:t>
            </a:r>
            <a:r>
              <a:rPr lang="zh-CN" altLang="en-US" dirty="0" smtClean="0">
                <a:effectLst/>
              </a:rPr>
              <a:t>容器环境，而另一台则用于托管</a:t>
            </a:r>
            <a:r>
              <a:rPr lang="en-US" altLang="zh-CN" dirty="0" smtClean="0">
                <a:effectLst/>
              </a:rPr>
              <a:t>VMs</a:t>
            </a:r>
            <a:r>
              <a:rPr lang="zh-CN" altLang="en-US" dirty="0" smtClean="0">
                <a:effectLst/>
              </a:rPr>
              <a:t>环境。</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48</a:t>
            </a:fld>
            <a:endParaRPr lang="zh-TW" altLang="en-US"/>
          </a:p>
        </p:txBody>
      </p:sp>
    </p:spTree>
    <p:extLst>
      <p:ext uri="{BB962C8B-B14F-4D97-AF65-F5344CB8AC3E}">
        <p14:creationId xmlns:p14="http://schemas.microsoft.com/office/powerpoint/2010/main" val="28061176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smtClean="0"/>
              <a:t>第一台機器在處理能力和內存容量方面具有更高的功能，但是當為服務組件分配物理資源時，我們為每個VM和容器分配了相同的數量，以確保兩次部署之間的計算能力保持一致 。</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49</a:t>
            </a:fld>
            <a:endParaRPr lang="zh-TW" altLang="en-US"/>
          </a:p>
        </p:txBody>
      </p:sp>
    </p:spTree>
    <p:extLst>
      <p:ext uri="{BB962C8B-B14F-4D97-AF65-F5344CB8AC3E}">
        <p14:creationId xmlns:p14="http://schemas.microsoft.com/office/powerpoint/2010/main" val="3824551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smtClean="0"/>
              <a:t>移動和寬帶訂戶的數量不斷增加，因此必須採用一種新技術，旨在克服傳統網絡</a:t>
            </a:r>
            <a:r>
              <a:rPr lang="zh-TW" altLang="en-US" dirty="0" smtClean="0"/>
              <a:t> 關於</a:t>
            </a:r>
            <a:r>
              <a:rPr lang="en-US" altLang="zh-TW" dirty="0" smtClean="0"/>
              <a:t>(</a:t>
            </a:r>
            <a:r>
              <a:rPr lang="en-US" altLang="zh-TW" sz="1200" dirty="0" smtClean="0">
                <a:latin typeface="Times New Roman" panose="02020603050405020304" pitchFamily="18" charset="0"/>
                <a:cs typeface="Times New Roman" panose="02020603050405020304" pitchFamily="18" charset="0"/>
              </a:rPr>
              <a:t>respect to)</a:t>
            </a:r>
            <a:r>
              <a:rPr lang="zh-TW" altLang="en-US" sz="1200" dirty="0" smtClean="0">
                <a:latin typeface="Times New Roman" panose="02020603050405020304" pitchFamily="18" charset="0"/>
                <a:cs typeface="Times New Roman" panose="02020603050405020304" pitchFamily="18" charset="0"/>
              </a:rPr>
              <a:t> </a:t>
            </a:r>
            <a:r>
              <a:rPr lang="zh-TW" altLang="zh-TW" dirty="0" smtClean="0"/>
              <a:t>可伸縮性，成本，資源管理和網絡基礎結構複雜性方面的局限性。</a:t>
            </a:r>
            <a:endParaRPr lang="en-US" altLang="zh-TW" dirty="0" smtClean="0"/>
          </a:p>
          <a:p>
            <a:endParaRPr lang="en-US" altLang="zh-TW" dirty="0" smtClean="0"/>
          </a:p>
          <a:p>
            <a:r>
              <a:rPr lang="en-US" altLang="zh-TW" dirty="0" smtClean="0"/>
              <a:t>为了提高网络性能，世界上一些主要的服务提供商在2012年10月与欧洲电信标准协会（ETSI）合作，首次引入了NFV的概念，它们广泛使用NFs类的网络地址转换（NAT）或防火墙。</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5</a:t>
            </a:fld>
            <a:endParaRPr lang="zh-TW" altLang="en-US"/>
          </a:p>
        </p:txBody>
      </p:sp>
    </p:spTree>
    <p:extLst>
      <p:ext uri="{BB962C8B-B14F-4D97-AF65-F5344CB8AC3E}">
        <p14:creationId xmlns:p14="http://schemas.microsoft.com/office/powerpoint/2010/main" val="21116515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在Docker容器上部署ClearWater的整个过程可以在</a:t>
            </a:r>
            <a:r>
              <a:rPr lang="en-US" altLang="zh-TW" dirty="0" smtClean="0"/>
              <a:t>[</a:t>
            </a:r>
            <a:r>
              <a:rPr lang="en-US" altLang="zh-TW" dirty="0" err="1" smtClean="0"/>
              <a:t>cle</a:t>
            </a:r>
            <a:r>
              <a:rPr lang="en-US" altLang="zh-TW" dirty="0" smtClean="0"/>
              <a:t>]</a:t>
            </a:r>
            <a:r>
              <a:rPr lang="en-US" altLang="zh-TW" dirty="0" err="1" smtClean="0"/>
              <a:t>上找到</a:t>
            </a:r>
            <a:endParaRPr lang="en-US" altLang="zh-TW" dirty="0" smtClean="0"/>
          </a:p>
          <a:p>
            <a:endParaRPr lang="en-US" altLang="zh-TW" dirty="0" smtClean="0"/>
          </a:p>
          <a:p>
            <a:r>
              <a:rPr lang="en-US" altLang="zh-TW" dirty="0" smtClean="0"/>
              <a:t>算法3.2显示了安装清水系统所需的命令。</a:t>
            </a:r>
          </a:p>
          <a:p>
            <a:endParaRPr lang="en-US" altLang="zh-TW" dirty="0" smtClean="0"/>
          </a:p>
          <a:p>
            <a:r>
              <a:rPr lang="en-US" altLang="zh-TW" dirty="0" smtClean="0"/>
              <a:t>表3.3显示了部署的容器和分配给每个容器的资源。</a:t>
            </a:r>
          </a:p>
          <a:p>
            <a:endParaRPr lang="en-US" altLang="zh-TW" dirty="0" smtClean="0"/>
          </a:p>
          <a:p>
            <a:r>
              <a:rPr lang="en-US" altLang="zh-TW" dirty="0" err="1" smtClean="0"/>
              <a:t>一个叫做Weave</a:t>
            </a:r>
            <a:r>
              <a:rPr lang="en-US" altLang="zh-TW" dirty="0" smtClean="0"/>
              <a:t> Scope[</a:t>
            </a:r>
            <a:r>
              <a:rPr lang="en-US" altLang="zh-TW" dirty="0" err="1" smtClean="0"/>
              <a:t>Wea</a:t>
            </a:r>
            <a:r>
              <a:rPr lang="en-US" altLang="zh-TW" dirty="0" smtClean="0"/>
              <a:t>]</a:t>
            </a:r>
            <a:r>
              <a:rPr lang="en-US" altLang="zh-TW" dirty="0" err="1" smtClean="0"/>
              <a:t>的有用工具可以与Docker一起使用，提供一个实时的交互视图，包括所有部署的容器、它们之间的连接和资源使用情况</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50</a:t>
            </a:fld>
            <a:endParaRPr lang="zh-TW" altLang="en-US"/>
          </a:p>
        </p:txBody>
      </p:sp>
    </p:spTree>
    <p:extLst>
      <p:ext uri="{BB962C8B-B14F-4D97-AF65-F5344CB8AC3E}">
        <p14:creationId xmlns:p14="http://schemas.microsoft.com/office/powerpoint/2010/main" val="4010699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前四个命令是在Ubuntu上安装Docker和Docker的compose</a:t>
            </a:r>
            <a:r>
              <a:rPr lang="en-US" altLang="zh-TW" dirty="0" smtClean="0"/>
              <a:t>(</a:t>
            </a:r>
            <a:r>
              <a:rPr lang="zh-TW" altLang="en-US" dirty="0" smtClean="0"/>
              <a:t>就是用來管理 </a:t>
            </a:r>
            <a:r>
              <a:rPr lang="en-US" altLang="zh-TW" dirty="0" smtClean="0"/>
              <a:t>Docker Container</a:t>
            </a:r>
            <a:r>
              <a:rPr lang="zh-TW" altLang="en-US" baseline="0" dirty="0" smtClean="0"/>
              <a:t> </a:t>
            </a:r>
            <a:r>
              <a:rPr lang="zh-TW" altLang="en-US" dirty="0" smtClean="0"/>
              <a:t>的文件檔</a:t>
            </a:r>
            <a:r>
              <a:rPr lang="en-US" altLang="zh-TW" dirty="0" smtClean="0"/>
              <a:t>)。</a:t>
            </a:r>
            <a:r>
              <a:rPr lang="en-US" altLang="zh-TW" dirty="0" err="1" smtClean="0"/>
              <a:t>第六个命令是建立ClearWater的基础</a:t>
            </a:r>
            <a:r>
              <a:rPr lang="zh-TW" altLang="en-US" dirty="0" smtClean="0">
                <a:effectLst/>
              </a:rPr>
              <a:t>映像檔</a:t>
            </a:r>
            <a:r>
              <a:rPr lang="en-US" altLang="zh-TW" dirty="0" smtClean="0">
                <a:effectLst/>
              </a:rPr>
              <a:t>(</a:t>
            </a:r>
            <a:r>
              <a:rPr lang="zh-TW" altLang="en-US" dirty="0" smtClean="0">
                <a:effectLst/>
              </a:rPr>
              <a:t>一個唯讀的模板</a:t>
            </a:r>
            <a:r>
              <a:rPr lang="en-US" altLang="zh-TW" dirty="0" smtClean="0">
                <a:effectLst/>
              </a:rPr>
              <a:t>)</a:t>
            </a:r>
            <a:r>
              <a:rPr lang="en-US" altLang="zh-TW" dirty="0" smtClean="0"/>
              <a:t>，</a:t>
            </a:r>
            <a:r>
              <a:rPr lang="en-US" altLang="zh-TW" dirty="0" err="1" smtClean="0"/>
              <a:t>而第七个命令是建立所有其他</a:t>
            </a:r>
            <a:r>
              <a:rPr lang="zh-TW" altLang="en-US" dirty="0" smtClean="0">
                <a:effectLst/>
              </a:rPr>
              <a:t>映像檔</a:t>
            </a:r>
            <a:r>
              <a:rPr lang="en-US" altLang="zh-TW" dirty="0" err="1" smtClean="0"/>
              <a:t>并启动ClearWater系统。需要缩放时使用的最后一个命令。它会将Sprout实例的数量增加到两个</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51</a:t>
            </a:fld>
            <a:endParaRPr lang="zh-TW" altLang="en-US"/>
          </a:p>
        </p:txBody>
      </p:sp>
    </p:spTree>
    <p:extLst>
      <p:ext uri="{BB962C8B-B14F-4D97-AF65-F5344CB8AC3E}">
        <p14:creationId xmlns:p14="http://schemas.microsoft.com/office/powerpoint/2010/main" val="2465497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所有的容器，除了Sprout被分配了不同的CPU核和RAM值外，都有一个处理核和4gb的RAM。</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52</a:t>
            </a:fld>
            <a:endParaRPr lang="zh-TW" altLang="en-US"/>
          </a:p>
        </p:txBody>
      </p:sp>
    </p:spTree>
    <p:extLst>
      <p:ext uri="{BB962C8B-B14F-4D97-AF65-F5344CB8AC3E}">
        <p14:creationId xmlns:p14="http://schemas.microsoft.com/office/powerpoint/2010/main" val="23489772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每个Docker容器都有共享和本地配置文件</a:t>
            </a:r>
            <a:r>
              <a:rPr lang="en-US" altLang="zh-TW" dirty="0" smtClean="0"/>
              <a:t>。</a:t>
            </a:r>
          </a:p>
          <a:p>
            <a:r>
              <a:rPr lang="en-US" altLang="zh-TW" dirty="0" err="1" smtClean="0"/>
              <a:t>在ClearWater部署中的所有现有容器上，共享配置文件必须相同。它包含</a:t>
            </a:r>
            <a:r>
              <a:rPr lang="en-US" altLang="zh-TW" sz="1200" dirty="0" err="1" smtClean="0">
                <a:latin typeface="Times New Roman" panose="02020603050405020304" pitchFamily="18" charset="0"/>
                <a:cs typeface="Times New Roman" panose="02020603050405020304" pitchFamily="18" charset="0"/>
              </a:rPr>
              <a:t>ClearWater</a:t>
            </a:r>
            <a:r>
              <a:rPr lang="en-US" altLang="zh-TW" dirty="0" err="1" smtClean="0"/>
              <a:t>正常运行所需的参数</a:t>
            </a:r>
            <a:r>
              <a:rPr lang="en-US" altLang="zh-TW" dirty="0" smtClean="0"/>
              <a:t>。</a:t>
            </a:r>
          </a:p>
          <a:p>
            <a:r>
              <a:rPr lang="en-US" altLang="zh-TW" dirty="0" err="1" smtClean="0"/>
              <a:t>共享配置包括域名、部署节点的名称以及用于在不同容器之间通信的端口号等设置</a:t>
            </a:r>
            <a:r>
              <a:rPr lang="en-US" altLang="zh-TW" dirty="0" smtClean="0"/>
              <a:t>。</a:t>
            </a:r>
          </a:p>
          <a:p>
            <a:endParaRPr lang="en-US" altLang="zh-TW" dirty="0" smtClean="0"/>
          </a:p>
          <a:p>
            <a:r>
              <a:rPr lang="en-US" altLang="zh-TW" dirty="0" err="1" smtClean="0"/>
              <a:t>本地配置文件包含有关专用和公用IP地址以及主机名的信息</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53</a:t>
            </a:fld>
            <a:endParaRPr lang="zh-TW" altLang="en-US"/>
          </a:p>
        </p:txBody>
      </p:sp>
    </p:spTree>
    <p:extLst>
      <p:ext uri="{BB962C8B-B14F-4D97-AF65-F5344CB8AC3E}">
        <p14:creationId xmlns:p14="http://schemas.microsoft.com/office/powerpoint/2010/main" val="12308777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一旦ClearWater在Docker上成功安装，默认情况下将创建共享和本地配置文件，无需添加或修改它们即可使ClearWater正常工作。</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54</a:t>
            </a:fld>
            <a:endParaRPr lang="zh-TW" altLang="en-US"/>
          </a:p>
        </p:txBody>
      </p:sp>
    </p:spTree>
    <p:extLst>
      <p:ext uri="{BB962C8B-B14F-4D97-AF65-F5344CB8AC3E}">
        <p14:creationId xmlns:p14="http://schemas.microsoft.com/office/powerpoint/2010/main" val="1233861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为了能够通过VM实现ClearWater，需要一个虚拟化播放器，比如VMware工作站</a:t>
            </a:r>
            <a:r>
              <a:rPr lang="en-US" altLang="zh-TW" dirty="0" smtClean="0"/>
              <a:t>。</a:t>
            </a:r>
          </a:p>
          <a:p>
            <a:endParaRPr lang="en-US" altLang="zh-TW" dirty="0" smtClean="0"/>
          </a:p>
          <a:p>
            <a:r>
              <a:rPr lang="en-US" altLang="zh-TW" dirty="0" err="1" smtClean="0"/>
              <a:t>一旦安装了VMware播放器，我们就开始创建七个运行Ubuntu</a:t>
            </a:r>
            <a:r>
              <a:rPr lang="en-US" altLang="zh-TW" dirty="0" smtClean="0"/>
              <a:t> 14.04-64位服务器版本的不同vm</a:t>
            </a:r>
            <a:r>
              <a:rPr lang="zh-TW" altLang="en-US" dirty="0" smtClean="0"/>
              <a:t>。</a:t>
            </a:r>
            <a:endParaRPr lang="en-US" altLang="zh-TW" dirty="0" smtClean="0"/>
          </a:p>
          <a:p>
            <a:endParaRPr lang="en-US" altLang="zh-TW" dirty="0" smtClean="0"/>
          </a:p>
          <a:p>
            <a:r>
              <a:rPr lang="en-US" altLang="zh-TW" dirty="0" err="1" smtClean="0"/>
              <a:t>创建VMs之后，我们必须授予它们访问Clearwater</a:t>
            </a:r>
            <a:r>
              <a:rPr lang="en-US" altLang="zh-TW" dirty="0" smtClean="0"/>
              <a:t> </a:t>
            </a:r>
            <a:r>
              <a:rPr lang="en-US" altLang="zh-TW" dirty="0" err="1" smtClean="0"/>
              <a:t>Debian存储库的权限</a:t>
            </a:r>
            <a:r>
              <a:rPr lang="en-US" altLang="zh-TW" dirty="0" smtClean="0"/>
              <a:t>。</a:t>
            </a:r>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55</a:t>
            </a:fld>
            <a:endParaRPr lang="zh-TW" altLang="en-US"/>
          </a:p>
        </p:txBody>
      </p:sp>
    </p:spTree>
    <p:extLst>
      <p:ext uri="{BB962C8B-B14F-4D97-AF65-F5344CB8AC3E}">
        <p14:creationId xmlns:p14="http://schemas.microsoft.com/office/powerpoint/2010/main" val="3321255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首先，我们创建了一个目录，其中包含使用名为</a:t>
            </a:r>
            <a:r>
              <a:rPr lang="en-US" altLang="zh-CN" dirty="0" smtClean="0">
                <a:effectLst/>
              </a:rPr>
              <a:t>vim</a:t>
            </a:r>
            <a:r>
              <a:rPr lang="zh-CN" altLang="en-US" dirty="0" smtClean="0">
                <a:effectLst/>
              </a:rPr>
              <a:t>的文本编辑器创建的</a:t>
            </a:r>
            <a:r>
              <a:rPr lang="en-US" altLang="zh-CN" dirty="0" err="1" smtClean="0">
                <a:effectLst/>
              </a:rPr>
              <a:t>clearwater.list</a:t>
            </a:r>
            <a:r>
              <a:rPr lang="zh-CN" altLang="en-US" dirty="0" smtClean="0">
                <a:effectLst/>
              </a:rPr>
              <a:t>文件。</a:t>
            </a: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该文件包含算法</a:t>
            </a:r>
            <a:r>
              <a:rPr lang="en-US" altLang="zh-CN" dirty="0" smtClean="0">
                <a:effectLst/>
              </a:rPr>
              <a:t>3.5</a:t>
            </a:r>
            <a:r>
              <a:rPr lang="zh-CN" altLang="en-US" dirty="0" smtClean="0">
                <a:effectLst/>
              </a:rPr>
              <a:t>的第三行，这是</a:t>
            </a:r>
            <a:r>
              <a:rPr lang="en-US" altLang="zh-CN" dirty="0" err="1" smtClean="0">
                <a:effectLst/>
              </a:rPr>
              <a:t>ClearWater</a:t>
            </a:r>
            <a:r>
              <a:rPr lang="en-US" altLang="zh-CN" dirty="0" smtClean="0">
                <a:effectLst/>
              </a:rPr>
              <a:t> </a:t>
            </a:r>
            <a:r>
              <a:rPr lang="en-US" altLang="zh-CN" dirty="0" err="1" smtClean="0">
                <a:effectLst/>
              </a:rPr>
              <a:t>Debian</a:t>
            </a:r>
            <a:r>
              <a:rPr lang="zh-CN" altLang="en-US" dirty="0" smtClean="0">
                <a:effectLst/>
              </a:rPr>
              <a:t>服务器的链接。</a:t>
            </a: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创建文件后，我们通过执行第四个命令导入</a:t>
            </a:r>
            <a:r>
              <a:rPr lang="en-US" altLang="zh-CN" dirty="0" smtClean="0">
                <a:effectLst/>
              </a:rPr>
              <a:t>Clearwater</a:t>
            </a:r>
            <a:r>
              <a:rPr lang="zh-CN" altLang="en-US" dirty="0" smtClean="0">
                <a:effectLst/>
              </a:rPr>
              <a:t>的签名密钥。</a:t>
            </a: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最后的命令是检查密钥指纹的正确性。</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56</a:t>
            </a:fld>
            <a:endParaRPr lang="zh-TW" altLang="en-US"/>
          </a:p>
        </p:txBody>
      </p:sp>
    </p:spTree>
    <p:extLst>
      <p:ext uri="{BB962C8B-B14F-4D97-AF65-F5344CB8AC3E}">
        <p14:creationId xmlns:p14="http://schemas.microsoft.com/office/powerpoint/2010/main" val="41286128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smtClean="0"/>
              <a:t>其次，按照3.4中的步驟創建每個節點的配置。 下一步是確定每個VM的角色：Sprout1，Sprout2，Vellum，Dime，Ellis，Homer和Bono。</a:t>
            </a:r>
            <a:endParaRPr lang="en-US" altLang="zh-TW" dirty="0" smtClean="0"/>
          </a:p>
          <a:p>
            <a:endParaRPr lang="en-US" altLang="zh-TW" dirty="0" smtClean="0"/>
          </a:p>
          <a:p>
            <a:endParaRPr lang="en-US" altLang="zh-TW" dirty="0" smtClean="0"/>
          </a:p>
          <a:p>
            <a:r>
              <a:rPr lang="zh-TW" altLang="zh-TW" dirty="0" smtClean="0"/>
              <a:t>表3.4顯示分配給每個VM的資源量。</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57</a:t>
            </a:fld>
            <a:endParaRPr lang="zh-TW" altLang="en-US"/>
          </a:p>
        </p:txBody>
      </p:sp>
    </p:spTree>
    <p:extLst>
      <p:ext uri="{BB962C8B-B14F-4D97-AF65-F5344CB8AC3E}">
        <p14:creationId xmlns:p14="http://schemas.microsoft.com/office/powerpoint/2010/main" val="6416665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Dime和Vellum都有三个专用的处理核心和12gb的RAM，以便使它们与Docker实现的设置相等。在Docker环境中，Dime被分为三个独立的容器：Homestead、Homestead Prov和Ralf。分配给Dime节点的总资源是三个核心和12gb的RAM。与Dime类似，Vellum有三个独立的容器：Cassandra、Chronos和Astaire。</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58</a:t>
            </a:fld>
            <a:endParaRPr lang="zh-TW" altLang="en-US"/>
          </a:p>
        </p:txBody>
      </p:sp>
    </p:spTree>
    <p:extLst>
      <p:ext uri="{BB962C8B-B14F-4D97-AF65-F5344CB8AC3E}">
        <p14:creationId xmlns:p14="http://schemas.microsoft.com/office/powerpoint/2010/main" val="34384437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与Docker环境不同，我们必须在每个虚拟机上创建共享配置文件</a:t>
            </a:r>
            <a:r>
              <a:rPr lang="en-US" altLang="zh-TW" dirty="0" smtClean="0"/>
              <a:t>。</a:t>
            </a:r>
          </a:p>
          <a:p>
            <a:endParaRPr lang="en-US" altLang="zh-TW" dirty="0" smtClean="0"/>
          </a:p>
          <a:p>
            <a:r>
              <a:rPr lang="en-US" altLang="zh-TW" dirty="0" err="1" smtClean="0"/>
              <a:t>所有虚拟机都配备了与Docker</a:t>
            </a:r>
            <a:r>
              <a:rPr lang="en-US" altLang="zh-TW" dirty="0" smtClean="0"/>
              <a:t> containers 3.3相同的共享配置文件。</a:t>
            </a:r>
          </a:p>
          <a:p>
            <a:endParaRPr lang="en-US" altLang="zh-TW" dirty="0" smtClean="0"/>
          </a:p>
          <a:p>
            <a:r>
              <a:rPr lang="en-US" altLang="zh-TW" dirty="0" err="1" smtClean="0"/>
              <a:t>在每个VM上创建共享和本地配置文件后，ClearWater准备好执行实验测量</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59</a:t>
            </a:fld>
            <a:endParaRPr lang="zh-TW" altLang="en-US"/>
          </a:p>
        </p:txBody>
      </p:sp>
    </p:spTree>
    <p:extLst>
      <p:ext uri="{BB962C8B-B14F-4D97-AF65-F5344CB8AC3E}">
        <p14:creationId xmlns:p14="http://schemas.microsoft.com/office/powerpoint/2010/main" val="2645190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NFV已经改变了将网络功能部署为虚拟化的方法，而不是使用特定属性的硬件和软件</a:t>
            </a:r>
            <a:r>
              <a:rPr lang="en-US" altLang="zh-TW" dirty="0" smtClean="0"/>
              <a:t>。</a:t>
            </a:r>
          </a:p>
          <a:p>
            <a:endParaRPr lang="en-US" altLang="zh-TW" dirty="0" smtClean="0"/>
          </a:p>
          <a:p>
            <a:r>
              <a:rPr lang="en-US" altLang="zh-TW" dirty="0" err="1" smtClean="0"/>
              <a:t>将软件与硬件分离可以改善资源共享，并使新服务的部署速度更快</a:t>
            </a:r>
            <a:r>
              <a:rPr lang="en-US" altLang="zh-TW" dirty="0" smtClean="0"/>
              <a:t>。</a:t>
            </a:r>
          </a:p>
          <a:p>
            <a:endParaRPr lang="en-US" altLang="zh-TW" dirty="0" smtClean="0"/>
          </a:p>
          <a:p>
            <a:r>
              <a:rPr lang="en-US" altLang="zh-TW" dirty="0" err="1" smtClean="0"/>
              <a:t>NFV有望显著降低网络运营成本，增加运营商利润</a:t>
            </a:r>
            <a:r>
              <a:rPr lang="en-US" altLang="zh-TW" dirty="0" smtClean="0"/>
              <a:t>。</a:t>
            </a:r>
          </a:p>
          <a:p>
            <a:endParaRPr lang="en-US" altLang="zh-TW" dirty="0" smtClean="0"/>
          </a:p>
          <a:p>
            <a:r>
              <a:rPr lang="zh-CN" altLang="en-US" dirty="0" smtClean="0">
                <a:effectLst/>
              </a:rPr>
              <a:t>由</a:t>
            </a:r>
            <a:r>
              <a:rPr lang="en-US" altLang="zh-CN" dirty="0" smtClean="0">
                <a:effectLst/>
              </a:rPr>
              <a:t>ETSI</a:t>
            </a:r>
            <a:r>
              <a:rPr lang="zh-CN" altLang="en-US" dirty="0" smtClean="0">
                <a:effectLst/>
              </a:rPr>
              <a:t>定义的</a:t>
            </a:r>
            <a:r>
              <a:rPr lang="en-US" altLang="zh-CN" dirty="0" smtClean="0">
                <a:effectLst/>
              </a:rPr>
              <a:t>NFV</a:t>
            </a:r>
            <a:r>
              <a:rPr lang="zh-CN" altLang="en-US" dirty="0" smtClean="0">
                <a:effectLst/>
              </a:rPr>
              <a:t>框架的高级架构如图</a:t>
            </a:r>
            <a:r>
              <a:rPr lang="en-US" altLang="zh-CN" dirty="0" smtClean="0">
                <a:effectLst/>
              </a:rPr>
              <a:t>1.1</a:t>
            </a:r>
            <a:r>
              <a:rPr lang="zh-CN" altLang="en-US" dirty="0" smtClean="0">
                <a:effectLst/>
              </a:rPr>
              <a:t>。它由四个主要组件组成：</a:t>
            </a:r>
            <a:r>
              <a:rPr lang="en-US" altLang="zh-CN" dirty="0" smtClean="0">
                <a:effectLst/>
              </a:rPr>
              <a:t>NFV</a:t>
            </a:r>
            <a:r>
              <a:rPr lang="zh-CN" altLang="en-US" dirty="0" smtClean="0">
                <a:effectLst/>
              </a:rPr>
              <a:t>基础设施（</a:t>
            </a:r>
            <a:r>
              <a:rPr lang="en-US" altLang="zh-CN" dirty="0" smtClean="0">
                <a:effectLst/>
              </a:rPr>
              <a:t>NFVI</a:t>
            </a:r>
            <a:r>
              <a:rPr lang="zh-CN" altLang="en-US" dirty="0" smtClean="0">
                <a:effectLst/>
              </a:rPr>
              <a:t>）、</a:t>
            </a:r>
            <a:r>
              <a:rPr lang="en-US" altLang="zh-CN" dirty="0" smtClean="0">
                <a:effectLst/>
              </a:rPr>
              <a:t>VNFs</a:t>
            </a:r>
            <a:r>
              <a:rPr lang="zh-CN" altLang="en-US" dirty="0" smtClean="0">
                <a:effectLst/>
              </a:rPr>
              <a:t>、操作和业务支持系统（</a:t>
            </a:r>
            <a:r>
              <a:rPr lang="en-US" altLang="zh-CN" dirty="0" smtClean="0">
                <a:effectLst/>
              </a:rPr>
              <a:t>OSS/BSS</a:t>
            </a:r>
            <a:r>
              <a:rPr lang="zh-CN" altLang="en-US" dirty="0" smtClean="0">
                <a:effectLst/>
              </a:rPr>
              <a:t>）和</a:t>
            </a:r>
            <a:r>
              <a:rPr lang="en-US" altLang="zh-CN" dirty="0" smtClean="0">
                <a:effectLst/>
              </a:rPr>
              <a:t>NFV</a:t>
            </a:r>
            <a:r>
              <a:rPr lang="zh-CN" altLang="en-US" dirty="0" smtClean="0">
                <a:effectLst/>
              </a:rPr>
              <a:t>管理和编排（</a:t>
            </a:r>
            <a:r>
              <a:rPr lang="en-US" altLang="zh-CN" dirty="0" smtClean="0">
                <a:effectLst/>
              </a:rPr>
              <a:t>MANO</a:t>
            </a:r>
            <a:r>
              <a:rPr lang="zh-CN" altLang="en-US" dirty="0" smtClean="0">
                <a:effectLst/>
              </a:rPr>
              <a:t>）。</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a:t>
            </a:fld>
            <a:endParaRPr lang="zh-TW" altLang="en-US"/>
          </a:p>
        </p:txBody>
      </p:sp>
    </p:spTree>
    <p:extLst>
      <p:ext uri="{BB962C8B-B14F-4D97-AF65-F5344CB8AC3E}">
        <p14:creationId xmlns:p14="http://schemas.microsoft.com/office/powerpoint/2010/main" val="20972508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我们选择在Bono节点上安装SIPp来减少注册过程中交换的消息数量</a:t>
            </a:r>
            <a:r>
              <a:rPr lang="en-US" altLang="zh-TW" dirty="0" smtClean="0"/>
              <a:t>。</a:t>
            </a:r>
          </a:p>
          <a:p>
            <a:endParaRPr lang="en-US" altLang="zh-TW" dirty="0" smtClean="0"/>
          </a:p>
          <a:p>
            <a:r>
              <a:rPr lang="en-US" altLang="zh-TW" dirty="0" err="1" smtClean="0"/>
              <a:t>SIPp工具被用来产生大量针对ClearWater部署的SIP流量，以便观察系统在特定情况下的性能，并监视相关的性能度量</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60</a:t>
            </a:fld>
            <a:endParaRPr lang="zh-TW" altLang="en-US"/>
          </a:p>
        </p:txBody>
      </p:sp>
    </p:spTree>
    <p:extLst>
      <p:ext uri="{BB962C8B-B14F-4D97-AF65-F5344CB8AC3E}">
        <p14:creationId xmlns:p14="http://schemas.microsoft.com/office/powerpoint/2010/main" val="6905627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在这个项目中，我们主要关注分配给</a:t>
            </a:r>
            <a:r>
              <a:rPr lang="en-US" altLang="zh-CN" dirty="0" smtClean="0">
                <a:effectLst/>
              </a:rPr>
              <a:t>Sprout</a:t>
            </a:r>
            <a:r>
              <a:rPr lang="zh-CN" altLang="en-US" dirty="0" smtClean="0">
                <a:effectLst/>
              </a:rPr>
              <a:t>的资源如何影响初始用户注册的性能。</a:t>
            </a: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此外，我们考虑扩大</a:t>
            </a:r>
            <a:r>
              <a:rPr lang="en-US" altLang="zh-TW" sz="1200" dirty="0" smtClean="0">
                <a:solidFill>
                  <a:srgbClr val="FF0000"/>
                </a:solidFill>
                <a:latin typeface="Times New Roman" panose="02020603050405020304" pitchFamily="18" charset="0"/>
                <a:cs typeface="Times New Roman" panose="02020603050405020304" pitchFamily="18" charset="0"/>
              </a:rPr>
              <a:t>Sprout</a:t>
            </a:r>
            <a:r>
              <a:rPr lang="zh-CN" altLang="en-US" dirty="0" smtClean="0">
                <a:effectLst/>
              </a:rPr>
              <a:t>，以研究这将如何影响系统度量</a:t>
            </a:r>
            <a:r>
              <a:rPr lang="en-US" altLang="zh-TW" dirty="0" smtClean="0">
                <a:effectLst/>
              </a:rPr>
              <a:t>(</a:t>
            </a:r>
            <a:r>
              <a:rPr lang="zh-TW" altLang="en-US" dirty="0" smtClean="0">
                <a:effectLst/>
              </a:rPr>
              <a:t>對一個系統、元件或流程所具有的某個既定的屬性給予一個量化程度的測量</a:t>
            </a:r>
            <a:r>
              <a:rPr lang="en-US" altLang="zh-TW" dirty="0" smtClean="0">
                <a:effectLst/>
              </a:rPr>
              <a:t>)</a:t>
            </a:r>
            <a:r>
              <a:rPr lang="zh-TW" altLang="en-US" dirty="0" smtClean="0">
                <a:effectLst/>
              </a:rPr>
              <a:t>。</a:t>
            </a:r>
            <a:endParaRPr lang="en-US" altLang="zh-TW"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dirty="0" smtClean="0"/>
              <a:t>表3.5顯示了實驗測試的組合</a:t>
            </a:r>
            <a:r>
              <a:rPr lang="zh-TW" altLang="en-US" dirty="0" smtClean="0">
                <a:effectLst/>
              </a:rPr>
              <a:t/>
            </a:r>
            <a:br>
              <a:rPr lang="zh-TW" altLang="en-US" dirty="0" smtClean="0">
                <a:effectLst/>
              </a:rPr>
            </a:b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61</a:t>
            </a:fld>
            <a:endParaRPr lang="zh-TW" altLang="en-US"/>
          </a:p>
        </p:txBody>
      </p:sp>
    </p:spTree>
    <p:extLst>
      <p:ext uri="{BB962C8B-B14F-4D97-AF65-F5344CB8AC3E}">
        <p14:creationId xmlns:p14="http://schemas.microsoft.com/office/powerpoint/2010/main" val="29049419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使用一个处理核心的一个Sprout节点进行测试，并分配不同的RAM值</a:t>
            </a:r>
            <a:r>
              <a:rPr lang="en-US" altLang="zh-TW" dirty="0" smtClean="0"/>
              <a:t>。</a:t>
            </a:r>
          </a:p>
          <a:p>
            <a:r>
              <a:rPr lang="en-US" altLang="zh-TW" dirty="0" smtClean="0"/>
              <a:t>其次，在将RAM从1改为4gb的同时，将处理核改为2个。</a:t>
            </a:r>
          </a:p>
          <a:p>
            <a:r>
              <a:rPr lang="en-US" altLang="zh-TW" dirty="0" err="1" smtClean="0"/>
              <a:t>最后，我们增加了Sprout实例来研究扩展过程对用户注册的平均延迟和资源利用率的影响</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62</a:t>
            </a:fld>
            <a:endParaRPr lang="zh-TW" altLang="en-US"/>
          </a:p>
        </p:txBody>
      </p:sp>
    </p:spTree>
    <p:extLst>
      <p:ext uri="{BB962C8B-B14F-4D97-AF65-F5344CB8AC3E}">
        <p14:creationId xmlns:p14="http://schemas.microsoft.com/office/powerpoint/2010/main" val="10898672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我们从每秒20个寄存器开始测试，然后按固定的步骤（30）增加到每秒200个寄存器。</a:t>
            </a:r>
          </a:p>
          <a:p>
            <a:endParaRPr lang="en-US" altLang="zh-TW" dirty="0" smtClean="0"/>
          </a:p>
          <a:p>
            <a:r>
              <a:rPr lang="zh-TW" altLang="zh-TW" dirty="0" smtClean="0"/>
              <a:t>不同的值旨在對不同情況下的系統行為進行廣泛的分析。</a:t>
            </a:r>
            <a:endParaRPr lang="en-US" altLang="zh-TW" dirty="0" smtClean="0"/>
          </a:p>
          <a:p>
            <a:endParaRPr lang="en-US" altLang="zh-TW" dirty="0" smtClean="0"/>
          </a:p>
          <a:p>
            <a:r>
              <a:rPr lang="en-US" altLang="zh-TW" dirty="0" smtClean="0"/>
              <a:t>为了得到更精确的结果，对每一个到达率值进行50次测试，取所有50次输出的平均值。</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63</a:t>
            </a:fld>
            <a:endParaRPr lang="zh-TW" altLang="en-US"/>
          </a:p>
        </p:txBody>
      </p:sp>
    </p:spTree>
    <p:extLst>
      <p:ext uri="{BB962C8B-B14F-4D97-AF65-F5344CB8AC3E}">
        <p14:creationId xmlns:p14="http://schemas.microsoft.com/office/powerpoint/2010/main" val="10970726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排队网络理论是一种将系统建模为队列网络的方法，其中每个队列代表一个服务中心</a:t>
            </a:r>
            <a:r>
              <a:rPr lang="en-US" altLang="zh-TW" dirty="0" smtClean="0"/>
              <a:t>。</a:t>
            </a:r>
          </a:p>
          <a:p>
            <a:endParaRPr lang="en-US" altLang="zh-TW" dirty="0" smtClean="0"/>
          </a:p>
          <a:p>
            <a:r>
              <a:rPr lang="en-US" altLang="zh-TW" dirty="0" err="1" smtClean="0"/>
              <a:t>为了将ClearWater的组件映射到排队网络，我们需要识别用户注册过程中涉及的节点</a:t>
            </a:r>
            <a:r>
              <a:rPr lang="en-US" altLang="zh-TW" dirty="0" smtClean="0"/>
              <a:t>。</a:t>
            </a:r>
          </a:p>
          <a:p>
            <a:endParaRPr lang="en-US" altLang="zh-TW" dirty="0" smtClean="0"/>
          </a:p>
          <a:p>
            <a:r>
              <a:rPr lang="en-US" altLang="zh-TW" dirty="0" err="1" smtClean="0"/>
              <a:t>注册过程开始于从Bono发送到Sprout的SIP寄存器，结束于发送回Bono的SIP</a:t>
            </a:r>
            <a:r>
              <a:rPr lang="en-US" altLang="zh-TW" dirty="0" smtClean="0"/>
              <a:t> 200 OK。</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64</a:t>
            </a:fld>
            <a:endParaRPr lang="zh-TW" altLang="en-US"/>
          </a:p>
        </p:txBody>
      </p:sp>
    </p:spTree>
    <p:extLst>
      <p:ext uri="{BB962C8B-B14F-4D97-AF65-F5344CB8AC3E}">
        <p14:creationId xmlns:p14="http://schemas.microsoft.com/office/powerpoint/2010/main" val="15367190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smtClean="0">
                <a:effectLst/>
              </a:rPr>
              <a:t>在介绍我们所考虑的导出分析模型的方法之前，有必要简要介绍用于描述排队系统的</a:t>
            </a:r>
            <a:r>
              <a:rPr lang="en-US" altLang="zh-CN" dirty="0" smtClean="0">
                <a:effectLst/>
              </a:rPr>
              <a:t>Kendall</a:t>
            </a:r>
            <a:r>
              <a:rPr lang="zh-CN" altLang="en-US" dirty="0" smtClean="0">
                <a:effectLst/>
              </a:rPr>
              <a:t>符号。下列符号</a:t>
            </a:r>
            <a:r>
              <a:rPr lang="en-US" altLang="zh-CN" dirty="0" smtClean="0">
                <a:effectLst/>
              </a:rPr>
              <a:t>A/B/C/D</a:t>
            </a:r>
            <a:r>
              <a:rPr lang="zh-CN" altLang="en-US" dirty="0" smtClean="0">
                <a:effectLst/>
              </a:rPr>
              <a:t>指：</a:t>
            </a:r>
          </a:p>
          <a:p>
            <a:r>
              <a:rPr lang="en-US" altLang="zh-CN" dirty="0" smtClean="0">
                <a:effectLst/>
              </a:rPr>
              <a:t>1.</a:t>
            </a:r>
            <a:r>
              <a:rPr lang="zh-CN" altLang="en-US" sz="1200" kern="1200" dirty="0" smtClean="0">
                <a:solidFill>
                  <a:schemeClr val="tx1"/>
                </a:solidFill>
                <a:effectLst/>
                <a:latin typeface="+mn-lt"/>
                <a:ea typeface="+mn-ea"/>
                <a:cs typeface="+mn-cs"/>
              </a:rPr>
              <a:t>    </a:t>
            </a:r>
            <a:r>
              <a:rPr lang="en-US" altLang="zh-CN" dirty="0" smtClean="0">
                <a:effectLst/>
              </a:rPr>
              <a:t>A</a:t>
            </a:r>
            <a:r>
              <a:rPr lang="zh-CN" altLang="en-US" dirty="0" smtClean="0">
                <a:effectLst/>
              </a:rPr>
              <a:t>： 是到达分布（</a:t>
            </a:r>
            <a:r>
              <a:rPr lang="en-US" altLang="zh-CN" dirty="0" smtClean="0">
                <a:effectLst/>
              </a:rPr>
              <a:t>M</a:t>
            </a:r>
            <a:r>
              <a:rPr lang="zh-CN" altLang="en-US" dirty="0" smtClean="0">
                <a:effectLst/>
              </a:rPr>
              <a:t>表示</a:t>
            </a:r>
            <a:r>
              <a:rPr lang="en-US" altLang="zh-TW" dirty="0" smtClean="0"/>
              <a:t>Poisson</a:t>
            </a:r>
            <a:r>
              <a:rPr lang="zh-CN" altLang="en-US" dirty="0" smtClean="0">
                <a:effectLst/>
              </a:rPr>
              <a:t>，</a:t>
            </a:r>
            <a:r>
              <a:rPr lang="en-US" altLang="zh-CN" dirty="0" smtClean="0">
                <a:effectLst/>
              </a:rPr>
              <a:t>G</a:t>
            </a:r>
            <a:r>
              <a:rPr lang="zh-CN" altLang="en-US" dirty="0" smtClean="0">
                <a:effectLst/>
              </a:rPr>
              <a:t>表示一般）。</a:t>
            </a:r>
          </a:p>
          <a:p>
            <a:r>
              <a:rPr lang="en-US" altLang="zh-CN" dirty="0" smtClean="0">
                <a:effectLst/>
              </a:rPr>
              <a:t>2.</a:t>
            </a:r>
            <a:r>
              <a:rPr lang="zh-CN" altLang="en-US" sz="1200" kern="1200" dirty="0" smtClean="0">
                <a:solidFill>
                  <a:schemeClr val="tx1"/>
                </a:solidFill>
                <a:effectLst/>
                <a:latin typeface="+mn-lt"/>
                <a:ea typeface="+mn-ea"/>
                <a:cs typeface="+mn-cs"/>
              </a:rPr>
              <a:t>    </a:t>
            </a:r>
            <a:r>
              <a:rPr lang="en-US" altLang="zh-CN" dirty="0" smtClean="0">
                <a:effectLst/>
              </a:rPr>
              <a:t>B</a:t>
            </a:r>
            <a:r>
              <a:rPr lang="zh-CN" altLang="en-US" dirty="0" smtClean="0">
                <a:effectLst/>
              </a:rPr>
              <a:t>： 是服务时间分布（</a:t>
            </a:r>
            <a:r>
              <a:rPr lang="en-US" altLang="zh-CN" dirty="0" smtClean="0">
                <a:effectLst/>
              </a:rPr>
              <a:t>M</a:t>
            </a:r>
            <a:r>
              <a:rPr lang="zh-CN" altLang="en-US" dirty="0" smtClean="0">
                <a:effectLst/>
              </a:rPr>
              <a:t>表示负指数分布，</a:t>
            </a:r>
            <a:r>
              <a:rPr lang="en-US" altLang="zh-CN" dirty="0" smtClean="0">
                <a:effectLst/>
              </a:rPr>
              <a:t>G</a:t>
            </a:r>
            <a:r>
              <a:rPr lang="zh-CN" altLang="en-US" dirty="0" smtClean="0">
                <a:effectLst/>
              </a:rPr>
              <a:t>表示一般分布）。</a:t>
            </a:r>
          </a:p>
          <a:p>
            <a:r>
              <a:rPr lang="en-US" altLang="zh-CN" dirty="0" smtClean="0">
                <a:effectLst/>
              </a:rPr>
              <a:t>3.</a:t>
            </a:r>
            <a:r>
              <a:rPr lang="zh-CN" altLang="en-US" sz="1200" kern="1200" dirty="0" smtClean="0">
                <a:solidFill>
                  <a:schemeClr val="tx1"/>
                </a:solidFill>
                <a:effectLst/>
                <a:latin typeface="+mn-lt"/>
                <a:ea typeface="+mn-ea"/>
                <a:cs typeface="+mn-cs"/>
              </a:rPr>
              <a:t>    </a:t>
            </a:r>
            <a:r>
              <a:rPr lang="en-US" altLang="zh-CN" dirty="0" smtClean="0">
                <a:effectLst/>
              </a:rPr>
              <a:t>C</a:t>
            </a:r>
            <a:r>
              <a:rPr lang="zh-CN" altLang="en-US" dirty="0" smtClean="0">
                <a:effectLst/>
              </a:rPr>
              <a:t>： 指服务器的数量</a:t>
            </a:r>
          </a:p>
          <a:p>
            <a:r>
              <a:rPr lang="en-US" altLang="zh-CN" dirty="0" smtClean="0">
                <a:effectLst/>
              </a:rPr>
              <a:t>4.</a:t>
            </a:r>
            <a:r>
              <a:rPr lang="zh-CN" altLang="en-US" sz="1200" kern="1200" dirty="0" smtClean="0">
                <a:solidFill>
                  <a:schemeClr val="tx1"/>
                </a:solidFill>
                <a:effectLst/>
                <a:latin typeface="+mn-lt"/>
                <a:ea typeface="+mn-ea"/>
                <a:cs typeface="+mn-cs"/>
              </a:rPr>
              <a:t>    </a:t>
            </a:r>
            <a:r>
              <a:rPr lang="en-US" altLang="zh-CN" dirty="0" smtClean="0">
                <a:effectLst/>
              </a:rPr>
              <a:t>D</a:t>
            </a:r>
            <a:r>
              <a:rPr lang="zh-CN" altLang="en-US" dirty="0" smtClean="0">
                <a:effectLst/>
              </a:rPr>
              <a:t>： 队列中的最大客户数。</a:t>
            </a:r>
          </a:p>
          <a:p>
            <a:endParaRPr lang="en-US" altLang="zh-TW" dirty="0" smtClean="0"/>
          </a:p>
          <a:p>
            <a:endParaRPr lang="en-US" altLang="zh-TW" dirty="0" smtClean="0"/>
          </a:p>
          <a:p>
            <a:r>
              <a:rPr lang="zh-TW" altLang="en-US" dirty="0" smtClean="0"/>
              <a:t>針對一個</a:t>
            </a:r>
            <a:r>
              <a:rPr lang="en-US" altLang="zh-TW" dirty="0" smtClean="0"/>
              <a:t>Queueing</a:t>
            </a:r>
            <a:r>
              <a:rPr lang="zh-TW" altLang="en-US" dirty="0" smtClean="0"/>
              <a:t>的系統，其中有許多的參數和特性，為了要有個簡單且明確的表示方法。這邊使用由</a:t>
            </a:r>
            <a:r>
              <a:rPr lang="en-US" altLang="zh-TW" dirty="0" smtClean="0">
                <a:hlinkClick r:id="rId3"/>
              </a:rPr>
              <a:t>Kendall</a:t>
            </a:r>
            <a:r>
              <a:rPr lang="zh-TW" altLang="en-US" dirty="0" smtClean="0"/>
              <a:t>提出的表示法：「</a:t>
            </a:r>
            <a:r>
              <a:rPr lang="en-US" altLang="zh-TW" dirty="0" smtClean="0"/>
              <a:t>Kendall notation</a:t>
            </a:r>
            <a:r>
              <a:rPr lang="zh-TW" altLang="en-US" dirty="0" smtClean="0"/>
              <a:t>」</a:t>
            </a:r>
            <a:br>
              <a:rPr lang="zh-TW" altLang="en-US" dirty="0" smtClean="0"/>
            </a:br>
            <a:r>
              <a:rPr lang="zh-TW" altLang="en-US" dirty="0" smtClean="0"/>
              <a:t>這表示法是由一連串的「</a:t>
            </a:r>
            <a:r>
              <a:rPr lang="en-US" altLang="zh-TW" dirty="0" smtClean="0"/>
              <a:t>/</a:t>
            </a:r>
            <a:r>
              <a:rPr lang="zh-TW" altLang="en-US" dirty="0" smtClean="0"/>
              <a:t>」區分不同的特性，表示法如下：</a:t>
            </a:r>
            <a:br>
              <a:rPr lang="zh-TW" altLang="en-US" dirty="0" smtClean="0"/>
            </a:br>
            <a:r>
              <a:rPr lang="en-US" altLang="zh-TW" sz="1200" b="1" u="sng" kern="1200" dirty="0" smtClean="0">
                <a:solidFill>
                  <a:schemeClr val="tx1"/>
                </a:solidFill>
                <a:effectLst/>
                <a:latin typeface="+mn-lt"/>
                <a:ea typeface="+mn-ea"/>
                <a:cs typeface="+mn-cs"/>
              </a:rPr>
              <a:t>A/B/X/Y/Z</a:t>
            </a:r>
            <a:endParaRPr lang="en-US" altLang="zh-TW" dirty="0" smtClean="0">
              <a:effectLst/>
            </a:endParaRPr>
          </a:p>
          <a:p>
            <a:r>
              <a:rPr lang="zh-TW" altLang="en-US" dirty="0" smtClean="0"/>
              <a:t>其中個別代表的意思是：</a:t>
            </a:r>
            <a:br>
              <a:rPr lang="zh-TW" altLang="en-US" dirty="0" smtClean="0"/>
            </a:br>
            <a:r>
              <a:rPr lang="en-US" altLang="zh-TW" b="1" dirty="0" smtClean="0"/>
              <a:t>A</a:t>
            </a:r>
            <a:r>
              <a:rPr lang="zh-TW" altLang="en-US" b="1" dirty="0" smtClean="0"/>
              <a:t>：</a:t>
            </a:r>
            <a:r>
              <a:rPr lang="en-US" altLang="zh-TW" b="1" dirty="0" smtClean="0"/>
              <a:t>Arrival Pattern</a:t>
            </a:r>
            <a:r>
              <a:rPr lang="zh-TW" altLang="en-US" b="1" dirty="0" smtClean="0"/>
              <a:t>，</a:t>
            </a:r>
            <a:r>
              <a:rPr lang="en-US" altLang="zh-TW" b="1" dirty="0" smtClean="0"/>
              <a:t>Request</a:t>
            </a:r>
            <a:r>
              <a:rPr lang="zh-TW" altLang="en-US" b="1" dirty="0" smtClean="0"/>
              <a:t>到達系統的分布特性</a:t>
            </a:r>
            <a:endParaRPr lang="zh-TW" altLang="en-US" dirty="0" smtClean="0"/>
          </a:p>
          <a:p>
            <a:r>
              <a:rPr lang="en-US" altLang="zh-TW" b="1" dirty="0" smtClean="0"/>
              <a:t>B</a:t>
            </a:r>
            <a:r>
              <a:rPr lang="zh-TW" altLang="en-US" b="1" dirty="0" smtClean="0"/>
              <a:t>：</a:t>
            </a:r>
            <a:r>
              <a:rPr lang="en-US" altLang="zh-TW" b="1" dirty="0" smtClean="0"/>
              <a:t>Service Pattern</a:t>
            </a:r>
            <a:r>
              <a:rPr lang="zh-TW" altLang="en-US" b="1" dirty="0" smtClean="0"/>
              <a:t>，</a:t>
            </a:r>
            <a:r>
              <a:rPr lang="en-US" altLang="zh-TW" b="1" dirty="0" smtClean="0"/>
              <a:t>Request</a:t>
            </a:r>
            <a:r>
              <a:rPr lang="zh-TW" altLang="en-US" b="1" dirty="0" smtClean="0"/>
              <a:t>離開系統的分布特性</a:t>
            </a:r>
            <a:endParaRPr lang="zh-TW" altLang="en-US" dirty="0" smtClean="0"/>
          </a:p>
          <a:p>
            <a:r>
              <a:rPr lang="en-US" altLang="zh-TW" b="1" dirty="0" smtClean="0"/>
              <a:t>X</a:t>
            </a:r>
            <a:r>
              <a:rPr lang="zh-TW" altLang="en-US" b="1" dirty="0" smtClean="0"/>
              <a:t>：</a:t>
            </a:r>
            <a:r>
              <a:rPr lang="en-US" altLang="zh-TW" b="1" dirty="0" smtClean="0"/>
              <a:t>Number of parallel server</a:t>
            </a:r>
            <a:r>
              <a:rPr lang="zh-TW" altLang="en-US" b="1" dirty="0" smtClean="0"/>
              <a:t>，單一系統同時有幾個</a:t>
            </a:r>
            <a:r>
              <a:rPr lang="en-US" altLang="zh-TW" b="1" dirty="0" smtClean="0"/>
              <a:t>Server</a:t>
            </a:r>
            <a:r>
              <a:rPr lang="zh-TW" altLang="en-US" b="1" dirty="0" smtClean="0"/>
              <a:t>進行服務</a:t>
            </a:r>
            <a:endParaRPr lang="zh-TW" altLang="en-US" dirty="0" smtClean="0"/>
          </a:p>
          <a:p>
            <a:r>
              <a:rPr lang="en-US" altLang="zh-TW" b="1" dirty="0" smtClean="0"/>
              <a:t>Y</a:t>
            </a:r>
            <a:r>
              <a:rPr lang="zh-TW" altLang="en-US" b="1" dirty="0" smtClean="0"/>
              <a:t>：</a:t>
            </a:r>
            <a:r>
              <a:rPr lang="en-US" altLang="zh-TW" b="1" dirty="0" smtClean="0"/>
              <a:t>System Capacity</a:t>
            </a:r>
            <a:r>
              <a:rPr lang="zh-TW" altLang="en-US" b="1" dirty="0" smtClean="0"/>
              <a:t>，系統內</a:t>
            </a:r>
            <a:r>
              <a:rPr lang="en-US" altLang="zh-TW" b="1" dirty="0" smtClean="0"/>
              <a:t>Buffer</a:t>
            </a:r>
            <a:r>
              <a:rPr lang="zh-TW" altLang="en-US" b="1" dirty="0" smtClean="0"/>
              <a:t>的大小</a:t>
            </a:r>
            <a:endParaRPr lang="zh-TW" altLang="en-US" dirty="0" smtClean="0"/>
          </a:p>
          <a:p>
            <a:r>
              <a:rPr lang="en-US" altLang="zh-TW" b="1" dirty="0" smtClean="0"/>
              <a:t>Z</a:t>
            </a:r>
            <a:r>
              <a:rPr lang="zh-TW" altLang="en-US" b="1" dirty="0" smtClean="0"/>
              <a:t>：</a:t>
            </a:r>
            <a:r>
              <a:rPr lang="en-US" altLang="zh-TW" b="1" dirty="0" smtClean="0"/>
              <a:t>Queueing discipline</a:t>
            </a:r>
            <a:r>
              <a:rPr lang="zh-TW" altLang="en-US" b="1" dirty="0" smtClean="0"/>
              <a:t>，系統處理</a:t>
            </a:r>
            <a:r>
              <a:rPr lang="en-US" altLang="zh-TW" b="1" dirty="0" smtClean="0"/>
              <a:t>Request</a:t>
            </a:r>
            <a:r>
              <a:rPr lang="zh-TW" altLang="en-US" b="1" dirty="0" smtClean="0"/>
              <a:t>的方式</a:t>
            </a:r>
            <a:endParaRPr lang="en-US" altLang="zh-TW" b="1" dirty="0" smtClean="0"/>
          </a:p>
          <a:p>
            <a:endParaRPr lang="zh-TW" altLang="en-US" dirty="0" smtClean="0"/>
          </a:p>
          <a:p>
            <a:r>
              <a:rPr lang="zh-TW" altLang="en-US" dirty="0" smtClean="0"/>
              <a:t>其中</a:t>
            </a:r>
            <a:r>
              <a:rPr lang="en-US" altLang="zh-TW" dirty="0" smtClean="0"/>
              <a:t>A</a:t>
            </a:r>
            <a:r>
              <a:rPr lang="zh-TW" altLang="en-US" dirty="0" smtClean="0"/>
              <a:t>和</a:t>
            </a:r>
            <a:r>
              <a:rPr lang="en-US" altLang="zh-TW" dirty="0" smtClean="0"/>
              <a:t>B</a:t>
            </a:r>
            <a:r>
              <a:rPr lang="zh-TW" altLang="en-US" dirty="0" smtClean="0"/>
              <a:t>可以有下列幾個類型：</a:t>
            </a:r>
          </a:p>
          <a:p>
            <a:r>
              <a:rPr lang="en-US" altLang="zh-TW" b="1" dirty="0" smtClean="0"/>
              <a:t>Exponential Distribution (M)</a:t>
            </a:r>
            <a:endParaRPr lang="en-US" altLang="zh-TW" dirty="0" smtClean="0"/>
          </a:p>
          <a:p>
            <a:r>
              <a:rPr lang="en-US" altLang="zh-TW" b="1" dirty="0" smtClean="0"/>
              <a:t>Deterministic (D)</a:t>
            </a:r>
            <a:endParaRPr lang="en-US" altLang="zh-TW" dirty="0" smtClean="0"/>
          </a:p>
          <a:p>
            <a:r>
              <a:rPr lang="en-US" altLang="zh-TW" b="1" dirty="0" smtClean="0"/>
              <a:t>General Distribution (G)</a:t>
            </a:r>
            <a:endParaRPr lang="en-US" altLang="zh-TW" dirty="0" smtClean="0"/>
          </a:p>
          <a:p>
            <a:r>
              <a:rPr lang="en-US" altLang="zh-TW" b="1" dirty="0" err="1" smtClean="0">
                <a:effectLst/>
              </a:rPr>
              <a:t>Erlang</a:t>
            </a:r>
            <a:r>
              <a:rPr lang="en-US" altLang="zh-TW" b="1" dirty="0" smtClean="0">
                <a:effectLst/>
              </a:rPr>
              <a:t> type k (k=1,2,...) (</a:t>
            </a:r>
            <a:r>
              <a:rPr lang="en-US" altLang="zh-TW" b="1" dirty="0" err="1" smtClean="0">
                <a:effectLst/>
              </a:rPr>
              <a:t>Ek</a:t>
            </a:r>
            <a:r>
              <a:rPr lang="en-US" altLang="zh-TW" b="1" dirty="0" smtClean="0">
                <a:effectLst/>
              </a:rPr>
              <a:t>)</a:t>
            </a:r>
            <a:endParaRPr lang="en-US" altLang="zh-TW" dirty="0" smtClean="0">
              <a:effectLst/>
            </a:endParaRPr>
          </a:p>
          <a:p>
            <a:r>
              <a:rPr lang="en-US" altLang="zh-TW" b="1" dirty="0" smtClean="0">
                <a:effectLst/>
              </a:rPr>
              <a:t>Mixture of k </a:t>
            </a:r>
            <a:r>
              <a:rPr lang="en-US" altLang="zh-TW" b="1" dirty="0" err="1" smtClean="0">
                <a:effectLst/>
              </a:rPr>
              <a:t>expoenetials</a:t>
            </a:r>
            <a:r>
              <a:rPr lang="en-US" altLang="zh-TW" b="1" dirty="0" smtClean="0">
                <a:effectLst/>
              </a:rPr>
              <a:t> (</a:t>
            </a:r>
            <a:r>
              <a:rPr lang="en-US" altLang="zh-TW" b="1" dirty="0" err="1" smtClean="0">
                <a:effectLst/>
              </a:rPr>
              <a:t>Hk</a:t>
            </a:r>
            <a:r>
              <a:rPr lang="en-US" altLang="zh-TW" b="1" dirty="0" smtClean="0">
                <a:effectLst/>
              </a:rPr>
              <a:t>)</a:t>
            </a:r>
            <a:endParaRPr lang="en-US" altLang="zh-TW" dirty="0" smtClean="0">
              <a:effectLst/>
            </a:endParaRPr>
          </a:p>
          <a:p>
            <a:r>
              <a:rPr lang="en-US" altLang="zh-TW" b="1" dirty="0" smtClean="0">
                <a:effectLst/>
              </a:rPr>
              <a:t>Phase type (PH)</a:t>
            </a:r>
          </a:p>
          <a:p>
            <a:endParaRPr lang="en-US" altLang="zh-TW" dirty="0" smtClean="0">
              <a:effectLst/>
            </a:endParaRPr>
          </a:p>
          <a:p>
            <a:r>
              <a:rPr lang="zh-TW" altLang="en-US" dirty="0" smtClean="0"/>
              <a:t>而</a:t>
            </a:r>
            <a:r>
              <a:rPr lang="en-US" altLang="zh-TW" dirty="0" smtClean="0"/>
              <a:t>X</a:t>
            </a:r>
            <a:r>
              <a:rPr lang="zh-TW" altLang="en-US" dirty="0" smtClean="0"/>
              <a:t>和</a:t>
            </a:r>
            <a:r>
              <a:rPr lang="en-US" altLang="zh-TW" dirty="0" smtClean="0"/>
              <a:t>Y</a:t>
            </a:r>
            <a:r>
              <a:rPr lang="zh-TW" altLang="en-US" dirty="0" smtClean="0"/>
              <a:t>則是給予數字，代表該系統的</a:t>
            </a:r>
            <a:r>
              <a:rPr lang="en-US" altLang="zh-TW" dirty="0" smtClean="0"/>
              <a:t>Buffer</a:t>
            </a:r>
            <a:r>
              <a:rPr lang="zh-TW" altLang="en-US" dirty="0" smtClean="0"/>
              <a:t>大小和可處理之</a:t>
            </a:r>
            <a:r>
              <a:rPr lang="en-US" altLang="zh-TW" dirty="0" smtClean="0"/>
              <a:t>Service</a:t>
            </a:r>
            <a:r>
              <a:rPr lang="zh-TW" altLang="en-US" dirty="0" smtClean="0"/>
              <a:t>數，</a:t>
            </a:r>
          </a:p>
          <a:p>
            <a:r>
              <a:rPr lang="en-US" altLang="zh-TW" dirty="0" smtClean="0"/>
              <a:t>Z</a:t>
            </a:r>
            <a:r>
              <a:rPr lang="zh-TW" altLang="en-US" dirty="0" smtClean="0"/>
              <a:t>的部分則有：</a:t>
            </a:r>
          </a:p>
          <a:p>
            <a:r>
              <a:rPr lang="en-US" altLang="zh-TW" b="1" dirty="0" smtClean="0"/>
              <a:t>FCFS</a:t>
            </a:r>
            <a:r>
              <a:rPr lang="zh-TW" altLang="en-US" b="1" dirty="0" smtClean="0"/>
              <a:t>：</a:t>
            </a:r>
            <a:r>
              <a:rPr lang="en-US" altLang="zh-TW" b="1" dirty="0" smtClean="0"/>
              <a:t>first come, first served</a:t>
            </a:r>
            <a:r>
              <a:rPr lang="zh-TW" altLang="en-US" b="1" dirty="0" smtClean="0"/>
              <a:t>，先到先處理</a:t>
            </a:r>
            <a:endParaRPr lang="zh-TW" altLang="en-US" dirty="0" smtClean="0"/>
          </a:p>
          <a:p>
            <a:r>
              <a:rPr lang="en-US" altLang="zh-TW" b="1" dirty="0" smtClean="0"/>
              <a:t>LCFS</a:t>
            </a:r>
            <a:r>
              <a:rPr lang="zh-TW" altLang="en-US" b="1" dirty="0" smtClean="0"/>
              <a:t>：</a:t>
            </a:r>
            <a:r>
              <a:rPr lang="en-US" altLang="zh-TW" b="1" dirty="0" smtClean="0"/>
              <a:t>last come, first served</a:t>
            </a:r>
            <a:r>
              <a:rPr lang="zh-TW" altLang="en-US" b="1" dirty="0" smtClean="0"/>
              <a:t>，後到先處理</a:t>
            </a:r>
            <a:endParaRPr lang="zh-TW" altLang="en-US" dirty="0" smtClean="0"/>
          </a:p>
          <a:p>
            <a:r>
              <a:rPr lang="en-US" altLang="zh-TW" b="1" dirty="0" smtClean="0"/>
              <a:t>RSS</a:t>
            </a:r>
            <a:r>
              <a:rPr lang="zh-TW" altLang="en-US" b="1" dirty="0" smtClean="0"/>
              <a:t>：</a:t>
            </a:r>
            <a:r>
              <a:rPr lang="en-US" altLang="zh-TW" b="1" dirty="0" smtClean="0"/>
              <a:t>random selection for service</a:t>
            </a:r>
            <a:r>
              <a:rPr lang="zh-TW" altLang="en-US" b="1" dirty="0" smtClean="0"/>
              <a:t>，隨機取</a:t>
            </a:r>
            <a:r>
              <a:rPr lang="en-US" altLang="zh-TW" b="1" dirty="0" smtClean="0"/>
              <a:t>Buffer</a:t>
            </a:r>
            <a:r>
              <a:rPr lang="zh-TW" altLang="en-US" b="1" dirty="0" smtClean="0"/>
              <a:t>內的處理</a:t>
            </a:r>
            <a:endParaRPr lang="zh-TW" altLang="en-US" dirty="0" smtClean="0"/>
          </a:p>
          <a:p>
            <a:r>
              <a:rPr lang="en-US" altLang="zh-TW" b="1" dirty="0" smtClean="0"/>
              <a:t>PR</a:t>
            </a:r>
            <a:r>
              <a:rPr lang="zh-TW" altLang="en-US" b="1" dirty="0" smtClean="0"/>
              <a:t>：</a:t>
            </a:r>
            <a:r>
              <a:rPr lang="en-US" altLang="zh-TW" b="1" dirty="0" smtClean="0"/>
              <a:t>priority</a:t>
            </a:r>
            <a:r>
              <a:rPr lang="zh-TW" altLang="en-US" b="1" dirty="0" smtClean="0"/>
              <a:t>，依優先權處理</a:t>
            </a:r>
            <a:endParaRPr lang="zh-TW" altLang="en-US" dirty="0" smtClean="0"/>
          </a:p>
          <a:p>
            <a:r>
              <a:rPr lang="en-US" altLang="zh-TW" b="1" dirty="0" smtClean="0"/>
              <a:t>GD</a:t>
            </a:r>
            <a:r>
              <a:rPr lang="zh-TW" altLang="en-US" b="1" dirty="0" smtClean="0"/>
              <a:t>：</a:t>
            </a:r>
            <a:r>
              <a:rPr lang="en-US" altLang="zh-TW" b="1" dirty="0" smtClean="0"/>
              <a:t>general discipline</a:t>
            </a:r>
            <a:endParaRPr lang="en-US" altLang="zh-TW" dirty="0" smtClean="0"/>
          </a:p>
          <a:p>
            <a:r>
              <a:rPr lang="zh-TW" altLang="en-US" dirty="0" smtClean="0"/>
              <a:t>一般來說，系統大多是取前面的</a:t>
            </a:r>
            <a:r>
              <a:rPr lang="en-US" altLang="zh-TW" dirty="0" smtClean="0"/>
              <a:t>A/B/X</a:t>
            </a:r>
            <a:r>
              <a:rPr lang="zh-TW" altLang="en-US" dirty="0" smtClean="0"/>
              <a:t>做描述，這時候後面的</a:t>
            </a:r>
            <a:r>
              <a:rPr lang="en-US" altLang="zh-TW" dirty="0" smtClean="0"/>
              <a:t>Y</a:t>
            </a:r>
            <a:r>
              <a:rPr lang="zh-TW" altLang="en-US" dirty="0" smtClean="0"/>
              <a:t>和</a:t>
            </a:r>
            <a:r>
              <a:rPr lang="en-US" altLang="zh-TW" dirty="0" smtClean="0"/>
              <a:t>Z</a:t>
            </a:r>
            <a:r>
              <a:rPr lang="zh-TW" altLang="en-US" dirty="0" smtClean="0"/>
              <a:t>各自代表「系統內的</a:t>
            </a:r>
            <a:r>
              <a:rPr lang="en-US" altLang="zh-TW" dirty="0" smtClean="0"/>
              <a:t>Buffer Size</a:t>
            </a:r>
            <a:r>
              <a:rPr lang="zh-TW" altLang="en-US" dirty="0" smtClean="0"/>
              <a:t>無限大」和「採用</a:t>
            </a:r>
            <a:r>
              <a:rPr lang="en-US" altLang="zh-TW" dirty="0" smtClean="0"/>
              <a:t>FCFS</a:t>
            </a:r>
            <a:r>
              <a:rPr lang="zh-TW" altLang="en-US" dirty="0" smtClean="0"/>
              <a:t>處理」。</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65</a:t>
            </a:fld>
            <a:endParaRPr lang="zh-TW" altLang="en-US"/>
          </a:p>
        </p:txBody>
      </p:sp>
    </p:spTree>
    <p:extLst>
      <p:ext uri="{BB962C8B-B14F-4D97-AF65-F5344CB8AC3E}">
        <p14:creationId xmlns:p14="http://schemas.microsoft.com/office/powerpoint/2010/main" val="16368048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我们假设IMS信令中涉及的每个不同的网络服务实体通过M</a:t>
            </a:r>
            <a:r>
              <a:rPr lang="en-US" altLang="zh-TW" dirty="0" smtClean="0"/>
              <a:t>/M/1队列建模。</a:t>
            </a:r>
          </a:p>
          <a:p>
            <a:endParaRPr lang="en-US" altLang="zh-TW" dirty="0" smtClean="0"/>
          </a:p>
          <a:p>
            <a:r>
              <a:rPr lang="en-US" altLang="zh-TW" dirty="0" err="1" smtClean="0"/>
              <a:t>因此，得到的网络是M</a:t>
            </a:r>
            <a:r>
              <a:rPr lang="en-US" altLang="zh-TW" dirty="0" smtClean="0"/>
              <a:t>/M/1串联队列的排队网络，在输入过程为Poisson的情况下</a:t>
            </a:r>
            <a:r>
              <a:rPr lang="en-US" altLang="zh-TW" dirty="0" smtClean="0"/>
              <a:t>，</a:t>
            </a:r>
            <a:r>
              <a:rPr lang="zh-TW" altLang="en-US" dirty="0" smtClean="0"/>
              <a:t>離開</a:t>
            </a:r>
            <a:r>
              <a:rPr lang="en-US" altLang="zh-TW" dirty="0" err="1" smtClean="0"/>
              <a:t>过程也是</a:t>
            </a:r>
            <a:r>
              <a:rPr lang="en-US" altLang="zh-TW" dirty="0" err="1" smtClean="0"/>
              <a:t>Poisson的，并且与输入过程无关</a:t>
            </a:r>
            <a:r>
              <a:rPr lang="en-US" altLang="zh-TW" dirty="0" smtClean="0"/>
              <a:t>[Zuk13]。</a:t>
            </a:r>
          </a:p>
          <a:p>
            <a:endParaRPr lang="en-US" altLang="zh-TW" dirty="0" smtClean="0"/>
          </a:p>
          <a:p>
            <a:r>
              <a:rPr lang="en-US" altLang="zh-TW" dirty="0" err="1" smtClean="0"/>
              <a:t>因此，排队网络中由队列串联组成的总平均等待时间或延迟是每个队列的预期等待时间之和</a:t>
            </a:r>
            <a:r>
              <a:rPr lang="en-US" altLang="zh-TW" dirty="0" smtClean="0"/>
              <a:t>。</a:t>
            </a:r>
          </a:p>
          <a:p>
            <a:endParaRPr lang="en-US" altLang="zh-TW" dirty="0" smtClean="0"/>
          </a:p>
          <a:p>
            <a:r>
              <a:rPr lang="en-US" altLang="zh-TW" dirty="0" err="1" smtClean="0"/>
              <a:t>然而，我们假设了一种不同的方法来验证假设模型的适用性</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66</a:t>
            </a:fld>
            <a:endParaRPr lang="zh-TW" altLang="en-US"/>
          </a:p>
        </p:txBody>
      </p:sp>
    </p:spTree>
    <p:extLst>
      <p:ext uri="{BB962C8B-B14F-4D97-AF65-F5344CB8AC3E}">
        <p14:creationId xmlns:p14="http://schemas.microsoft.com/office/powerpoint/2010/main" val="9408329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首先，在实验测量过程中，我们指定到达过程分布遵循</a:t>
            </a:r>
            <a:r>
              <a:rPr lang="en-US" altLang="zh-TW" sz="1200" dirty="0" smtClean="0">
                <a:solidFill>
                  <a:srgbClr val="FF0000"/>
                </a:solidFill>
                <a:latin typeface="Times New Roman" panose="02020603050405020304" pitchFamily="18" charset="0"/>
                <a:cs typeface="Times New Roman" panose="02020603050405020304" pitchFamily="18" charset="0"/>
              </a:rPr>
              <a:t>Poisson</a:t>
            </a:r>
            <a:r>
              <a:rPr lang="zh-CN" altLang="en-US" dirty="0" smtClean="0">
                <a:effectLst/>
              </a:rPr>
              <a:t>过程，用户注册请求的到达时间为指数。</a:t>
            </a: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这是通过在</a:t>
            </a:r>
            <a:r>
              <a:rPr lang="en-US" altLang="zh-CN" dirty="0" smtClean="0">
                <a:effectLst/>
              </a:rPr>
              <a:t>XML </a:t>
            </a:r>
            <a:r>
              <a:rPr lang="en-US" altLang="zh-CN" dirty="0" err="1" smtClean="0">
                <a:effectLst/>
              </a:rPr>
              <a:t>SIPp</a:t>
            </a:r>
            <a:r>
              <a:rPr lang="zh-CN" altLang="en-US" dirty="0" smtClean="0">
                <a:effectLst/>
              </a:rPr>
              <a:t>场景中的每个注册请求之间设置一个“</a:t>
            </a:r>
            <a:r>
              <a:rPr lang="en-US" altLang="zh-CN" dirty="0" smtClean="0">
                <a:effectLst/>
              </a:rPr>
              <a:t>pause”</a:t>
            </a:r>
            <a:r>
              <a:rPr lang="zh-CN" altLang="en-US" dirty="0" smtClean="0">
                <a:effectLst/>
              </a:rPr>
              <a:t>进程来实现的。</a:t>
            </a: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通过</a:t>
            </a:r>
            <a:r>
              <a:rPr lang="en-US" altLang="zh-CN" dirty="0" smtClean="0">
                <a:effectLst/>
              </a:rPr>
              <a:t>GNU</a:t>
            </a:r>
            <a:r>
              <a:rPr lang="zh-CN" altLang="en-US" dirty="0" smtClean="0">
                <a:effectLst/>
              </a:rPr>
              <a:t>科学图书馆（</a:t>
            </a:r>
            <a:r>
              <a:rPr lang="en-US" altLang="zh-CN" dirty="0" smtClean="0">
                <a:effectLst/>
              </a:rPr>
              <a:t>GSL</a:t>
            </a:r>
            <a:r>
              <a:rPr lang="zh-CN" altLang="en-US" dirty="0" smtClean="0">
                <a:effectLst/>
              </a:rPr>
              <a:t>）包，我们能够为到达时间设置一个特定的分布。</a:t>
            </a: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对于每个测量，“暂停”遵循指数分布，平均值等于考虑中的特定到达率。</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67</a:t>
            </a:fld>
            <a:endParaRPr lang="zh-TW" altLang="en-US"/>
          </a:p>
        </p:txBody>
      </p:sp>
    </p:spTree>
    <p:extLst>
      <p:ext uri="{BB962C8B-B14F-4D97-AF65-F5344CB8AC3E}">
        <p14:creationId xmlns:p14="http://schemas.microsoft.com/office/powerpoint/2010/main" val="38524232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其次，我们假设每个队列的服务过程可能具有负指数分布或一般分布</a:t>
            </a:r>
            <a:r>
              <a:rPr lang="en-US" altLang="zh-TW" dirty="0" smtClean="0"/>
              <a:t>。</a:t>
            </a:r>
          </a:p>
          <a:p>
            <a:endParaRPr lang="en-US" altLang="zh-TW" dirty="0" smtClean="0"/>
          </a:p>
          <a:p>
            <a:r>
              <a:rPr lang="en-US" altLang="zh-TW" dirty="0" err="1" smtClean="0"/>
              <a:t>因此，我们考虑两种方法来推导分析模型：M</a:t>
            </a:r>
            <a:r>
              <a:rPr lang="en-US" altLang="zh-TW" dirty="0" smtClean="0"/>
              <a:t>/M/1和M/G/1。</a:t>
            </a:r>
          </a:p>
          <a:p>
            <a:endParaRPr lang="en-US" altLang="zh-TW" dirty="0" smtClean="0"/>
          </a:p>
          <a:p>
            <a:r>
              <a:rPr lang="en-US" altLang="zh-TW" dirty="0" err="1" smtClean="0"/>
              <a:t>对于这两种方法，都需要确定服务时间，因为每个Bono、Sprout和Homestead的实际服务时间都是未知的</a:t>
            </a:r>
            <a:r>
              <a:rPr lang="en-US" altLang="zh-TW" dirty="0" smtClean="0"/>
              <a:t>。</a:t>
            </a:r>
          </a:p>
          <a:p>
            <a:endParaRPr lang="en-US" altLang="zh-TW" dirty="0" smtClean="0"/>
          </a:p>
          <a:p>
            <a:r>
              <a:rPr lang="en-US" altLang="zh-TW" dirty="0" err="1" smtClean="0"/>
              <a:t>为了估计每个节点的服务时间，发送一个数据包以确保节点为空，数据包到达节点后将立即被处理</a:t>
            </a:r>
            <a:r>
              <a:rPr lang="en-US" altLang="zh-TW" dirty="0" smtClean="0"/>
              <a:t>。</a:t>
            </a:r>
          </a:p>
          <a:p>
            <a:endParaRPr lang="en-US" altLang="zh-TW" dirty="0" smtClean="0"/>
          </a:p>
          <a:p>
            <a:r>
              <a:rPr lang="en-US" altLang="zh-TW" dirty="0" err="1" smtClean="0"/>
              <a:t>整个过程被一个网络分析工具捕获和分析</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68</a:t>
            </a:fld>
            <a:endParaRPr lang="zh-TW" altLang="en-US"/>
          </a:p>
        </p:txBody>
      </p:sp>
    </p:spTree>
    <p:extLst>
      <p:ext uri="{BB962C8B-B14F-4D97-AF65-F5344CB8AC3E}">
        <p14:creationId xmlns:p14="http://schemas.microsoft.com/office/powerpoint/2010/main" val="6959971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我们总共有七个不同的服务时间，如图3.4所示。服务时间是(</a:t>
            </a:r>
            <a:r>
              <a:rPr lang="en-US" altLang="zh-TW" dirty="0" err="1" smtClean="0"/>
              <a:t>某个节点处理并将数据发送到下一个节点</a:t>
            </a:r>
            <a:r>
              <a:rPr lang="en-US" altLang="zh-TW" dirty="0" smtClean="0"/>
              <a:t>)</a:t>
            </a:r>
            <a:r>
              <a:rPr lang="en-US" altLang="zh-TW" dirty="0" err="1" smtClean="0"/>
              <a:t>所需的时间</a:t>
            </a:r>
            <a:r>
              <a:rPr lang="en-US" altLang="zh-TW" dirty="0" smtClean="0"/>
              <a:t>。</a:t>
            </a:r>
          </a:p>
          <a:p>
            <a:r>
              <a:rPr lang="en-US" altLang="zh-TW" dirty="0" err="1" smtClean="0"/>
              <a:t>如上所述，这些服务时间值是使用Wireshark</a:t>
            </a:r>
            <a:r>
              <a:rPr lang="zh-TW" altLang="zh-TW" dirty="0" smtClean="0"/>
              <a:t>網絡分析儀捕獲的。</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69</a:t>
            </a:fld>
            <a:endParaRPr lang="zh-TW" altLang="en-US"/>
          </a:p>
        </p:txBody>
      </p:sp>
    </p:spTree>
    <p:extLst>
      <p:ext uri="{BB962C8B-B14F-4D97-AF65-F5344CB8AC3E}">
        <p14:creationId xmlns:p14="http://schemas.microsoft.com/office/powerpoint/2010/main" val="3068308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smtClean="0">
                <a:effectLst/>
              </a:rPr>
              <a:t>首先，</a:t>
            </a:r>
            <a:r>
              <a:rPr lang="en-US" altLang="zh-CN" dirty="0" smtClean="0">
                <a:effectLst/>
              </a:rPr>
              <a:t>NFVI</a:t>
            </a:r>
            <a:r>
              <a:rPr lang="zh-CN" altLang="en-US" dirty="0" smtClean="0">
                <a:effectLst/>
              </a:rPr>
              <a:t>是包含標準硬體和虛擬資源的層，它構成</a:t>
            </a:r>
            <a:r>
              <a:rPr lang="en-US" altLang="zh-CN" dirty="0" smtClean="0">
                <a:effectLst/>
              </a:rPr>
              <a:t>NFV</a:t>
            </a:r>
            <a:r>
              <a:rPr lang="zh-CN" altLang="en-US" dirty="0" smtClean="0">
                <a:effectLst/>
              </a:rPr>
              <a:t>環境的基礎。</a:t>
            </a:r>
            <a:r>
              <a:rPr lang="en-US" altLang="zh-CN" dirty="0" smtClean="0">
                <a:effectLst/>
              </a:rPr>
              <a:t>NFVI</a:t>
            </a:r>
            <a:r>
              <a:rPr lang="zh-CN" altLang="en-US" dirty="0" smtClean="0">
                <a:effectLst/>
              </a:rPr>
              <a:t>本身由三部分組成：</a:t>
            </a:r>
          </a:p>
          <a:p>
            <a:r>
              <a:rPr lang="en-US" altLang="zh-CN" dirty="0" smtClean="0">
                <a:effectLst/>
              </a:rPr>
              <a:t>1.</a:t>
            </a:r>
            <a:r>
              <a:rPr lang="zh-CN" altLang="en-US" sz="1200" kern="1200" dirty="0" smtClean="0">
                <a:solidFill>
                  <a:schemeClr val="tx1"/>
                </a:solidFill>
                <a:effectLst/>
                <a:latin typeface="+mn-lt"/>
                <a:ea typeface="+mn-ea"/>
                <a:cs typeface="+mn-cs"/>
              </a:rPr>
              <a:t>    </a:t>
            </a:r>
            <a:r>
              <a:rPr lang="zh-CN" altLang="en-US" dirty="0" smtClean="0">
                <a:effectLst/>
              </a:rPr>
              <a:t>硬體資源：包括計算硬體（如伺服器）、存儲硬體（如網路連接存儲（</a:t>
            </a:r>
            <a:r>
              <a:rPr lang="en-US" altLang="zh-CN" dirty="0" smtClean="0">
                <a:effectLst/>
              </a:rPr>
              <a:t>NAS</a:t>
            </a:r>
            <a:r>
              <a:rPr lang="zh-CN" altLang="en-US" dirty="0" smtClean="0">
                <a:effectLst/>
              </a:rPr>
              <a:t>））和網路硬體（如交換機）。</a:t>
            </a:r>
          </a:p>
          <a:p>
            <a:r>
              <a:rPr lang="en-US" altLang="zh-CN" dirty="0" smtClean="0">
                <a:effectLst/>
              </a:rPr>
              <a:t>2.</a:t>
            </a:r>
            <a:r>
              <a:rPr lang="zh-CN" altLang="en-US" sz="1200" kern="1200" dirty="0" smtClean="0">
                <a:solidFill>
                  <a:schemeClr val="tx1"/>
                </a:solidFill>
                <a:effectLst/>
                <a:latin typeface="+mn-lt"/>
                <a:ea typeface="+mn-ea"/>
                <a:cs typeface="+mn-cs"/>
              </a:rPr>
              <a:t>    </a:t>
            </a:r>
            <a:r>
              <a:rPr lang="zh-CN" altLang="en-US" dirty="0" smtClean="0">
                <a:effectLst/>
              </a:rPr>
              <a:t>虛擬化層：抽象硬體資源，將軟體與硬體分離，使軟體能夠獨立於硬體運行。</a:t>
            </a:r>
          </a:p>
          <a:p>
            <a:r>
              <a:rPr lang="en-US" altLang="zh-CN" dirty="0" smtClean="0">
                <a:effectLst/>
              </a:rPr>
              <a:t>3.</a:t>
            </a:r>
            <a:r>
              <a:rPr lang="zh-CN" altLang="en-US" sz="1200" kern="1200" dirty="0" smtClean="0">
                <a:solidFill>
                  <a:schemeClr val="tx1"/>
                </a:solidFill>
                <a:effectLst/>
                <a:latin typeface="+mn-lt"/>
                <a:ea typeface="+mn-ea"/>
                <a:cs typeface="+mn-cs"/>
              </a:rPr>
              <a:t>    </a:t>
            </a:r>
            <a:r>
              <a:rPr lang="zh-TW" altLang="zh-TW" dirty="0" smtClean="0"/>
              <a:t>虛擬化資源：包括VNF所利用的虛擬</a:t>
            </a:r>
            <a:r>
              <a:rPr lang="en-US" altLang="zh-TW" dirty="0" smtClean="0"/>
              <a:t> </a:t>
            </a:r>
            <a:r>
              <a:rPr lang="zh-TW" altLang="zh-TW" dirty="0" smtClean="0"/>
              <a:t>計算，存儲和網絡資源。</a:t>
            </a:r>
            <a:endParaRPr lang="zh-TW" altLang="en-US" dirty="0" smtClean="0"/>
          </a:p>
          <a:p>
            <a:endParaRPr lang="en-US" altLang="zh-TW" dirty="0" smtClean="0"/>
          </a:p>
          <a:p>
            <a:endParaRPr lang="en-US" altLang="zh-TW" dirty="0" smtClean="0"/>
          </a:p>
          <a:p>
            <a:r>
              <a:rPr lang="zh-TW" altLang="zh-TW" dirty="0" smtClean="0"/>
              <a:t>VNF部分代表</a:t>
            </a:r>
            <a:r>
              <a:rPr lang="en-US" altLang="zh-TW" baseline="0" dirty="0" smtClean="0"/>
              <a:t>   </a:t>
            </a:r>
            <a:r>
              <a:rPr lang="zh-TW" altLang="zh-TW" dirty="0" smtClean="0"/>
              <a:t>各種NF的軟件實現。</a:t>
            </a:r>
            <a:br>
              <a:rPr lang="zh-TW" altLang="zh-TW" dirty="0" smtClean="0"/>
            </a:br>
            <a:r>
              <a:rPr lang="zh-TW" altLang="zh-TW" dirty="0" smtClean="0"/>
              <a:t>可以將多個VNF組合在一起以實現更專業的功能，稱為服務功能鏈（SFC），旨在提高可擴展性和網絡敏捷性。</a:t>
            </a:r>
            <a:endParaRPr lang="en-US" altLang="zh-TW" dirty="0" smtClean="0"/>
          </a:p>
          <a:p>
            <a:r>
              <a:rPr lang="zh-TW" altLang="zh-TW" dirty="0" smtClean="0"/>
              <a:t>元素管理系統（EMS）對網絡元素進行管理。 它有助於對故障和性能信息採取措施，並處理網元的安全性方面。</a:t>
            </a:r>
            <a:endParaRPr lang="zh-TW" altLang="en-US" dirty="0" smtClean="0"/>
          </a:p>
          <a:p>
            <a:endParaRPr lang="en-US" altLang="zh-TW" dirty="0" smtClean="0"/>
          </a:p>
          <a:p>
            <a:endParaRPr lang="en-US" altLang="zh-TW" dirty="0" smtClean="0"/>
          </a:p>
          <a:p>
            <a:r>
              <a:rPr lang="en-US" altLang="zh-TW" dirty="0" smtClean="0">
                <a:effectLst/>
              </a:rPr>
              <a:t>NFV MANO</a:t>
            </a:r>
            <a:r>
              <a:rPr lang="zh-TW" altLang="en-US" dirty="0" smtClean="0">
                <a:effectLst/>
              </a:rPr>
              <a:t>功能块由以下部分组成：</a:t>
            </a:r>
          </a:p>
          <a:p>
            <a:r>
              <a:rPr lang="en-US" altLang="zh-TW" dirty="0" smtClean="0">
                <a:effectLst/>
              </a:rPr>
              <a:t>1.</a:t>
            </a:r>
            <a:r>
              <a:rPr lang="zh-TW" altLang="en-US" sz="1200" kern="1200" dirty="0" smtClean="0">
                <a:solidFill>
                  <a:schemeClr val="tx1"/>
                </a:solidFill>
                <a:effectLst/>
                <a:latin typeface="+mn-lt"/>
                <a:ea typeface="+mn-ea"/>
                <a:cs typeface="+mn-cs"/>
              </a:rPr>
              <a:t>    </a:t>
            </a:r>
            <a:r>
              <a:rPr lang="zh-TW" altLang="en-US" dirty="0" smtClean="0">
                <a:effectLst/>
              </a:rPr>
              <a:t>虚拟基础设施管理器（</a:t>
            </a:r>
            <a:r>
              <a:rPr lang="en-US" altLang="zh-TW" dirty="0" smtClean="0">
                <a:effectLst/>
              </a:rPr>
              <a:t>Virtualized Infrastructure Manager</a:t>
            </a:r>
            <a:r>
              <a:rPr lang="zh-TW" altLang="en-US" dirty="0" smtClean="0">
                <a:effectLst/>
              </a:rPr>
              <a:t>，</a:t>
            </a:r>
            <a:r>
              <a:rPr lang="en-US" altLang="zh-TW" dirty="0" smtClean="0">
                <a:effectLst/>
              </a:rPr>
              <a:t>VIM</a:t>
            </a:r>
            <a:r>
              <a:rPr lang="zh-TW" altLang="en-US" dirty="0" smtClean="0">
                <a:effectLst/>
              </a:rPr>
              <a:t>）：</a:t>
            </a:r>
            <a:r>
              <a:rPr lang="zh-TW" altLang="zh-TW" dirty="0" smtClean="0"/>
              <a:t>用於管理和監視具有可用資源的VNF的連接。</a:t>
            </a:r>
            <a:endParaRPr lang="en-US" altLang="zh-TW" dirty="0" smtClean="0"/>
          </a:p>
          <a:p>
            <a:r>
              <a:rPr lang="en-US" altLang="zh-TW" dirty="0" smtClean="0">
                <a:effectLst/>
              </a:rPr>
              <a:t>2.</a:t>
            </a:r>
            <a:r>
              <a:rPr lang="zh-TW" altLang="en-US" sz="1200" kern="1200" dirty="0" smtClean="0">
                <a:solidFill>
                  <a:schemeClr val="tx1"/>
                </a:solidFill>
                <a:effectLst/>
                <a:latin typeface="+mn-lt"/>
                <a:ea typeface="+mn-ea"/>
                <a:cs typeface="+mn-cs"/>
              </a:rPr>
              <a:t>    </a:t>
            </a:r>
            <a:r>
              <a:rPr lang="en-US" altLang="zh-TW" dirty="0" smtClean="0">
                <a:effectLst/>
              </a:rPr>
              <a:t>VNF</a:t>
            </a:r>
            <a:r>
              <a:rPr lang="zh-TW" altLang="en-US" dirty="0" smtClean="0">
                <a:effectLst/>
              </a:rPr>
              <a:t>管理器（</a:t>
            </a:r>
            <a:r>
              <a:rPr lang="en-US" altLang="zh-TW" dirty="0" smtClean="0">
                <a:effectLst/>
              </a:rPr>
              <a:t>VNFM</a:t>
            </a:r>
            <a:r>
              <a:rPr lang="zh-TW" altLang="en-US" dirty="0" smtClean="0">
                <a:effectLst/>
              </a:rPr>
              <a:t>）：负责</a:t>
            </a:r>
            <a:r>
              <a:rPr lang="en-US" altLang="zh-TW" dirty="0" smtClean="0">
                <a:effectLst/>
              </a:rPr>
              <a:t>VNF</a:t>
            </a:r>
            <a:r>
              <a:rPr lang="zh-TW" altLang="en-US" dirty="0" smtClean="0">
                <a:effectLst/>
              </a:rPr>
              <a:t>生命周期。它初始化、更新、缩放和终止</a:t>
            </a:r>
            <a:r>
              <a:rPr lang="en-US" altLang="zh-TW" dirty="0" smtClean="0">
                <a:effectLst/>
              </a:rPr>
              <a:t>VNF</a:t>
            </a:r>
            <a:r>
              <a:rPr lang="zh-TW" altLang="en-US" dirty="0" smtClean="0">
                <a:effectLst/>
              </a:rPr>
              <a:t>实例。</a:t>
            </a:r>
          </a:p>
          <a:p>
            <a:r>
              <a:rPr lang="en-US" altLang="zh-TW" dirty="0" smtClean="0">
                <a:effectLst/>
              </a:rPr>
              <a:t>3.</a:t>
            </a:r>
            <a:r>
              <a:rPr lang="zh-TW" altLang="en-US" sz="1200" kern="1200" dirty="0" smtClean="0">
                <a:solidFill>
                  <a:schemeClr val="tx1"/>
                </a:solidFill>
                <a:effectLst/>
                <a:latin typeface="+mn-lt"/>
                <a:ea typeface="+mn-ea"/>
                <a:cs typeface="+mn-cs"/>
              </a:rPr>
              <a:t>    </a:t>
            </a:r>
            <a:r>
              <a:rPr lang="en-US" altLang="zh-TW" dirty="0" smtClean="0">
                <a:effectLst/>
              </a:rPr>
              <a:t>NFV Orchestrator</a:t>
            </a:r>
            <a:r>
              <a:rPr lang="zh-TW" altLang="en-US" dirty="0" smtClean="0">
                <a:effectLst/>
              </a:rPr>
              <a:t>（</a:t>
            </a:r>
            <a:r>
              <a:rPr lang="en-US" altLang="zh-TW" dirty="0" smtClean="0">
                <a:effectLst/>
              </a:rPr>
              <a:t>NFVO</a:t>
            </a:r>
            <a:r>
              <a:rPr lang="zh-TW" altLang="en-US" dirty="0" smtClean="0">
                <a:effectLst/>
              </a:rPr>
              <a:t>）：负责网络服务生命周期。</a:t>
            </a:r>
            <a:endParaRPr lang="en-US" altLang="zh-TW" dirty="0" smtClean="0">
              <a:effectLst/>
            </a:endParaRPr>
          </a:p>
          <a:p>
            <a:endParaRPr lang="en-US" altLang="zh-TW"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OSS/</a:t>
            </a:r>
            <a:r>
              <a:rPr lang="en-US" altLang="zh-TW" dirty="0" err="1" smtClean="0"/>
              <a:t>BSS执行计费、故障、元素、配置和操作管理</a:t>
            </a:r>
            <a:r>
              <a:rPr lang="en-US" altLang="zh-TW" dirty="0" smtClean="0"/>
              <a:t>。</a:t>
            </a:r>
            <a:endParaRPr lang="zh-TW" altLang="en-US" dirty="0" smtClean="0"/>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7</a:t>
            </a:fld>
            <a:endParaRPr lang="zh-TW" altLang="en-US"/>
          </a:p>
        </p:txBody>
      </p:sp>
    </p:spTree>
    <p:extLst>
      <p:ext uri="{BB962C8B-B14F-4D97-AF65-F5344CB8AC3E}">
        <p14:creationId xmlns:p14="http://schemas.microsoft.com/office/powerpoint/2010/main" val="29822743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我们总共有七个不同的服务时间，如图3.4所示</a:t>
            </a:r>
            <a:r>
              <a:rPr lang="en-US" altLang="zh-TW" dirty="0" smtClean="0"/>
              <a:t>。</a:t>
            </a:r>
          </a:p>
          <a:p>
            <a:endParaRPr lang="en-US" altLang="zh-TW" dirty="0" smtClean="0"/>
          </a:p>
          <a:p>
            <a:r>
              <a:rPr lang="en-US" altLang="zh-TW" dirty="0" err="1" smtClean="0"/>
              <a:t>服务时间是</a:t>
            </a:r>
            <a:r>
              <a:rPr lang="en-US" altLang="zh-TW" dirty="0" smtClean="0"/>
              <a:t>(</a:t>
            </a:r>
            <a:r>
              <a:rPr lang="en-US" altLang="zh-TW" dirty="0" err="1" smtClean="0"/>
              <a:t>某个节点处理并将数据发送到下一个节点</a:t>
            </a:r>
            <a:r>
              <a:rPr lang="en-US" altLang="zh-TW" dirty="0" smtClean="0"/>
              <a:t>)</a:t>
            </a:r>
            <a:r>
              <a:rPr lang="en-US" altLang="zh-TW" dirty="0" err="1" smtClean="0"/>
              <a:t>所需的时间</a:t>
            </a:r>
            <a:r>
              <a:rPr lang="en-US" altLang="zh-TW" dirty="0" smtClean="0"/>
              <a:t>。</a:t>
            </a:r>
          </a:p>
          <a:p>
            <a:endParaRPr lang="en-US" altLang="zh-TW" dirty="0" smtClean="0"/>
          </a:p>
          <a:p>
            <a:r>
              <a:rPr lang="en-US" altLang="zh-TW" dirty="0" err="1" smtClean="0"/>
              <a:t>如上所述</a:t>
            </a:r>
            <a:r>
              <a:rPr lang="en-US" altLang="zh-TW" dirty="0" err="1" smtClean="0"/>
              <a:t>，这些服务时间值是使用Wireshark</a:t>
            </a:r>
            <a:r>
              <a:rPr lang="zh-TW" altLang="zh-TW" dirty="0" smtClean="0"/>
              <a:t>網絡分析儀捕獲的。</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70</a:t>
            </a:fld>
            <a:endParaRPr lang="zh-TW" altLang="en-US"/>
          </a:p>
        </p:txBody>
      </p:sp>
    </p:spTree>
    <p:extLst>
      <p:ext uri="{BB962C8B-B14F-4D97-AF65-F5344CB8AC3E}">
        <p14:creationId xmlns:p14="http://schemas.microsoft.com/office/powerpoint/2010/main" val="28913005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smtClean="0">
                <a:effectLst/>
              </a:rPr>
              <a:t>为了简单起见，我们选择了当</a:t>
            </a:r>
            <a:r>
              <a:rPr lang="en-US" altLang="zh-CN" dirty="0" smtClean="0">
                <a:effectLst/>
              </a:rPr>
              <a:t>Sprout</a:t>
            </a:r>
            <a:r>
              <a:rPr lang="zh-CN" altLang="en-US" dirty="0" smtClean="0">
                <a:effectLst/>
              </a:rPr>
              <a:t>的</a:t>
            </a:r>
            <a:r>
              <a:rPr lang="en-US" altLang="zh-CN" dirty="0" smtClean="0">
                <a:effectLst/>
              </a:rPr>
              <a:t>Docker container</a:t>
            </a:r>
            <a:r>
              <a:rPr lang="zh-CN" altLang="en-US" dirty="0" smtClean="0">
                <a:effectLst/>
              </a:rPr>
              <a:t>和</a:t>
            </a:r>
            <a:r>
              <a:rPr lang="en-US" altLang="zh-CN" dirty="0" smtClean="0">
                <a:effectLst/>
              </a:rPr>
              <a:t>VM</a:t>
            </a:r>
            <a:r>
              <a:rPr lang="zh-CN" altLang="en-US" dirty="0" smtClean="0">
                <a:effectLst/>
              </a:rPr>
              <a:t>各有一个处理核心和两个</a:t>
            </a:r>
            <a:r>
              <a:rPr lang="en-US" altLang="zh-CN" dirty="0" smtClean="0">
                <a:effectLst/>
              </a:rPr>
              <a:t>GB</a:t>
            </a:r>
            <a:r>
              <a:rPr lang="zh-CN" altLang="en-US" dirty="0" smtClean="0">
                <a:effectLst/>
              </a:rPr>
              <a:t>的</a:t>
            </a:r>
            <a:r>
              <a:rPr lang="en-US" altLang="zh-CN" dirty="0" smtClean="0">
                <a:effectLst/>
              </a:rPr>
              <a:t>RAM</a:t>
            </a:r>
            <a:r>
              <a:rPr lang="zh-CN" altLang="en-US" dirty="0" smtClean="0">
                <a:effectLst/>
              </a:rPr>
              <a:t>时，对分析模型进行分析和验证</a:t>
            </a:r>
            <a:r>
              <a:rPr lang="zh-CN" altLang="en-US" dirty="0" smtClean="0">
                <a:effectLst/>
              </a:rPr>
              <a:t>。</a:t>
            </a:r>
            <a:endParaRPr lang="en-US" altLang="zh-CN" dirty="0" smtClean="0">
              <a:effectLst/>
            </a:endParaRPr>
          </a:p>
          <a:p>
            <a:endParaRPr lang="zh-CN" altLang="en-US" dirty="0" smtClean="0">
              <a:effectLst/>
            </a:endParaRPr>
          </a:p>
          <a:p>
            <a:r>
              <a:rPr lang="zh-CN" altLang="en-US" dirty="0" smtClean="0">
                <a:effectLst/>
              </a:rPr>
              <a:t>表</a:t>
            </a:r>
            <a:r>
              <a:rPr lang="en-US" altLang="zh-CN" dirty="0" smtClean="0">
                <a:effectLst/>
              </a:rPr>
              <a:t>3.6</a:t>
            </a:r>
            <a:r>
              <a:rPr lang="zh-CN" altLang="en-US" dirty="0" smtClean="0">
                <a:effectLst/>
              </a:rPr>
              <a:t>和</a:t>
            </a:r>
            <a:r>
              <a:rPr lang="en-US" altLang="zh-CN" dirty="0" smtClean="0">
                <a:effectLst/>
              </a:rPr>
              <a:t>3.7</a:t>
            </a:r>
            <a:r>
              <a:rPr lang="zh-CN" altLang="en-US" dirty="0" smtClean="0">
                <a:effectLst/>
              </a:rPr>
              <a:t>显示了</a:t>
            </a:r>
            <a:r>
              <a:rPr lang="en-US" altLang="zh-CN" dirty="0" smtClean="0">
                <a:effectLst/>
              </a:rPr>
              <a:t>Docker </a:t>
            </a:r>
            <a:r>
              <a:rPr lang="en-US" altLang="zh-TW" sz="1200" dirty="0" smtClean="0">
                <a:latin typeface="Times New Roman" panose="02020603050405020304" pitchFamily="18" charset="0"/>
                <a:cs typeface="Times New Roman" panose="02020603050405020304" pitchFamily="18" charset="0"/>
              </a:rPr>
              <a:t>containers</a:t>
            </a:r>
            <a:r>
              <a:rPr lang="zh-CN" altLang="en-US" dirty="0" smtClean="0">
                <a:effectLst/>
              </a:rPr>
              <a:t>和虚拟机平均服务时间的数值。</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71</a:t>
            </a:fld>
            <a:endParaRPr lang="zh-TW" altLang="en-US"/>
          </a:p>
        </p:txBody>
      </p:sp>
    </p:spTree>
    <p:extLst>
      <p:ext uri="{BB962C8B-B14F-4D97-AF65-F5344CB8AC3E}">
        <p14:creationId xmlns:p14="http://schemas.microsoft.com/office/powerpoint/2010/main" val="4890525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smtClean="0">
                <a:effectLst/>
              </a:rPr>
              <a:t>考虑一个基于</a:t>
            </a:r>
            <a:r>
              <a:rPr lang="en-US" altLang="zh-CN" dirty="0" smtClean="0">
                <a:effectLst/>
              </a:rPr>
              <a:t>IMS</a:t>
            </a:r>
            <a:r>
              <a:rPr lang="zh-CN" altLang="en-US" dirty="0" smtClean="0">
                <a:effectLst/>
              </a:rPr>
              <a:t>的网络，它有</a:t>
            </a:r>
            <a:r>
              <a:rPr lang="en-US" altLang="zh-CN" dirty="0" smtClean="0">
                <a:effectLst/>
              </a:rPr>
              <a:t>K</a:t>
            </a:r>
            <a:r>
              <a:rPr lang="zh-CN" altLang="en-US" dirty="0" smtClean="0">
                <a:effectLst/>
              </a:rPr>
              <a:t>个相同的服务器，不会因为缓冲区溢出而丢失。通过应用</a:t>
            </a:r>
            <a:r>
              <a:rPr lang="en-US" altLang="zh-CN" dirty="0" smtClean="0">
                <a:effectLst/>
              </a:rPr>
              <a:t>M/M/1</a:t>
            </a:r>
            <a:r>
              <a:rPr lang="zh-CN" altLang="en-US" dirty="0" smtClean="0">
                <a:effectLst/>
              </a:rPr>
              <a:t>，假设</a:t>
            </a:r>
            <a:r>
              <a:rPr lang="zh-CN" altLang="en-US" dirty="0" smtClean="0">
                <a:effectLst/>
              </a:rPr>
              <a:t>：</a:t>
            </a:r>
            <a:endParaRPr lang="en-US" altLang="zh-CN" dirty="0" smtClean="0">
              <a:effectLst/>
            </a:endParaRPr>
          </a:p>
          <a:p>
            <a:endParaRPr lang="zh-CN" altLang="en-US" dirty="0" smtClean="0">
              <a:effectLst/>
            </a:endParaRPr>
          </a:p>
          <a:p>
            <a:r>
              <a:rPr lang="zh-CN" altLang="en-US" dirty="0" smtClean="0">
                <a:effectLst/>
              </a:rPr>
              <a:t>每个节点都有无限的容量。</a:t>
            </a:r>
          </a:p>
          <a:p>
            <a:r>
              <a:rPr lang="zh-CN" altLang="en-US" dirty="0" smtClean="0">
                <a:effectLst/>
              </a:rPr>
              <a:t>来自外部的到达过程是一个离散的时间过程，</a:t>
            </a:r>
            <a:r>
              <a:rPr lang="zh-TW" altLang="zh-TW" dirty="0" smtClean="0"/>
              <a:t>該過程遵循具有到達強度λ的</a:t>
            </a:r>
            <a:r>
              <a:rPr lang="en-US" altLang="zh-TW" sz="1200" dirty="0" smtClean="0">
                <a:solidFill>
                  <a:srgbClr val="FF0000"/>
                </a:solidFill>
                <a:latin typeface="Times New Roman" panose="02020603050405020304" pitchFamily="18" charset="0"/>
                <a:cs typeface="Times New Roman" panose="02020603050405020304" pitchFamily="18" charset="0"/>
              </a:rPr>
              <a:t>Poisson</a:t>
            </a:r>
            <a:r>
              <a:rPr lang="zh-TW" altLang="zh-TW" dirty="0" smtClean="0"/>
              <a:t>分佈。</a:t>
            </a:r>
            <a:endParaRPr lang="zh-CN" alt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服务时间是带参数的负指数分布</a:t>
            </a:r>
            <a:r>
              <a:rPr lang="zh-TW" altLang="en-US" dirty="0" smtClean="0">
                <a:effectLst/>
              </a:rPr>
              <a:t> </a:t>
            </a:r>
            <a:r>
              <a:rPr lang="en-US" altLang="zh-TW" sz="1200" dirty="0" smtClean="0">
                <a:latin typeface="Times New Roman" panose="02020603050405020304" pitchFamily="18" charset="0"/>
                <a:cs typeface="Times New Roman" panose="02020603050405020304" pitchFamily="18" charset="0"/>
              </a:rPr>
              <a:t>µ</a:t>
            </a:r>
            <a:r>
              <a:rPr lang="zh-CN" altLang="en-US" dirty="0" smtClean="0">
                <a:effectLst/>
              </a:rPr>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73</a:t>
            </a:fld>
            <a:endParaRPr lang="zh-TW" altLang="en-US"/>
          </a:p>
        </p:txBody>
      </p:sp>
    </p:spTree>
    <p:extLst>
      <p:ext uri="{BB962C8B-B14F-4D97-AF65-F5344CB8AC3E}">
        <p14:creationId xmlns:p14="http://schemas.microsoft.com/office/powerpoint/2010/main" val="2063160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与注册过程相关的所有消息都必须按顺序遍历图3.4所示的队列。</a:t>
            </a:r>
          </a:p>
          <a:p>
            <a:endParaRPr lang="en-US" altLang="zh-TW" dirty="0" smtClean="0"/>
          </a:p>
          <a:p>
            <a:r>
              <a:rPr lang="en-US" altLang="zh-TW" dirty="0" err="1" smtClean="0"/>
              <a:t>特别地</a:t>
            </a:r>
            <a:r>
              <a:rPr lang="en-US" altLang="zh-TW" dirty="0" err="1" smtClean="0"/>
              <a:t>，Burke定理指出，在M</a:t>
            </a:r>
            <a:r>
              <a:rPr lang="en-US" altLang="zh-TW" dirty="0" smtClean="0"/>
              <a:t>/M/1系统中，到达过程是到达率为Poisson的，在平衡状态下，离开过程仍然是具有相同参数的Poisson。</a:t>
            </a:r>
          </a:p>
          <a:p>
            <a:endParaRPr lang="en-US" altLang="zh-TW" dirty="0" smtClean="0"/>
          </a:p>
          <a:p>
            <a:r>
              <a:rPr lang="en-US" altLang="zh-TW" dirty="0" err="1" smtClean="0"/>
              <a:t>因此</a:t>
            </a:r>
            <a:r>
              <a:rPr lang="en-US" altLang="zh-TW" dirty="0" err="1" smtClean="0"/>
              <a:t>，对于串联网络中的其他队列，第二个队列的到达过程仍然是到达率等于等的泊松过程</a:t>
            </a:r>
            <a:r>
              <a:rPr lang="en-US" altLang="zh-TW" dirty="0" smtClean="0"/>
              <a:t>。</a:t>
            </a:r>
          </a:p>
          <a:p>
            <a:endParaRPr lang="en-US" altLang="zh-TW" dirty="0" smtClean="0"/>
          </a:p>
          <a:p>
            <a:r>
              <a:rPr lang="en-US" altLang="zh-TW" dirty="0" err="1" smtClean="0"/>
              <a:t>总注册时间是所有队列的响应时间之和</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74</a:t>
            </a:fld>
            <a:endParaRPr lang="zh-TW" altLang="en-US"/>
          </a:p>
        </p:txBody>
      </p:sp>
    </p:spTree>
    <p:extLst>
      <p:ext uri="{BB962C8B-B14F-4D97-AF65-F5344CB8AC3E}">
        <p14:creationId xmlns:p14="http://schemas.microsoft.com/office/powerpoint/2010/main" val="11657967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dirty="0" err="1" smtClean="0"/>
                  <a:t>首先，我们应用以下公式计算每个队列的</a:t>
                </a:r>
                <a:r>
                  <a:rPr lang="en-US" altLang="zh-TW" sz="1200" dirty="0" err="1" smtClean="0">
                    <a:latin typeface="Times New Roman" panose="02020603050405020304" pitchFamily="18" charset="0"/>
                    <a:cs typeface="Times New Roman" panose="02020603050405020304" pitchFamily="18" charset="0"/>
                  </a:rPr>
                  <a:t>traffic</a:t>
                </a:r>
                <a:r>
                  <a:rPr lang="en-US" altLang="zh-TW" dirty="0" err="1" smtClean="0"/>
                  <a:t>强度</a:t>
                </a:r>
                <a:r>
                  <a:rPr lang="en-US" altLang="zh-TW" dirty="0" smtClean="0"/>
                  <a:t>：</a:t>
                </a:r>
                <a14:m>
                  <m:oMath xmlns:m="http://schemas.openxmlformats.org/officeDocument/2006/math">
                    <m:r>
                      <m:rPr>
                        <m:nor/>
                      </m:rPr>
                      <a:rPr lang="el-GR" altLang="zh-TW" i="1" dirty="0" smtClean="0"/>
                      <m:t>ρ</m:t>
                    </m:r>
                    <m:r>
                      <m:rPr>
                        <m:nor/>
                      </m:rPr>
                      <a:rPr lang="el-GR" altLang="zh-TW" i="1" dirty="0" smtClean="0"/>
                      <m:t> </m:t>
                    </m:r>
                    <m:r>
                      <m:rPr>
                        <m:nor/>
                      </m:rPr>
                      <a:rPr lang="el-GR" altLang="zh-TW" dirty="0" smtClean="0"/>
                      <m:t>=</m:t>
                    </m:r>
                    <m:f>
                      <m:fPr>
                        <m:ctrlPr>
                          <a:rPr lang="el-GR" altLang="zh-TW" i="1" dirty="0" smtClean="0">
                            <a:latin typeface="Cambria Math" panose="02040503050406030204" pitchFamily="18" charset="0"/>
                          </a:rPr>
                        </m:ctrlPr>
                      </m:fPr>
                      <m:num>
                        <m:r>
                          <a:rPr lang="el-GR" altLang="zh-TW" i="1" dirty="0">
                            <a:latin typeface="Cambria Math" panose="02040503050406030204" pitchFamily="18" charset="0"/>
                          </a:rPr>
                          <m:t>𝜆</m:t>
                        </m:r>
                      </m:num>
                      <m:den>
                        <m:r>
                          <a:rPr lang="el-GR" altLang="zh-TW" i="1" dirty="0">
                            <a:latin typeface="Cambria Math" panose="02040503050406030204" pitchFamily="18" charset="0"/>
                          </a:rPr>
                          <m:t>µ</m:t>
                        </m:r>
                      </m:den>
                    </m:f>
                    <m:r>
                      <m:rPr>
                        <m:nor/>
                      </m:rPr>
                      <a:rPr lang="en-US" altLang="zh-TW" b="0" i="1" dirty="0" smtClean="0">
                        <a:latin typeface="Cambria Math" panose="02040503050406030204" pitchFamily="18" charset="0"/>
                      </a:rPr>
                      <m:t> </m:t>
                    </m:r>
                    <m:r>
                      <m:rPr>
                        <m:nor/>
                      </m:rPr>
                      <a:rPr lang="en-US" altLang="zh-TW" i="1" dirty="0"/>
                      <m:t>,</m:t>
                    </m:r>
                    <m:r>
                      <m:rPr>
                        <m:nor/>
                      </m:rPr>
                      <a:rPr lang="el-GR" altLang="zh-TW" i="1" dirty="0"/>
                      <m:t>ρ</m:t>
                    </m:r>
                    <m:r>
                      <m:rPr>
                        <m:nor/>
                      </m:rPr>
                      <a:rPr lang="el-GR" altLang="zh-TW" i="1" dirty="0"/>
                      <m:t> &lt; </m:t>
                    </m:r>
                    <m:r>
                      <m:rPr>
                        <m:nor/>
                      </m:rPr>
                      <a:rPr lang="el-GR" altLang="zh-TW" dirty="0"/>
                      <m:t>1</m:t>
                    </m:r>
                  </m:oMath>
                </a14:m>
                <a:endParaRPr lang="en-US" altLang="zh-TW" i="1" dirty="0" smtClean="0"/>
              </a:p>
              <a:p>
                <a:r>
                  <a:rPr lang="zh-TW" altLang="zh-TW" dirty="0" smtClean="0"/>
                  <a:t>如上所述，如果ρ&lt;1，則隊列被認為是穩定的，並且後面的公式適用。換句話說，到達速率不得大於服務速率。</a:t>
                </a:r>
                <a:endParaRPr lang="en-US" altLang="zh-TW" i="1" dirty="0" smtClean="0"/>
              </a:p>
              <a:p>
                <a:endParaRPr lang="en-US" altLang="zh-TW" i="1" dirty="0" smtClean="0"/>
              </a:p>
              <a:p>
                <a:endParaRPr lang="zh-TW" altLang="en-US" dirty="0"/>
              </a:p>
            </p:txBody>
          </p:sp>
        </mc:Choice>
        <mc:Fallback xmlns="">
          <p:sp>
            <p:nvSpPr>
              <p:cNvPr id="3" name="備忘稿版面配置區 2"/>
              <p:cNvSpPr>
                <a:spLocks noGrp="1"/>
              </p:cNvSpPr>
              <p:nvPr>
                <p:ph type="body" idx="1"/>
              </p:nvPr>
            </p:nvSpPr>
            <p:spPr/>
            <p:txBody>
              <a:bodyPr/>
              <a:lstStyle/>
              <a:p>
                <a:r>
                  <a:rPr lang="en-US" altLang="zh-TW" dirty="0" err="1" smtClean="0"/>
                  <a:t>首先，我们应用以下公式计算每个队列的</a:t>
                </a:r>
                <a:r>
                  <a:rPr lang="en-US" altLang="zh-TW" sz="1200" dirty="0" err="1" smtClean="0">
                    <a:latin typeface="Times New Roman" panose="02020603050405020304" pitchFamily="18" charset="0"/>
                    <a:cs typeface="Times New Roman" panose="02020603050405020304" pitchFamily="18" charset="0"/>
                  </a:rPr>
                  <a:t>traffic</a:t>
                </a:r>
                <a:r>
                  <a:rPr lang="en-US" altLang="zh-TW" dirty="0" err="1" smtClean="0"/>
                  <a:t>强度</a:t>
                </a:r>
                <a:r>
                  <a:rPr lang="en-US" altLang="zh-TW" dirty="0" smtClean="0"/>
                  <a:t>：</a:t>
                </a:r>
                <a:r>
                  <a:rPr lang="el-GR" altLang="zh-TW" i="0" dirty="0" smtClean="0">
                    <a:latin typeface="Cambria Math" panose="02040503050406030204" pitchFamily="18" charset="0"/>
                  </a:rPr>
                  <a:t>"ρ =" </a:t>
                </a:r>
                <a:r>
                  <a:rPr lang="el-GR" altLang="zh-TW" i="0" dirty="0">
                    <a:latin typeface="Cambria Math" panose="02040503050406030204" pitchFamily="18" charset="0"/>
                  </a:rPr>
                  <a:t> 𝜆</a:t>
                </a:r>
                <a:r>
                  <a:rPr lang="el-GR" altLang="zh-TW" i="0" dirty="0" smtClean="0">
                    <a:latin typeface="Cambria Math" panose="02040503050406030204" pitchFamily="18" charset="0"/>
                  </a:rPr>
                  <a:t>/</a:t>
                </a:r>
                <a:r>
                  <a:rPr lang="el-GR" altLang="zh-TW" i="0" dirty="0">
                    <a:latin typeface="Cambria Math" panose="02040503050406030204" pitchFamily="18" charset="0"/>
                  </a:rPr>
                  <a:t>µ</a:t>
                </a:r>
                <a:r>
                  <a:rPr lang="en-US" altLang="zh-TW" b="0" i="0" dirty="0" smtClean="0">
                    <a:latin typeface="Cambria Math" panose="02040503050406030204" pitchFamily="18" charset="0"/>
                  </a:rPr>
                  <a:t> " </a:t>
                </a:r>
                <a:r>
                  <a:rPr lang="en-US" altLang="zh-TW" i="0" dirty="0">
                    <a:latin typeface="Cambria Math" panose="02040503050406030204" pitchFamily="18" charset="0"/>
                  </a:rPr>
                  <a:t>,</a:t>
                </a:r>
                <a:r>
                  <a:rPr lang="el-GR" altLang="zh-TW" i="0" dirty="0">
                    <a:latin typeface="Cambria Math" panose="02040503050406030204" pitchFamily="18" charset="0"/>
                  </a:rPr>
                  <a:t>ρ &lt; 1</a:t>
                </a:r>
                <a:r>
                  <a:rPr lang="zh-TW" altLang="en-US" i="0" dirty="0"/>
                  <a:t>"</a:t>
                </a:r>
                <a:endParaRPr lang="en-US" altLang="zh-TW" i="1" dirty="0" smtClean="0"/>
              </a:p>
              <a:p>
                <a:r>
                  <a:rPr lang="zh-TW" altLang="zh-TW" dirty="0" smtClean="0"/>
                  <a:t>如上所述，如果ρ&lt;1，則隊列被認為是穩定的，並且後面的公式適用。換句話說，到達速率不得大於服務速率。</a:t>
                </a:r>
                <a:endParaRPr lang="en-US" altLang="zh-TW" i="1" dirty="0" smtClean="0"/>
              </a:p>
              <a:p>
                <a:endParaRPr lang="en-US" altLang="zh-TW" i="1" dirty="0" smtClean="0"/>
              </a:p>
              <a:p>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75</a:t>
            </a:fld>
            <a:endParaRPr lang="zh-TW" altLang="en-US"/>
          </a:p>
        </p:txBody>
      </p:sp>
    </p:spTree>
    <p:extLst>
      <p:ext uri="{BB962C8B-B14F-4D97-AF65-F5344CB8AC3E}">
        <p14:creationId xmlns:p14="http://schemas.microsoft.com/office/powerpoint/2010/main" val="166982552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smtClean="0"/>
              <a:t>對於M / M / 1隊列，通過以下公式給出停留時間（響應時間）：</a:t>
            </a:r>
            <a:endParaRPr lang="en-US" altLang="zh-TW" dirty="0" smtClean="0"/>
          </a:p>
          <a:p>
            <a:endParaRPr lang="en-US" altLang="zh-TW" dirty="0" smtClean="0"/>
          </a:p>
          <a:p>
            <a:r>
              <a:rPr lang="en-US" altLang="zh-TW" dirty="0" err="1" smtClean="0"/>
              <a:t>因此，网络的总预期端到端延迟等于排队网络中每个队列的预期逗留时间之和</a:t>
            </a:r>
            <a:r>
              <a:rPr lang="zh-TW"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76</a:t>
            </a:fld>
            <a:endParaRPr lang="zh-TW" altLang="en-US"/>
          </a:p>
        </p:txBody>
      </p:sp>
    </p:spTree>
    <p:extLst>
      <p:ext uri="{BB962C8B-B14F-4D97-AF65-F5344CB8AC3E}">
        <p14:creationId xmlns:p14="http://schemas.microsoft.com/office/powerpoint/2010/main" val="356271352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考虑一个具有K个相同服务器的基于IMS的网络。假设服务器不会因缓冲区溢出而丢失</a:t>
            </a:r>
            <a:r>
              <a:rPr lang="en-US" altLang="zh-TW" dirty="0" smtClean="0"/>
              <a:t>。</a:t>
            </a:r>
          </a:p>
          <a:p>
            <a:r>
              <a:rPr lang="en-US" altLang="zh-TW" dirty="0" err="1" smtClean="0"/>
              <a:t>假设来自外部的到达过程服从</a:t>
            </a:r>
            <a:r>
              <a:rPr lang="en-US" altLang="zh-TW" sz="1200" dirty="0" err="1" smtClean="0">
                <a:solidFill>
                  <a:srgbClr val="FF0000"/>
                </a:solidFill>
                <a:latin typeface="Times New Roman" panose="02020603050405020304" pitchFamily="18" charset="0"/>
                <a:cs typeface="Times New Roman" panose="02020603050405020304" pitchFamily="18" charset="0"/>
              </a:rPr>
              <a:t>Poisson</a:t>
            </a:r>
            <a:r>
              <a:rPr lang="en-US" altLang="zh-TW" sz="1200" dirty="0" smtClean="0">
                <a:solidFill>
                  <a:srgbClr val="FF0000"/>
                </a:solidFill>
                <a:latin typeface="Times New Roman" panose="02020603050405020304" pitchFamily="18" charset="0"/>
                <a:cs typeface="Times New Roman" panose="02020603050405020304" pitchFamily="18" charset="0"/>
              </a:rPr>
              <a:t>(</a:t>
            </a:r>
            <a:r>
              <a:rPr lang="en-US" altLang="zh-TW" dirty="0" err="1" smtClean="0"/>
              <a:t>泊松</a:t>
            </a:r>
            <a:r>
              <a:rPr lang="en-US" altLang="zh-TW" dirty="0" smtClean="0"/>
              <a:t>)</a:t>
            </a:r>
            <a:r>
              <a:rPr lang="en-US" altLang="zh-TW" dirty="0" err="1" smtClean="0"/>
              <a:t>分布</a:t>
            </a:r>
            <a:r>
              <a:rPr lang="en-US" altLang="zh-TW" dirty="0" err="1" smtClean="0"/>
              <a:t>。当假定M</a:t>
            </a:r>
            <a:r>
              <a:rPr lang="en-US" altLang="zh-TW" dirty="0" smtClean="0"/>
              <a:t>/G/1排队系统时，服务时间分布可以是几何分布、Weibull分布、Gamma分布、对数正态分布等任何一般分布</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77</a:t>
            </a:fld>
            <a:endParaRPr lang="zh-TW" altLang="en-US"/>
          </a:p>
        </p:txBody>
      </p:sp>
    </p:spTree>
    <p:extLst>
      <p:ext uri="{BB962C8B-B14F-4D97-AF65-F5344CB8AC3E}">
        <p14:creationId xmlns:p14="http://schemas.microsoft.com/office/powerpoint/2010/main" val="299696056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在M</a:t>
            </a:r>
            <a:r>
              <a:rPr lang="en-US" altLang="zh-TW" dirty="0" smtClean="0"/>
              <a:t>/G/1的情况下，我们可以将M/G/1应用于第一个队列，其中到达分布是在XML场景中预定义的，以遵循Poisson过程。然而，它的输出基本上不再是泊松。</a:t>
            </a:r>
          </a:p>
          <a:p>
            <a:endParaRPr lang="en-US" altLang="zh-TW" dirty="0" smtClean="0"/>
          </a:p>
          <a:p>
            <a:r>
              <a:rPr lang="en-US" altLang="zh-TW" dirty="0" err="1" smtClean="0"/>
              <a:t>即使下一个队列可能与第一个队列具有相同的到达率或到达间隔时间，但是下一个队列的输入的其他特征（例如方差）是未知的</a:t>
            </a:r>
            <a:r>
              <a:rPr lang="en-US" altLang="zh-TW" dirty="0" smtClean="0"/>
              <a:t>。</a:t>
            </a:r>
          </a:p>
          <a:p>
            <a:endParaRPr lang="en-US" altLang="zh-TW" dirty="0" smtClean="0"/>
          </a:p>
          <a:p>
            <a:r>
              <a:rPr lang="en-US" altLang="zh-TW" dirty="0" err="1" smtClean="0"/>
              <a:t>因此，M</a:t>
            </a:r>
            <a:r>
              <a:rPr lang="en-US" altLang="zh-TW" dirty="0" smtClean="0"/>
              <a:t>/G/1是第一个队列分析的有效方法，而不是串联网络中的其他队列。</a:t>
            </a:r>
          </a:p>
          <a:p>
            <a:endParaRPr lang="en-US" altLang="zh-TW" dirty="0" smtClean="0"/>
          </a:p>
          <a:p>
            <a:r>
              <a:rPr lang="en-US" altLang="zh-TW" dirty="0" smtClean="0"/>
              <a:t>因此，从串联3.4中的第二个队列开始，队列被认为是G/G/1。</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78</a:t>
            </a:fld>
            <a:endParaRPr lang="zh-TW" altLang="en-US"/>
          </a:p>
        </p:txBody>
      </p:sp>
    </p:spTree>
    <p:extLst>
      <p:ext uri="{BB962C8B-B14F-4D97-AF65-F5344CB8AC3E}">
        <p14:creationId xmlns:p14="http://schemas.microsoft.com/office/powerpoint/2010/main" val="26207891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总端到端延迟平均延迟是串联中每个队列的总和</a:t>
            </a:r>
            <a:r>
              <a:rPr lang="en-US" altLang="zh-TW" dirty="0" smtClean="0"/>
              <a:t>。</a:t>
            </a:r>
          </a:p>
          <a:p>
            <a:endParaRPr lang="en-US" altLang="zh-TW" dirty="0" smtClean="0"/>
          </a:p>
          <a:p>
            <a:r>
              <a:rPr lang="en-US" altLang="zh-TW" dirty="0" err="1" smtClean="0"/>
              <a:t>与M</a:t>
            </a:r>
            <a:r>
              <a:rPr lang="en-US" altLang="zh-TW" dirty="0" smtClean="0"/>
              <a:t>/M/1类似，连接设置过程中的所有消息都必须按顺序遍历队列序列。</a:t>
            </a:r>
          </a:p>
          <a:p>
            <a:endParaRPr lang="en-US" altLang="zh-TW" dirty="0" smtClean="0"/>
          </a:p>
          <a:p>
            <a:r>
              <a:rPr lang="en-US" altLang="zh-TW" dirty="0" err="1" smtClean="0"/>
              <a:t>如上所述，预期逗留时间是预期服务和等待时间的总和</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79</a:t>
            </a:fld>
            <a:endParaRPr lang="zh-TW" altLang="en-US"/>
          </a:p>
        </p:txBody>
      </p:sp>
    </p:spTree>
    <p:extLst>
      <p:ext uri="{BB962C8B-B14F-4D97-AF65-F5344CB8AC3E}">
        <p14:creationId xmlns:p14="http://schemas.microsoft.com/office/powerpoint/2010/main" val="294966912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每个队列的预期服务时间称为从Wireshark工具捕获的时间</a:t>
            </a:r>
            <a:r>
              <a:rPr lang="en-US" altLang="zh-TW" dirty="0" smtClean="0"/>
              <a:t>。</a:t>
            </a:r>
          </a:p>
          <a:p>
            <a:endParaRPr lang="en-US" altLang="zh-TW" dirty="0" smtClean="0"/>
          </a:p>
          <a:p>
            <a:r>
              <a:rPr lang="en-US" altLang="zh-TW" dirty="0" err="1" smtClean="0"/>
              <a:t>关于等待时间，我们使用两个不同的公式来计算串联中所有队列的等待时间</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80</a:t>
            </a:fld>
            <a:endParaRPr lang="zh-TW" altLang="en-US"/>
          </a:p>
        </p:txBody>
      </p:sp>
    </p:spTree>
    <p:extLst>
      <p:ext uri="{BB962C8B-B14F-4D97-AF65-F5344CB8AC3E}">
        <p14:creationId xmlns:p14="http://schemas.microsoft.com/office/powerpoint/2010/main" val="2056753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smtClean="0">
                <a:effectLst/>
              </a:rPr>
              <a:t>首先，</a:t>
            </a:r>
            <a:r>
              <a:rPr lang="en-US" altLang="zh-CN" dirty="0" smtClean="0">
                <a:effectLst/>
              </a:rPr>
              <a:t>NFVI</a:t>
            </a:r>
            <a:r>
              <a:rPr lang="zh-CN" altLang="en-US" dirty="0" smtClean="0">
                <a:effectLst/>
              </a:rPr>
              <a:t>是包含標準硬體和虛擬資源的層，它構成</a:t>
            </a:r>
            <a:r>
              <a:rPr lang="en-US" altLang="zh-CN" dirty="0" smtClean="0">
                <a:effectLst/>
              </a:rPr>
              <a:t>NFV</a:t>
            </a:r>
            <a:r>
              <a:rPr lang="zh-CN" altLang="en-US" dirty="0" smtClean="0">
                <a:effectLst/>
              </a:rPr>
              <a:t>環境的基礎。</a:t>
            </a:r>
            <a:r>
              <a:rPr lang="en-US" altLang="zh-CN" dirty="0" smtClean="0">
                <a:effectLst/>
              </a:rPr>
              <a:t>NFVI</a:t>
            </a:r>
            <a:r>
              <a:rPr lang="zh-CN" altLang="en-US" dirty="0" smtClean="0">
                <a:effectLst/>
              </a:rPr>
              <a:t>本身由三部分組成：</a:t>
            </a:r>
          </a:p>
          <a:p>
            <a:r>
              <a:rPr lang="en-US" altLang="zh-CN" dirty="0" smtClean="0">
                <a:effectLst/>
              </a:rPr>
              <a:t>1.</a:t>
            </a:r>
            <a:r>
              <a:rPr lang="zh-CN" altLang="en-US" sz="1200" kern="1200" dirty="0" smtClean="0">
                <a:solidFill>
                  <a:schemeClr val="tx1"/>
                </a:solidFill>
                <a:effectLst/>
                <a:latin typeface="+mn-lt"/>
                <a:ea typeface="+mn-ea"/>
                <a:cs typeface="+mn-cs"/>
              </a:rPr>
              <a:t>    </a:t>
            </a:r>
            <a:r>
              <a:rPr lang="zh-CN" altLang="en-US" dirty="0" smtClean="0">
                <a:effectLst/>
              </a:rPr>
              <a:t>硬體資源：包括計算硬體（如伺服器）、存儲硬體（如網路連接存儲（</a:t>
            </a:r>
            <a:r>
              <a:rPr lang="en-US" altLang="zh-CN" dirty="0" smtClean="0">
                <a:effectLst/>
              </a:rPr>
              <a:t>NAS</a:t>
            </a:r>
            <a:r>
              <a:rPr lang="zh-CN" altLang="en-US" dirty="0" smtClean="0">
                <a:effectLst/>
              </a:rPr>
              <a:t>））和網路硬體（如交換機）。</a:t>
            </a:r>
          </a:p>
          <a:p>
            <a:r>
              <a:rPr lang="en-US" altLang="zh-CN" dirty="0" smtClean="0">
                <a:effectLst/>
              </a:rPr>
              <a:t>2.</a:t>
            </a:r>
            <a:r>
              <a:rPr lang="zh-CN" altLang="en-US" sz="1200" kern="1200" dirty="0" smtClean="0">
                <a:solidFill>
                  <a:schemeClr val="tx1"/>
                </a:solidFill>
                <a:effectLst/>
                <a:latin typeface="+mn-lt"/>
                <a:ea typeface="+mn-ea"/>
                <a:cs typeface="+mn-cs"/>
              </a:rPr>
              <a:t>    </a:t>
            </a:r>
            <a:r>
              <a:rPr lang="zh-CN" altLang="en-US" dirty="0" smtClean="0">
                <a:effectLst/>
              </a:rPr>
              <a:t>虛擬化層：抽象硬體資源，將軟體與硬體分離，使軟體能夠獨立於硬體運行。</a:t>
            </a:r>
          </a:p>
          <a:p>
            <a:r>
              <a:rPr lang="en-US" altLang="zh-CN" dirty="0" smtClean="0">
                <a:effectLst/>
              </a:rPr>
              <a:t>3.</a:t>
            </a:r>
            <a:r>
              <a:rPr lang="zh-CN" altLang="en-US" sz="1200" kern="1200" dirty="0" smtClean="0">
                <a:solidFill>
                  <a:schemeClr val="tx1"/>
                </a:solidFill>
                <a:effectLst/>
                <a:latin typeface="+mn-lt"/>
                <a:ea typeface="+mn-ea"/>
                <a:cs typeface="+mn-cs"/>
              </a:rPr>
              <a:t>    </a:t>
            </a:r>
            <a:r>
              <a:rPr lang="zh-TW" altLang="zh-TW" dirty="0" smtClean="0"/>
              <a:t>虛擬化資源：包括VNF所利用的虛擬</a:t>
            </a:r>
            <a:r>
              <a:rPr lang="en-US" altLang="zh-TW" dirty="0" smtClean="0"/>
              <a:t> </a:t>
            </a:r>
            <a:r>
              <a:rPr lang="zh-TW" altLang="zh-TW" dirty="0" smtClean="0"/>
              <a:t>計算，存儲和網絡資源。</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8</a:t>
            </a:fld>
            <a:endParaRPr lang="zh-TW" altLang="en-US"/>
          </a:p>
        </p:txBody>
      </p:sp>
    </p:spTree>
    <p:extLst>
      <p:ext uri="{BB962C8B-B14F-4D97-AF65-F5344CB8AC3E}">
        <p14:creationId xmlns:p14="http://schemas.microsoft.com/office/powerpoint/2010/main" val="170468270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dirty="0" err="1" smtClean="0"/>
                  <a:t>对于第一个队列（M</a:t>
                </a:r>
                <a:r>
                  <a:rPr lang="en-US" altLang="zh-TW" dirty="0" smtClean="0"/>
                  <a:t>/G/1），</a:t>
                </a:r>
                <a:r>
                  <a:rPr lang="en-US" altLang="zh-TW" dirty="0" err="1" smtClean="0"/>
                  <a:t>我们使用了一种流行的方法来估计等待时间，称为Pollaczek</a:t>
                </a:r>
                <a:r>
                  <a:rPr lang="en-US" altLang="zh-TW" dirty="0" smtClean="0"/>
                  <a:t> </a:t>
                </a:r>
                <a:r>
                  <a:rPr lang="en-US" altLang="zh-TW" dirty="0" err="1" smtClean="0"/>
                  <a:t>Khinchin公式</a:t>
                </a:r>
                <a:r>
                  <a:rPr lang="en-US" altLang="zh-TW" dirty="0" smtClean="0"/>
                  <a:t>[Pol30]。</a:t>
                </a:r>
              </a:p>
              <a:p>
                <a:endParaRPr lang="en-US" altLang="zh-TW" dirty="0" smtClean="0"/>
              </a:p>
              <a:p>
                <a14:m>
                  <m:oMath xmlns:m="http://schemas.openxmlformats.org/officeDocument/2006/math">
                    <m:sSup>
                      <m:sSupPr>
                        <m:ctrlPr>
                          <a:rPr lang="en-US" altLang="zh-TW" sz="1200" i="1" smtClean="0">
                            <a:latin typeface="Cambria Math" panose="02040503050406030204" pitchFamily="18" charset="0"/>
                            <a:cs typeface="Times New Roman" panose="02020603050405020304" pitchFamily="18" charset="0"/>
                          </a:rPr>
                        </m:ctrlPr>
                      </m:sSupPr>
                      <m:e>
                        <m:sSub>
                          <m:sSubPr>
                            <m:ctrlPr>
                              <a:rPr lang="en-US" altLang="zh-TW" sz="1200" i="1">
                                <a:latin typeface="Cambria Math" panose="02040503050406030204" pitchFamily="18" charset="0"/>
                                <a:cs typeface="Times New Roman" panose="02020603050405020304" pitchFamily="18" charset="0"/>
                              </a:rPr>
                            </m:ctrlPr>
                          </m:sSubPr>
                          <m:e>
                            <m:r>
                              <a:rPr lang="en-US" altLang="zh-TW" sz="1200">
                                <a:latin typeface="Cambria Math" panose="02040503050406030204" pitchFamily="18" charset="0"/>
                                <a:cs typeface="Times New Roman" panose="02020603050405020304" pitchFamily="18" charset="0"/>
                              </a:rPr>
                              <m:t>𝐶</m:t>
                            </m:r>
                          </m:e>
                          <m:sub>
                            <m:r>
                              <a:rPr lang="en-US" altLang="zh-TW" sz="1200">
                                <a:latin typeface="Cambria Math" panose="02040503050406030204" pitchFamily="18" charset="0"/>
                                <a:cs typeface="Times New Roman" panose="02020603050405020304" pitchFamily="18" charset="0"/>
                              </a:rPr>
                              <m:t>𝑠</m:t>
                            </m:r>
                          </m:sub>
                        </m:sSub>
                      </m:e>
                      <m:sup>
                        <m:r>
                          <a:rPr lang="en-US" altLang="zh-TW" sz="1200">
                            <a:latin typeface="Cambria Math" panose="02040503050406030204" pitchFamily="18" charset="0"/>
                            <a:cs typeface="Times New Roman" panose="02020603050405020304" pitchFamily="18" charset="0"/>
                          </a:rPr>
                          <m:t>2</m:t>
                        </m:r>
                      </m:sup>
                    </m:sSup>
                  </m:oMath>
                </a14:m>
                <a:r>
                  <a:rPr lang="zh-TW" altLang="zh-TW" dirty="0" smtClean="0"/>
                  <a:t>是服務時間的變化係數。</a:t>
                </a:r>
                <a:endParaRPr lang="en-US" altLang="zh-TW" dirty="0" smtClean="0"/>
              </a:p>
              <a:p>
                <a:r>
                  <a:rPr lang="en-US" altLang="zh-TW" sz="1200" dirty="0" smtClean="0">
                    <a:latin typeface="Times New Roman" panose="02020603050405020304" pitchFamily="18" charset="0"/>
                    <a:cs typeface="Times New Roman" panose="02020603050405020304" pitchFamily="18" charset="0"/>
                  </a:rPr>
                  <a:t>ρ:</a:t>
                </a:r>
                <a:r>
                  <a:rPr lang="zh-TW" altLang="zh-TW" dirty="0" smtClean="0"/>
                  <a:t>服務器的利用率或流量強度。 </a:t>
                </a:r>
                <a:endParaRPr lang="zh-TW" altLang="en-US" dirty="0"/>
              </a:p>
            </p:txBody>
          </p:sp>
        </mc:Choice>
        <mc:Fallback xmlns="">
          <p:sp>
            <p:nvSpPr>
              <p:cNvPr id="3" name="備忘稿版面配置區 2"/>
              <p:cNvSpPr>
                <a:spLocks noGrp="1"/>
              </p:cNvSpPr>
              <p:nvPr>
                <p:ph type="body" idx="1"/>
              </p:nvPr>
            </p:nvSpPr>
            <p:spPr/>
            <p:txBody>
              <a:bodyPr/>
              <a:lstStyle/>
              <a:p>
                <a:r>
                  <a:rPr lang="en-US" altLang="zh-TW" dirty="0" err="1" smtClean="0"/>
                  <a:t>对于第一个队列（M</a:t>
                </a:r>
                <a:r>
                  <a:rPr lang="en-US" altLang="zh-TW" dirty="0" smtClean="0"/>
                  <a:t>/G/1），</a:t>
                </a:r>
                <a:r>
                  <a:rPr lang="en-US" altLang="zh-TW" dirty="0" err="1" smtClean="0"/>
                  <a:t>我们使用了一种流行的方法来估计等待时间，称为Pollaczek</a:t>
                </a:r>
                <a:r>
                  <a:rPr lang="en-US" altLang="zh-TW" dirty="0" smtClean="0"/>
                  <a:t> </a:t>
                </a:r>
                <a:r>
                  <a:rPr lang="en-US" altLang="zh-TW" dirty="0" err="1" smtClean="0"/>
                  <a:t>Khinchin公式</a:t>
                </a:r>
                <a:r>
                  <a:rPr lang="en-US" altLang="zh-TW" dirty="0" smtClean="0"/>
                  <a:t>[Pol30]。</a:t>
                </a:r>
              </a:p>
              <a:p>
                <a:endParaRPr lang="en-US" altLang="zh-TW" dirty="0" smtClean="0"/>
              </a:p>
              <a:p>
                <a:r>
                  <a:rPr lang="en-US" altLang="zh-TW" sz="1200" i="0" smtClean="0">
                    <a:latin typeface="Cambria Math" panose="02040503050406030204" pitchFamily="18" charset="0"/>
                    <a:cs typeface="Times New Roman" panose="02020603050405020304" pitchFamily="18" charset="0"/>
                  </a:rPr>
                  <a:t>〖</a:t>
                </a:r>
                <a:r>
                  <a:rPr lang="en-US" altLang="zh-TW" sz="1200" i="0">
                    <a:latin typeface="Cambria Math" panose="02040503050406030204" pitchFamily="18" charset="0"/>
                    <a:cs typeface="Times New Roman" panose="02020603050405020304" pitchFamily="18" charset="0"/>
                  </a:rPr>
                  <a:t>𝐶_𝑠</a:t>
                </a:r>
                <a:r>
                  <a:rPr lang="en-US" altLang="zh-TW" sz="1200" i="0" smtClean="0">
                    <a:latin typeface="Cambria Math" panose="02040503050406030204" pitchFamily="18" charset="0"/>
                    <a:cs typeface="Times New Roman" panose="02020603050405020304" pitchFamily="18" charset="0"/>
                  </a:rPr>
                  <a:t>〗^</a:t>
                </a:r>
                <a:r>
                  <a:rPr lang="en-US" altLang="zh-TW" sz="1200" i="0">
                    <a:latin typeface="Cambria Math" panose="02040503050406030204" pitchFamily="18" charset="0"/>
                    <a:cs typeface="Times New Roman" panose="02020603050405020304" pitchFamily="18" charset="0"/>
                  </a:rPr>
                  <a:t>2</a:t>
                </a:r>
                <a:r>
                  <a:rPr lang="zh-TW" altLang="zh-TW" dirty="0" smtClean="0"/>
                  <a:t>是服務時間的變化係數。</a:t>
                </a:r>
                <a:endParaRPr lang="en-US" altLang="zh-TW" dirty="0" smtClean="0"/>
              </a:p>
              <a:p>
                <a:r>
                  <a:rPr lang="en-US" altLang="zh-TW" sz="1200" dirty="0" smtClean="0">
                    <a:latin typeface="Times New Roman" panose="02020603050405020304" pitchFamily="18" charset="0"/>
                    <a:cs typeface="Times New Roman" panose="02020603050405020304" pitchFamily="18" charset="0"/>
                  </a:rPr>
                  <a:t>ρ:</a:t>
                </a:r>
                <a:r>
                  <a:rPr lang="zh-TW" altLang="zh-TW" dirty="0" smtClean="0"/>
                  <a:t>服務器的利用率或流量強度。 </a:t>
                </a:r>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81</a:t>
            </a:fld>
            <a:endParaRPr lang="zh-TW" altLang="en-US"/>
          </a:p>
        </p:txBody>
      </p:sp>
    </p:spTree>
    <p:extLst>
      <p:ext uri="{BB962C8B-B14F-4D97-AF65-F5344CB8AC3E}">
        <p14:creationId xmlns:p14="http://schemas.microsoft.com/office/powerpoint/2010/main" val="386931703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dirty="0" err="1" smtClean="0"/>
                  <a:t>为了计算其他队列的等待时间，我们使用了一种不同的方法来估计它，称为Kingman公式</a:t>
                </a:r>
                <a:r>
                  <a:rPr lang="en-US" altLang="zh-TW" dirty="0" smtClean="0"/>
                  <a:t>。</a:t>
                </a:r>
              </a:p>
              <a:p>
                <a:endParaRPr lang="en-US" altLang="zh-TW" dirty="0" smtClean="0"/>
              </a:p>
              <a:p>
                <a:r>
                  <a:rPr lang="zh-TW" altLang="zh-TW" dirty="0" smtClean="0"/>
                  <a:t>其中</a:t>
                </a:r>
                <a14:m>
                  <m:oMath xmlns:m="http://schemas.openxmlformats.org/officeDocument/2006/math">
                    <m:sSup>
                      <m:sSupPr>
                        <m:ctrlPr>
                          <a:rPr lang="en-US" altLang="zh-TW" sz="1200" i="1" smtClean="0">
                            <a:latin typeface="Cambria Math" panose="02040503050406030204" pitchFamily="18" charset="0"/>
                            <a:cs typeface="Times New Roman" panose="02020603050405020304" pitchFamily="18" charset="0"/>
                          </a:rPr>
                        </m:ctrlPr>
                      </m:sSupPr>
                      <m:e>
                        <m:sSub>
                          <m:sSubPr>
                            <m:ctrlPr>
                              <a:rPr lang="en-US" altLang="zh-TW" sz="1200" i="1">
                                <a:latin typeface="Cambria Math" panose="02040503050406030204" pitchFamily="18" charset="0"/>
                                <a:cs typeface="Times New Roman" panose="02020603050405020304" pitchFamily="18" charset="0"/>
                              </a:rPr>
                            </m:ctrlPr>
                          </m:sSubPr>
                          <m:e>
                            <m:r>
                              <a:rPr lang="en-US" altLang="zh-TW" sz="1200">
                                <a:latin typeface="Cambria Math" panose="02040503050406030204" pitchFamily="18" charset="0"/>
                                <a:cs typeface="Times New Roman" panose="02020603050405020304" pitchFamily="18" charset="0"/>
                              </a:rPr>
                              <m:t>𝐶</m:t>
                            </m:r>
                          </m:e>
                          <m:sub>
                            <m:r>
                              <a:rPr lang="en-US" altLang="zh-TW" sz="1200">
                                <a:latin typeface="Cambria Math" panose="02040503050406030204" pitchFamily="18" charset="0"/>
                                <a:cs typeface="Times New Roman" panose="02020603050405020304" pitchFamily="18" charset="0"/>
                              </a:rPr>
                              <m:t>𝑎</m:t>
                            </m:r>
                          </m:sub>
                        </m:sSub>
                      </m:e>
                      <m:sup>
                        <m:r>
                          <a:rPr lang="en-US" altLang="zh-TW" sz="1200">
                            <a:latin typeface="Cambria Math" panose="02040503050406030204" pitchFamily="18" charset="0"/>
                            <a:cs typeface="Times New Roman" panose="02020603050405020304" pitchFamily="18" charset="0"/>
                          </a:rPr>
                          <m:t>2</m:t>
                        </m:r>
                      </m:sup>
                    </m:sSup>
                  </m:oMath>
                </a14:m>
                <a:r>
                  <a:rPr lang="zh-TW" altLang="zh-TW" dirty="0" smtClean="0"/>
                  <a:t>：是到達間隔時間的變化係數。 它等於方差除以平均到達間隔時間的平</a:t>
                </a:r>
                <a:r>
                  <a:rPr lang="zh-TW" altLang="en-US" dirty="0" smtClean="0"/>
                  <a:t>方</a:t>
                </a:r>
                <a14:m>
                  <m:oMath xmlns:m="http://schemas.openxmlformats.org/officeDocument/2006/math">
                    <m:f>
                      <m:fPr>
                        <m:ctrlPr>
                          <a:rPr lang="el-GR" altLang="zh-TW" sz="1200" i="1" dirty="0" smtClean="0">
                            <a:latin typeface="Cambria Math" panose="02040503050406030204" pitchFamily="18" charset="0"/>
                            <a:cs typeface="Times New Roman" panose="02020603050405020304" pitchFamily="18" charset="0"/>
                          </a:rPr>
                        </m:ctrlPr>
                      </m:fPr>
                      <m:num>
                        <m:sSup>
                          <m:sSupPr>
                            <m:ctrlPr>
                              <a:rPr lang="el-GR" altLang="zh-TW" sz="1200" i="1" dirty="0">
                                <a:latin typeface="Cambria Math" panose="02040503050406030204" pitchFamily="18" charset="0"/>
                                <a:cs typeface="Times New Roman" panose="02020603050405020304" pitchFamily="18" charset="0"/>
                              </a:rPr>
                            </m:ctrlPr>
                          </m:sSupPr>
                          <m:e>
                            <m:sSub>
                              <m:sSubPr>
                                <m:ctrlPr>
                                  <a:rPr lang="el-GR" altLang="zh-TW" sz="1200" i="1" dirty="0">
                                    <a:latin typeface="Cambria Math" panose="02040503050406030204" pitchFamily="18" charset="0"/>
                                    <a:cs typeface="Times New Roman" panose="02020603050405020304" pitchFamily="18" charset="0"/>
                                  </a:rPr>
                                </m:ctrlPr>
                              </m:sSubPr>
                              <m:e>
                                <m:r>
                                  <m:rPr>
                                    <m:nor/>
                                  </m:rPr>
                                  <a:rPr lang="el-GR" altLang="zh-TW" sz="1200">
                                    <a:latin typeface="Times New Roman" panose="02020603050405020304" pitchFamily="18" charset="0"/>
                                    <a:cs typeface="Times New Roman" panose="02020603050405020304" pitchFamily="18" charset="0"/>
                                  </a:rPr>
                                  <m:t>σ</m:t>
                                </m:r>
                                <m:r>
                                  <m:rPr>
                                    <m:nor/>
                                  </m:rPr>
                                  <a:rPr lang="el-GR" altLang="zh-TW" sz="1200">
                                    <a:latin typeface="Times New Roman" panose="02020603050405020304" pitchFamily="18" charset="0"/>
                                    <a:cs typeface="Times New Roman" panose="02020603050405020304" pitchFamily="18" charset="0"/>
                                  </a:rPr>
                                  <m:t> </m:t>
                                </m:r>
                              </m:e>
                              <m:sub>
                                <m:r>
                                  <a:rPr lang="en-US" altLang="zh-TW" sz="1200" dirty="0">
                                    <a:latin typeface="Cambria Math" panose="02040503050406030204" pitchFamily="18" charset="0"/>
                                    <a:cs typeface="Times New Roman" panose="02020603050405020304" pitchFamily="18" charset="0"/>
                                  </a:rPr>
                                  <m:t>𝑎</m:t>
                                </m:r>
                              </m:sub>
                            </m:sSub>
                          </m:e>
                          <m:sup>
                            <m:r>
                              <a:rPr lang="en-US" altLang="zh-TW" sz="1200" dirty="0">
                                <a:latin typeface="Cambria Math" panose="02040503050406030204" pitchFamily="18" charset="0"/>
                                <a:cs typeface="Times New Roman" panose="02020603050405020304" pitchFamily="18" charset="0"/>
                              </a:rPr>
                              <m:t>2</m:t>
                            </m:r>
                          </m:sup>
                        </m:sSup>
                      </m:num>
                      <m:den>
                        <m:sSup>
                          <m:sSupPr>
                            <m:ctrlPr>
                              <a:rPr lang="el-GR" altLang="zh-TW" sz="1200" i="1" dirty="0">
                                <a:latin typeface="Cambria Math" panose="02040503050406030204" pitchFamily="18" charset="0"/>
                                <a:cs typeface="Times New Roman" panose="02020603050405020304" pitchFamily="18" charset="0"/>
                              </a:rPr>
                            </m:ctrlPr>
                          </m:sSupPr>
                          <m:e>
                            <m:r>
                              <m:rPr>
                                <m:nor/>
                              </m:rPr>
                              <a:rPr lang="en-US" altLang="zh-TW" sz="1200" dirty="0">
                                <a:latin typeface="Times New Roman" panose="02020603050405020304" pitchFamily="18" charset="0"/>
                                <a:cs typeface="Times New Roman" panose="02020603050405020304" pitchFamily="18" charset="0"/>
                              </a:rPr>
                              <m:t>(1/µ)</m:t>
                            </m:r>
                          </m:e>
                          <m:sup>
                            <m:r>
                              <a:rPr lang="en-US" altLang="zh-TW" sz="1200" dirty="0">
                                <a:latin typeface="Cambria Math" panose="02040503050406030204" pitchFamily="18" charset="0"/>
                                <a:cs typeface="Times New Roman" panose="02020603050405020304" pitchFamily="18" charset="0"/>
                              </a:rPr>
                              <m:t>2</m:t>
                            </m:r>
                          </m:sup>
                        </m:sSup>
                      </m:den>
                    </m:f>
                  </m:oMath>
                </a14:m>
                <a:r>
                  <a:rPr lang="zh-TW" altLang="zh-TW" dirty="0" smtClean="0"/>
                  <a:t>。</a:t>
                </a:r>
                <a:endParaRPr lang="zh-TW" altLang="en-US" dirty="0"/>
              </a:p>
            </p:txBody>
          </p:sp>
        </mc:Choice>
        <mc:Fallback xmlns="">
          <p:sp>
            <p:nvSpPr>
              <p:cNvPr id="3" name="備忘稿版面配置區 2"/>
              <p:cNvSpPr>
                <a:spLocks noGrp="1"/>
              </p:cNvSpPr>
              <p:nvPr>
                <p:ph type="body" idx="1"/>
              </p:nvPr>
            </p:nvSpPr>
            <p:spPr/>
            <p:txBody>
              <a:bodyPr/>
              <a:lstStyle/>
              <a:p>
                <a:r>
                  <a:rPr lang="en-US" altLang="zh-TW" dirty="0" err="1" smtClean="0"/>
                  <a:t>为了计算其他队列的等待时间，我们使用了一种不同的方法来估计它，称为Kingman公式</a:t>
                </a:r>
                <a:r>
                  <a:rPr lang="en-US" altLang="zh-TW" dirty="0" smtClean="0"/>
                  <a:t>。</a:t>
                </a:r>
              </a:p>
              <a:p>
                <a:endParaRPr lang="en-US" altLang="zh-TW" dirty="0" smtClean="0"/>
              </a:p>
              <a:p>
                <a:r>
                  <a:rPr lang="zh-TW" altLang="zh-TW" dirty="0" smtClean="0"/>
                  <a:t>其中</a:t>
                </a:r>
                <a:r>
                  <a:rPr lang="en-US" altLang="zh-TW" sz="1200" i="0" smtClean="0">
                    <a:latin typeface="Cambria Math" panose="02040503050406030204" pitchFamily="18" charset="0"/>
                    <a:cs typeface="Times New Roman" panose="02020603050405020304" pitchFamily="18" charset="0"/>
                  </a:rPr>
                  <a:t>〖</a:t>
                </a:r>
                <a:r>
                  <a:rPr lang="en-US" altLang="zh-TW" sz="1200" i="0">
                    <a:latin typeface="Cambria Math" panose="02040503050406030204" pitchFamily="18" charset="0"/>
                    <a:cs typeface="Times New Roman" panose="02020603050405020304" pitchFamily="18" charset="0"/>
                  </a:rPr>
                  <a:t>𝐶_𝑎</a:t>
                </a:r>
                <a:r>
                  <a:rPr lang="en-US" altLang="zh-TW" sz="1200" i="0" smtClean="0">
                    <a:latin typeface="Cambria Math" panose="02040503050406030204" pitchFamily="18" charset="0"/>
                    <a:cs typeface="Times New Roman" panose="02020603050405020304" pitchFamily="18" charset="0"/>
                  </a:rPr>
                  <a:t>〗^</a:t>
                </a:r>
                <a:r>
                  <a:rPr lang="en-US" altLang="zh-TW" sz="1200" i="0">
                    <a:latin typeface="Cambria Math" panose="02040503050406030204" pitchFamily="18" charset="0"/>
                    <a:cs typeface="Times New Roman" panose="02020603050405020304" pitchFamily="18" charset="0"/>
                  </a:rPr>
                  <a:t>2</a:t>
                </a:r>
                <a:r>
                  <a:rPr lang="zh-TW" altLang="zh-TW" dirty="0" smtClean="0"/>
                  <a:t>：是到達間隔時間的變化係數。 它等於方差除以平均到達間隔時間的平</a:t>
                </a:r>
                <a:r>
                  <a:rPr lang="zh-TW" altLang="en-US" dirty="0" smtClean="0"/>
                  <a:t>方</a:t>
                </a:r>
                <a:r>
                  <a:rPr lang="el-GR" altLang="zh-TW" sz="1200" i="0" dirty="0">
                    <a:latin typeface="Cambria Math" panose="02040503050406030204" pitchFamily="18" charset="0"/>
                    <a:cs typeface="Times New Roman" panose="02020603050405020304" pitchFamily="18" charset="0"/>
                  </a:rPr>
                  <a:t>〖〖</a:t>
                </a:r>
                <a:r>
                  <a:rPr lang="el-GR" altLang="zh-TW" sz="1200" i="0">
                    <a:latin typeface="Cambria Math" panose="02040503050406030204" pitchFamily="18" charset="0"/>
                    <a:cs typeface="Times New Roman" panose="02020603050405020304" pitchFamily="18" charset="0"/>
                  </a:rPr>
                  <a:t>"</a:t>
                </a:r>
                <a:r>
                  <a:rPr lang="el-GR" altLang="zh-TW" sz="1200" i="0">
                    <a:latin typeface="Times New Roman" panose="02020603050405020304" pitchFamily="18" charset="0"/>
                    <a:cs typeface="Times New Roman" panose="02020603050405020304" pitchFamily="18" charset="0"/>
                  </a:rPr>
                  <a:t>σ </a:t>
                </a:r>
                <a:r>
                  <a:rPr lang="el-GR" altLang="zh-TW" sz="1200" i="0">
                    <a:latin typeface="Cambria Math" panose="02040503050406030204" pitchFamily="18" charset="0"/>
                    <a:cs typeface="Times New Roman" panose="02020603050405020304" pitchFamily="18" charset="0"/>
                  </a:rPr>
                  <a:t>" </a:t>
                </a:r>
                <a:r>
                  <a:rPr lang="el-GR" altLang="zh-TW" sz="1200" i="0" dirty="0">
                    <a:latin typeface="Cambria Math" panose="02040503050406030204" pitchFamily="18" charset="0"/>
                    <a:cs typeface="Times New Roman" panose="02020603050405020304" pitchFamily="18" charset="0"/>
                  </a:rPr>
                  <a:t>〗_</a:t>
                </a:r>
                <a:r>
                  <a:rPr lang="en-US" altLang="zh-TW" sz="1200" i="0" dirty="0">
                    <a:latin typeface="Cambria Math" panose="02040503050406030204" pitchFamily="18" charset="0"/>
                    <a:cs typeface="Times New Roman" panose="02020603050405020304" pitchFamily="18" charset="0"/>
                  </a:rPr>
                  <a:t>𝑎</a:t>
                </a:r>
                <a:r>
                  <a:rPr lang="el-GR" altLang="zh-TW" sz="1200" i="0" dirty="0">
                    <a:latin typeface="Cambria Math" panose="02040503050406030204" pitchFamily="18" charset="0"/>
                    <a:cs typeface="Times New Roman" panose="02020603050405020304" pitchFamily="18" charset="0"/>
                  </a:rPr>
                  <a:t>〗^</a:t>
                </a:r>
                <a:r>
                  <a:rPr lang="en-US" altLang="zh-TW" sz="1200" i="0" dirty="0">
                    <a:latin typeface="Cambria Math" panose="02040503050406030204" pitchFamily="18" charset="0"/>
                    <a:cs typeface="Times New Roman" panose="02020603050405020304" pitchFamily="18" charset="0"/>
                  </a:rPr>
                  <a:t>2</a:t>
                </a:r>
                <a:r>
                  <a:rPr lang="el-GR" altLang="zh-TW" sz="1200" i="0" dirty="0" smtClean="0">
                    <a:latin typeface="Cambria Math" panose="02040503050406030204" pitchFamily="18" charset="0"/>
                    <a:cs typeface="Times New Roman" panose="02020603050405020304" pitchFamily="18" charset="0"/>
                  </a:rPr>
                  <a:t>/</a:t>
                </a:r>
                <a:r>
                  <a:rPr lang="el-GR" altLang="zh-TW" sz="1200" i="0" dirty="0">
                    <a:latin typeface="Cambria Math" panose="02040503050406030204" pitchFamily="18" charset="0"/>
                    <a:cs typeface="Times New Roman" panose="02020603050405020304" pitchFamily="18" charset="0"/>
                  </a:rPr>
                  <a:t>〖</a:t>
                </a:r>
                <a:r>
                  <a:rPr lang="en-US" altLang="zh-TW" sz="1200" i="0" dirty="0">
                    <a:latin typeface="Cambria Math" panose="02040503050406030204" pitchFamily="18" charset="0"/>
                    <a:cs typeface="Times New Roman" panose="02020603050405020304" pitchFamily="18" charset="0"/>
                  </a:rPr>
                  <a:t>"</a:t>
                </a:r>
                <a:r>
                  <a:rPr lang="en-US" altLang="zh-TW" sz="1200" i="0" dirty="0">
                    <a:latin typeface="Times New Roman" panose="02020603050405020304" pitchFamily="18" charset="0"/>
                    <a:cs typeface="Times New Roman" panose="02020603050405020304" pitchFamily="18" charset="0"/>
                  </a:rPr>
                  <a:t>(1/µ)</a:t>
                </a:r>
                <a:r>
                  <a:rPr lang="en-US" altLang="zh-TW" sz="1200" i="0" dirty="0">
                    <a:latin typeface="Cambria Math" panose="02040503050406030204" pitchFamily="18" charset="0"/>
                    <a:cs typeface="Times New Roman" panose="02020603050405020304" pitchFamily="18" charset="0"/>
                  </a:rPr>
                  <a:t>" </a:t>
                </a:r>
                <a:r>
                  <a:rPr lang="el-GR" altLang="zh-TW" sz="1200" i="0" dirty="0">
                    <a:latin typeface="Cambria Math" panose="02040503050406030204" pitchFamily="18" charset="0"/>
                    <a:cs typeface="Times New Roman" panose="02020603050405020304" pitchFamily="18" charset="0"/>
                  </a:rPr>
                  <a:t>〗^</a:t>
                </a:r>
                <a:r>
                  <a:rPr lang="en-US" altLang="zh-TW" sz="1200" i="0" dirty="0">
                    <a:latin typeface="Cambria Math" panose="02040503050406030204" pitchFamily="18" charset="0"/>
                    <a:cs typeface="Times New Roman" panose="02020603050405020304" pitchFamily="18" charset="0"/>
                  </a:rPr>
                  <a:t>2 </a:t>
                </a:r>
                <a:r>
                  <a:rPr lang="zh-TW" altLang="zh-TW" dirty="0" smtClean="0"/>
                  <a:t>。</a:t>
                </a:r>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82</a:t>
            </a:fld>
            <a:endParaRPr lang="zh-TW" altLang="en-US"/>
          </a:p>
        </p:txBody>
      </p:sp>
    </p:spTree>
    <p:extLst>
      <p:ext uri="{BB962C8B-B14F-4D97-AF65-F5344CB8AC3E}">
        <p14:creationId xmlns:p14="http://schemas.microsoft.com/office/powerpoint/2010/main" val="276317807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在计算信令路径中每个队列的等待时间之后，可以计算总延迟，它等于</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83</a:t>
            </a:fld>
            <a:endParaRPr lang="zh-TW" altLang="en-US"/>
          </a:p>
        </p:txBody>
      </p:sp>
    </p:spTree>
    <p:extLst>
      <p:ext uri="{BB962C8B-B14F-4D97-AF65-F5344CB8AC3E}">
        <p14:creationId xmlns:p14="http://schemas.microsoft.com/office/powerpoint/2010/main" val="286193008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为了研究和验证假设模型的适用性，我们计算了分析模型的相对误差如下</a:t>
            </a:r>
            <a:r>
              <a:rPr lang="en-US" altLang="zh-TW" dirty="0" smtClean="0"/>
              <a:t>：</a:t>
            </a:r>
          </a:p>
          <a:p>
            <a:endParaRPr lang="en-US" altLang="zh-TW" dirty="0" smtClean="0"/>
          </a:p>
          <a:p>
            <a:r>
              <a:rPr lang="zh-TW" altLang="zh-TW" dirty="0" smtClean="0"/>
              <a:t>其中</a:t>
            </a:r>
            <a:r>
              <a:rPr lang="en-US" altLang="zh-TW" sz="1200" i="1" dirty="0" err="1" smtClean="0">
                <a:latin typeface="Times New Roman" panose="02020603050405020304" pitchFamily="18" charset="0"/>
                <a:cs typeface="Times New Roman" panose="02020603050405020304" pitchFamily="18" charset="0"/>
              </a:rPr>
              <a:t>Experimental_res</a:t>
            </a:r>
            <a:r>
              <a:rPr lang="zh-TW" altLang="zh-TW" dirty="0" smtClean="0"/>
              <a:t>表示從實驗測量中檢索到的註冊過程的平均端到端延遲，而</a:t>
            </a:r>
            <a:r>
              <a:rPr lang="en-US" altLang="zh-TW" sz="1200" i="1" smtClean="0">
                <a:latin typeface="Times New Roman" panose="02020603050405020304" pitchFamily="18" charset="0"/>
                <a:cs typeface="Times New Roman" panose="02020603050405020304" pitchFamily="18" charset="0"/>
              </a:rPr>
              <a:t>Analytical_res</a:t>
            </a:r>
            <a:r>
              <a:rPr lang="zh-TW" altLang="zh-TW" smtClean="0"/>
              <a:t>表示</a:t>
            </a:r>
            <a:r>
              <a:rPr lang="zh-TW" altLang="zh-TW" dirty="0" smtClean="0"/>
              <a:t>從假定排隊系統得到的平均端到端延遲。</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84</a:t>
            </a:fld>
            <a:endParaRPr lang="zh-TW" altLang="en-US"/>
          </a:p>
        </p:txBody>
      </p:sp>
    </p:spTree>
    <p:extLst>
      <p:ext uri="{BB962C8B-B14F-4D97-AF65-F5344CB8AC3E}">
        <p14:creationId xmlns:p14="http://schemas.microsoft.com/office/powerpoint/2010/main" val="8518368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所有引入的延迟结果表示50个不同测量的平均延迟。</a:t>
            </a:r>
          </a:p>
          <a:p>
            <a:endParaRPr lang="en-US" altLang="zh-TW" dirty="0" smtClean="0"/>
          </a:p>
          <a:p>
            <a:r>
              <a:rPr lang="en-US" altLang="zh-TW" dirty="0" smtClean="0"/>
              <a:t>单次测量包括捕获在特定注册率（即20、50 </a:t>
            </a:r>
            <a:r>
              <a:rPr lang="en-US" altLang="zh-TW" dirty="0" err="1" smtClean="0"/>
              <a:t>Reg</a:t>
            </a:r>
            <a:r>
              <a:rPr lang="en-US" altLang="zh-TW" dirty="0" smtClean="0"/>
              <a:t>/sec等）下执行2000个订户的注册的平均系统延迟。</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85</a:t>
            </a:fld>
            <a:endParaRPr lang="zh-TW" altLang="en-US"/>
          </a:p>
        </p:txBody>
      </p:sp>
    </p:spTree>
    <p:extLst>
      <p:ext uri="{BB962C8B-B14F-4D97-AF65-F5344CB8AC3E}">
        <p14:creationId xmlns:p14="http://schemas.microsoft.com/office/powerpoint/2010/main" val="377743571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X轴表示分配给Sprout组件的不同RAM值的到达率的多个值</a:t>
            </a:r>
            <a:endParaRPr lang="en-US" altLang="zh-TW" dirty="0" smtClean="0"/>
          </a:p>
          <a:p>
            <a:endParaRPr lang="en-US" altLang="zh-TW" dirty="0" smtClean="0"/>
          </a:p>
          <a:p>
            <a:r>
              <a:rPr lang="en-US" altLang="zh-TW" dirty="0" smtClean="0"/>
              <a:t>Y轴是2000次注册的平均系统时间，单位为ms。</a:t>
            </a:r>
          </a:p>
          <a:p>
            <a:endParaRPr lang="en-US" altLang="zh-TW" dirty="0" smtClean="0"/>
          </a:p>
          <a:p>
            <a:r>
              <a:rPr lang="en-US" altLang="zh-TW" dirty="0" err="1" smtClean="0"/>
              <a:t>我们观察到，在不同的约束条件下，当到达率增加时，平均注册延迟的趋势显著增加</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86</a:t>
            </a:fld>
            <a:endParaRPr lang="zh-TW" altLang="en-US"/>
          </a:p>
        </p:txBody>
      </p:sp>
    </p:spTree>
    <p:extLst>
      <p:ext uri="{BB962C8B-B14F-4D97-AF65-F5344CB8AC3E}">
        <p14:creationId xmlns:p14="http://schemas.microsoft.com/office/powerpoint/2010/main" val="102082756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对于内核上专用于</a:t>
            </a:r>
            <a:r>
              <a:rPr lang="en-US" altLang="zh-CN" dirty="0" smtClean="0">
                <a:effectLst/>
              </a:rPr>
              <a:t>Sprout 4.1</a:t>
            </a:r>
            <a:r>
              <a:rPr lang="zh-CN" altLang="en-US" dirty="0" smtClean="0">
                <a:effectLst/>
              </a:rPr>
              <a:t>（</a:t>
            </a:r>
            <a:r>
              <a:rPr lang="en-US" altLang="zh-CN" dirty="0" smtClean="0">
                <a:effectLst/>
              </a:rPr>
              <a:t>a</a:t>
            </a:r>
            <a:r>
              <a:rPr lang="zh-CN" altLang="en-US" dirty="0" smtClean="0">
                <a:effectLst/>
              </a:rPr>
              <a:t>）的</a:t>
            </a:r>
            <a:r>
              <a:rPr lang="en-US" altLang="zh-CN" dirty="0" smtClean="0">
                <a:effectLst/>
              </a:rPr>
              <a:t>VMs</a:t>
            </a:r>
            <a:r>
              <a:rPr lang="zh-CN" altLang="en-US" dirty="0" smtClean="0">
                <a:effectLst/>
              </a:rPr>
              <a:t>，平均注册延迟从大约</a:t>
            </a:r>
            <a:r>
              <a:rPr lang="en-US" altLang="zh-CN" dirty="0" smtClean="0">
                <a:effectLst/>
              </a:rPr>
              <a:t>46ms</a:t>
            </a:r>
            <a:r>
              <a:rPr lang="zh-CN" altLang="en-US" dirty="0" smtClean="0">
                <a:effectLst/>
              </a:rPr>
              <a:t>开始，到最后达到</a:t>
            </a:r>
            <a:r>
              <a:rPr lang="en-US" altLang="zh-CN" dirty="0" smtClean="0">
                <a:effectLst/>
              </a:rPr>
              <a:t>1700ms</a:t>
            </a:r>
            <a:r>
              <a:rPr lang="zh-CN" altLang="en-US" dirty="0" smtClean="0">
                <a:effectLst/>
              </a:rPr>
              <a:t>以上。这是由于缺乏处理能力。</a:t>
            </a: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我们在这里观察到，当具有固定的注册率时，</a:t>
            </a:r>
            <a:r>
              <a:rPr lang="en-US" altLang="zh-CN" dirty="0" smtClean="0">
                <a:effectLst/>
              </a:rPr>
              <a:t>RAM</a:t>
            </a:r>
            <a:r>
              <a:rPr lang="zh-CN" altLang="en-US" dirty="0" smtClean="0">
                <a:effectLst/>
              </a:rPr>
              <a:t>的数量对性能的影响几乎可以忽略不计。因此，就系统延迟而言，分配少量</a:t>
            </a:r>
            <a:r>
              <a:rPr lang="en-US" altLang="zh-CN" dirty="0" smtClean="0">
                <a:effectLst/>
              </a:rPr>
              <a:t>RAM</a:t>
            </a:r>
            <a:r>
              <a:rPr lang="zh-CN" altLang="en-US" dirty="0" smtClean="0">
                <a:effectLst/>
              </a:rPr>
              <a:t>不会产生明显的增益。</a:t>
            </a: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另一方面，分配给</a:t>
            </a:r>
            <a:r>
              <a:rPr lang="en-US" altLang="zh-CN" dirty="0" smtClean="0">
                <a:effectLst/>
              </a:rPr>
              <a:t>Sprout 4.1</a:t>
            </a:r>
            <a:r>
              <a:rPr lang="zh-CN" altLang="en-US" dirty="0" smtClean="0">
                <a:effectLst/>
              </a:rPr>
              <a:t>（</a:t>
            </a:r>
            <a:r>
              <a:rPr lang="en-US" altLang="zh-CN" dirty="0" smtClean="0">
                <a:effectLst/>
              </a:rPr>
              <a:t>b</a:t>
            </a:r>
            <a:r>
              <a:rPr lang="zh-CN" altLang="en-US" dirty="0" smtClean="0">
                <a:effectLst/>
              </a:rPr>
              <a:t>）的</a:t>
            </a:r>
            <a:r>
              <a:rPr lang="en-US" altLang="zh-CN" dirty="0" smtClean="0">
                <a:effectLst/>
              </a:rPr>
              <a:t>On-processing</a:t>
            </a:r>
            <a:r>
              <a:rPr lang="zh-CN" altLang="en-US" dirty="0" smtClean="0">
                <a:effectLst/>
              </a:rPr>
              <a:t>核心的</a:t>
            </a:r>
            <a:r>
              <a:rPr lang="en-US" altLang="zh-CN" dirty="0" smtClean="0">
                <a:effectLst/>
              </a:rPr>
              <a:t>Docker</a:t>
            </a:r>
            <a:r>
              <a:rPr lang="zh-CN" altLang="en-US" dirty="0" smtClean="0">
                <a:effectLst/>
              </a:rPr>
              <a:t>容器的平均延迟大约从</a:t>
            </a:r>
            <a:r>
              <a:rPr lang="en-US" altLang="zh-CN" dirty="0" smtClean="0">
                <a:effectLst/>
              </a:rPr>
              <a:t>33</a:t>
            </a:r>
            <a:r>
              <a:rPr lang="zh-CN" altLang="en-US" dirty="0" smtClean="0">
                <a:effectLst/>
              </a:rPr>
              <a:t>毫秒到</a:t>
            </a:r>
            <a:r>
              <a:rPr lang="en-US" altLang="zh-CN" dirty="0" smtClean="0">
                <a:effectLst/>
              </a:rPr>
              <a:t>200</a:t>
            </a:r>
            <a:r>
              <a:rPr lang="zh-CN" altLang="en-US" dirty="0" smtClean="0">
                <a:effectLst/>
              </a:rPr>
              <a:t>毫秒不等。</a:t>
            </a: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很明显，</a:t>
            </a:r>
            <a:r>
              <a:rPr lang="en-US" altLang="zh-CN" dirty="0" smtClean="0">
                <a:effectLst/>
              </a:rPr>
              <a:t>Docker</a:t>
            </a:r>
            <a:r>
              <a:rPr lang="zh-CN" altLang="en-US" dirty="0" smtClean="0">
                <a:effectLst/>
              </a:rPr>
              <a:t>容器每秒可以处理更多请求，平均延迟比虚拟机更好。</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87</a:t>
            </a:fld>
            <a:endParaRPr lang="zh-TW" altLang="en-US"/>
          </a:p>
        </p:txBody>
      </p:sp>
    </p:spTree>
    <p:extLst>
      <p:ext uri="{BB962C8B-B14F-4D97-AF65-F5344CB8AC3E}">
        <p14:creationId xmlns:p14="http://schemas.microsoft.com/office/powerpoint/2010/main" val="45906270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将两个处理核心专用于</a:t>
            </a:r>
            <a:r>
              <a:rPr lang="en-US" altLang="zh-CN" dirty="0" smtClean="0">
                <a:effectLst/>
              </a:rPr>
              <a:t>VMs</a:t>
            </a:r>
            <a:r>
              <a:rPr lang="zh-CN" altLang="en-US" dirty="0" smtClean="0">
                <a:effectLst/>
              </a:rPr>
              <a:t>使平均延迟下降到小于</a:t>
            </a:r>
            <a:r>
              <a:rPr lang="en-US" altLang="zh-CN" dirty="0" smtClean="0">
                <a:effectLst/>
              </a:rPr>
              <a:t>700ms</a:t>
            </a:r>
            <a:r>
              <a:rPr lang="zh-CN" altLang="en-US" dirty="0" smtClean="0">
                <a:effectLst/>
              </a:rPr>
              <a:t>，如图</a:t>
            </a:r>
            <a:r>
              <a:rPr lang="en-US" altLang="zh-CN" dirty="0" smtClean="0">
                <a:effectLst/>
              </a:rPr>
              <a:t>4.2</a:t>
            </a:r>
            <a:r>
              <a:rPr lang="zh-CN" altLang="en-US" dirty="0" smtClean="0">
                <a:effectLst/>
              </a:rPr>
              <a:t>（</a:t>
            </a:r>
            <a:r>
              <a:rPr lang="en-US" altLang="zh-CN" dirty="0" smtClean="0">
                <a:effectLst/>
              </a:rPr>
              <a:t>a</a:t>
            </a:r>
            <a:r>
              <a:rPr lang="zh-CN" altLang="en-US" dirty="0" smtClean="0">
                <a:effectLst/>
              </a:rPr>
              <a:t>）所示。当到达率大于</a:t>
            </a:r>
            <a:r>
              <a:rPr lang="en-US" altLang="zh-CN" dirty="0" smtClean="0">
                <a:effectLst/>
              </a:rPr>
              <a:t>110</a:t>
            </a:r>
            <a:r>
              <a:rPr lang="zh-CN" altLang="en-US" dirty="0" smtClean="0">
                <a:effectLst/>
              </a:rPr>
              <a:t>时，具有更大处理能力的效果尤其明显。</a:t>
            </a: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对</a:t>
            </a:r>
            <a:r>
              <a:rPr lang="en-US" altLang="zh-CN" dirty="0" smtClean="0">
                <a:effectLst/>
              </a:rPr>
              <a:t>DockerContainer4.2</a:t>
            </a:r>
            <a:r>
              <a:rPr lang="zh-CN" altLang="en-US" dirty="0" smtClean="0">
                <a:effectLst/>
              </a:rPr>
              <a:t>（</a:t>
            </a:r>
            <a:r>
              <a:rPr lang="en-US" altLang="zh-CN" dirty="0" smtClean="0">
                <a:effectLst/>
              </a:rPr>
              <a:t>b</a:t>
            </a:r>
            <a:r>
              <a:rPr lang="zh-CN" altLang="en-US" dirty="0" smtClean="0">
                <a:effectLst/>
              </a:rPr>
              <a:t>）应用相同的设置比平均延迟稍有提高，但与</a:t>
            </a:r>
            <a:r>
              <a:rPr lang="en-US" altLang="zh-CN" dirty="0" smtClean="0">
                <a:effectLst/>
              </a:rPr>
              <a:t>VMs</a:t>
            </a:r>
            <a:r>
              <a:rPr lang="zh-CN" altLang="en-US" dirty="0" smtClean="0">
                <a:effectLst/>
              </a:rPr>
              <a:t>相比仍然没有那么多。到达率最大值处的平均延迟达到约</a:t>
            </a:r>
            <a:r>
              <a:rPr lang="en-US" altLang="zh-CN" dirty="0" smtClean="0">
                <a:effectLst/>
              </a:rPr>
              <a:t>125ms</a:t>
            </a:r>
            <a:r>
              <a:rPr lang="zh-CN" altLang="en-US" dirty="0" smtClean="0">
                <a:effectLst/>
              </a:rPr>
              <a:t>。确实，分配更多的处理功率将改善系统的性能，但这与不断增加的成本相结合。</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88</a:t>
            </a:fld>
            <a:endParaRPr lang="zh-TW" altLang="en-US"/>
          </a:p>
        </p:txBody>
      </p:sp>
    </p:spTree>
    <p:extLst>
      <p:ext uri="{BB962C8B-B14F-4D97-AF65-F5344CB8AC3E}">
        <p14:creationId xmlns:p14="http://schemas.microsoft.com/office/powerpoint/2010/main" val="244572411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拥有两个</a:t>
            </a:r>
            <a:r>
              <a:rPr lang="en-US" altLang="zh-CN" dirty="0" smtClean="0">
                <a:effectLst/>
              </a:rPr>
              <a:t>Sprout</a:t>
            </a:r>
            <a:r>
              <a:rPr lang="zh-CN" altLang="en-US" dirty="0" smtClean="0">
                <a:effectLst/>
              </a:rPr>
              <a:t>实例对平均延迟的影响几乎与拥有两个分配给</a:t>
            </a:r>
            <a:r>
              <a:rPr lang="en-US" altLang="zh-CN" dirty="0" smtClean="0">
                <a:effectLst/>
              </a:rPr>
              <a:t>Sprout</a:t>
            </a:r>
            <a:r>
              <a:rPr lang="zh-CN" altLang="en-US" dirty="0" smtClean="0">
                <a:effectLst/>
              </a:rPr>
              <a:t>的专用内核的影响相同。</a:t>
            </a: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我们测量了当每个</a:t>
            </a:r>
            <a:r>
              <a:rPr lang="en-US" altLang="zh-CN" dirty="0" smtClean="0">
                <a:effectLst/>
              </a:rPr>
              <a:t>Sprout</a:t>
            </a:r>
            <a:r>
              <a:rPr lang="zh-CN" altLang="en-US" dirty="0" smtClean="0">
                <a:effectLst/>
              </a:rPr>
              <a:t>实例都有</a:t>
            </a:r>
            <a:r>
              <a:rPr lang="en-US" altLang="zh-CN" dirty="0" smtClean="0">
                <a:effectLst/>
              </a:rPr>
              <a:t>1 GB</a:t>
            </a:r>
            <a:r>
              <a:rPr lang="zh-CN" altLang="en-US" dirty="0" smtClean="0">
                <a:effectLst/>
              </a:rPr>
              <a:t>的</a:t>
            </a:r>
            <a:r>
              <a:rPr lang="en-US" altLang="zh-CN" dirty="0" smtClean="0">
                <a:effectLst/>
              </a:rPr>
              <a:t>RAM</a:t>
            </a:r>
            <a:r>
              <a:rPr lang="zh-CN" altLang="en-US" dirty="0" smtClean="0">
                <a:effectLst/>
              </a:rPr>
              <a:t>，然后是</a:t>
            </a:r>
            <a:r>
              <a:rPr lang="en-US" altLang="zh-CN" dirty="0" smtClean="0">
                <a:effectLst/>
              </a:rPr>
              <a:t>2 GB</a:t>
            </a:r>
            <a:r>
              <a:rPr lang="zh-CN" altLang="en-US" dirty="0" smtClean="0">
                <a:effectLst/>
              </a:rPr>
              <a:t>的</a:t>
            </a:r>
            <a:r>
              <a:rPr lang="en-US" altLang="zh-CN" dirty="0" smtClean="0">
                <a:effectLst/>
              </a:rPr>
              <a:t>RAM</a:t>
            </a:r>
            <a:r>
              <a:rPr lang="zh-CN" altLang="en-US" dirty="0" smtClean="0">
                <a:effectLst/>
              </a:rPr>
              <a:t>时的平均延迟。对于</a:t>
            </a:r>
            <a:r>
              <a:rPr lang="en-US" altLang="zh-CN" dirty="0" smtClean="0">
                <a:effectLst/>
              </a:rPr>
              <a:t>VMs</a:t>
            </a:r>
            <a:r>
              <a:rPr lang="zh-CN" altLang="en-US" dirty="0" smtClean="0">
                <a:effectLst/>
              </a:rPr>
              <a:t>，延迟从大约</a:t>
            </a:r>
            <a:r>
              <a:rPr lang="en-US" altLang="zh-CN" dirty="0" smtClean="0">
                <a:effectLst/>
              </a:rPr>
              <a:t>45ms</a:t>
            </a:r>
            <a:r>
              <a:rPr lang="zh-CN" altLang="en-US" dirty="0" smtClean="0">
                <a:effectLst/>
              </a:rPr>
              <a:t>开始，以每秒</a:t>
            </a:r>
            <a:r>
              <a:rPr lang="en-US" altLang="zh-CN" dirty="0" smtClean="0">
                <a:effectLst/>
              </a:rPr>
              <a:t>300</a:t>
            </a:r>
            <a:r>
              <a:rPr lang="zh-CN" altLang="en-US" dirty="0" smtClean="0">
                <a:effectLst/>
              </a:rPr>
              <a:t>个寄存器的速度增加到</a:t>
            </a:r>
            <a:r>
              <a:rPr lang="en-US" altLang="zh-CN" dirty="0" smtClean="0">
                <a:effectLst/>
              </a:rPr>
              <a:t>530ms</a:t>
            </a:r>
            <a:r>
              <a:rPr lang="zh-CN" altLang="en-US" dirty="0" smtClean="0">
                <a:effectLst/>
              </a:rPr>
              <a:t>。然而，</a:t>
            </a:r>
            <a:r>
              <a:rPr lang="en-US" altLang="zh-CN" dirty="0" smtClean="0">
                <a:effectLst/>
              </a:rPr>
              <a:t>Docker</a:t>
            </a:r>
            <a:r>
              <a:rPr lang="zh-CN" altLang="en-US" dirty="0" smtClean="0">
                <a:effectLst/>
              </a:rPr>
              <a:t>容器在最大负载时的最大延迟为</a:t>
            </a:r>
            <a:r>
              <a:rPr lang="en-US" altLang="zh-CN" dirty="0" smtClean="0">
                <a:effectLst/>
              </a:rPr>
              <a:t>142ms</a:t>
            </a:r>
            <a:r>
              <a:rPr lang="zh-CN" altLang="en-US" dirty="0" smtClean="0">
                <a:effectLst/>
              </a:rPr>
              <a:t>。</a:t>
            </a: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综上所述，扩展</a:t>
            </a:r>
            <a:r>
              <a:rPr lang="en-US" altLang="zh-CN" dirty="0" err="1" smtClean="0">
                <a:effectLst/>
              </a:rPr>
              <a:t>sprot</a:t>
            </a:r>
            <a:r>
              <a:rPr lang="zh-CN" altLang="en-US" dirty="0" smtClean="0">
                <a:effectLst/>
              </a:rPr>
              <a:t>的性能接近于两个处理核所提供的性能，但是当需要高可用性和容错性时，它是有利的。</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90</a:t>
            </a:fld>
            <a:endParaRPr lang="zh-TW" altLang="en-US"/>
          </a:p>
        </p:txBody>
      </p:sp>
    </p:spTree>
    <p:extLst>
      <p:ext uri="{BB962C8B-B14F-4D97-AF65-F5344CB8AC3E}">
        <p14:creationId xmlns:p14="http://schemas.microsoft.com/office/powerpoint/2010/main" val="80176743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总而言之，Docker容器在整个环境的设置中提供了比虚拟机更好的平均延迟</a:t>
            </a:r>
            <a:r>
              <a:rPr lang="en-US" altLang="zh-TW" dirty="0" smtClean="0"/>
              <a:t>。</a:t>
            </a:r>
          </a:p>
          <a:p>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err="1" smtClean="0"/>
              <a:t>这在一定程度上是意料之中的，因为hypervisor虚拟化在来宾操作系统之间包含了一个附加层</a:t>
            </a:r>
            <a:r>
              <a:rPr lang="zh-CN" altLang="en-US" dirty="0" smtClean="0">
                <a:effectLst/>
              </a:rPr>
              <a:t>以及物理硬件资源，即</a:t>
            </a:r>
            <a:r>
              <a:rPr lang="en-US" altLang="zh-CN" dirty="0" smtClean="0">
                <a:effectLst/>
              </a:rPr>
              <a:t>hypervisor</a:t>
            </a:r>
            <a:r>
              <a:rPr lang="zh-CN" altLang="en-US" dirty="0" smtClean="0">
                <a:effectLst/>
              </a:rPr>
              <a:t>本身。</a:t>
            </a: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由于存在内存开销，</a:t>
            </a:r>
            <a:r>
              <a:rPr lang="en-US" altLang="zh-CN" dirty="0" smtClean="0">
                <a:effectLst/>
              </a:rPr>
              <a:t>Docker</a:t>
            </a:r>
            <a:r>
              <a:rPr lang="zh-CN" altLang="en-US" dirty="0" smtClean="0">
                <a:effectLst/>
              </a:rPr>
              <a:t>容器的服务时间较短，这意味着它们每秒可以处理更多的流量。</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91</a:t>
            </a:fld>
            <a:endParaRPr lang="zh-TW" altLang="en-US"/>
          </a:p>
        </p:txBody>
      </p:sp>
    </p:spTree>
    <p:extLst>
      <p:ext uri="{BB962C8B-B14F-4D97-AF65-F5344CB8AC3E}">
        <p14:creationId xmlns:p14="http://schemas.microsoft.com/office/powerpoint/2010/main" val="2720476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smtClean="0"/>
              <a:t>VNF部分代表</a:t>
            </a:r>
            <a:r>
              <a:rPr lang="en-US" altLang="zh-TW" baseline="0" dirty="0" smtClean="0"/>
              <a:t>   </a:t>
            </a:r>
            <a:r>
              <a:rPr lang="zh-TW" altLang="zh-TW" dirty="0" smtClean="0"/>
              <a:t>各種NF的軟件實現。</a:t>
            </a:r>
            <a:br>
              <a:rPr lang="zh-TW" altLang="zh-TW" dirty="0" smtClean="0"/>
            </a:br>
            <a:r>
              <a:rPr lang="zh-TW" altLang="zh-TW" dirty="0" smtClean="0"/>
              <a:t>可以將多個VNF組合在一起以實現更專業的功能，稱為服務功能鏈（SFC），旨在提高可擴展性和網絡敏捷性。</a:t>
            </a:r>
            <a:endParaRPr lang="en-US" altLang="zh-TW" dirty="0" smtClean="0"/>
          </a:p>
          <a:p>
            <a:r>
              <a:rPr lang="zh-TW" altLang="zh-TW" dirty="0" smtClean="0"/>
              <a:t>元素管理系統（EMS）對網絡元素進行管理。 它有助於對故障和性能信息採取措施，並處理網元的安全性方面。</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9</a:t>
            </a:fld>
            <a:endParaRPr lang="zh-TW" altLang="en-US"/>
          </a:p>
        </p:txBody>
      </p:sp>
    </p:spTree>
    <p:extLst>
      <p:ext uri="{BB962C8B-B14F-4D97-AF65-F5344CB8AC3E}">
        <p14:creationId xmlns:p14="http://schemas.microsoft.com/office/powerpoint/2010/main" val="293317903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所有显示spreat的CPU利用率的数据都有类似的上升趋势</a:t>
            </a:r>
            <a:r>
              <a:rPr lang="zh-TW" altLang="en-US" dirty="0" smtClean="0"/>
              <a:t>。</a:t>
            </a:r>
            <a:endParaRPr lang="en-US" altLang="zh-TW" dirty="0" smtClean="0"/>
          </a:p>
          <a:p>
            <a:endParaRPr lang="en-US" altLang="zh-TW" dirty="0" smtClean="0"/>
          </a:p>
          <a:p>
            <a:r>
              <a:rPr lang="en-US" altLang="zh-TW" dirty="0" err="1" smtClean="0"/>
              <a:t>Y轴表示CPU利用率的百分比。X轴表示到达率值</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92</a:t>
            </a:fld>
            <a:endParaRPr lang="zh-TW" altLang="en-US"/>
          </a:p>
        </p:txBody>
      </p:sp>
    </p:spTree>
    <p:extLst>
      <p:ext uri="{BB962C8B-B14F-4D97-AF65-F5344CB8AC3E}">
        <p14:creationId xmlns:p14="http://schemas.microsoft.com/office/powerpoint/2010/main" val="215223881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从图</a:t>
            </a:r>
            <a:r>
              <a:rPr lang="en-US" altLang="zh-CN" dirty="0" smtClean="0">
                <a:effectLst/>
              </a:rPr>
              <a:t>4.4</a:t>
            </a:r>
            <a:r>
              <a:rPr lang="zh-CN" altLang="en-US" dirty="0" smtClean="0">
                <a:effectLst/>
              </a:rPr>
              <a:t>中，我们观察到</a:t>
            </a:r>
            <a:r>
              <a:rPr lang="en-US" altLang="zh-CN" dirty="0" smtClean="0">
                <a:effectLst/>
              </a:rPr>
              <a:t>Docker</a:t>
            </a:r>
            <a:r>
              <a:rPr lang="zh-CN" altLang="en-US" dirty="0" smtClean="0">
                <a:effectLst/>
              </a:rPr>
              <a:t>容器和虚拟机在配备一个处理核心时提供了几乎相似的</a:t>
            </a:r>
            <a:r>
              <a:rPr lang="en-US" altLang="zh-CN" dirty="0" smtClean="0">
                <a:effectLst/>
              </a:rPr>
              <a:t>CPU</a:t>
            </a:r>
            <a:r>
              <a:rPr lang="zh-CN" altLang="en-US" dirty="0" smtClean="0">
                <a:effectLst/>
              </a:rPr>
              <a:t>利用率。</a:t>
            </a: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当到达率接近时，</a:t>
            </a:r>
            <a:r>
              <a:rPr lang="en-US" altLang="zh-CN" dirty="0" smtClean="0">
                <a:effectLst/>
              </a:rPr>
              <a:t>Docker</a:t>
            </a:r>
            <a:r>
              <a:rPr lang="zh-CN" altLang="en-US" dirty="0" smtClean="0">
                <a:effectLst/>
              </a:rPr>
              <a:t>容器和虚拟机都达到饱和状态</a:t>
            </a:r>
            <a:r>
              <a:rPr lang="zh-TW" altLang="en-US" dirty="0" smtClean="0">
                <a:effectLst/>
              </a:rPr>
              <a:t>。</a:t>
            </a:r>
            <a:endParaRPr lang="zh-CN" altLang="en-US" dirty="0" smtClean="0">
              <a:effectLst/>
            </a:endParaRP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93</a:t>
            </a:fld>
            <a:endParaRPr lang="zh-TW" altLang="en-US"/>
          </a:p>
        </p:txBody>
      </p:sp>
    </p:spTree>
    <p:extLst>
      <p:ext uri="{BB962C8B-B14F-4D97-AF65-F5344CB8AC3E}">
        <p14:creationId xmlns:p14="http://schemas.microsoft.com/office/powerpoint/2010/main" val="272810010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增加</a:t>
            </a:r>
            <a:r>
              <a:rPr lang="en-US" altLang="zh-CN" dirty="0" smtClean="0">
                <a:effectLst/>
              </a:rPr>
              <a:t>Sprout</a:t>
            </a:r>
            <a:r>
              <a:rPr lang="zh-CN" altLang="en-US" dirty="0" smtClean="0">
                <a:effectLst/>
              </a:rPr>
              <a:t>的处理核心数量可以显著提高</a:t>
            </a:r>
            <a:r>
              <a:rPr lang="en-US" altLang="zh-CN" dirty="0" smtClean="0">
                <a:effectLst/>
              </a:rPr>
              <a:t>Docker</a:t>
            </a:r>
            <a:r>
              <a:rPr lang="zh-CN" altLang="en-US" dirty="0" smtClean="0">
                <a:effectLst/>
              </a:rPr>
              <a:t>容器和</a:t>
            </a:r>
            <a:r>
              <a:rPr lang="en-US" altLang="zh-CN" dirty="0" err="1" smtClean="0">
                <a:effectLst/>
              </a:rPr>
              <a:t>vm</a:t>
            </a:r>
            <a:r>
              <a:rPr lang="zh-CN" altLang="en-US" dirty="0" smtClean="0">
                <a:effectLst/>
              </a:rPr>
              <a:t>的</a:t>
            </a:r>
            <a:r>
              <a:rPr lang="en-US" altLang="zh-CN" dirty="0" smtClean="0">
                <a:effectLst/>
              </a:rPr>
              <a:t>CPU</a:t>
            </a:r>
            <a:r>
              <a:rPr lang="zh-CN" altLang="en-US" dirty="0" smtClean="0">
                <a:effectLst/>
              </a:rPr>
              <a:t>利用率。</a:t>
            </a: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对于</a:t>
            </a:r>
            <a:r>
              <a:rPr lang="en-US" altLang="zh-CN" dirty="0" err="1" smtClean="0">
                <a:effectLst/>
              </a:rPr>
              <a:t>vm</a:t>
            </a:r>
            <a:r>
              <a:rPr lang="zh-CN" altLang="en-US" dirty="0" smtClean="0">
                <a:effectLst/>
              </a:rPr>
              <a:t>，当它主要是加载时，</a:t>
            </a:r>
            <a:r>
              <a:rPr lang="en-US" altLang="zh-CN" dirty="0" smtClean="0">
                <a:effectLst/>
              </a:rPr>
              <a:t>CPU</a:t>
            </a:r>
            <a:r>
              <a:rPr lang="zh-CN" altLang="en-US" dirty="0" smtClean="0">
                <a:effectLst/>
              </a:rPr>
              <a:t>消耗减少到</a:t>
            </a:r>
            <a:r>
              <a:rPr lang="en-US" altLang="zh-CN" dirty="0" smtClean="0">
                <a:effectLst/>
              </a:rPr>
              <a:t>71%</a:t>
            </a:r>
            <a:r>
              <a:rPr lang="zh-CN" altLang="en-US" dirty="0" smtClean="0">
                <a:effectLst/>
              </a:rPr>
              <a:t>左右，如图</a:t>
            </a:r>
            <a:r>
              <a:rPr lang="en-US" altLang="zh-CN" dirty="0" smtClean="0">
                <a:effectLst/>
              </a:rPr>
              <a:t>4.5</a:t>
            </a:r>
            <a:r>
              <a:rPr lang="zh-CN" altLang="en-US" dirty="0" smtClean="0">
                <a:effectLst/>
              </a:rPr>
              <a:t>（</a:t>
            </a:r>
            <a:r>
              <a:rPr lang="en-US" altLang="zh-CN" dirty="0" smtClean="0">
                <a:effectLst/>
              </a:rPr>
              <a:t>a</a:t>
            </a:r>
            <a:r>
              <a:rPr lang="zh-CN" altLang="en-US" dirty="0" smtClean="0">
                <a:effectLst/>
              </a:rPr>
              <a:t>）所示。</a:t>
            </a: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dirty="0" smtClean="0"/>
              <a:t>對於Docker容器，它們見證了CPU利用率4.5（b）的大幅下降，並且當它們實際上處於最密集的流量之下時，它們的消耗為57％。</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dirty="0" smtClean="0"/>
              <a:t>圖4.5是比較Docker容器和VM的CPU消耗的好例子。 顯然，在不同的RAM和到達率設置下，Docker容器可提供最少的CPU使用率。</a:t>
            </a:r>
            <a:endParaRPr lang="en-US" altLang="zh-TW"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94</a:t>
            </a:fld>
            <a:endParaRPr lang="zh-TW" altLang="en-US"/>
          </a:p>
        </p:txBody>
      </p:sp>
    </p:spTree>
    <p:extLst>
      <p:ext uri="{BB962C8B-B14F-4D97-AF65-F5344CB8AC3E}">
        <p14:creationId xmlns:p14="http://schemas.microsoft.com/office/powerpoint/2010/main" val="366660277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最后一个环境设置（有两个sprot实例）输出的CPU消耗量略高于sprot有两个专用内核时提供的CPU消耗量，如图4.6所示。</a:t>
            </a:r>
          </a:p>
          <a:p>
            <a:endParaRPr lang="en-US" altLang="zh-TW" dirty="0" smtClean="0"/>
          </a:p>
          <a:p>
            <a:r>
              <a:rPr lang="zh-TW" altLang="zh-TW" dirty="0" smtClean="0"/>
              <a:t>VM的CPU消耗從16％左右開始，然後以最大到達率值大幅增加到71％。 在不同的環境設置下，儘管Docker容器的CPU使用率在14％到60％之間波動。</a:t>
            </a:r>
            <a:br>
              <a:rPr lang="zh-TW" altLang="zh-TW" dirty="0" smtClean="0"/>
            </a:br>
            <a:endParaRPr lang="en-US" altLang="zh-TW" dirty="0" smtClean="0"/>
          </a:p>
          <a:p>
            <a:r>
              <a:rPr lang="zh-TW" altLang="zh-TW" dirty="0" smtClean="0"/>
              <a:t>再次，圖4.6顯示，在CPU消耗方面，Docker容器優於VM，因為在每個環境設置中都擊敗了VM。</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95</a:t>
            </a:fld>
            <a:endParaRPr lang="zh-TW" altLang="en-US"/>
          </a:p>
        </p:txBody>
      </p:sp>
    </p:spTree>
    <p:extLst>
      <p:ext uri="{BB962C8B-B14F-4D97-AF65-F5344CB8AC3E}">
        <p14:creationId xmlns:p14="http://schemas.microsoft.com/office/powerpoint/2010/main" val="294845576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关于RAM的使用</a:t>
            </a:r>
            <a:r>
              <a:rPr lang="zh-TW" altLang="en-US" dirty="0" smtClean="0"/>
              <a:t>率</a:t>
            </a:r>
            <a:r>
              <a:rPr lang="en-US" altLang="zh-TW" dirty="0" smtClean="0"/>
              <a:t>，</a:t>
            </a:r>
            <a:r>
              <a:rPr lang="en-US" altLang="zh-TW" dirty="0" err="1" smtClean="0"/>
              <a:t>我们考虑了Sprout有一个处理核心的环境设置</a:t>
            </a:r>
            <a:r>
              <a:rPr lang="en-US" altLang="zh-TW" dirty="0" smtClean="0"/>
              <a:t>。</a:t>
            </a:r>
          </a:p>
          <a:p>
            <a:endParaRPr lang="en-US" altLang="zh-TW" dirty="0" smtClean="0"/>
          </a:p>
          <a:p>
            <a:r>
              <a:rPr lang="en-US" altLang="zh-TW" dirty="0" smtClean="0"/>
              <a:t>VMs提供更少的内存消耗，因为RAM利用率不超过总可用RAM的50%。</a:t>
            </a:r>
          </a:p>
          <a:p>
            <a:endParaRPr lang="en-US" altLang="zh-TW" dirty="0" smtClean="0"/>
          </a:p>
          <a:p>
            <a:r>
              <a:rPr lang="en-US" altLang="zh-TW" dirty="0" smtClean="0"/>
              <a:t>在Docker容器方面，Sprout在配备1 GB </a:t>
            </a:r>
            <a:r>
              <a:rPr lang="en-US" altLang="zh-TW" dirty="0" err="1" smtClean="0"/>
              <a:t>RAM时会消耗整个可用RAM</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96</a:t>
            </a:fld>
            <a:endParaRPr lang="zh-TW" altLang="en-US"/>
          </a:p>
        </p:txBody>
      </p:sp>
    </p:spTree>
    <p:extLst>
      <p:ext uri="{BB962C8B-B14F-4D97-AF65-F5344CB8AC3E}">
        <p14:creationId xmlns:p14="http://schemas.microsoft.com/office/powerpoint/2010/main" val="24869422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VMs提供更少的内存消耗，因为RAM利用率不超过总可用RAM的50%。</a:t>
            </a:r>
          </a:p>
          <a:p>
            <a:endParaRPr lang="en-US" altLang="zh-TW" dirty="0" smtClean="0"/>
          </a:p>
          <a:p>
            <a:r>
              <a:rPr lang="en-US" altLang="zh-TW" dirty="0" smtClean="0"/>
              <a:t>在Docker容器方面，Sprout在配备1 GB </a:t>
            </a:r>
            <a:r>
              <a:rPr lang="en-US" altLang="zh-TW" dirty="0" err="1" smtClean="0"/>
              <a:t>RAM时会消耗整个可用RAM</a:t>
            </a:r>
            <a:r>
              <a:rPr lang="en-US" altLang="zh-TW" dirty="0" smtClean="0"/>
              <a:t>。</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97</a:t>
            </a:fld>
            <a:endParaRPr lang="zh-TW" altLang="en-US"/>
          </a:p>
        </p:txBody>
      </p:sp>
    </p:spTree>
    <p:extLst>
      <p:ext uri="{BB962C8B-B14F-4D97-AF65-F5344CB8AC3E}">
        <p14:creationId xmlns:p14="http://schemas.microsoft.com/office/powerpoint/2010/main" val="236553666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CPU需要访问RAM内存，无论何时它必须写入或读取RAM</a:t>
            </a:r>
            <a:r>
              <a:rPr lang="en-US" altLang="zh-TW" dirty="0" smtClean="0"/>
              <a:t>。</a:t>
            </a:r>
          </a:p>
          <a:p>
            <a:r>
              <a:rPr lang="en-US" altLang="zh-TW" dirty="0" err="1" smtClean="0"/>
              <a:t>没有可用的RAM将对写入和读取操作的速度产生负面影响，这可能导致注册过程中出现更大的延迟</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98</a:t>
            </a:fld>
            <a:endParaRPr lang="zh-TW" altLang="en-US"/>
          </a:p>
        </p:txBody>
      </p:sp>
    </p:spTree>
    <p:extLst>
      <p:ext uri="{BB962C8B-B14F-4D97-AF65-F5344CB8AC3E}">
        <p14:creationId xmlns:p14="http://schemas.microsoft.com/office/powerpoint/2010/main" val="234337228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本节介绍VMs和Docker容器的M</a:t>
            </a:r>
            <a:r>
              <a:rPr lang="en-US" altLang="zh-TW" dirty="0" smtClean="0"/>
              <a:t>/M/1和M/G/1&amp;G/G/1分析结果。</a:t>
            </a:r>
          </a:p>
          <a:p>
            <a:endParaRPr lang="en-US" altLang="zh-TW" dirty="0" smtClean="0"/>
          </a:p>
          <a:p>
            <a:r>
              <a:rPr lang="en-US" altLang="zh-TW" dirty="0" smtClean="0"/>
              <a:t>实验结果与分析结果的相对误差控制在25%以内。</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99</a:t>
            </a:fld>
            <a:endParaRPr lang="zh-TW" altLang="en-US"/>
          </a:p>
        </p:txBody>
      </p:sp>
    </p:spTree>
    <p:extLst>
      <p:ext uri="{BB962C8B-B14F-4D97-AF65-F5344CB8AC3E}">
        <p14:creationId xmlns:p14="http://schemas.microsoft.com/office/powerpoint/2010/main" val="167115452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图4.8显示了M/M/1和M/G/1的实验和分析结果之间的相对误差。</a:t>
            </a:r>
          </a:p>
          <a:p>
            <a:endParaRPr lang="en-US" altLang="zh-TW" dirty="0" smtClean="0"/>
          </a:p>
          <a:p>
            <a:r>
              <a:rPr lang="zh-TW" altLang="en-US" dirty="0" smtClean="0"/>
              <a:t>我</a:t>
            </a:r>
            <a:r>
              <a:rPr lang="en-US" altLang="zh-TW" dirty="0" err="1" smtClean="0"/>
              <a:t>们有三个到达率值满足稳定性条件，其中</a:t>
            </a:r>
            <a:r>
              <a:rPr lang="en-US" altLang="zh-TW" sz="1200" dirty="0" err="1" smtClean="0">
                <a:latin typeface="Times New Roman" panose="02020603050405020304" pitchFamily="18" charset="0"/>
                <a:cs typeface="Times New Roman" panose="02020603050405020304" pitchFamily="18" charset="0"/>
              </a:rPr>
              <a:t>ρ</a:t>
            </a:r>
            <a:r>
              <a:rPr lang="en-US" altLang="zh-TW" dirty="0" smtClean="0"/>
              <a:t>&lt;1。M/M/1似乎可以提供适当的结果，直到50 </a:t>
            </a:r>
            <a:r>
              <a:rPr lang="en-US" altLang="zh-TW" dirty="0" err="1" smtClean="0"/>
              <a:t>Reg</a:t>
            </a:r>
            <a:r>
              <a:rPr lang="en-US" altLang="zh-TW" dirty="0" smtClean="0"/>
              <a:t>/sec。</a:t>
            </a:r>
          </a:p>
          <a:p>
            <a:endParaRPr lang="en-US" altLang="zh-TW" dirty="0" smtClean="0"/>
          </a:p>
          <a:p>
            <a:r>
              <a:rPr lang="en-US" altLang="zh-TW" dirty="0" err="1" smtClean="0"/>
              <a:t>相反，M</a:t>
            </a:r>
            <a:r>
              <a:rPr lang="en-US" altLang="zh-TW" dirty="0" smtClean="0"/>
              <a:t>/G/1&amp;G/G/1在到达速率为每秒20个寄存器时，从5.19%开始输出更好的相对误差，在到达速率的最大值处以8.39%结束。M/G/1&amp;G/G/1的相对误差不超过10%。</a:t>
            </a:r>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100</a:t>
            </a:fld>
            <a:endParaRPr lang="zh-TW" altLang="en-US"/>
          </a:p>
        </p:txBody>
      </p:sp>
    </p:spTree>
    <p:extLst>
      <p:ext uri="{BB962C8B-B14F-4D97-AF65-F5344CB8AC3E}">
        <p14:creationId xmlns:p14="http://schemas.microsoft.com/office/powerpoint/2010/main" val="375224919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101</a:t>
            </a:fld>
            <a:endParaRPr lang="zh-TW" altLang="en-US"/>
          </a:p>
        </p:txBody>
      </p:sp>
    </p:spTree>
    <p:extLst>
      <p:ext uri="{BB962C8B-B14F-4D97-AF65-F5344CB8AC3E}">
        <p14:creationId xmlns:p14="http://schemas.microsoft.com/office/powerpoint/2010/main" val="3096426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p:cNvGrpSpPr>
            <a:grpSpLocks/>
          </p:cNvGrpSpPr>
          <p:nvPr/>
        </p:nvGrpSpPr>
        <p:grpSpPr bwMode="auto">
          <a:xfrm>
            <a:off x="0" y="0"/>
            <a:ext cx="12192000" cy="6858000"/>
            <a:chOff x="0" y="0"/>
            <a:chExt cx="9143995" cy="6858000"/>
          </a:xfrm>
        </p:grpSpPr>
        <p:grpSp>
          <p:nvGrpSpPr>
            <p:cNvPr id="5" name="Group 9"/>
            <p:cNvGrpSpPr>
              <a:grpSpLocks/>
            </p:cNvGrpSpPr>
            <p:nvPr/>
          </p:nvGrpSpPr>
          <p:grpSpPr bwMode="auto">
            <a:xfrm>
              <a:off x="5399085" y="6113463"/>
              <a:ext cx="3744910" cy="700087"/>
              <a:chOff x="3379" y="3851"/>
              <a:chExt cx="2359" cy="441"/>
            </a:xfrm>
          </p:grpSpPr>
          <p:pic>
            <p:nvPicPr>
              <p:cNvPr id="11" name="Picture 12"/>
              <p:cNvPicPr>
                <a:picLocks noChangeAspect="1" noChangeArrowheads="1"/>
              </p:cNvPicPr>
              <p:nvPr/>
            </p:nvPicPr>
            <p:blipFill>
              <a:blip r:embed="rId2" cstate="print"/>
              <a:srcRect/>
              <a:stretch>
                <a:fillRect/>
              </a:stretch>
            </p:blipFill>
            <p:spPr bwMode="auto">
              <a:xfrm>
                <a:off x="5255" y="3851"/>
                <a:ext cx="483" cy="441"/>
              </a:xfrm>
              <a:prstGeom prst="rect">
                <a:avLst/>
              </a:prstGeom>
              <a:noFill/>
              <a:ln w="9525">
                <a:noFill/>
                <a:miter lim="800000"/>
                <a:headEnd/>
                <a:tailEnd/>
              </a:ln>
            </p:spPr>
          </p:pic>
          <p:sp>
            <p:nvSpPr>
              <p:cNvPr id="12" name="矩形 18"/>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grpSp>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l="22060" b="24757"/>
            <a:stretch>
              <a:fillRect/>
            </a:stretch>
          </p:blipFill>
          <p:spPr bwMode="auto">
            <a:xfrm>
              <a:off x="0" y="4643438"/>
              <a:ext cx="2271713" cy="2214562"/>
            </a:xfrm>
            <a:prstGeom prst="rect">
              <a:avLst/>
            </a:prstGeom>
            <a:noFill/>
            <a:ln w="9525">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b="3809"/>
            <a:stretch>
              <a:fillRect/>
            </a:stretch>
          </p:blipFill>
          <p:spPr bwMode="auto">
            <a:xfrm>
              <a:off x="2214563" y="5053013"/>
              <a:ext cx="1819275" cy="1804987"/>
            </a:xfrm>
            <a:prstGeom prst="rect">
              <a:avLst/>
            </a:prstGeom>
            <a:noFill/>
            <a:ln w="9525">
              <a:noFill/>
              <a:miter lim="800000"/>
              <a:headEnd/>
              <a:tailEnd/>
            </a:ln>
          </p:spPr>
        </p:pic>
        <p:pic>
          <p:nvPicPr>
            <p:cNvPr id="8" name="Picture 9"/>
            <p:cNvPicPr>
              <a:picLocks noChangeAspect="1" noChangeArrowheads="1"/>
            </p:cNvPicPr>
            <p:nvPr/>
          </p:nvPicPr>
          <p:blipFill>
            <a:blip r:embed="rId3" cstate="print">
              <a:grayscl/>
            </a:blip>
            <a:srcRect l="21568" t="33981"/>
            <a:stretch>
              <a:fillRect/>
            </a:stretch>
          </p:blipFill>
          <p:spPr bwMode="auto">
            <a:xfrm>
              <a:off x="0" y="0"/>
              <a:ext cx="2286000" cy="1943100"/>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clrChange>
                <a:clrFrom>
                  <a:srgbClr val="FFFFFF"/>
                </a:clrFrom>
                <a:clrTo>
                  <a:srgbClr val="FFFFFF">
                    <a:alpha val="0"/>
                  </a:srgbClr>
                </a:clrTo>
              </a:clrChange>
            </a:blip>
            <a:srcRect l="73567"/>
            <a:stretch>
              <a:fillRect/>
            </a:stretch>
          </p:blipFill>
          <p:spPr bwMode="auto">
            <a:xfrm>
              <a:off x="0" y="1162050"/>
              <a:ext cx="1052513" cy="3981450"/>
            </a:xfrm>
            <a:prstGeom prst="rect">
              <a:avLst/>
            </a:prstGeom>
            <a:noFill/>
            <a:ln w="9525">
              <a:noFill/>
              <a:miter lim="800000"/>
              <a:headEnd/>
              <a:tailEnd/>
            </a:ln>
          </p:spPr>
        </p:pic>
        <p:sp>
          <p:nvSpPr>
            <p:cNvPr id="10" name="矩形 16"/>
            <p:cNvSpPr>
              <a:spLocks noChangeArrowheads="1"/>
            </p:cNvSpPr>
            <p:nvPr/>
          </p:nvSpPr>
          <p:spPr bwMode="auto">
            <a:xfrm>
              <a:off x="142875" y="6367463"/>
              <a:ext cx="4284661" cy="3381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1" i="0" u="none" strike="noStrike" kern="1200" cap="none" spc="0" normalizeH="0" baseline="0" noProof="0" dirty="0" smtClean="0">
                  <a:ln>
                    <a:noFill/>
                  </a:ln>
                  <a:solidFill>
                    <a:prstClr val="black"/>
                  </a:solidFill>
                  <a:effectLst/>
                  <a:uLnTx/>
                  <a:uFillTx/>
                  <a:latin typeface="Calibri" pitchFamily="34" charset="0"/>
                  <a:ea typeface="新細明體" charset="-120"/>
                  <a:cs typeface="+mn-cs"/>
                </a:rPr>
                <a:t>2020 </a:t>
              </a:r>
              <a:r>
                <a:rPr kumimoji="0" lang="en-US" altLang="zh-TW" sz="1600" b="1" i="0" u="none" strike="noStrike" kern="1200" cap="none" spc="0" normalizeH="0" baseline="0" noProof="0" dirty="0">
                  <a:ln>
                    <a:noFill/>
                  </a:ln>
                  <a:solidFill>
                    <a:prstClr val="black"/>
                  </a:solidFill>
                  <a:effectLst/>
                  <a:uLnTx/>
                  <a:uFillTx/>
                  <a:latin typeface="Calibri" pitchFamily="34" charset="0"/>
                  <a:ea typeface="新細明體" charset="-120"/>
                  <a:cs typeface="+mn-cs"/>
                </a:rPr>
                <a:t>Mobile All-IP Networking Laboratory</a:t>
              </a:r>
            </a:p>
          </p:txBody>
        </p:sp>
      </p:grpSp>
      <p:sp>
        <p:nvSpPr>
          <p:cNvPr id="2" name="標題 1"/>
          <p:cNvSpPr>
            <a:spLocks noGrp="1"/>
          </p:cNvSpPr>
          <p:nvPr>
            <p:ph type="ctrTitle"/>
          </p:nvPr>
        </p:nvSpPr>
        <p:spPr>
          <a:xfrm>
            <a:off x="914400" y="1676401"/>
            <a:ext cx="103632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a:p>
        </p:txBody>
      </p:sp>
      <p:sp>
        <p:nvSpPr>
          <p:cNvPr id="13" name="日期版面配置區 3"/>
          <p:cNvSpPr>
            <a:spLocks noGrp="1"/>
          </p:cNvSpPr>
          <p:nvPr>
            <p:ph type="dt" sz="half" idx="10"/>
          </p:nvPr>
        </p:nvSpPr>
        <p:spPr>
          <a:xfrm>
            <a:off x="672800" y="5775135"/>
            <a:ext cx="2844800" cy="365125"/>
          </a:xfrm>
        </p:spPr>
        <p:txBody>
          <a:bodyPr/>
          <a:lstStyle>
            <a:lvl1pPr>
              <a:defRPr>
                <a:latin typeface="微軟正黑體" pitchFamily="34" charset="-120"/>
                <a:ea typeface="微軟正黑體" pitchFamily="34" charset="-120"/>
              </a:defRPr>
            </a:lvl1pPr>
          </a:lstStyle>
          <a:p>
            <a:pPr fontAlgn="base">
              <a:spcBef>
                <a:spcPct val="0"/>
              </a:spcBef>
              <a:spcAft>
                <a:spcPct val="0"/>
              </a:spcAft>
              <a:defRPr/>
            </a:pPr>
            <a:endParaRPr lang="en-US" altLang="zh-TW" dirty="0"/>
          </a:p>
        </p:txBody>
      </p:sp>
      <p:sp>
        <p:nvSpPr>
          <p:cNvPr id="14" name="頁尾版面配置區 4"/>
          <p:cNvSpPr>
            <a:spLocks noGrp="1"/>
          </p:cNvSpPr>
          <p:nvPr>
            <p:ph type="ftr" sz="quarter" idx="11"/>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defRPr/>
            </a:pPr>
            <a:r>
              <a:rPr lang="en-US" altLang="zh-TW"/>
              <a:t>/all</a:t>
            </a:r>
          </a:p>
        </p:txBody>
      </p:sp>
      <p:sp>
        <p:nvSpPr>
          <p:cNvPr id="15" name="投影片編號版面配置區 5"/>
          <p:cNvSpPr>
            <a:spLocks noGrp="1"/>
          </p:cNvSpPr>
          <p:nvPr>
            <p:ph type="sldNum" sz="quarter" idx="12"/>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pPr>
            <a:fld id="{A699FADD-8D0F-4F79-B0D0-4667CE7E4FC0}" type="slidenum">
              <a:rPr lang="en-US" altLang="zh-TW" smtClean="0"/>
              <a:pPr fontAlgn="base">
                <a:spcBef>
                  <a:spcPct val="0"/>
                </a:spcBef>
                <a:spcAft>
                  <a:spcPct val="0"/>
                </a:spcAft>
              </a:pPr>
              <a:t>‹#›</a:t>
            </a:fld>
            <a:endParaRPr lang="en-US" altLang="zh-TW" dirty="0"/>
          </a:p>
        </p:txBody>
      </p:sp>
    </p:spTree>
    <p:extLst>
      <p:ext uri="{BB962C8B-B14F-4D97-AF65-F5344CB8AC3E}">
        <p14:creationId xmlns:p14="http://schemas.microsoft.com/office/powerpoint/2010/main" val="3645778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F8799C4-9A21-4D9B-BAD9-483784F5284E}" type="datetime1">
              <a:rPr lang="en-US" altLang="zh-TW" smtClean="0"/>
              <a:pPr fontAlgn="base">
                <a:spcBef>
                  <a:spcPct val="0"/>
                </a:spcBef>
                <a:spcAft>
                  <a:spcPct val="0"/>
                </a:spcAft>
                <a:defRPr/>
              </a:pPr>
              <a:t>5/12/2020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B722050B-B23A-4C93-A413-630D7056BB59}"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00068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p:cNvCxnSpPr/>
          <p:nvPr/>
        </p:nvCxnSpPr>
        <p:spPr>
          <a:xfrm rot="5400000">
            <a:off x="5842001" y="3199872"/>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8609A18C-BB0C-4957-AEEA-DF23DB2324A8}" type="datetime1">
              <a:rPr lang="en-US" altLang="zh-TW" smtClean="0"/>
              <a:pPr fontAlgn="base">
                <a:spcBef>
                  <a:spcPct val="0"/>
                </a:spcBef>
                <a:spcAft>
                  <a:spcPct val="0"/>
                </a:spcAft>
                <a:defRPr/>
              </a:pPr>
              <a:t>5/12/2020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8D10E5F8-9EE4-47A5-9539-1A2F6D5ACD5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553268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p:cNvGrpSpPr>
            <a:grpSpLocks/>
          </p:cNvGrpSpPr>
          <p:nvPr/>
        </p:nvGrpSpPr>
        <p:grpSpPr bwMode="auto">
          <a:xfrm>
            <a:off x="0" y="0"/>
            <a:ext cx="12192000" cy="6858000"/>
            <a:chOff x="0" y="0"/>
            <a:chExt cx="9143995" cy="6858000"/>
          </a:xfrm>
        </p:grpSpPr>
        <p:grpSp>
          <p:nvGrpSpPr>
            <p:cNvPr id="5" name="Group 9"/>
            <p:cNvGrpSpPr>
              <a:grpSpLocks/>
            </p:cNvGrpSpPr>
            <p:nvPr/>
          </p:nvGrpSpPr>
          <p:grpSpPr bwMode="auto">
            <a:xfrm>
              <a:off x="5399085" y="6113463"/>
              <a:ext cx="3744910" cy="700087"/>
              <a:chOff x="3379" y="3851"/>
              <a:chExt cx="2359" cy="441"/>
            </a:xfrm>
          </p:grpSpPr>
          <p:pic>
            <p:nvPicPr>
              <p:cNvPr id="11" name="Picture 12"/>
              <p:cNvPicPr>
                <a:picLocks noChangeAspect="1" noChangeArrowheads="1"/>
              </p:cNvPicPr>
              <p:nvPr/>
            </p:nvPicPr>
            <p:blipFill>
              <a:blip r:embed="rId2" cstate="print"/>
              <a:srcRect/>
              <a:stretch>
                <a:fillRect/>
              </a:stretch>
            </p:blipFill>
            <p:spPr bwMode="auto">
              <a:xfrm>
                <a:off x="5255" y="3851"/>
                <a:ext cx="483" cy="441"/>
              </a:xfrm>
              <a:prstGeom prst="rect">
                <a:avLst/>
              </a:prstGeom>
              <a:noFill/>
              <a:ln w="9525">
                <a:noFill/>
                <a:miter lim="800000"/>
                <a:headEnd/>
                <a:tailEnd/>
              </a:ln>
            </p:spPr>
          </p:pic>
          <p:sp>
            <p:nvSpPr>
              <p:cNvPr id="12" name="矩形 18"/>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grpSp>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l="22060" b="24757"/>
            <a:stretch>
              <a:fillRect/>
            </a:stretch>
          </p:blipFill>
          <p:spPr bwMode="auto">
            <a:xfrm>
              <a:off x="0" y="4643438"/>
              <a:ext cx="2271713" cy="2214562"/>
            </a:xfrm>
            <a:prstGeom prst="rect">
              <a:avLst/>
            </a:prstGeom>
            <a:noFill/>
            <a:ln w="9525">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b="3809"/>
            <a:stretch>
              <a:fillRect/>
            </a:stretch>
          </p:blipFill>
          <p:spPr bwMode="auto">
            <a:xfrm>
              <a:off x="2214563" y="5053013"/>
              <a:ext cx="1819275" cy="1804987"/>
            </a:xfrm>
            <a:prstGeom prst="rect">
              <a:avLst/>
            </a:prstGeom>
            <a:noFill/>
            <a:ln w="9525">
              <a:noFill/>
              <a:miter lim="800000"/>
              <a:headEnd/>
              <a:tailEnd/>
            </a:ln>
          </p:spPr>
        </p:pic>
        <p:pic>
          <p:nvPicPr>
            <p:cNvPr id="8" name="Picture 9"/>
            <p:cNvPicPr>
              <a:picLocks noChangeAspect="1" noChangeArrowheads="1"/>
            </p:cNvPicPr>
            <p:nvPr/>
          </p:nvPicPr>
          <p:blipFill>
            <a:blip r:embed="rId3" cstate="print">
              <a:grayscl/>
            </a:blip>
            <a:srcRect l="21568" t="33981"/>
            <a:stretch>
              <a:fillRect/>
            </a:stretch>
          </p:blipFill>
          <p:spPr bwMode="auto">
            <a:xfrm>
              <a:off x="0" y="0"/>
              <a:ext cx="2286000" cy="1943100"/>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clrChange>
                <a:clrFrom>
                  <a:srgbClr val="FFFFFF"/>
                </a:clrFrom>
                <a:clrTo>
                  <a:srgbClr val="FFFFFF">
                    <a:alpha val="0"/>
                  </a:srgbClr>
                </a:clrTo>
              </a:clrChange>
            </a:blip>
            <a:srcRect l="73567"/>
            <a:stretch>
              <a:fillRect/>
            </a:stretch>
          </p:blipFill>
          <p:spPr bwMode="auto">
            <a:xfrm>
              <a:off x="0" y="1162050"/>
              <a:ext cx="1052513" cy="3981450"/>
            </a:xfrm>
            <a:prstGeom prst="rect">
              <a:avLst/>
            </a:prstGeom>
            <a:noFill/>
            <a:ln w="9525">
              <a:noFill/>
              <a:miter lim="800000"/>
              <a:headEnd/>
              <a:tailEnd/>
            </a:ln>
          </p:spPr>
        </p:pic>
        <p:sp>
          <p:nvSpPr>
            <p:cNvPr id="10" name="矩形 16"/>
            <p:cNvSpPr>
              <a:spLocks noChangeArrowheads="1"/>
            </p:cNvSpPr>
            <p:nvPr/>
          </p:nvSpPr>
          <p:spPr bwMode="auto">
            <a:xfrm>
              <a:off x="142875" y="6367463"/>
              <a:ext cx="4284661" cy="3381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1" i="0" u="none" strike="noStrike" kern="1200" cap="none" spc="0" normalizeH="0" baseline="0" noProof="0" dirty="0">
                  <a:ln>
                    <a:noFill/>
                  </a:ln>
                  <a:solidFill>
                    <a:prstClr val="black"/>
                  </a:solidFill>
                  <a:effectLst/>
                  <a:uLnTx/>
                  <a:uFillTx/>
                  <a:latin typeface="Calibri" pitchFamily="34" charset="0"/>
                  <a:ea typeface="新細明體" charset="-120"/>
                  <a:cs typeface="+mn-cs"/>
                </a:rPr>
                <a:t>2016 Mobile All-IP Networking Laboratory</a:t>
              </a:r>
            </a:p>
          </p:txBody>
        </p:sp>
      </p:grpSp>
      <p:sp>
        <p:nvSpPr>
          <p:cNvPr id="2" name="標題 1"/>
          <p:cNvSpPr>
            <a:spLocks noGrp="1"/>
          </p:cNvSpPr>
          <p:nvPr>
            <p:ph type="ctrTitle"/>
          </p:nvPr>
        </p:nvSpPr>
        <p:spPr>
          <a:xfrm>
            <a:off x="914400" y="1676401"/>
            <a:ext cx="103632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a:p>
        </p:txBody>
      </p:sp>
      <p:sp>
        <p:nvSpPr>
          <p:cNvPr id="13" name="日期版面配置區 3"/>
          <p:cNvSpPr>
            <a:spLocks noGrp="1"/>
          </p:cNvSpPr>
          <p:nvPr>
            <p:ph type="dt" sz="half" idx="10"/>
          </p:nvPr>
        </p:nvSpPr>
        <p:spPr>
          <a:xfrm>
            <a:off x="672800" y="5775135"/>
            <a:ext cx="2844800" cy="365125"/>
          </a:xfrm>
        </p:spPr>
        <p:txBody>
          <a:bodyPr/>
          <a:lstStyle>
            <a:lvl1pPr>
              <a:defRPr>
                <a:latin typeface="微軟正黑體" pitchFamily="34" charset="-120"/>
                <a:ea typeface="微軟正黑體" pitchFamily="34" charset="-120"/>
              </a:defRPr>
            </a:lvl1pPr>
          </a:lstStyle>
          <a:p>
            <a:pPr fontAlgn="base">
              <a:spcBef>
                <a:spcPct val="0"/>
              </a:spcBef>
              <a:spcAft>
                <a:spcPct val="0"/>
              </a:spcAft>
              <a:defRPr/>
            </a:pPr>
            <a:endParaRPr lang="en-US" altLang="zh-TW" dirty="0"/>
          </a:p>
        </p:txBody>
      </p:sp>
      <p:sp>
        <p:nvSpPr>
          <p:cNvPr id="14" name="頁尾版面配置區 4"/>
          <p:cNvSpPr>
            <a:spLocks noGrp="1"/>
          </p:cNvSpPr>
          <p:nvPr>
            <p:ph type="ftr" sz="quarter" idx="11"/>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defRPr/>
            </a:pPr>
            <a:r>
              <a:rPr lang="en-US" altLang="zh-TW"/>
              <a:t>/all</a:t>
            </a:r>
          </a:p>
        </p:txBody>
      </p:sp>
      <p:sp>
        <p:nvSpPr>
          <p:cNvPr id="15" name="投影片編號版面配置區 5"/>
          <p:cNvSpPr>
            <a:spLocks noGrp="1"/>
          </p:cNvSpPr>
          <p:nvPr>
            <p:ph type="sldNum" sz="quarter" idx="12"/>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pPr>
            <a:fld id="{A699FADD-8D0F-4F79-B0D0-4667CE7E4FC0}" type="slidenum">
              <a:rPr lang="en-US" altLang="zh-TW" smtClean="0"/>
              <a:pPr fontAlgn="base">
                <a:spcBef>
                  <a:spcPct val="0"/>
                </a:spcBef>
                <a:spcAft>
                  <a:spcPct val="0"/>
                </a:spcAft>
              </a:pPr>
              <a:t>‹#›</a:t>
            </a:fld>
            <a:endParaRPr lang="en-US" altLang="zh-TW" dirty="0"/>
          </a:p>
        </p:txBody>
      </p:sp>
    </p:spTree>
    <p:extLst>
      <p:ext uri="{BB962C8B-B14F-4D97-AF65-F5344CB8AC3E}">
        <p14:creationId xmlns:p14="http://schemas.microsoft.com/office/powerpoint/2010/main" val="1903072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9B0FFE8-7AA5-421C-94E6-73A8D66128B8}" type="datetime1">
              <a:rPr lang="en-US" altLang="zh-TW" smtClean="0"/>
              <a:pPr fontAlgn="base">
                <a:spcBef>
                  <a:spcPct val="0"/>
                </a:spcBef>
                <a:spcAft>
                  <a:spcPct val="0"/>
                </a:spcAft>
                <a:defRPr/>
              </a:pPr>
              <a:t>5/12/2020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52E38B42-96A3-412A-9CD3-7D6C2689CFF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357620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67C2BEE0-04A8-4F2A-BB7B-CBA0EFEBB555}" type="datetime1">
              <a:rPr lang="en-US" altLang="zh-TW" smtClean="0"/>
              <a:pPr fontAlgn="base">
                <a:spcBef>
                  <a:spcPct val="0"/>
                </a:spcBef>
                <a:spcAft>
                  <a:spcPct val="0"/>
                </a:spcAft>
                <a:defRPr/>
              </a:pPr>
              <a:t>5/12/2020</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DDA86F8-06F8-4595-BEF8-329ED42EABEE}"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04596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p:cNvSpPr>
            <a:spLocks noGrp="1"/>
          </p:cNvSpPr>
          <p:nvPr>
            <p:ph type="dt" sz="half" idx="10"/>
          </p:nvPr>
        </p:nvSpPr>
        <p:spPr/>
        <p:txBody>
          <a:bodyPr/>
          <a:lstStyle>
            <a:lvl1pPr>
              <a:defRPr/>
            </a:lvl1pPr>
          </a:lstStyle>
          <a:p>
            <a:pPr fontAlgn="base">
              <a:spcBef>
                <a:spcPct val="0"/>
              </a:spcBef>
              <a:spcAft>
                <a:spcPct val="0"/>
              </a:spcAft>
              <a:defRPr/>
            </a:pPr>
            <a:fld id="{BD18BB28-362D-47CC-A2AA-59E1861A5735}" type="datetime1">
              <a:rPr lang="en-US" altLang="zh-TW" smtClean="0"/>
              <a:pPr fontAlgn="base">
                <a:spcBef>
                  <a:spcPct val="0"/>
                </a:spcBef>
                <a:spcAft>
                  <a:spcPct val="0"/>
                </a:spcAft>
                <a:defRPr/>
              </a:pPr>
              <a:t>5/12/2020</a:t>
            </a:fld>
            <a:endParaRPr lang="en-US" altLang="zh-TW"/>
          </a:p>
        </p:txBody>
      </p:sp>
      <p:sp>
        <p:nvSpPr>
          <p:cNvPr id="7"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8"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66F15CA-265F-460F-8164-04222FC236C2}"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522951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p:cNvSpPr>
            <a:spLocks noGrp="1"/>
          </p:cNvSpPr>
          <p:nvPr>
            <p:ph type="dt" sz="half" idx="10"/>
          </p:nvPr>
        </p:nvSpPr>
        <p:spPr/>
        <p:txBody>
          <a:bodyPr/>
          <a:lstStyle>
            <a:lvl1pPr>
              <a:defRPr/>
            </a:lvl1pPr>
          </a:lstStyle>
          <a:p>
            <a:pPr fontAlgn="base">
              <a:spcBef>
                <a:spcPct val="0"/>
              </a:spcBef>
              <a:spcAft>
                <a:spcPct val="0"/>
              </a:spcAft>
              <a:defRPr/>
            </a:pPr>
            <a:fld id="{3E86B26E-71A0-4CCB-B06F-16847B2A597F}" type="datetime1">
              <a:rPr lang="en-US" altLang="zh-TW" smtClean="0"/>
              <a:pPr fontAlgn="base">
                <a:spcBef>
                  <a:spcPct val="0"/>
                </a:spcBef>
                <a:spcAft>
                  <a:spcPct val="0"/>
                </a:spcAft>
                <a:defRPr/>
              </a:pPr>
              <a:t>5/12/2020</a:t>
            </a:fld>
            <a:endParaRPr lang="en-US" altLang="zh-TW"/>
          </a:p>
        </p:txBody>
      </p:sp>
      <p:sp>
        <p:nvSpPr>
          <p:cNvPr id="9"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10"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A268107B-43F3-4111-AF69-94C31870B70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282634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BB9C2BFE-84CE-47AA-BBDA-47046B7E25C2}" type="datetime1">
              <a:rPr lang="en-US" altLang="zh-TW" smtClean="0"/>
              <a:pPr fontAlgn="base">
                <a:spcBef>
                  <a:spcPct val="0"/>
                </a:spcBef>
                <a:spcAft>
                  <a:spcPct val="0"/>
                </a:spcAft>
                <a:defRPr/>
              </a:pPr>
              <a:t>5/12/2020</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D69CB921-88B9-4AF7-A7A8-F9126E05892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404674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fontAlgn="base">
              <a:spcBef>
                <a:spcPct val="0"/>
              </a:spcBef>
              <a:spcAft>
                <a:spcPct val="0"/>
              </a:spcAft>
              <a:defRPr/>
            </a:pPr>
            <a:fld id="{94A7D57D-9186-4541-B346-101C744CEA39}" type="datetime1">
              <a:rPr lang="en-US" altLang="zh-TW" smtClean="0"/>
              <a:pPr fontAlgn="base">
                <a:spcBef>
                  <a:spcPct val="0"/>
                </a:spcBef>
                <a:spcAft>
                  <a:spcPct val="0"/>
                </a:spcAft>
                <a:defRPr/>
              </a:pPr>
              <a:t>5/12/2020</a:t>
            </a:fld>
            <a:endParaRPr lang="en-US" altLang="zh-TW"/>
          </a:p>
        </p:txBody>
      </p:sp>
      <p:sp>
        <p:nvSpPr>
          <p:cNvPr id="3"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4"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985B3E77-56A1-41B9-B254-39D22574D8FF}"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713467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DEC88726-AF44-4AB7-8F37-DE0136FF32EB}" type="datetime1">
              <a:rPr lang="en-US" altLang="zh-TW" smtClean="0"/>
              <a:pPr fontAlgn="base">
                <a:spcBef>
                  <a:spcPct val="0"/>
                </a:spcBef>
                <a:spcAft>
                  <a:spcPct val="0"/>
                </a:spcAft>
                <a:defRPr/>
              </a:pPr>
              <a:t>5/12/2020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E2E534D2-4E1C-482F-B068-E85935B1CC4D}"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95717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9B0FFE8-7AA5-421C-94E6-73A8D66128B8}" type="datetime1">
              <a:rPr lang="en-US" altLang="zh-TW" smtClean="0"/>
              <a:pPr fontAlgn="base">
                <a:spcBef>
                  <a:spcPct val="0"/>
                </a:spcBef>
                <a:spcAft>
                  <a:spcPct val="0"/>
                </a:spcAft>
                <a:defRPr/>
              </a:pPr>
              <a:t>5/12/2020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52E38B42-96A3-412A-9CD3-7D6C2689CFF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503995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4F738F54-6E02-45A9-8676-D145CCEEB1A6}" type="datetime1">
              <a:rPr lang="en-US" altLang="zh-TW" smtClean="0"/>
              <a:pPr fontAlgn="base">
                <a:spcBef>
                  <a:spcPct val="0"/>
                </a:spcBef>
                <a:spcAft>
                  <a:spcPct val="0"/>
                </a:spcAft>
                <a:defRPr/>
              </a:pPr>
              <a:t>5/12/2020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85149DE-D629-479E-AF7A-35B2B3EA0D11}"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543444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F8799C4-9A21-4D9B-BAD9-483784F5284E}" type="datetime1">
              <a:rPr lang="en-US" altLang="zh-TW" smtClean="0"/>
              <a:pPr fontAlgn="base">
                <a:spcBef>
                  <a:spcPct val="0"/>
                </a:spcBef>
                <a:spcAft>
                  <a:spcPct val="0"/>
                </a:spcAft>
                <a:defRPr/>
              </a:pPr>
              <a:t>5/12/2020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B722050B-B23A-4C93-A413-630D7056BB59}"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622492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p:cNvCxnSpPr/>
          <p:nvPr/>
        </p:nvCxnSpPr>
        <p:spPr>
          <a:xfrm rot="5400000">
            <a:off x="5842001" y="3199872"/>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8609A18C-BB0C-4957-AEEA-DF23DB2324A8}" type="datetime1">
              <a:rPr lang="en-US" altLang="zh-TW" smtClean="0"/>
              <a:pPr fontAlgn="base">
                <a:spcBef>
                  <a:spcPct val="0"/>
                </a:spcBef>
                <a:spcAft>
                  <a:spcPct val="0"/>
                </a:spcAft>
                <a:defRPr/>
              </a:pPr>
              <a:t>5/12/2020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8D10E5F8-9EE4-47A5-9539-1A2F6D5ACD5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822162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p:cNvGrpSpPr>
            <a:grpSpLocks/>
          </p:cNvGrpSpPr>
          <p:nvPr/>
        </p:nvGrpSpPr>
        <p:grpSpPr bwMode="auto">
          <a:xfrm>
            <a:off x="0" y="0"/>
            <a:ext cx="12192000" cy="6858000"/>
            <a:chOff x="0" y="0"/>
            <a:chExt cx="9143995" cy="6858000"/>
          </a:xfrm>
        </p:grpSpPr>
        <p:grpSp>
          <p:nvGrpSpPr>
            <p:cNvPr id="5" name="Group 9"/>
            <p:cNvGrpSpPr>
              <a:grpSpLocks/>
            </p:cNvGrpSpPr>
            <p:nvPr/>
          </p:nvGrpSpPr>
          <p:grpSpPr bwMode="auto">
            <a:xfrm>
              <a:off x="5399085" y="6113463"/>
              <a:ext cx="3744910" cy="700087"/>
              <a:chOff x="3379" y="3851"/>
              <a:chExt cx="2359" cy="441"/>
            </a:xfrm>
          </p:grpSpPr>
          <p:pic>
            <p:nvPicPr>
              <p:cNvPr id="11" name="Picture 12"/>
              <p:cNvPicPr>
                <a:picLocks noChangeAspect="1" noChangeArrowheads="1"/>
              </p:cNvPicPr>
              <p:nvPr/>
            </p:nvPicPr>
            <p:blipFill>
              <a:blip r:embed="rId2" cstate="print"/>
              <a:srcRect/>
              <a:stretch>
                <a:fillRect/>
              </a:stretch>
            </p:blipFill>
            <p:spPr bwMode="auto">
              <a:xfrm>
                <a:off x="5255" y="3851"/>
                <a:ext cx="483" cy="441"/>
              </a:xfrm>
              <a:prstGeom prst="rect">
                <a:avLst/>
              </a:prstGeom>
              <a:noFill/>
              <a:ln w="9525">
                <a:noFill/>
                <a:miter lim="800000"/>
                <a:headEnd/>
                <a:tailEnd/>
              </a:ln>
            </p:spPr>
          </p:pic>
          <p:sp>
            <p:nvSpPr>
              <p:cNvPr id="12" name="矩形 18"/>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grpSp>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l="22060" b="24757"/>
            <a:stretch>
              <a:fillRect/>
            </a:stretch>
          </p:blipFill>
          <p:spPr bwMode="auto">
            <a:xfrm>
              <a:off x="0" y="4643438"/>
              <a:ext cx="2271713" cy="2214562"/>
            </a:xfrm>
            <a:prstGeom prst="rect">
              <a:avLst/>
            </a:prstGeom>
            <a:noFill/>
            <a:ln w="9525">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b="3809"/>
            <a:stretch>
              <a:fillRect/>
            </a:stretch>
          </p:blipFill>
          <p:spPr bwMode="auto">
            <a:xfrm>
              <a:off x="2214563" y="5053013"/>
              <a:ext cx="1819275" cy="1804987"/>
            </a:xfrm>
            <a:prstGeom prst="rect">
              <a:avLst/>
            </a:prstGeom>
            <a:noFill/>
            <a:ln w="9525">
              <a:noFill/>
              <a:miter lim="800000"/>
              <a:headEnd/>
              <a:tailEnd/>
            </a:ln>
          </p:spPr>
        </p:pic>
        <p:pic>
          <p:nvPicPr>
            <p:cNvPr id="8" name="Picture 9"/>
            <p:cNvPicPr>
              <a:picLocks noChangeAspect="1" noChangeArrowheads="1"/>
            </p:cNvPicPr>
            <p:nvPr/>
          </p:nvPicPr>
          <p:blipFill>
            <a:blip r:embed="rId3" cstate="print">
              <a:grayscl/>
            </a:blip>
            <a:srcRect l="21568" t="33981"/>
            <a:stretch>
              <a:fillRect/>
            </a:stretch>
          </p:blipFill>
          <p:spPr bwMode="auto">
            <a:xfrm>
              <a:off x="0" y="0"/>
              <a:ext cx="2286000" cy="1943100"/>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clrChange>
                <a:clrFrom>
                  <a:srgbClr val="FFFFFF"/>
                </a:clrFrom>
                <a:clrTo>
                  <a:srgbClr val="FFFFFF">
                    <a:alpha val="0"/>
                  </a:srgbClr>
                </a:clrTo>
              </a:clrChange>
            </a:blip>
            <a:srcRect l="73567"/>
            <a:stretch>
              <a:fillRect/>
            </a:stretch>
          </p:blipFill>
          <p:spPr bwMode="auto">
            <a:xfrm>
              <a:off x="0" y="1162050"/>
              <a:ext cx="1052513" cy="3981450"/>
            </a:xfrm>
            <a:prstGeom prst="rect">
              <a:avLst/>
            </a:prstGeom>
            <a:noFill/>
            <a:ln w="9525">
              <a:noFill/>
              <a:miter lim="800000"/>
              <a:headEnd/>
              <a:tailEnd/>
            </a:ln>
          </p:spPr>
        </p:pic>
        <p:sp>
          <p:nvSpPr>
            <p:cNvPr id="10" name="矩形 16"/>
            <p:cNvSpPr>
              <a:spLocks noChangeArrowheads="1"/>
            </p:cNvSpPr>
            <p:nvPr/>
          </p:nvSpPr>
          <p:spPr bwMode="auto">
            <a:xfrm>
              <a:off x="142875" y="6367463"/>
              <a:ext cx="4284661" cy="3381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1" i="0" u="none" strike="noStrike" kern="1200" cap="none" spc="0" normalizeH="0" baseline="0" noProof="0" dirty="0">
                  <a:ln>
                    <a:noFill/>
                  </a:ln>
                  <a:solidFill>
                    <a:prstClr val="black"/>
                  </a:solidFill>
                  <a:effectLst/>
                  <a:uLnTx/>
                  <a:uFillTx/>
                  <a:latin typeface="Calibri" pitchFamily="34" charset="0"/>
                  <a:ea typeface="新細明體" charset="-120"/>
                  <a:cs typeface="+mn-cs"/>
                </a:rPr>
                <a:t>2016 Mobile All-IP Networking Laboratory</a:t>
              </a:r>
            </a:p>
          </p:txBody>
        </p:sp>
      </p:grpSp>
      <p:sp>
        <p:nvSpPr>
          <p:cNvPr id="2" name="標題 1"/>
          <p:cNvSpPr>
            <a:spLocks noGrp="1"/>
          </p:cNvSpPr>
          <p:nvPr>
            <p:ph type="ctrTitle"/>
          </p:nvPr>
        </p:nvSpPr>
        <p:spPr>
          <a:xfrm>
            <a:off x="914400" y="1676401"/>
            <a:ext cx="103632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a:p>
        </p:txBody>
      </p:sp>
      <p:sp>
        <p:nvSpPr>
          <p:cNvPr id="13" name="日期版面配置區 3"/>
          <p:cNvSpPr>
            <a:spLocks noGrp="1"/>
          </p:cNvSpPr>
          <p:nvPr>
            <p:ph type="dt" sz="half" idx="10"/>
          </p:nvPr>
        </p:nvSpPr>
        <p:spPr>
          <a:xfrm>
            <a:off x="672800" y="5775135"/>
            <a:ext cx="2844800" cy="365125"/>
          </a:xfrm>
        </p:spPr>
        <p:txBody>
          <a:bodyPr/>
          <a:lstStyle>
            <a:lvl1pPr>
              <a:defRPr>
                <a:latin typeface="微軟正黑體" pitchFamily="34" charset="-120"/>
                <a:ea typeface="微軟正黑體" pitchFamily="34" charset="-120"/>
              </a:defRPr>
            </a:lvl1pPr>
          </a:lstStyle>
          <a:p>
            <a:pPr fontAlgn="base">
              <a:spcBef>
                <a:spcPct val="0"/>
              </a:spcBef>
              <a:spcAft>
                <a:spcPct val="0"/>
              </a:spcAft>
              <a:defRPr/>
            </a:pPr>
            <a:endParaRPr lang="en-US" altLang="zh-TW" dirty="0"/>
          </a:p>
        </p:txBody>
      </p:sp>
      <p:sp>
        <p:nvSpPr>
          <p:cNvPr id="14" name="頁尾版面配置區 4"/>
          <p:cNvSpPr>
            <a:spLocks noGrp="1"/>
          </p:cNvSpPr>
          <p:nvPr>
            <p:ph type="ftr" sz="quarter" idx="11"/>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defRPr/>
            </a:pPr>
            <a:r>
              <a:rPr lang="en-US" altLang="zh-TW"/>
              <a:t>/all</a:t>
            </a:r>
          </a:p>
        </p:txBody>
      </p:sp>
      <p:sp>
        <p:nvSpPr>
          <p:cNvPr id="15" name="投影片編號版面配置區 5"/>
          <p:cNvSpPr>
            <a:spLocks noGrp="1"/>
          </p:cNvSpPr>
          <p:nvPr>
            <p:ph type="sldNum" sz="quarter" idx="12"/>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pPr>
            <a:fld id="{A699FADD-8D0F-4F79-B0D0-4667CE7E4FC0}" type="slidenum">
              <a:rPr lang="en-US" altLang="zh-TW" smtClean="0"/>
              <a:pPr fontAlgn="base">
                <a:spcBef>
                  <a:spcPct val="0"/>
                </a:spcBef>
                <a:spcAft>
                  <a:spcPct val="0"/>
                </a:spcAft>
              </a:pPr>
              <a:t>‹#›</a:t>
            </a:fld>
            <a:endParaRPr lang="en-US" altLang="zh-TW" dirty="0"/>
          </a:p>
        </p:txBody>
      </p:sp>
    </p:spTree>
    <p:extLst>
      <p:ext uri="{BB962C8B-B14F-4D97-AF65-F5344CB8AC3E}">
        <p14:creationId xmlns:p14="http://schemas.microsoft.com/office/powerpoint/2010/main" val="744012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9B0FFE8-7AA5-421C-94E6-73A8D66128B8}" type="datetime1">
              <a:rPr lang="en-US" altLang="zh-TW" smtClean="0"/>
              <a:pPr fontAlgn="base">
                <a:spcBef>
                  <a:spcPct val="0"/>
                </a:spcBef>
                <a:spcAft>
                  <a:spcPct val="0"/>
                </a:spcAft>
                <a:defRPr/>
              </a:pPr>
              <a:t>5/12/2020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52E38B42-96A3-412A-9CD3-7D6C2689CFF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57845243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67C2BEE0-04A8-4F2A-BB7B-CBA0EFEBB555}" type="datetime1">
              <a:rPr lang="en-US" altLang="zh-TW" smtClean="0"/>
              <a:pPr fontAlgn="base">
                <a:spcBef>
                  <a:spcPct val="0"/>
                </a:spcBef>
                <a:spcAft>
                  <a:spcPct val="0"/>
                </a:spcAft>
                <a:defRPr/>
              </a:pPr>
              <a:t>5/12/2020</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DDA86F8-06F8-4595-BEF8-329ED42EABEE}"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220101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p:cNvSpPr>
            <a:spLocks noGrp="1"/>
          </p:cNvSpPr>
          <p:nvPr>
            <p:ph type="dt" sz="half" idx="10"/>
          </p:nvPr>
        </p:nvSpPr>
        <p:spPr/>
        <p:txBody>
          <a:bodyPr/>
          <a:lstStyle>
            <a:lvl1pPr>
              <a:defRPr/>
            </a:lvl1pPr>
          </a:lstStyle>
          <a:p>
            <a:pPr fontAlgn="base">
              <a:spcBef>
                <a:spcPct val="0"/>
              </a:spcBef>
              <a:spcAft>
                <a:spcPct val="0"/>
              </a:spcAft>
              <a:defRPr/>
            </a:pPr>
            <a:fld id="{BD18BB28-362D-47CC-A2AA-59E1861A5735}" type="datetime1">
              <a:rPr lang="en-US" altLang="zh-TW" smtClean="0"/>
              <a:pPr fontAlgn="base">
                <a:spcBef>
                  <a:spcPct val="0"/>
                </a:spcBef>
                <a:spcAft>
                  <a:spcPct val="0"/>
                </a:spcAft>
                <a:defRPr/>
              </a:pPr>
              <a:t>5/12/2020</a:t>
            </a:fld>
            <a:endParaRPr lang="en-US" altLang="zh-TW"/>
          </a:p>
        </p:txBody>
      </p:sp>
      <p:sp>
        <p:nvSpPr>
          <p:cNvPr id="7"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8"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66F15CA-265F-460F-8164-04222FC236C2}"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04130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p:cNvSpPr>
            <a:spLocks noGrp="1"/>
          </p:cNvSpPr>
          <p:nvPr>
            <p:ph type="dt" sz="half" idx="10"/>
          </p:nvPr>
        </p:nvSpPr>
        <p:spPr/>
        <p:txBody>
          <a:bodyPr/>
          <a:lstStyle>
            <a:lvl1pPr>
              <a:defRPr/>
            </a:lvl1pPr>
          </a:lstStyle>
          <a:p>
            <a:pPr fontAlgn="base">
              <a:spcBef>
                <a:spcPct val="0"/>
              </a:spcBef>
              <a:spcAft>
                <a:spcPct val="0"/>
              </a:spcAft>
              <a:defRPr/>
            </a:pPr>
            <a:fld id="{3E86B26E-71A0-4CCB-B06F-16847B2A597F}" type="datetime1">
              <a:rPr lang="en-US" altLang="zh-TW" smtClean="0"/>
              <a:pPr fontAlgn="base">
                <a:spcBef>
                  <a:spcPct val="0"/>
                </a:spcBef>
                <a:spcAft>
                  <a:spcPct val="0"/>
                </a:spcAft>
                <a:defRPr/>
              </a:pPr>
              <a:t>5/12/2020</a:t>
            </a:fld>
            <a:endParaRPr lang="en-US" altLang="zh-TW"/>
          </a:p>
        </p:txBody>
      </p:sp>
      <p:sp>
        <p:nvSpPr>
          <p:cNvPr id="9"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10"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A268107B-43F3-4111-AF69-94C31870B70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894084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BB9C2BFE-84CE-47AA-BBDA-47046B7E25C2}" type="datetime1">
              <a:rPr lang="en-US" altLang="zh-TW" smtClean="0"/>
              <a:pPr fontAlgn="base">
                <a:spcBef>
                  <a:spcPct val="0"/>
                </a:spcBef>
                <a:spcAft>
                  <a:spcPct val="0"/>
                </a:spcAft>
                <a:defRPr/>
              </a:pPr>
              <a:t>5/12/2020</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D69CB921-88B9-4AF7-A7A8-F9126E05892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210249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fontAlgn="base">
              <a:spcBef>
                <a:spcPct val="0"/>
              </a:spcBef>
              <a:spcAft>
                <a:spcPct val="0"/>
              </a:spcAft>
              <a:defRPr/>
            </a:pPr>
            <a:fld id="{94A7D57D-9186-4541-B346-101C744CEA39}" type="datetime1">
              <a:rPr lang="en-US" altLang="zh-TW" smtClean="0"/>
              <a:pPr fontAlgn="base">
                <a:spcBef>
                  <a:spcPct val="0"/>
                </a:spcBef>
                <a:spcAft>
                  <a:spcPct val="0"/>
                </a:spcAft>
                <a:defRPr/>
              </a:pPr>
              <a:t>5/12/2020</a:t>
            </a:fld>
            <a:endParaRPr lang="en-US" altLang="zh-TW"/>
          </a:p>
        </p:txBody>
      </p:sp>
      <p:sp>
        <p:nvSpPr>
          <p:cNvPr id="3"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4"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985B3E77-56A1-41B9-B254-39D22574D8FF}"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495868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67C2BEE0-04A8-4F2A-BB7B-CBA0EFEBB555}" type="datetime1">
              <a:rPr lang="en-US" altLang="zh-TW" smtClean="0"/>
              <a:pPr fontAlgn="base">
                <a:spcBef>
                  <a:spcPct val="0"/>
                </a:spcBef>
                <a:spcAft>
                  <a:spcPct val="0"/>
                </a:spcAft>
                <a:defRPr/>
              </a:pPr>
              <a:t>5/12/2020</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DDA86F8-06F8-4595-BEF8-329ED42EABEE}"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680885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DEC88726-AF44-4AB7-8F37-DE0136FF32EB}" type="datetime1">
              <a:rPr lang="en-US" altLang="zh-TW" smtClean="0"/>
              <a:pPr fontAlgn="base">
                <a:spcBef>
                  <a:spcPct val="0"/>
                </a:spcBef>
                <a:spcAft>
                  <a:spcPct val="0"/>
                </a:spcAft>
                <a:defRPr/>
              </a:pPr>
              <a:t>5/12/2020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E2E534D2-4E1C-482F-B068-E85935B1CC4D}"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800655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4F738F54-6E02-45A9-8676-D145CCEEB1A6}" type="datetime1">
              <a:rPr lang="en-US" altLang="zh-TW" smtClean="0"/>
              <a:pPr fontAlgn="base">
                <a:spcBef>
                  <a:spcPct val="0"/>
                </a:spcBef>
                <a:spcAft>
                  <a:spcPct val="0"/>
                </a:spcAft>
                <a:defRPr/>
              </a:pPr>
              <a:t>5/12/2020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85149DE-D629-479E-AF7A-35B2B3EA0D11}"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13777614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F8799C4-9A21-4D9B-BAD9-483784F5284E}" type="datetime1">
              <a:rPr lang="en-US" altLang="zh-TW" smtClean="0"/>
              <a:pPr fontAlgn="base">
                <a:spcBef>
                  <a:spcPct val="0"/>
                </a:spcBef>
                <a:spcAft>
                  <a:spcPct val="0"/>
                </a:spcAft>
                <a:defRPr/>
              </a:pPr>
              <a:t>5/12/2020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B722050B-B23A-4C93-A413-630D7056BB59}"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600082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p:cNvCxnSpPr/>
          <p:nvPr/>
        </p:nvCxnSpPr>
        <p:spPr>
          <a:xfrm rot="5400000">
            <a:off x="5842001" y="3199872"/>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8609A18C-BB0C-4957-AEEA-DF23DB2324A8}" type="datetime1">
              <a:rPr lang="en-US" altLang="zh-TW" smtClean="0"/>
              <a:pPr fontAlgn="base">
                <a:spcBef>
                  <a:spcPct val="0"/>
                </a:spcBef>
                <a:spcAft>
                  <a:spcPct val="0"/>
                </a:spcAft>
                <a:defRPr/>
              </a:pPr>
              <a:t>5/12/2020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8D10E5F8-9EE4-47A5-9539-1A2F6D5ACD5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631410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p:cNvSpPr>
            <a:spLocks noGrp="1"/>
          </p:cNvSpPr>
          <p:nvPr>
            <p:ph type="dt" sz="half" idx="10"/>
          </p:nvPr>
        </p:nvSpPr>
        <p:spPr/>
        <p:txBody>
          <a:bodyPr/>
          <a:lstStyle>
            <a:lvl1pPr>
              <a:defRPr/>
            </a:lvl1pPr>
          </a:lstStyle>
          <a:p>
            <a:pPr fontAlgn="base">
              <a:spcBef>
                <a:spcPct val="0"/>
              </a:spcBef>
              <a:spcAft>
                <a:spcPct val="0"/>
              </a:spcAft>
              <a:defRPr/>
            </a:pPr>
            <a:fld id="{BD18BB28-362D-47CC-A2AA-59E1861A5735}" type="datetime1">
              <a:rPr lang="en-US" altLang="zh-TW" smtClean="0"/>
              <a:pPr fontAlgn="base">
                <a:spcBef>
                  <a:spcPct val="0"/>
                </a:spcBef>
                <a:spcAft>
                  <a:spcPct val="0"/>
                </a:spcAft>
                <a:defRPr/>
              </a:pPr>
              <a:t>5/12/2020</a:t>
            </a:fld>
            <a:endParaRPr lang="en-US" altLang="zh-TW"/>
          </a:p>
        </p:txBody>
      </p:sp>
      <p:sp>
        <p:nvSpPr>
          <p:cNvPr id="7"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8"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66F15CA-265F-460F-8164-04222FC236C2}"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306667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p:cNvSpPr>
            <a:spLocks noGrp="1"/>
          </p:cNvSpPr>
          <p:nvPr>
            <p:ph type="dt" sz="half" idx="10"/>
          </p:nvPr>
        </p:nvSpPr>
        <p:spPr/>
        <p:txBody>
          <a:bodyPr/>
          <a:lstStyle>
            <a:lvl1pPr>
              <a:defRPr/>
            </a:lvl1pPr>
          </a:lstStyle>
          <a:p>
            <a:pPr fontAlgn="base">
              <a:spcBef>
                <a:spcPct val="0"/>
              </a:spcBef>
              <a:spcAft>
                <a:spcPct val="0"/>
              </a:spcAft>
              <a:defRPr/>
            </a:pPr>
            <a:fld id="{3E86B26E-71A0-4CCB-B06F-16847B2A597F}" type="datetime1">
              <a:rPr lang="en-US" altLang="zh-TW" smtClean="0"/>
              <a:pPr fontAlgn="base">
                <a:spcBef>
                  <a:spcPct val="0"/>
                </a:spcBef>
                <a:spcAft>
                  <a:spcPct val="0"/>
                </a:spcAft>
                <a:defRPr/>
              </a:pPr>
              <a:t>5/12/2020</a:t>
            </a:fld>
            <a:endParaRPr lang="en-US" altLang="zh-TW"/>
          </a:p>
        </p:txBody>
      </p:sp>
      <p:sp>
        <p:nvSpPr>
          <p:cNvPr id="9"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10"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A268107B-43F3-4111-AF69-94C31870B70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700059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BB9C2BFE-84CE-47AA-BBDA-47046B7E25C2}" type="datetime1">
              <a:rPr lang="en-US" altLang="zh-TW" smtClean="0"/>
              <a:pPr fontAlgn="base">
                <a:spcBef>
                  <a:spcPct val="0"/>
                </a:spcBef>
                <a:spcAft>
                  <a:spcPct val="0"/>
                </a:spcAft>
                <a:defRPr/>
              </a:pPr>
              <a:t>5/12/2020</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D69CB921-88B9-4AF7-A7A8-F9126E05892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33226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fontAlgn="base">
              <a:spcBef>
                <a:spcPct val="0"/>
              </a:spcBef>
              <a:spcAft>
                <a:spcPct val="0"/>
              </a:spcAft>
              <a:defRPr/>
            </a:pPr>
            <a:fld id="{94A7D57D-9186-4541-B346-101C744CEA39}" type="datetime1">
              <a:rPr lang="en-US" altLang="zh-TW" smtClean="0"/>
              <a:pPr fontAlgn="base">
                <a:spcBef>
                  <a:spcPct val="0"/>
                </a:spcBef>
                <a:spcAft>
                  <a:spcPct val="0"/>
                </a:spcAft>
                <a:defRPr/>
              </a:pPr>
              <a:t>5/12/2020</a:t>
            </a:fld>
            <a:endParaRPr lang="en-US" altLang="zh-TW"/>
          </a:p>
        </p:txBody>
      </p:sp>
      <p:sp>
        <p:nvSpPr>
          <p:cNvPr id="3"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4"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985B3E77-56A1-41B9-B254-39D22574D8FF}"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714901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DEC88726-AF44-4AB7-8F37-DE0136FF32EB}" type="datetime1">
              <a:rPr lang="en-US" altLang="zh-TW" smtClean="0"/>
              <a:pPr fontAlgn="base">
                <a:spcBef>
                  <a:spcPct val="0"/>
                </a:spcBef>
                <a:spcAft>
                  <a:spcPct val="0"/>
                </a:spcAft>
                <a:defRPr/>
              </a:pPr>
              <a:t>5/12/2020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E2E534D2-4E1C-482F-B068-E85935B1CC4D}"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033369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4F738F54-6E02-45A9-8676-D145CCEEB1A6}" type="datetime1">
              <a:rPr lang="en-US" altLang="zh-TW" smtClean="0"/>
              <a:pPr fontAlgn="base">
                <a:spcBef>
                  <a:spcPct val="0"/>
                </a:spcBef>
                <a:spcAft>
                  <a:spcPct val="0"/>
                </a:spcAft>
                <a:defRPr/>
              </a:pPr>
              <a:t>5/12/2020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85149DE-D629-479E-AF7A-35B2B3EA0D11}"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639813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12" descr="logo_ppt.png"/>
          <p:cNvPicPr>
            <a:picLocks noChangeAspect="1"/>
          </p:cNvPicPr>
          <p:nvPr/>
        </p:nvPicPr>
        <p:blipFill>
          <a:blip r:embed="rId13" cstate="print"/>
          <a:srcRect/>
          <a:stretch>
            <a:fillRect/>
          </a:stretch>
        </p:blipFill>
        <p:spPr bwMode="auto">
          <a:xfrm>
            <a:off x="8534400" y="6019800"/>
            <a:ext cx="3556000" cy="762000"/>
          </a:xfrm>
          <a:prstGeom prst="rect">
            <a:avLst/>
          </a:prstGeom>
          <a:noFill/>
          <a:ln w="9525">
            <a:noFill/>
            <a:miter lim="800000"/>
            <a:headEnd/>
            <a:tailEnd/>
          </a:ln>
        </p:spPr>
      </p:pic>
      <p:pic>
        <p:nvPicPr>
          <p:cNvPr id="1027"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14288"/>
            <a:ext cx="1022351" cy="700088"/>
          </a:xfrm>
          <a:prstGeom prst="rect">
            <a:avLst/>
          </a:prstGeom>
          <a:noFill/>
          <a:ln w="9525">
            <a:noFill/>
            <a:miter lim="800000"/>
            <a:headEnd/>
            <a:tailEnd/>
          </a:ln>
        </p:spPr>
      </p:pic>
      <p:sp>
        <p:nvSpPr>
          <p:cNvPr id="1028" name="矩形 20"/>
          <p:cNvSpPr>
            <a:spLocks noChangeArrowheads="1"/>
          </p:cNvSpPr>
          <p:nvPr/>
        </p:nvSpPr>
        <p:spPr bwMode="auto">
          <a:xfrm>
            <a:off x="827618" y="60325"/>
            <a:ext cx="4150783"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sp>
        <p:nvSpPr>
          <p:cNvPr id="1029" name="標題版面配置區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fld id="{24018B5A-7016-43D8-B46C-6D0A2E960058}" type="datetime1">
              <a:rPr lang="en-US" altLang="zh-TW" smtClean="0"/>
              <a:pPr fontAlgn="base">
                <a:spcBef>
                  <a:spcPct val="0"/>
                </a:spcBef>
                <a:spcAft>
                  <a:spcPct val="0"/>
                </a:spcAft>
                <a:defRPr/>
              </a:pPr>
              <a:t>5/12/2020</a:t>
            </a:fld>
            <a:endParaRPr lang="en-US" altLang="zh-TW"/>
          </a:p>
        </p:txBody>
      </p:sp>
      <p:sp>
        <p:nvSpPr>
          <p:cNvPr id="5" name="頁尾版面配置區 4"/>
          <p:cNvSpPr>
            <a:spLocks noGrp="1"/>
          </p:cNvSpPr>
          <p:nvPr>
            <p:ph type="ftr" sz="quarter" idx="3"/>
          </p:nvPr>
        </p:nvSpPr>
        <p:spPr>
          <a:xfrm>
            <a:off x="79248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4"/>
          </p:nvPr>
        </p:nvSpPr>
        <p:spPr>
          <a:xfrm>
            <a:off x="45720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600" b="1">
                <a:solidFill>
                  <a:srgbClr val="898989"/>
                </a:solidFill>
                <a:latin typeface="Calibri" pitchFamily="34" charset="0"/>
              </a:defRPr>
            </a:lvl1pPr>
          </a:lstStyle>
          <a:p>
            <a:pPr fontAlgn="base">
              <a:spcBef>
                <a:spcPct val="0"/>
              </a:spcBef>
              <a:spcAft>
                <a:spcPct val="0"/>
              </a:spcAft>
            </a:pPr>
            <a:fld id="{B7BA71A6-A38A-4DFE-B861-A8B87A917377}"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540153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12" descr="logo_ppt.png"/>
          <p:cNvPicPr>
            <a:picLocks noChangeAspect="1"/>
          </p:cNvPicPr>
          <p:nvPr/>
        </p:nvPicPr>
        <p:blipFill>
          <a:blip r:embed="rId13" cstate="print"/>
          <a:srcRect/>
          <a:stretch>
            <a:fillRect/>
          </a:stretch>
        </p:blipFill>
        <p:spPr bwMode="auto">
          <a:xfrm>
            <a:off x="8534400" y="6019800"/>
            <a:ext cx="3556000" cy="762000"/>
          </a:xfrm>
          <a:prstGeom prst="rect">
            <a:avLst/>
          </a:prstGeom>
          <a:noFill/>
          <a:ln w="9525">
            <a:noFill/>
            <a:miter lim="800000"/>
            <a:headEnd/>
            <a:tailEnd/>
          </a:ln>
        </p:spPr>
      </p:pic>
      <p:pic>
        <p:nvPicPr>
          <p:cNvPr id="1027"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14288"/>
            <a:ext cx="1022351" cy="700088"/>
          </a:xfrm>
          <a:prstGeom prst="rect">
            <a:avLst/>
          </a:prstGeom>
          <a:noFill/>
          <a:ln w="9525">
            <a:noFill/>
            <a:miter lim="800000"/>
            <a:headEnd/>
            <a:tailEnd/>
          </a:ln>
        </p:spPr>
      </p:pic>
      <p:sp>
        <p:nvSpPr>
          <p:cNvPr id="1028" name="矩形 20"/>
          <p:cNvSpPr>
            <a:spLocks noChangeArrowheads="1"/>
          </p:cNvSpPr>
          <p:nvPr/>
        </p:nvSpPr>
        <p:spPr bwMode="auto">
          <a:xfrm>
            <a:off x="827618" y="60325"/>
            <a:ext cx="4150783"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sp>
        <p:nvSpPr>
          <p:cNvPr id="1029" name="標題版面配置區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fld id="{24018B5A-7016-43D8-B46C-6D0A2E960058}" type="datetime1">
              <a:rPr lang="en-US" altLang="zh-TW" smtClean="0"/>
              <a:pPr fontAlgn="base">
                <a:spcBef>
                  <a:spcPct val="0"/>
                </a:spcBef>
                <a:spcAft>
                  <a:spcPct val="0"/>
                </a:spcAft>
                <a:defRPr/>
              </a:pPr>
              <a:t>5/12/2020</a:t>
            </a:fld>
            <a:endParaRPr lang="en-US" altLang="zh-TW"/>
          </a:p>
        </p:txBody>
      </p:sp>
      <p:sp>
        <p:nvSpPr>
          <p:cNvPr id="5" name="頁尾版面配置區 4"/>
          <p:cNvSpPr>
            <a:spLocks noGrp="1"/>
          </p:cNvSpPr>
          <p:nvPr>
            <p:ph type="ftr" sz="quarter" idx="3"/>
          </p:nvPr>
        </p:nvSpPr>
        <p:spPr>
          <a:xfrm>
            <a:off x="79248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4"/>
          </p:nvPr>
        </p:nvSpPr>
        <p:spPr>
          <a:xfrm>
            <a:off x="45720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600" b="1">
                <a:solidFill>
                  <a:srgbClr val="898989"/>
                </a:solidFill>
                <a:latin typeface="Calibri" pitchFamily="34" charset="0"/>
              </a:defRPr>
            </a:lvl1pPr>
          </a:lstStyle>
          <a:p>
            <a:pPr fontAlgn="base">
              <a:spcBef>
                <a:spcPct val="0"/>
              </a:spcBef>
              <a:spcAft>
                <a:spcPct val="0"/>
              </a:spcAft>
            </a:pPr>
            <a:fld id="{B7BA71A6-A38A-4DFE-B861-A8B87A917377}"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6834171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12" descr="logo_ppt.png"/>
          <p:cNvPicPr>
            <a:picLocks noChangeAspect="1"/>
          </p:cNvPicPr>
          <p:nvPr/>
        </p:nvPicPr>
        <p:blipFill>
          <a:blip r:embed="rId13" cstate="print"/>
          <a:srcRect/>
          <a:stretch>
            <a:fillRect/>
          </a:stretch>
        </p:blipFill>
        <p:spPr bwMode="auto">
          <a:xfrm>
            <a:off x="8534400" y="6019800"/>
            <a:ext cx="3556000" cy="762000"/>
          </a:xfrm>
          <a:prstGeom prst="rect">
            <a:avLst/>
          </a:prstGeom>
          <a:noFill/>
          <a:ln w="9525">
            <a:noFill/>
            <a:miter lim="800000"/>
            <a:headEnd/>
            <a:tailEnd/>
          </a:ln>
        </p:spPr>
      </p:pic>
      <p:pic>
        <p:nvPicPr>
          <p:cNvPr id="1027"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14288"/>
            <a:ext cx="1022351" cy="700088"/>
          </a:xfrm>
          <a:prstGeom prst="rect">
            <a:avLst/>
          </a:prstGeom>
          <a:noFill/>
          <a:ln w="9525">
            <a:noFill/>
            <a:miter lim="800000"/>
            <a:headEnd/>
            <a:tailEnd/>
          </a:ln>
        </p:spPr>
      </p:pic>
      <p:sp>
        <p:nvSpPr>
          <p:cNvPr id="1028" name="矩形 20"/>
          <p:cNvSpPr>
            <a:spLocks noChangeArrowheads="1"/>
          </p:cNvSpPr>
          <p:nvPr/>
        </p:nvSpPr>
        <p:spPr bwMode="auto">
          <a:xfrm>
            <a:off x="827618" y="60325"/>
            <a:ext cx="4150783"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sp>
        <p:nvSpPr>
          <p:cNvPr id="1029" name="標題版面配置區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fld id="{24018B5A-7016-43D8-B46C-6D0A2E960058}" type="datetime1">
              <a:rPr lang="en-US" altLang="zh-TW" smtClean="0"/>
              <a:pPr fontAlgn="base">
                <a:spcBef>
                  <a:spcPct val="0"/>
                </a:spcBef>
                <a:spcAft>
                  <a:spcPct val="0"/>
                </a:spcAft>
                <a:defRPr/>
              </a:pPr>
              <a:t>5/12/2020</a:t>
            </a:fld>
            <a:endParaRPr lang="en-US" altLang="zh-TW"/>
          </a:p>
        </p:txBody>
      </p:sp>
      <p:sp>
        <p:nvSpPr>
          <p:cNvPr id="5" name="頁尾版面配置區 4"/>
          <p:cNvSpPr>
            <a:spLocks noGrp="1"/>
          </p:cNvSpPr>
          <p:nvPr>
            <p:ph type="ftr" sz="quarter" idx="3"/>
          </p:nvPr>
        </p:nvSpPr>
        <p:spPr>
          <a:xfrm>
            <a:off x="79248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4"/>
          </p:nvPr>
        </p:nvSpPr>
        <p:spPr>
          <a:xfrm>
            <a:off x="45720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600" b="1">
                <a:solidFill>
                  <a:srgbClr val="898989"/>
                </a:solidFill>
                <a:latin typeface="Calibri" pitchFamily="34" charset="0"/>
              </a:defRPr>
            </a:lvl1pPr>
          </a:lstStyle>
          <a:p>
            <a:pPr fontAlgn="base">
              <a:spcBef>
                <a:spcPct val="0"/>
              </a:spcBef>
              <a:spcAft>
                <a:spcPct val="0"/>
              </a:spcAft>
            </a:pPr>
            <a:fld id="{B7BA71A6-A38A-4DFE-B861-A8B87A917377}"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687646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9.xml"/><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4.xml"/><Relationship Id="rId1" Type="http://schemas.openxmlformats.org/officeDocument/2006/relationships/slideLayout" Target="../slideLayouts/slideLayout29.xml"/><Relationship Id="rId5" Type="http://schemas.openxmlformats.org/officeDocument/2006/relationships/image" Target="../media/image45.PNG"/><Relationship Id="rId4" Type="http://schemas.openxmlformats.org/officeDocument/2006/relationships/image" Target="../media/image44.PN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8.xml"/><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4.xml"/></Relationships>
</file>

<file path=ppt/slides/_rels/slide1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4.xml"/></Relationships>
</file>

<file path=ppt/slides/_rels/slide1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9.xml"/></Relationships>
</file>

<file path=ppt/slides/_rels/slide1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1.xml"/><Relationship Id="rId1" Type="http://schemas.openxmlformats.org/officeDocument/2006/relationships/slideLayout" Target="../slideLayouts/slideLayout24.xml"/></Relationships>
</file>

<file path=ppt/slides/_rels/slide1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4.xml"/></Relationships>
</file>

<file path=ppt/slides/_rels/slide122.xml.rels><?xml version="1.0" encoding="UTF-8" standalone="yes"?>
<Relationships xmlns="http://schemas.openxmlformats.org/package/2006/relationships"><Relationship Id="rId2" Type="http://schemas.openxmlformats.org/officeDocument/2006/relationships/hyperlink" Target="https://www.docker.com/resources/what-container" TargetMode="External"/><Relationship Id="rId1" Type="http://schemas.openxmlformats.org/officeDocument/2006/relationships/slideLayout" Target="../slideLayouts/slideLayout24.xml"/></Relationships>
</file>

<file path=ppt/slides/_rels/slide123.xml.rels><?xml version="1.0" encoding="UTF-8" standalone="yes"?>
<Relationships xmlns="http://schemas.openxmlformats.org/package/2006/relationships"><Relationship Id="rId2" Type="http://schemas.openxmlformats.org/officeDocument/2006/relationships/hyperlink" Target="https://portal.etsi.org/nfv/nfv_white_paper2.pdf" TargetMode="External"/><Relationship Id="rId1" Type="http://schemas.openxmlformats.org/officeDocument/2006/relationships/slideLayout" Target="../slideLayouts/slideLayout2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9.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4.xml"/><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5.xml"/><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0.xml"/><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1.xml"/><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2.xml"/><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3.xml"/><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6.xml"/><Relationship Id="rId1" Type="http://schemas.openxmlformats.org/officeDocument/2006/relationships/slideLayout" Target="../slideLayouts/slideLayout24.xml"/><Relationship Id="rId4" Type="http://schemas.openxmlformats.org/officeDocument/2006/relationships/image" Target="../media/image28.PNG"/></Relationships>
</file>

<file path=ppt/slides/_rels/slide8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7.xml"/><Relationship Id="rId1" Type="http://schemas.openxmlformats.org/officeDocument/2006/relationships/slideLayout" Target="../slideLayouts/slideLayout24.xml"/><Relationship Id="rId4" Type="http://schemas.openxmlformats.org/officeDocument/2006/relationships/image" Target="../media/image30.PNG"/></Relationships>
</file>

<file path=ppt/slides/_rels/slide8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1.xml"/><Relationship Id="rId1" Type="http://schemas.openxmlformats.org/officeDocument/2006/relationships/slideLayout" Target="../slideLayouts/slideLayout24.xml"/><Relationship Id="rId4" Type="http://schemas.openxmlformats.org/officeDocument/2006/relationships/image" Target="../media/image34.PNG"/></Relationships>
</file>

<file path=ppt/slides/_rels/slide9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2.xml"/><Relationship Id="rId1" Type="http://schemas.openxmlformats.org/officeDocument/2006/relationships/slideLayout" Target="../slideLayouts/slideLayout24.xml"/><Relationship Id="rId4" Type="http://schemas.openxmlformats.org/officeDocument/2006/relationships/image" Target="../media/image36.PNG"/></Relationships>
</file>

<file path=ppt/slides/_rels/slide9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3.xml"/><Relationship Id="rId1" Type="http://schemas.openxmlformats.org/officeDocument/2006/relationships/slideLayout" Target="../slideLayouts/slideLayout24.xml"/><Relationship Id="rId4" Type="http://schemas.openxmlformats.org/officeDocument/2006/relationships/image" Target="../media/image38.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5.xml"/><Relationship Id="rId1" Type="http://schemas.openxmlformats.org/officeDocument/2006/relationships/slideLayout" Target="../slideLayouts/slideLayout24.xml"/><Relationship Id="rId4" Type="http://schemas.openxmlformats.org/officeDocument/2006/relationships/image" Target="../media/image40.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066694" y="1213800"/>
            <a:ext cx="8451227" cy="2208942"/>
          </a:xfrm>
        </p:spPr>
        <p:txBody>
          <a:bodyPr/>
          <a:lstStyle/>
          <a:p>
            <a:r>
              <a:rPr lang="en-US" altLang="zh-TW" sz="4000" dirty="0" smtClean="0">
                <a:latin typeface="Times New Roman" panose="02020603050405020304" pitchFamily="18" charset="0"/>
                <a:cs typeface="Times New Roman" panose="02020603050405020304" pitchFamily="18" charset="0"/>
              </a:rPr>
              <a:t>Experimental </a:t>
            </a:r>
            <a:r>
              <a:rPr lang="en-US" altLang="zh-TW" sz="4000" dirty="0">
                <a:latin typeface="Times New Roman" panose="02020603050405020304" pitchFamily="18" charset="0"/>
                <a:cs typeface="Times New Roman" panose="02020603050405020304" pitchFamily="18" charset="0"/>
              </a:rPr>
              <a:t>and Analytical </a:t>
            </a:r>
            <a:r>
              <a:rPr lang="en-US" altLang="zh-TW" sz="4000" dirty="0" smtClean="0">
                <a:latin typeface="Times New Roman" panose="02020603050405020304" pitchFamily="18" charset="0"/>
                <a:cs typeface="Times New Roman" panose="02020603050405020304" pitchFamily="18" charset="0"/>
              </a:rPr>
              <a:t>Analysis</a:t>
            </a:r>
            <a:r>
              <a:rPr lang="zh-TW" altLang="en-US" sz="4000" dirty="0" smtClean="0">
                <a:latin typeface="Times New Roman" panose="02020603050405020304" pitchFamily="18" charset="0"/>
                <a:cs typeface="Times New Roman" panose="02020603050405020304" pitchFamily="18" charset="0"/>
              </a:rPr>
              <a:t> </a:t>
            </a:r>
            <a:r>
              <a:rPr lang="en-US" altLang="zh-TW" sz="4000" dirty="0" smtClean="0">
                <a:latin typeface="Times New Roman" panose="02020603050405020304" pitchFamily="18" charset="0"/>
                <a:cs typeface="Times New Roman" panose="02020603050405020304" pitchFamily="18" charset="0"/>
              </a:rPr>
              <a:t>of </a:t>
            </a:r>
            <a:r>
              <a:rPr lang="en-US" altLang="zh-TW" sz="4000" dirty="0">
                <a:latin typeface="Times New Roman" panose="02020603050405020304" pitchFamily="18" charset="0"/>
                <a:cs typeface="Times New Roman" panose="02020603050405020304" pitchFamily="18" charset="0"/>
              </a:rPr>
              <a:t>a Virtualized Network Function</a:t>
            </a:r>
            <a:endParaRPr lang="zh-TW" altLang="en-US" sz="4000" dirty="0">
              <a:latin typeface="Times New Roman" panose="02020603050405020304" pitchFamily="18" charset="0"/>
              <a:cs typeface="Times New Roman" panose="02020603050405020304" pitchFamily="18" charset="0"/>
            </a:endParaRPr>
          </a:p>
        </p:txBody>
      </p:sp>
      <p:sp>
        <p:nvSpPr>
          <p:cNvPr id="3" name="副標題 2"/>
          <p:cNvSpPr>
            <a:spLocks noGrp="1"/>
          </p:cNvSpPr>
          <p:nvPr>
            <p:ph type="subTitle" idx="1"/>
          </p:nvPr>
        </p:nvSpPr>
        <p:spPr>
          <a:xfrm>
            <a:off x="3098144" y="3435258"/>
            <a:ext cx="6908885" cy="2246351"/>
          </a:xfrm>
        </p:spPr>
        <p:txBody>
          <a:bodyPr/>
          <a:lstStyle/>
          <a:p>
            <a:r>
              <a:rPr lang="en-US" altLang="zh-TW" sz="2000" dirty="0" err="1" smtClean="0">
                <a:solidFill>
                  <a:schemeClr val="tx1"/>
                </a:solidFill>
                <a:latin typeface="Times New Roman" panose="02020603050405020304" pitchFamily="18" charset="0"/>
                <a:cs typeface="Times New Roman" panose="02020603050405020304" pitchFamily="18" charset="0"/>
              </a:rPr>
              <a:t>Mousa</a:t>
            </a:r>
            <a:r>
              <a:rPr lang="en-US" altLang="zh-TW" sz="2000" dirty="0" smtClean="0">
                <a:solidFill>
                  <a:schemeClr val="tx1"/>
                </a:solidFill>
                <a:latin typeface="Times New Roman" panose="02020603050405020304" pitchFamily="18" charset="0"/>
                <a:cs typeface="Times New Roman" panose="02020603050405020304" pitchFamily="18" charset="0"/>
              </a:rPr>
              <a:t> </a:t>
            </a:r>
            <a:r>
              <a:rPr lang="en-US" altLang="zh-TW" sz="2000" dirty="0" err="1">
                <a:solidFill>
                  <a:schemeClr val="tx1"/>
                </a:solidFill>
                <a:latin typeface="Times New Roman" panose="02020603050405020304" pitchFamily="18" charset="0"/>
                <a:cs typeface="Times New Roman" panose="02020603050405020304" pitchFamily="18" charset="0"/>
              </a:rPr>
              <a:t>Ryad</a:t>
            </a:r>
            <a:r>
              <a:rPr lang="en-US" altLang="zh-TW" sz="2000" dirty="0">
                <a:solidFill>
                  <a:schemeClr val="tx1"/>
                </a:solidFill>
                <a:latin typeface="Times New Roman" panose="02020603050405020304" pitchFamily="18" charset="0"/>
                <a:cs typeface="Times New Roman" panose="02020603050405020304" pitchFamily="18" charset="0"/>
              </a:rPr>
              <a:t> Al </a:t>
            </a:r>
            <a:r>
              <a:rPr lang="en-US" altLang="zh-TW" sz="2000" dirty="0" err="1" smtClean="0">
                <a:solidFill>
                  <a:schemeClr val="tx1"/>
                </a:solidFill>
                <a:latin typeface="Times New Roman" panose="02020603050405020304" pitchFamily="18" charset="0"/>
                <a:cs typeface="Times New Roman" panose="02020603050405020304" pitchFamily="18" charset="0"/>
              </a:rPr>
              <a:t>Naser</a:t>
            </a:r>
            <a:endParaRPr lang="en-US" altLang="zh-TW" sz="2000" dirty="0" smtClean="0">
              <a:solidFill>
                <a:schemeClr val="tx1"/>
              </a:solidFill>
              <a:latin typeface="Times New Roman" panose="02020603050405020304" pitchFamily="18" charset="0"/>
              <a:cs typeface="Times New Roman" panose="02020603050405020304" pitchFamily="18" charset="0"/>
            </a:endParaRPr>
          </a:p>
          <a:p>
            <a:r>
              <a:rPr lang="en-US" altLang="zh-TW" sz="2000" dirty="0">
                <a:solidFill>
                  <a:schemeClr val="tx1"/>
                </a:solidFill>
                <a:latin typeface="Times New Roman" panose="02020603050405020304" pitchFamily="18" charset="0"/>
                <a:cs typeface="Times New Roman" panose="02020603050405020304" pitchFamily="18" charset="0"/>
              </a:rPr>
              <a:t>Supervisor: </a:t>
            </a:r>
            <a:r>
              <a:rPr lang="en-US" altLang="zh-TW" sz="2000" dirty="0" err="1">
                <a:solidFill>
                  <a:schemeClr val="tx1"/>
                </a:solidFill>
                <a:latin typeface="Times New Roman" panose="02020603050405020304" pitchFamily="18" charset="0"/>
                <a:cs typeface="Times New Roman" panose="02020603050405020304" pitchFamily="18" charset="0"/>
              </a:rPr>
              <a:t>Yuming</a:t>
            </a:r>
            <a:r>
              <a:rPr lang="en-US" altLang="zh-TW" sz="2000" dirty="0">
                <a:solidFill>
                  <a:schemeClr val="tx1"/>
                </a:solidFill>
                <a:latin typeface="Times New Roman" panose="02020603050405020304" pitchFamily="18" charset="0"/>
                <a:cs typeface="Times New Roman" panose="02020603050405020304" pitchFamily="18" charset="0"/>
              </a:rPr>
              <a:t> Jiang, </a:t>
            </a:r>
            <a:r>
              <a:rPr lang="en-US" altLang="zh-TW" sz="2000" dirty="0" err="1">
                <a:solidFill>
                  <a:schemeClr val="tx1"/>
                </a:solidFill>
                <a:latin typeface="Times New Roman" panose="02020603050405020304" pitchFamily="18" charset="0"/>
                <a:cs typeface="Times New Roman" panose="02020603050405020304" pitchFamily="18" charset="0"/>
              </a:rPr>
              <a:t>Besmir</a:t>
            </a:r>
            <a:r>
              <a:rPr lang="en-US" altLang="zh-TW" sz="2000" dirty="0">
                <a:solidFill>
                  <a:schemeClr val="tx1"/>
                </a:solidFill>
                <a:latin typeface="Times New Roman" panose="02020603050405020304" pitchFamily="18" charset="0"/>
                <a:cs typeface="Times New Roman" panose="02020603050405020304" pitchFamily="18" charset="0"/>
              </a:rPr>
              <a:t> </a:t>
            </a:r>
            <a:r>
              <a:rPr lang="en-US" altLang="zh-TW" sz="2000" dirty="0" err="1">
                <a:solidFill>
                  <a:schemeClr val="tx1"/>
                </a:solidFill>
                <a:latin typeface="Times New Roman" panose="02020603050405020304" pitchFamily="18" charset="0"/>
                <a:cs typeface="Times New Roman" panose="02020603050405020304" pitchFamily="18" charset="0"/>
              </a:rPr>
              <a:t>Tola</a:t>
            </a:r>
            <a:endParaRPr lang="en-US" altLang="zh-TW" sz="2000" dirty="0" smtClean="0">
              <a:solidFill>
                <a:schemeClr val="tx1"/>
              </a:solidFill>
              <a:latin typeface="Times New Roman" panose="02020603050405020304" pitchFamily="18" charset="0"/>
              <a:cs typeface="Times New Roman" panose="02020603050405020304" pitchFamily="18" charset="0"/>
            </a:endParaRPr>
          </a:p>
          <a:p>
            <a:endParaRPr lang="en-US" altLang="zh-TW" sz="1800" dirty="0" smtClean="0">
              <a:solidFill>
                <a:schemeClr val="tx1"/>
              </a:solidFill>
              <a:latin typeface="Times New Roman" panose="02020603050405020304" pitchFamily="18" charset="0"/>
              <a:cs typeface="Times New Roman" panose="02020603050405020304" pitchFamily="18" charset="0"/>
            </a:endParaRPr>
          </a:p>
          <a:p>
            <a:r>
              <a:rPr lang="en-US" altLang="zh-TW" sz="1800" dirty="0">
                <a:solidFill>
                  <a:schemeClr val="tx1"/>
                </a:solidFill>
                <a:latin typeface="Times New Roman" panose="02020603050405020304" pitchFamily="18" charset="0"/>
                <a:cs typeface="Times New Roman" panose="02020603050405020304" pitchFamily="18" charset="0"/>
              </a:rPr>
              <a:t>Master’s thesis in Communication </a:t>
            </a:r>
            <a:r>
              <a:rPr lang="en-US" altLang="zh-TW" sz="1800" dirty="0" smtClean="0">
                <a:solidFill>
                  <a:schemeClr val="tx1"/>
                </a:solidFill>
                <a:latin typeface="Times New Roman" panose="02020603050405020304" pitchFamily="18" charset="0"/>
                <a:cs typeface="Times New Roman" panose="02020603050405020304" pitchFamily="18" charset="0"/>
              </a:rPr>
              <a:t>Technology</a:t>
            </a:r>
          </a:p>
          <a:p>
            <a:r>
              <a:rPr lang="en-US" altLang="zh-TW" sz="1800" dirty="0">
                <a:solidFill>
                  <a:schemeClr val="tx1"/>
                </a:solidFill>
                <a:latin typeface="Times New Roman" panose="02020603050405020304" pitchFamily="18" charset="0"/>
                <a:cs typeface="Times New Roman" panose="02020603050405020304" pitchFamily="18" charset="0"/>
              </a:rPr>
              <a:t>June 2019</a:t>
            </a:r>
            <a:endParaRPr lang="en-US" altLang="zh-TW" sz="18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2734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the </a:t>
            </a:r>
            <a:r>
              <a:rPr lang="en-US" altLang="zh-TW" sz="2800" dirty="0">
                <a:solidFill>
                  <a:srgbClr val="FF0000"/>
                </a:solidFill>
                <a:latin typeface="Times New Roman" panose="02020603050405020304" pitchFamily="18" charset="0"/>
                <a:cs typeface="Times New Roman" panose="02020603050405020304" pitchFamily="18" charset="0"/>
              </a:rPr>
              <a:t>NFV MANO </a:t>
            </a:r>
            <a:r>
              <a:rPr lang="en-US" altLang="zh-TW" sz="2800" dirty="0">
                <a:latin typeface="Times New Roman" panose="02020603050405020304" pitchFamily="18" charset="0"/>
                <a:cs typeface="Times New Roman" panose="02020603050405020304" pitchFamily="18" charset="0"/>
              </a:rPr>
              <a:t>functional block consists of the following parts:</a:t>
            </a:r>
          </a:p>
          <a:p>
            <a:pPr marL="514350" indent="-514350">
              <a:buFont typeface="+mj-lt"/>
              <a:buAutoNum type="arabicPeriod"/>
            </a:pPr>
            <a:r>
              <a:rPr lang="en-US" altLang="zh-TW" sz="2800" dirty="0">
                <a:latin typeface="Times New Roman" panose="02020603050405020304" pitchFamily="18" charset="0"/>
                <a:cs typeface="Times New Roman" panose="02020603050405020304" pitchFamily="18" charset="0"/>
              </a:rPr>
              <a:t>Virtualized Infrastructure Manager (VIM): is used to manage and monitor the connections of VNFs with the available resources.</a:t>
            </a:r>
          </a:p>
          <a:p>
            <a:pPr marL="514350" indent="-514350">
              <a:buFont typeface="+mj-lt"/>
              <a:buAutoNum type="arabicPeriod"/>
            </a:pPr>
            <a:r>
              <a:rPr lang="en-US" altLang="zh-TW" sz="2800" dirty="0">
                <a:latin typeface="Times New Roman" panose="02020603050405020304" pitchFamily="18" charset="0"/>
                <a:cs typeface="Times New Roman" panose="02020603050405020304" pitchFamily="18" charset="0"/>
              </a:rPr>
              <a:t> VNF Manager (VNFM): is in charge of the VNF lifecycle. It initializes, updates, scales, and terminates VNF instances.</a:t>
            </a:r>
          </a:p>
          <a:p>
            <a:pPr marL="514350" indent="-514350">
              <a:buFont typeface="+mj-lt"/>
              <a:buAutoNum type="arabicPeriod"/>
            </a:pPr>
            <a:r>
              <a:rPr lang="en-US" altLang="zh-TW" sz="2800" dirty="0">
                <a:latin typeface="Times New Roman" panose="02020603050405020304" pitchFamily="18" charset="0"/>
                <a:cs typeface="Times New Roman" panose="02020603050405020304" pitchFamily="18" charset="0"/>
              </a:rPr>
              <a:t> NFV Orchestrator (NFVO): is responsible for the network services lifecycle</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the </a:t>
            </a:r>
            <a:r>
              <a:rPr lang="en-US" altLang="zh-TW" sz="2800" dirty="0">
                <a:solidFill>
                  <a:srgbClr val="FF0000"/>
                </a:solidFill>
                <a:latin typeface="Times New Roman" panose="02020603050405020304" pitchFamily="18" charset="0"/>
                <a:cs typeface="Times New Roman" panose="02020603050405020304" pitchFamily="18" charset="0"/>
              </a:rPr>
              <a:t>OSS/BSS</a:t>
            </a:r>
            <a:r>
              <a:rPr lang="en-US" altLang="zh-TW" sz="2800" dirty="0">
                <a:latin typeface="Times New Roman" panose="02020603050405020304" pitchFamily="18" charset="0"/>
                <a:cs typeface="Times New Roman" panose="02020603050405020304" pitchFamily="18" charset="0"/>
              </a:rPr>
              <a:t> performs billing, fault, element, configuration, and operations management.</a:t>
            </a:r>
            <a:endParaRPr lang="zh-TW" altLang="en-US" sz="2800" dirty="0">
              <a:latin typeface="Times New Roman" panose="02020603050405020304" pitchFamily="18" charset="0"/>
              <a:cs typeface="Times New Roman" panose="02020603050405020304" pitchFamily="18" charset="0"/>
            </a:endParaRPr>
          </a:p>
          <a:p>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10</a:t>
            </a:fld>
            <a:endParaRPr lang="en-US" altLang="zh-TW"/>
          </a:p>
        </p:txBody>
      </p:sp>
    </p:spTree>
    <p:extLst>
      <p:ext uri="{BB962C8B-B14F-4D97-AF65-F5344CB8AC3E}">
        <p14:creationId xmlns:p14="http://schemas.microsoft.com/office/powerpoint/2010/main" val="49793004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b="1" dirty="0" smtClean="0">
                <a:latin typeface="Times New Roman" panose="02020603050405020304" pitchFamily="18" charset="0"/>
                <a:cs typeface="Times New Roman" panose="02020603050405020304" pitchFamily="18" charset="0"/>
              </a:rPr>
              <a:t>VMs</a:t>
            </a:r>
          </a:p>
          <a:p>
            <a:r>
              <a:rPr lang="en-US" altLang="zh-TW" sz="2800" dirty="0">
                <a:latin typeface="Times New Roman" panose="02020603050405020304" pitchFamily="18" charset="0"/>
                <a:cs typeface="Times New Roman" panose="02020603050405020304" pitchFamily="18" charset="0"/>
              </a:rPr>
              <a:t>Figure 4.8 shows the relative error between the</a:t>
            </a: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experimental and analytical results</a:t>
            </a: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for M/M/1 and M/G/1.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a:latin typeface="Times New Roman" panose="02020603050405020304" pitchFamily="18" charset="0"/>
                <a:cs typeface="Times New Roman" panose="02020603050405020304" pitchFamily="18" charset="0"/>
              </a:rPr>
              <a:t>We have three values of the arrival rate fulfill the </a:t>
            </a:r>
            <a:r>
              <a:rPr lang="en-US" altLang="zh-TW" sz="2800" dirty="0" smtClean="0">
                <a:latin typeface="Times New Roman" panose="02020603050405020304" pitchFamily="18" charset="0"/>
                <a:cs typeface="Times New Roman" panose="02020603050405020304" pitchFamily="18" charset="0"/>
              </a:rPr>
              <a:t>stability</a:t>
            </a: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condition </a:t>
            </a:r>
            <a:r>
              <a:rPr lang="en-US" altLang="zh-TW" sz="2800" dirty="0">
                <a:latin typeface="Times New Roman" panose="02020603050405020304" pitchFamily="18" charset="0"/>
                <a:cs typeface="Times New Roman" panose="02020603050405020304" pitchFamily="18" charset="0"/>
              </a:rPr>
              <a:t>where ρ &lt; 1. M/M/1 seems to provide appropriate results until 50 </a:t>
            </a:r>
            <a:r>
              <a:rPr lang="en-US" altLang="zh-TW" sz="2800" dirty="0" err="1">
                <a:latin typeface="Times New Roman" panose="02020603050405020304" pitchFamily="18" charset="0"/>
                <a:cs typeface="Times New Roman" panose="02020603050405020304" pitchFamily="18" charset="0"/>
              </a:rPr>
              <a:t>Reg</a:t>
            </a:r>
            <a:r>
              <a:rPr lang="en-US" altLang="zh-TW" sz="2800" dirty="0">
                <a:latin typeface="Times New Roman" panose="02020603050405020304" pitchFamily="18" charset="0"/>
                <a:cs typeface="Times New Roman" panose="02020603050405020304" pitchFamily="18" charset="0"/>
              </a:rPr>
              <a:t>/sec</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On the contrary, M/G/1&amp; G/G/1 outputs a better relative error starting from 5.19 % when the arrival </a:t>
            </a:r>
            <a:r>
              <a:rPr lang="en-US" altLang="zh-TW" sz="2800" dirty="0" smtClean="0">
                <a:latin typeface="Times New Roman" panose="02020603050405020304" pitchFamily="18" charset="0"/>
                <a:cs typeface="Times New Roman" panose="02020603050405020304" pitchFamily="18" charset="0"/>
              </a:rPr>
              <a:t>rate</a:t>
            </a: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is </a:t>
            </a:r>
            <a:r>
              <a:rPr lang="en-US" altLang="zh-TW" sz="2800" dirty="0">
                <a:latin typeface="Times New Roman" panose="02020603050405020304" pitchFamily="18" charset="0"/>
                <a:cs typeface="Times New Roman" panose="02020603050405020304" pitchFamily="18" charset="0"/>
              </a:rPr>
              <a:t>20 Registers per second, and ends at 8.39 % at the maximum value of arrival rate</a:t>
            </a:r>
            <a:r>
              <a:rPr lang="en-US" altLang="zh-TW" sz="2800" dirty="0" smtClean="0">
                <a:latin typeface="Times New Roman" panose="02020603050405020304" pitchFamily="18" charset="0"/>
                <a:cs typeface="Times New Roman" panose="02020603050405020304" pitchFamily="18" charset="0"/>
              </a:rPr>
              <a:t>.</a:t>
            </a: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The </a:t>
            </a:r>
            <a:r>
              <a:rPr lang="en-US" altLang="zh-TW" sz="2800" dirty="0">
                <a:latin typeface="Times New Roman" panose="02020603050405020304" pitchFamily="18" charset="0"/>
                <a:cs typeface="Times New Roman" panose="02020603050405020304" pitchFamily="18" charset="0"/>
              </a:rPr>
              <a:t>relative error of M/G/1 &amp; G/G/1 over the all values of arrival rates did</a:t>
            </a: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not</a:t>
            </a: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exceed 10 %. </a:t>
            </a:r>
            <a:br>
              <a:rPr lang="en-US" altLang="zh-TW" sz="2800" dirty="0">
                <a:latin typeface="Times New Roman" panose="02020603050405020304" pitchFamily="18" charset="0"/>
                <a:cs typeface="Times New Roman" panose="02020603050405020304" pitchFamily="18" charset="0"/>
              </a:rPr>
            </a:br>
            <a:r>
              <a:rPr lang="en-US" altLang="zh-TW" sz="2800" dirty="0">
                <a:latin typeface="Times New Roman" panose="02020603050405020304" pitchFamily="18" charset="0"/>
                <a:cs typeface="Times New Roman" panose="02020603050405020304" pitchFamily="18" charset="0"/>
              </a:rPr>
              <a:t/>
            </a:r>
            <a:br>
              <a:rPr lang="en-US" altLang="zh-TW" sz="2800" dirty="0">
                <a:latin typeface="Times New Roman" panose="02020603050405020304" pitchFamily="18" charset="0"/>
                <a:cs typeface="Times New Roman" panose="02020603050405020304" pitchFamily="18" charset="0"/>
              </a:rPr>
            </a:br>
            <a:r>
              <a:rPr lang="en-US" altLang="zh-TW" sz="2800" dirty="0">
                <a:latin typeface="Times New Roman" panose="02020603050405020304" pitchFamily="18" charset="0"/>
                <a:cs typeface="Times New Roman" panose="02020603050405020304" pitchFamily="18" charset="0"/>
              </a:rPr>
              <a:t/>
            </a:r>
            <a:br>
              <a:rPr lang="en-US" altLang="zh-TW" sz="2800" dirty="0">
                <a:latin typeface="Times New Roman" panose="02020603050405020304" pitchFamily="18" charset="0"/>
                <a:cs typeface="Times New Roman" panose="02020603050405020304" pitchFamily="18" charset="0"/>
              </a:rPr>
            </a:br>
            <a:endParaRPr lang="en-US" altLang="zh-TW" sz="2800" dirty="0">
              <a:latin typeface="Times New Roman" panose="02020603050405020304" pitchFamily="18" charset="0"/>
              <a:cs typeface="Times New Roman" panose="02020603050405020304" pitchFamily="18" charset="0"/>
            </a:endParaRP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100</a:t>
            </a:fld>
            <a:endParaRPr lang="en-US" altLang="zh-TW" dirty="0"/>
          </a:p>
        </p:txBody>
      </p:sp>
    </p:spTree>
    <p:extLst>
      <p:ext uri="{BB962C8B-B14F-4D97-AF65-F5344CB8AC3E}">
        <p14:creationId xmlns:p14="http://schemas.microsoft.com/office/powerpoint/2010/main" val="41262491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54756" y="1752768"/>
            <a:ext cx="8079288" cy="4603583"/>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101</a:t>
            </a:fld>
            <a:endParaRPr lang="en-US" altLang="zh-TW"/>
          </a:p>
        </p:txBody>
      </p:sp>
    </p:spTree>
    <p:extLst>
      <p:ext uri="{BB962C8B-B14F-4D97-AF65-F5344CB8AC3E}">
        <p14:creationId xmlns:p14="http://schemas.microsoft.com/office/powerpoint/2010/main" val="402183585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Therefore, </a:t>
            </a:r>
            <a:r>
              <a:rPr lang="en-US" altLang="zh-TW" sz="2800" dirty="0">
                <a:solidFill>
                  <a:srgbClr val="FF0000"/>
                </a:solidFill>
                <a:latin typeface="Times New Roman" panose="02020603050405020304" pitchFamily="18" charset="0"/>
                <a:cs typeface="Times New Roman" panose="02020603050405020304" pitchFamily="18" charset="0"/>
              </a:rPr>
              <a:t>M/G/1 &amp; G/G/1 </a:t>
            </a:r>
            <a:r>
              <a:rPr lang="en-US" altLang="zh-TW" sz="2800" dirty="0">
                <a:latin typeface="Times New Roman" panose="02020603050405020304" pitchFamily="18" charset="0"/>
                <a:cs typeface="Times New Roman" panose="02020603050405020304" pitchFamily="18" charset="0"/>
              </a:rPr>
              <a:t>is a valid method to model the subscriber registration process of </a:t>
            </a:r>
            <a:r>
              <a:rPr lang="en-US" altLang="zh-TW" sz="2800" dirty="0" err="1">
                <a:latin typeface="Times New Roman" panose="02020603050405020304" pitchFamily="18" charset="0"/>
                <a:cs typeface="Times New Roman" panose="02020603050405020304" pitchFamily="18" charset="0"/>
              </a:rPr>
              <a:t>ClearWater</a:t>
            </a:r>
            <a:r>
              <a:rPr lang="en-US" altLang="zh-TW" sz="2800" dirty="0">
                <a:latin typeface="Times New Roman" panose="02020603050405020304" pitchFamily="18" charset="0"/>
                <a:cs typeface="Times New Roman" panose="02020603050405020304" pitchFamily="18" charset="0"/>
              </a:rPr>
              <a:t> deployed on VMs, and it provides a </a:t>
            </a:r>
            <a:r>
              <a:rPr lang="en-US" altLang="zh-TW" sz="2800" dirty="0">
                <a:solidFill>
                  <a:srgbClr val="FF0000"/>
                </a:solidFill>
                <a:latin typeface="Times New Roman" panose="02020603050405020304" pitchFamily="18" charset="0"/>
                <a:cs typeface="Times New Roman" panose="02020603050405020304" pitchFamily="18" charset="0"/>
              </a:rPr>
              <a:t>minimal relative error</a:t>
            </a:r>
            <a:r>
              <a:rPr lang="en-US" altLang="zh-TW" sz="2800" dirty="0">
                <a:latin typeface="Times New Roman" panose="02020603050405020304" pitchFamily="18" charset="0"/>
                <a:cs typeface="Times New Roman" panose="02020603050405020304" pitchFamily="18" charset="0"/>
              </a:rPr>
              <a:t>. </a:t>
            </a:r>
          </a:p>
          <a:p>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solidFill>
                  <a:srgbClr val="FF0000"/>
                </a:solidFill>
                <a:latin typeface="Times New Roman" panose="02020603050405020304" pitchFamily="18" charset="0"/>
                <a:cs typeface="Times New Roman" panose="02020603050405020304" pitchFamily="18" charset="0"/>
              </a:rPr>
              <a:t>M/M/1</a:t>
            </a:r>
            <a:r>
              <a:rPr lang="en-US" altLang="zh-TW" sz="2800" dirty="0" smtClean="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might be used if the queue utilization is </a:t>
            </a:r>
            <a:r>
              <a:rPr lang="en-US" altLang="zh-TW" sz="2800" dirty="0">
                <a:solidFill>
                  <a:srgbClr val="FF0000"/>
                </a:solidFill>
                <a:latin typeface="Times New Roman" panose="02020603050405020304" pitchFamily="18" charset="0"/>
                <a:cs typeface="Times New Roman" panose="02020603050405020304" pitchFamily="18" charset="0"/>
              </a:rPr>
              <a:t>around half</a:t>
            </a:r>
            <a:r>
              <a:rPr lang="en-US" altLang="zh-TW" sz="2800" dirty="0">
                <a:latin typeface="Times New Roman" panose="02020603050405020304" pitchFamily="18" charset="0"/>
                <a:cs typeface="Times New Roman" panose="02020603050405020304" pitchFamily="18" charset="0"/>
              </a:rPr>
              <a:t>.</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102</a:t>
            </a:fld>
            <a:endParaRPr lang="en-US" altLang="zh-TW"/>
          </a:p>
        </p:txBody>
      </p:sp>
    </p:spTree>
    <p:extLst>
      <p:ext uri="{BB962C8B-B14F-4D97-AF65-F5344CB8AC3E}">
        <p14:creationId xmlns:p14="http://schemas.microsoft.com/office/powerpoint/2010/main" val="16579466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b="1" dirty="0">
                <a:latin typeface="Times New Roman" panose="02020603050405020304" pitchFamily="18" charset="0"/>
                <a:cs typeface="Times New Roman" panose="02020603050405020304" pitchFamily="18" charset="0"/>
              </a:rPr>
              <a:t>Docker </a:t>
            </a:r>
            <a:r>
              <a:rPr lang="en-US" altLang="zh-TW" sz="2800" b="1" dirty="0" smtClean="0">
                <a:latin typeface="Times New Roman" panose="02020603050405020304" pitchFamily="18" charset="0"/>
                <a:cs typeface="Times New Roman" panose="02020603050405020304" pitchFamily="18" charset="0"/>
              </a:rPr>
              <a:t>containers</a:t>
            </a:r>
          </a:p>
          <a:p>
            <a:r>
              <a:rPr lang="en-US" altLang="zh-TW" sz="2800" dirty="0">
                <a:latin typeface="Times New Roman" panose="02020603050405020304" pitchFamily="18" charset="0"/>
                <a:cs typeface="Times New Roman" panose="02020603050405020304" pitchFamily="18" charset="0"/>
              </a:rPr>
              <a:t>Figure 4.9 shows the relative error between the experimental and analytical results for M/M/1 and M/G/1 &amp; G/G/1.</a:t>
            </a:r>
          </a:p>
          <a:p>
            <a:r>
              <a:rPr lang="en-US" altLang="zh-TW" sz="2800" dirty="0">
                <a:latin typeface="Times New Roman" panose="02020603050405020304" pitchFamily="18" charset="0"/>
                <a:cs typeface="Times New Roman" panose="02020603050405020304" pitchFamily="18" charset="0"/>
              </a:rPr>
              <a:t>With regard to M/M/1, the relative error starts from around 5.53% and ends at 49.78%. Therefore, M/M/1 outputs adequate results until 50 Registers per second. </a:t>
            </a:r>
          </a:p>
          <a:p>
            <a:r>
              <a:rPr lang="en-US" altLang="zh-TW" sz="2800" dirty="0">
                <a:latin typeface="Times New Roman" panose="02020603050405020304" pitchFamily="18" charset="0"/>
                <a:cs typeface="Times New Roman" panose="02020603050405020304" pitchFamily="18" charset="0"/>
              </a:rPr>
              <a:t>The M/G/1 combined with G/G/1 relative error starts from 11.83 %, and it fluctuates reaching a 0.29 % at the end.</a:t>
            </a:r>
          </a:p>
          <a:p>
            <a:endParaRPr lang="zh-TW" altLang="en-US" sz="2800" b="1"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103</a:t>
            </a:fld>
            <a:endParaRPr lang="en-US" altLang="zh-TW"/>
          </a:p>
        </p:txBody>
      </p:sp>
    </p:spTree>
    <p:extLst>
      <p:ext uri="{BB962C8B-B14F-4D97-AF65-F5344CB8AC3E}">
        <p14:creationId xmlns:p14="http://schemas.microsoft.com/office/powerpoint/2010/main" val="230075951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8438" y="1774920"/>
            <a:ext cx="7991924" cy="4581431"/>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104</a:t>
            </a:fld>
            <a:endParaRPr lang="en-US" altLang="zh-TW"/>
          </a:p>
        </p:txBody>
      </p:sp>
    </p:spTree>
    <p:extLst>
      <p:ext uri="{BB962C8B-B14F-4D97-AF65-F5344CB8AC3E}">
        <p14:creationId xmlns:p14="http://schemas.microsoft.com/office/powerpoint/2010/main" val="402751478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Hence, </a:t>
            </a:r>
            <a:r>
              <a:rPr lang="en-US" altLang="zh-TW" sz="2800" dirty="0">
                <a:solidFill>
                  <a:srgbClr val="FF0000"/>
                </a:solidFill>
                <a:latin typeface="Times New Roman" panose="02020603050405020304" pitchFamily="18" charset="0"/>
                <a:cs typeface="Times New Roman" panose="02020603050405020304" pitchFamily="18" charset="0"/>
              </a:rPr>
              <a:t>M/G/1 &amp; G/G/1 </a:t>
            </a:r>
            <a:r>
              <a:rPr lang="en-US" altLang="zh-TW" sz="2800" dirty="0">
                <a:latin typeface="Times New Roman" panose="02020603050405020304" pitchFamily="18" charset="0"/>
                <a:cs typeface="Times New Roman" panose="02020603050405020304" pitchFamily="18" charset="0"/>
              </a:rPr>
              <a:t>is a </a:t>
            </a:r>
            <a:r>
              <a:rPr lang="en-US" altLang="zh-TW" sz="2800" dirty="0">
                <a:solidFill>
                  <a:srgbClr val="FF0000"/>
                </a:solidFill>
                <a:latin typeface="Times New Roman" panose="02020603050405020304" pitchFamily="18" charset="0"/>
                <a:cs typeface="Times New Roman" panose="02020603050405020304" pitchFamily="18" charset="0"/>
              </a:rPr>
              <a:t>sufficient method</a:t>
            </a:r>
            <a:r>
              <a:rPr lang="en-US" altLang="zh-TW" sz="2800" dirty="0">
                <a:latin typeface="Times New Roman" panose="02020603050405020304" pitchFamily="18" charset="0"/>
                <a:cs typeface="Times New Roman" panose="02020603050405020304" pitchFamily="18" charset="0"/>
              </a:rPr>
              <a:t> to model the studied process when </a:t>
            </a:r>
            <a:r>
              <a:rPr lang="en-US" altLang="zh-TW" sz="2800" dirty="0" err="1">
                <a:latin typeface="Times New Roman" panose="02020603050405020304" pitchFamily="18" charset="0"/>
                <a:cs typeface="Times New Roman" panose="02020603050405020304" pitchFamily="18" charset="0"/>
              </a:rPr>
              <a:t>ClearWater</a:t>
            </a:r>
            <a:r>
              <a:rPr lang="en-US" altLang="zh-TW" sz="2800" dirty="0">
                <a:latin typeface="Times New Roman" panose="02020603050405020304" pitchFamily="18" charset="0"/>
                <a:cs typeface="Times New Roman" panose="02020603050405020304" pitchFamily="18" charset="0"/>
              </a:rPr>
              <a:t> is deployed on top of </a:t>
            </a:r>
            <a:r>
              <a:rPr lang="en-US" altLang="zh-TW" sz="2800" dirty="0">
                <a:solidFill>
                  <a:srgbClr val="FF0000"/>
                </a:solidFill>
                <a:latin typeface="Times New Roman" panose="02020603050405020304" pitchFamily="18" charset="0"/>
                <a:cs typeface="Times New Roman" panose="02020603050405020304" pitchFamily="18" charset="0"/>
              </a:rPr>
              <a:t>Docker containers</a:t>
            </a:r>
            <a:r>
              <a:rPr lang="en-US" altLang="zh-TW" sz="2800" dirty="0">
                <a:latin typeface="Times New Roman" panose="02020603050405020304" pitchFamily="18" charset="0"/>
                <a:cs typeface="Times New Roman" panose="02020603050405020304" pitchFamily="18" charset="0"/>
              </a:rPr>
              <a:t>.</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105</a:t>
            </a:fld>
            <a:endParaRPr lang="en-US" altLang="zh-TW"/>
          </a:p>
        </p:txBody>
      </p:sp>
    </p:spTree>
    <p:extLst>
      <p:ext uri="{BB962C8B-B14F-4D97-AF65-F5344CB8AC3E}">
        <p14:creationId xmlns:p14="http://schemas.microsoft.com/office/powerpoint/2010/main" val="236898593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b="1" dirty="0">
                <a:latin typeface="Times New Roman" panose="02020603050405020304" pitchFamily="18" charset="0"/>
                <a:cs typeface="Times New Roman" panose="02020603050405020304" pitchFamily="18" charset="0"/>
              </a:rPr>
              <a:t>Service Time Distribution Fitting for M/G/1 &amp; </a:t>
            </a:r>
            <a:r>
              <a:rPr lang="en-US" altLang="zh-TW" sz="2800" b="1" dirty="0" smtClean="0">
                <a:latin typeface="Times New Roman" panose="02020603050405020304" pitchFamily="18" charset="0"/>
                <a:cs typeface="Times New Roman" panose="02020603050405020304" pitchFamily="18" charset="0"/>
              </a:rPr>
              <a:t>G/G/1</a:t>
            </a:r>
          </a:p>
          <a:p>
            <a:r>
              <a:rPr lang="en-US" altLang="zh-TW" sz="2800" dirty="0">
                <a:latin typeface="Times New Roman" panose="02020603050405020304" pitchFamily="18" charset="0"/>
                <a:cs typeface="Times New Roman" panose="02020603050405020304" pitchFamily="18" charset="0"/>
              </a:rPr>
              <a:t>As stated previously, the service time measurement was done for a sample size of one hundred times</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smtClean="0">
                <a:latin typeface="Times New Roman" panose="02020603050405020304" pitchFamily="18" charset="0"/>
                <a:cs typeface="Times New Roman" panose="02020603050405020304" pitchFamily="18" charset="0"/>
              </a:rPr>
              <a:t>Then</a:t>
            </a:r>
            <a:r>
              <a:rPr lang="en-US" altLang="zh-TW" sz="2800" dirty="0">
                <a:latin typeface="Times New Roman" panose="02020603050405020304" pitchFamily="18" charset="0"/>
                <a:cs typeface="Times New Roman" panose="02020603050405020304" pitchFamily="18" charset="0"/>
              </a:rPr>
              <a:t>, the average for each service time was calculated. We used </a:t>
            </a:r>
            <a:r>
              <a:rPr lang="en-US" altLang="zh-TW" sz="2800" dirty="0" err="1">
                <a:latin typeface="Times New Roman" panose="02020603050405020304" pitchFamily="18" charset="0"/>
                <a:cs typeface="Times New Roman" panose="02020603050405020304" pitchFamily="18" charset="0"/>
              </a:rPr>
              <a:t>Matlab</a:t>
            </a:r>
            <a:r>
              <a:rPr lang="en-US" altLang="zh-TW" sz="2800" dirty="0">
                <a:latin typeface="Times New Roman" panose="02020603050405020304" pitchFamily="18" charset="0"/>
                <a:cs typeface="Times New Roman" panose="02020603050405020304" pitchFamily="18" charset="0"/>
              </a:rPr>
              <a:t> to define the service time distribution for each component in the </a:t>
            </a:r>
            <a:r>
              <a:rPr lang="en-US" altLang="zh-TW" sz="2800" dirty="0" smtClean="0">
                <a:latin typeface="Times New Roman" panose="02020603050405020304" pitchFamily="18" charset="0"/>
                <a:cs typeface="Times New Roman" panose="02020603050405020304" pitchFamily="18" charset="0"/>
              </a:rPr>
              <a:t>signaling </a:t>
            </a:r>
            <a:r>
              <a:rPr lang="en-US" altLang="zh-TW" sz="2800" dirty="0">
                <a:latin typeface="Times New Roman" panose="02020603050405020304" pitchFamily="18" charset="0"/>
                <a:cs typeface="Times New Roman" panose="02020603050405020304" pitchFamily="18" charset="0"/>
              </a:rPr>
              <a:t>path: Bono, Sprout, and Homestead. </a:t>
            </a:r>
            <a:endParaRPr lang="en-US" altLang="zh-TW" sz="2800" dirty="0" smtClean="0">
              <a:latin typeface="Times New Roman" panose="02020603050405020304" pitchFamily="18" charset="0"/>
              <a:cs typeface="Times New Roman" panose="02020603050405020304" pitchFamily="18" charset="0"/>
            </a:endParaRPr>
          </a:p>
          <a:p>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solidFill>
                  <a:srgbClr val="FF0000"/>
                </a:solidFill>
                <a:latin typeface="Times New Roman" panose="02020603050405020304" pitchFamily="18" charset="0"/>
                <a:cs typeface="Times New Roman" panose="02020603050405020304" pitchFamily="18" charset="0"/>
              </a:rPr>
              <a:t>Distribution </a:t>
            </a:r>
            <a:r>
              <a:rPr lang="en-US" altLang="zh-TW" sz="2800" dirty="0">
                <a:solidFill>
                  <a:srgbClr val="FF0000"/>
                </a:solidFill>
                <a:latin typeface="Times New Roman" panose="02020603050405020304" pitchFamily="18" charset="0"/>
                <a:cs typeface="Times New Roman" panose="02020603050405020304" pitchFamily="18" charset="0"/>
              </a:rPr>
              <a:t>fitting </a:t>
            </a:r>
            <a:r>
              <a:rPr lang="en-US" altLang="zh-TW" sz="2800" dirty="0">
                <a:latin typeface="Times New Roman" panose="02020603050405020304" pitchFamily="18" charset="0"/>
                <a:cs typeface="Times New Roman" panose="02020603050405020304" pitchFamily="18" charset="0"/>
              </a:rPr>
              <a:t>is a process that aims to select a statistical distribution that </a:t>
            </a:r>
            <a:r>
              <a:rPr lang="en-US" altLang="zh-TW" sz="2800" dirty="0">
                <a:solidFill>
                  <a:srgbClr val="FF0000"/>
                </a:solidFill>
                <a:latin typeface="Times New Roman" panose="02020603050405020304" pitchFamily="18" charset="0"/>
                <a:cs typeface="Times New Roman" panose="02020603050405020304" pitchFamily="18" charset="0"/>
              </a:rPr>
              <a:t>best fits a set of data</a:t>
            </a:r>
            <a:r>
              <a:rPr lang="en-US" altLang="zh-TW" sz="2800" dirty="0">
                <a:latin typeface="Times New Roman" panose="02020603050405020304" pitchFamily="18" charset="0"/>
                <a:cs typeface="Times New Roman" panose="02020603050405020304" pitchFamily="18" charset="0"/>
              </a:rPr>
              <a:t>.</a:t>
            </a:r>
          </a:p>
          <a:p>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106</a:t>
            </a:fld>
            <a:endParaRPr lang="en-US" altLang="zh-TW"/>
          </a:p>
        </p:txBody>
      </p:sp>
    </p:spTree>
    <p:extLst>
      <p:ext uri="{BB962C8B-B14F-4D97-AF65-F5344CB8AC3E}">
        <p14:creationId xmlns:p14="http://schemas.microsoft.com/office/powerpoint/2010/main" val="24588510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fontAlgn="base">
              <a:spcBef>
                <a:spcPct val="0"/>
              </a:spcBef>
              <a:spcAft>
                <a:spcPct val="0"/>
              </a:spcAft>
            </a:pPr>
            <a:fld id="{985B3E77-56A1-41B9-B254-39D22574D8FF}" type="slidenum">
              <a:rPr lang="en-US" altLang="zh-TW" smtClean="0"/>
              <a:pPr fontAlgn="base">
                <a:spcBef>
                  <a:spcPct val="0"/>
                </a:spcBef>
                <a:spcAft>
                  <a:spcPct val="0"/>
                </a:spcAft>
              </a:pPr>
              <a:t>107</a:t>
            </a:fld>
            <a:endParaRPr lang="en-US" altLang="zh-TW"/>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60" y="1535414"/>
            <a:ext cx="5402227" cy="3389633"/>
          </a:xfrm>
          <a:prstGeom prst="rect">
            <a:avLst/>
          </a:prstGeom>
        </p:spPr>
      </p:pic>
      <p:pic>
        <p:nvPicPr>
          <p:cNvPr id="8" name="圖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4400" y="0"/>
            <a:ext cx="5254607" cy="3230231"/>
          </a:xfrm>
          <a:prstGeom prst="rect">
            <a:avLst/>
          </a:prstGeom>
        </p:spPr>
      </p:pic>
      <p:pic>
        <p:nvPicPr>
          <p:cNvPr id="9" name="圖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4400" y="3130689"/>
            <a:ext cx="5288450" cy="3325204"/>
          </a:xfrm>
          <a:prstGeom prst="rect">
            <a:avLst/>
          </a:prstGeom>
        </p:spPr>
      </p:pic>
    </p:spTree>
    <p:extLst>
      <p:ext uri="{BB962C8B-B14F-4D97-AF65-F5344CB8AC3E}">
        <p14:creationId xmlns:p14="http://schemas.microsoft.com/office/powerpoint/2010/main" val="42557844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However, through a closer investigation, </a:t>
            </a:r>
            <a:r>
              <a:rPr lang="en-US" altLang="zh-TW" sz="2800" dirty="0" smtClean="0">
                <a:latin typeface="Times New Roman" panose="02020603050405020304" pitchFamily="18" charset="0"/>
                <a:cs typeface="Times New Roman" panose="02020603050405020304" pitchFamily="18" charset="0"/>
              </a:rPr>
              <a:t>we</a:t>
            </a: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noticed </a:t>
            </a:r>
            <a:r>
              <a:rPr lang="en-US" altLang="zh-TW" sz="2800" dirty="0">
                <a:latin typeface="Times New Roman" panose="02020603050405020304" pitchFamily="18" charset="0"/>
                <a:cs typeface="Times New Roman" panose="02020603050405020304" pitchFamily="18" charset="0"/>
              </a:rPr>
              <a:t>that for most of fittings, the Burr Type XII distribution outperforms </a:t>
            </a:r>
            <a:r>
              <a:rPr lang="en-US" altLang="zh-TW" sz="2800" dirty="0" smtClean="0">
                <a:latin typeface="Times New Roman" panose="02020603050405020304" pitchFamily="18" charset="0"/>
                <a:cs typeface="Times New Roman" panose="02020603050405020304" pitchFamily="18" charset="0"/>
              </a:rPr>
              <a:t>the</a:t>
            </a: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other </a:t>
            </a:r>
            <a:r>
              <a:rPr lang="en-US" altLang="zh-TW" sz="2800" dirty="0">
                <a:latin typeface="Times New Roman" panose="02020603050405020304" pitchFamily="18" charset="0"/>
                <a:cs typeface="Times New Roman" panose="02020603050405020304" pitchFamily="18" charset="0"/>
              </a:rPr>
              <a:t>distributions.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The </a:t>
            </a:r>
            <a:r>
              <a:rPr lang="en-US" altLang="zh-TW" sz="2800" dirty="0">
                <a:latin typeface="Times New Roman" panose="02020603050405020304" pitchFamily="18" charset="0"/>
                <a:cs typeface="Times New Roman" panose="02020603050405020304" pitchFamily="18" charset="0"/>
              </a:rPr>
              <a:t>Burr type XII distribution is a </a:t>
            </a:r>
            <a:r>
              <a:rPr lang="en-US" altLang="zh-TW" sz="2800" dirty="0">
                <a:solidFill>
                  <a:srgbClr val="FF0000"/>
                </a:solidFill>
                <a:latin typeface="Times New Roman" panose="02020603050405020304" pitchFamily="18" charset="0"/>
                <a:cs typeface="Times New Roman" panose="02020603050405020304" pitchFamily="18" charset="0"/>
              </a:rPr>
              <a:t>three-parameter</a:t>
            </a:r>
            <a:r>
              <a:rPr lang="en-US" altLang="zh-TW" sz="2800" dirty="0">
                <a:latin typeface="Times New Roman" panose="02020603050405020304" pitchFamily="18" charset="0"/>
                <a:cs typeface="Times New Roman" panose="02020603050405020304" pitchFamily="18" charset="0"/>
              </a:rPr>
              <a:t> family </a:t>
            </a:r>
            <a:r>
              <a:rPr lang="en-US" altLang="zh-TW" sz="2800" dirty="0" smtClean="0">
                <a:latin typeface="Times New Roman" panose="02020603050405020304" pitchFamily="18" charset="0"/>
                <a:cs typeface="Times New Roman" panose="02020603050405020304" pitchFamily="18" charset="0"/>
              </a:rPr>
              <a:t>of</a:t>
            </a: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distributions </a:t>
            </a:r>
            <a:r>
              <a:rPr lang="en-US" altLang="zh-TW" sz="2800" dirty="0">
                <a:latin typeface="Times New Roman" panose="02020603050405020304" pitchFamily="18" charset="0"/>
                <a:cs typeface="Times New Roman" panose="02020603050405020304" pitchFamily="18" charset="0"/>
              </a:rPr>
              <a:t>on the positive real line. It is a very </a:t>
            </a:r>
            <a:r>
              <a:rPr lang="en-US" altLang="zh-TW" sz="2800" dirty="0">
                <a:solidFill>
                  <a:srgbClr val="FF0000"/>
                </a:solidFill>
                <a:latin typeface="Times New Roman" panose="02020603050405020304" pitchFamily="18" charset="0"/>
                <a:cs typeface="Times New Roman" panose="02020603050405020304" pitchFamily="18" charset="0"/>
              </a:rPr>
              <a:t>’flexible</a:t>
            </a:r>
            <a:r>
              <a:rPr lang="en-US" altLang="zh-TW" sz="2800" dirty="0">
                <a:latin typeface="Times New Roman" panose="02020603050405020304" pitchFamily="18" charset="0"/>
                <a:cs typeface="Times New Roman" panose="02020603050405020304" pitchFamily="18" charset="0"/>
              </a:rPr>
              <a:t>’ distribution that can fit </a:t>
            </a:r>
            <a:r>
              <a:rPr lang="en-US" altLang="zh-TW" sz="2800" dirty="0" smtClean="0">
                <a:latin typeface="Times New Roman" panose="02020603050405020304" pitchFamily="18" charset="0"/>
                <a:cs typeface="Times New Roman" panose="02020603050405020304" pitchFamily="18" charset="0"/>
              </a:rPr>
              <a:t>a</a:t>
            </a: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wide </a:t>
            </a:r>
            <a:r>
              <a:rPr lang="en-US" altLang="zh-TW" sz="2800" dirty="0">
                <a:latin typeface="Times New Roman" panose="02020603050405020304" pitchFamily="18" charset="0"/>
                <a:cs typeface="Times New Roman" panose="02020603050405020304" pitchFamily="18" charset="0"/>
              </a:rPr>
              <a:t>range of empirical data. Different values of its parameters cover a broad set </a:t>
            </a:r>
            <a:r>
              <a:rPr lang="en-US" altLang="zh-TW" sz="2800" dirty="0" smtClean="0">
                <a:latin typeface="Times New Roman" panose="02020603050405020304" pitchFamily="18" charset="0"/>
                <a:cs typeface="Times New Roman" panose="02020603050405020304" pitchFamily="18" charset="0"/>
              </a:rPr>
              <a:t>of</a:t>
            </a: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skewness </a:t>
            </a:r>
            <a:r>
              <a:rPr lang="en-US" altLang="zh-TW" sz="2800" dirty="0">
                <a:latin typeface="Times New Roman" panose="02020603050405020304" pitchFamily="18" charset="0"/>
                <a:cs typeface="Times New Roman" panose="02020603050405020304" pitchFamily="18" charset="0"/>
              </a:rPr>
              <a:t>and kurtosis.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108</a:t>
            </a:fld>
            <a:endParaRPr lang="en-US" altLang="zh-TW"/>
          </a:p>
        </p:txBody>
      </p:sp>
    </p:spTree>
    <p:extLst>
      <p:ext uri="{BB962C8B-B14F-4D97-AF65-F5344CB8AC3E}">
        <p14:creationId xmlns:p14="http://schemas.microsoft.com/office/powerpoint/2010/main" val="31913469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In addition, the plotting of the cumulative distributions gives an estimation </a:t>
            </a:r>
            <a:r>
              <a:rPr lang="en-US" altLang="zh-TW" sz="2800" dirty="0" smtClean="0">
                <a:latin typeface="Times New Roman" panose="02020603050405020304" pitchFamily="18" charset="0"/>
                <a:cs typeface="Times New Roman" panose="02020603050405020304" pitchFamily="18" charset="0"/>
              </a:rPr>
              <a:t>of the </a:t>
            </a:r>
            <a:r>
              <a:rPr lang="en-US" altLang="zh-TW" sz="2800" dirty="0">
                <a:latin typeface="Times New Roman" panose="02020603050405020304" pitchFamily="18" charset="0"/>
                <a:cs typeface="Times New Roman" panose="02020603050405020304" pitchFamily="18" charset="0"/>
              </a:rPr>
              <a:t>model </a:t>
            </a:r>
            <a:r>
              <a:rPr lang="en-US" altLang="zh-TW" sz="2800" dirty="0">
                <a:solidFill>
                  <a:srgbClr val="FF0000"/>
                </a:solidFill>
                <a:latin typeface="Times New Roman" panose="02020603050405020304" pitchFamily="18" charset="0"/>
                <a:cs typeface="Times New Roman" panose="02020603050405020304" pitchFamily="18" charset="0"/>
              </a:rPr>
              <a:t>correctness</a:t>
            </a:r>
            <a:r>
              <a:rPr lang="en-US" altLang="zh-TW" sz="2800" dirty="0">
                <a:latin typeface="Times New Roman" panose="02020603050405020304" pitchFamily="18" charset="0"/>
                <a:cs typeface="Times New Roman" panose="02020603050405020304" pitchFamily="18" charset="0"/>
              </a:rPr>
              <a:t> but in cases where </a:t>
            </a:r>
            <a:r>
              <a:rPr lang="en-US" altLang="zh-TW" sz="2800" dirty="0">
                <a:solidFill>
                  <a:srgbClr val="FF0000"/>
                </a:solidFill>
                <a:latin typeface="Times New Roman" panose="02020603050405020304" pitchFamily="18" charset="0"/>
                <a:cs typeface="Times New Roman" panose="02020603050405020304" pitchFamily="18" charset="0"/>
              </a:rPr>
              <a:t>more than one distribution may </a:t>
            </a:r>
            <a:r>
              <a:rPr lang="en-US" altLang="zh-TW" sz="2800" dirty="0" smtClean="0">
                <a:solidFill>
                  <a:srgbClr val="FF0000"/>
                </a:solidFill>
                <a:latin typeface="Times New Roman" panose="02020603050405020304" pitchFamily="18" charset="0"/>
                <a:cs typeface="Times New Roman" panose="02020603050405020304" pitchFamily="18" charset="0"/>
              </a:rPr>
              <a:t>reasonably fit </a:t>
            </a:r>
            <a:r>
              <a:rPr lang="en-US" altLang="zh-TW" sz="2800" dirty="0">
                <a:solidFill>
                  <a:srgbClr val="FF0000"/>
                </a:solidFill>
                <a:latin typeface="Times New Roman" panose="02020603050405020304" pitchFamily="18" charset="0"/>
                <a:cs typeface="Times New Roman" panose="02020603050405020304" pitchFamily="18" charset="0"/>
              </a:rPr>
              <a:t>the data</a:t>
            </a:r>
            <a:r>
              <a:rPr lang="en-US" altLang="zh-TW" sz="2800" dirty="0">
                <a:latin typeface="Times New Roman" panose="02020603050405020304" pitchFamily="18" charset="0"/>
                <a:cs typeface="Times New Roman" panose="02020603050405020304" pitchFamily="18" charset="0"/>
              </a:rPr>
              <a:t>, a visual model selection </a:t>
            </a:r>
            <a:r>
              <a:rPr lang="en-US" altLang="zh-TW" sz="2800" dirty="0">
                <a:solidFill>
                  <a:srgbClr val="FF0000"/>
                </a:solidFill>
                <a:latin typeface="Times New Roman" panose="02020603050405020304" pitchFamily="18" charset="0"/>
                <a:cs typeface="Times New Roman" panose="02020603050405020304" pitchFamily="18" charset="0"/>
              </a:rPr>
              <a:t>may not be sufficient</a:t>
            </a:r>
            <a:r>
              <a:rPr lang="en-US" altLang="zh-TW" sz="2800" dirty="0">
                <a:latin typeface="Times New Roman" panose="02020603050405020304" pitchFamily="18" charset="0"/>
                <a:cs typeface="Times New Roman" panose="02020603050405020304" pitchFamily="18" charset="0"/>
              </a:rPr>
              <a:t>.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To </a:t>
            </a:r>
            <a:r>
              <a:rPr lang="en-US" altLang="zh-TW" sz="2800" dirty="0">
                <a:latin typeface="Times New Roman" panose="02020603050405020304" pitchFamily="18" charset="0"/>
                <a:cs typeface="Times New Roman" panose="02020603050405020304" pitchFamily="18" charset="0"/>
              </a:rPr>
              <a:t>this end, we made </a:t>
            </a:r>
            <a:r>
              <a:rPr lang="en-US" altLang="zh-TW" sz="2800" dirty="0" smtClean="0">
                <a:latin typeface="Times New Roman" panose="02020603050405020304" pitchFamily="18" charset="0"/>
                <a:cs typeface="Times New Roman" panose="02020603050405020304" pitchFamily="18" charset="0"/>
              </a:rPr>
              <a:t>use of </a:t>
            </a:r>
            <a:r>
              <a:rPr lang="en-US" altLang="zh-TW" sz="2800" dirty="0">
                <a:latin typeface="Times New Roman" panose="02020603050405020304" pitchFamily="18" charset="0"/>
                <a:cs typeface="Times New Roman" panose="02020603050405020304" pitchFamily="18" charset="0"/>
              </a:rPr>
              <a:t>the well-known </a:t>
            </a:r>
            <a:r>
              <a:rPr lang="en-US" altLang="zh-TW" sz="2800" dirty="0" err="1">
                <a:latin typeface="Times New Roman" panose="02020603050405020304" pitchFamily="18" charset="0"/>
                <a:cs typeface="Times New Roman" panose="02020603050405020304" pitchFamily="18" charset="0"/>
              </a:rPr>
              <a:t>Akaike</a:t>
            </a:r>
            <a:r>
              <a:rPr lang="en-US" altLang="zh-TW" sz="2800" dirty="0">
                <a:latin typeface="Times New Roman" panose="02020603050405020304" pitchFamily="18" charset="0"/>
                <a:cs typeface="Times New Roman" panose="02020603050405020304" pitchFamily="18" charset="0"/>
              </a:rPr>
              <a:t> Information Criterion (AIC) estimator.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a:latin typeface="Times New Roman" panose="02020603050405020304" pitchFamily="18" charset="0"/>
                <a:cs typeface="Times New Roman" panose="02020603050405020304" pitchFamily="18" charset="0"/>
              </a:rPr>
              <a:t>It is an estimator of the relative quality of statistical distribution for a set of data values. </a:t>
            </a:r>
            <a:r>
              <a:rPr lang="en-US" altLang="zh-TW" sz="2800" dirty="0" smtClean="0">
                <a:latin typeface="Times New Roman" panose="02020603050405020304" pitchFamily="18" charset="0"/>
                <a:cs typeface="Times New Roman" panose="02020603050405020304" pitchFamily="18" charset="0"/>
              </a:rPr>
              <a:t>The </a:t>
            </a:r>
            <a:r>
              <a:rPr lang="en-US" altLang="zh-TW" sz="2800" dirty="0">
                <a:latin typeface="Times New Roman" panose="02020603050405020304" pitchFamily="18" charset="0"/>
                <a:cs typeface="Times New Roman" panose="02020603050405020304" pitchFamily="18" charset="0"/>
              </a:rPr>
              <a:t>distribution with the </a:t>
            </a:r>
            <a:r>
              <a:rPr lang="en-US" altLang="zh-TW" sz="2800" dirty="0">
                <a:solidFill>
                  <a:srgbClr val="FF0000"/>
                </a:solidFill>
                <a:latin typeface="Times New Roman" panose="02020603050405020304" pitchFamily="18" charset="0"/>
                <a:cs typeface="Times New Roman" panose="02020603050405020304" pitchFamily="18" charset="0"/>
              </a:rPr>
              <a:t>smallest AIC value </a:t>
            </a:r>
            <a:r>
              <a:rPr lang="en-US" altLang="zh-TW" sz="2800" dirty="0">
                <a:latin typeface="Times New Roman" panose="02020603050405020304" pitchFamily="18" charset="0"/>
                <a:cs typeface="Times New Roman" panose="02020603050405020304" pitchFamily="18" charset="0"/>
              </a:rPr>
              <a:t>is the </a:t>
            </a:r>
            <a:r>
              <a:rPr lang="en-US" altLang="zh-TW" sz="2800" dirty="0">
                <a:solidFill>
                  <a:srgbClr val="FF0000"/>
                </a:solidFill>
                <a:latin typeface="Times New Roman" panose="02020603050405020304" pitchFamily="18" charset="0"/>
                <a:cs typeface="Times New Roman" panose="02020603050405020304" pitchFamily="18" charset="0"/>
              </a:rPr>
              <a:t>preferred model</a:t>
            </a:r>
            <a:r>
              <a:rPr lang="en-US" altLang="zh-TW" sz="2800" dirty="0">
                <a:latin typeface="Times New Roman" panose="02020603050405020304" pitchFamily="18" charset="0"/>
                <a:cs typeface="Times New Roman" panose="02020603050405020304" pitchFamily="18" charset="0"/>
              </a:rPr>
              <a:t>. </a:t>
            </a:r>
            <a:br>
              <a:rPr lang="en-US" altLang="zh-TW" sz="2800" dirty="0">
                <a:latin typeface="Times New Roman" panose="02020603050405020304" pitchFamily="18" charset="0"/>
                <a:cs typeface="Times New Roman" panose="02020603050405020304" pitchFamily="18" charset="0"/>
              </a:rPr>
            </a:b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109</a:t>
            </a:fld>
            <a:endParaRPr lang="en-US" altLang="zh-TW"/>
          </a:p>
        </p:txBody>
      </p:sp>
    </p:spTree>
    <p:extLst>
      <p:ext uri="{BB962C8B-B14F-4D97-AF65-F5344CB8AC3E}">
        <p14:creationId xmlns:p14="http://schemas.microsoft.com/office/powerpoint/2010/main" val="1803571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In this project, we study an NFV-enabled service by assessing the performance of an open source and widely referenced VNF which implements a </a:t>
            </a:r>
            <a:r>
              <a:rPr lang="en-US" altLang="zh-TW" sz="2800" dirty="0">
                <a:solidFill>
                  <a:srgbClr val="FF0000"/>
                </a:solidFill>
                <a:latin typeface="Times New Roman" panose="02020603050405020304" pitchFamily="18" charset="0"/>
                <a:cs typeface="Times New Roman" panose="02020603050405020304" pitchFamily="18" charset="0"/>
              </a:rPr>
              <a:t>virtualized IMS </a:t>
            </a:r>
            <a:r>
              <a:rPr lang="en-US" altLang="zh-TW" sz="2800" dirty="0">
                <a:latin typeface="Times New Roman" panose="02020603050405020304" pitchFamily="18" charset="0"/>
                <a:cs typeface="Times New Roman" panose="02020603050405020304" pitchFamily="18" charset="0"/>
              </a:rPr>
              <a:t>(</a:t>
            </a:r>
            <a:r>
              <a:rPr lang="en-US" altLang="zh-TW" sz="2800" dirty="0" err="1">
                <a:latin typeface="Times New Roman" panose="02020603050405020304" pitchFamily="18" charset="0"/>
                <a:cs typeface="Times New Roman" panose="02020603050405020304" pitchFamily="18" charset="0"/>
              </a:rPr>
              <a:t>vIMS</a:t>
            </a:r>
            <a:r>
              <a:rPr lang="en-US" altLang="zh-TW" sz="2800" dirty="0">
                <a:latin typeface="Times New Roman" panose="02020603050405020304" pitchFamily="18" charset="0"/>
                <a:cs typeface="Times New Roman" panose="02020603050405020304" pitchFamily="18" charset="0"/>
              </a:rPr>
              <a:t>), namely </a:t>
            </a:r>
            <a:r>
              <a:rPr lang="en-US" altLang="zh-TW" sz="2800" dirty="0" smtClean="0">
                <a:solidFill>
                  <a:srgbClr val="FF0000"/>
                </a:solidFill>
                <a:latin typeface="Times New Roman" panose="02020603050405020304" pitchFamily="18" charset="0"/>
                <a:cs typeface="Times New Roman" panose="02020603050405020304" pitchFamily="18" charset="0"/>
              </a:rPr>
              <a:t>Clearwater</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err="1">
                <a:latin typeface="Times New Roman" panose="02020603050405020304" pitchFamily="18" charset="0"/>
                <a:cs typeface="Times New Roman" panose="02020603050405020304" pitchFamily="18" charset="0"/>
              </a:rPr>
              <a:t>ClearWater</a:t>
            </a:r>
            <a:r>
              <a:rPr lang="en-US" altLang="zh-TW" sz="2800" dirty="0">
                <a:latin typeface="Times New Roman" panose="02020603050405020304" pitchFamily="18" charset="0"/>
                <a:cs typeface="Times New Roman" panose="02020603050405020304" pitchFamily="18" charset="0"/>
              </a:rPr>
              <a:t> has several typical deployment options using virtualization technologies like </a:t>
            </a:r>
            <a:r>
              <a:rPr lang="en-US" altLang="zh-TW" sz="2800" dirty="0">
                <a:solidFill>
                  <a:srgbClr val="FF0000"/>
                </a:solidFill>
                <a:latin typeface="Times New Roman" panose="02020603050405020304" pitchFamily="18" charset="0"/>
                <a:cs typeface="Times New Roman" panose="02020603050405020304" pitchFamily="18" charset="0"/>
              </a:rPr>
              <a:t>VM</a:t>
            </a:r>
            <a:r>
              <a:rPr lang="en-US" altLang="zh-TW" sz="2800" dirty="0">
                <a:latin typeface="Times New Roman" panose="02020603050405020304" pitchFamily="18" charset="0"/>
                <a:cs typeface="Times New Roman" panose="02020603050405020304" pitchFamily="18" charset="0"/>
              </a:rPr>
              <a:t> and </a:t>
            </a:r>
            <a:r>
              <a:rPr lang="en-US" altLang="zh-TW" sz="2800" dirty="0">
                <a:solidFill>
                  <a:srgbClr val="FF0000"/>
                </a:solidFill>
                <a:latin typeface="Times New Roman" panose="02020603050405020304" pitchFamily="18" charset="0"/>
                <a:cs typeface="Times New Roman" panose="02020603050405020304" pitchFamily="18" charset="0"/>
              </a:rPr>
              <a:t>Linux-based Docker </a:t>
            </a:r>
            <a:r>
              <a:rPr lang="en-US" altLang="zh-TW" sz="2800" dirty="0" smtClean="0">
                <a:solidFill>
                  <a:srgbClr val="FF0000"/>
                </a:solidFill>
                <a:latin typeface="Times New Roman" panose="02020603050405020304" pitchFamily="18" charset="0"/>
                <a:cs typeface="Times New Roman" panose="02020603050405020304" pitchFamily="18" charset="0"/>
              </a:rPr>
              <a:t>containers</a:t>
            </a:r>
            <a:r>
              <a:rPr lang="en-US" altLang="zh-TW" sz="2800" dirty="0" smtClean="0">
                <a:latin typeface="Times New Roman" panose="02020603050405020304" pitchFamily="18" charset="0"/>
                <a:cs typeface="Times New Roman" panose="02020603050405020304" pitchFamily="18" charset="0"/>
              </a:rPr>
              <a:t>.</a:t>
            </a:r>
          </a:p>
          <a:p>
            <a:endParaRPr lang="zh-TW" altLang="en-US" sz="2800"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11</a:t>
            </a:fld>
            <a:endParaRPr lang="en-US" altLang="zh-TW"/>
          </a:p>
        </p:txBody>
      </p:sp>
    </p:spTree>
    <p:extLst>
      <p:ext uri="{BB962C8B-B14F-4D97-AF65-F5344CB8AC3E}">
        <p14:creationId xmlns:p14="http://schemas.microsoft.com/office/powerpoint/2010/main" val="154744475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smtClean="0">
                <a:latin typeface="Times New Roman" panose="02020603050405020304" pitchFamily="18" charset="0"/>
                <a:cs typeface="Times New Roman" panose="02020603050405020304" pitchFamily="18" charset="0"/>
              </a:rPr>
              <a:t>Due to the fact that our sample sets of the service distributions are limited to </a:t>
            </a:r>
            <a:r>
              <a:rPr lang="en-US" altLang="zh-TW" sz="2800" dirty="0">
                <a:solidFill>
                  <a:srgbClr val="FF0000"/>
                </a:solidFill>
                <a:latin typeface="Times New Roman" panose="02020603050405020304" pitchFamily="18" charset="0"/>
                <a:cs typeface="Times New Roman" panose="02020603050405020304" pitchFamily="18" charset="0"/>
              </a:rPr>
              <a:t>100 values</a:t>
            </a:r>
            <a:r>
              <a:rPr lang="en-US" altLang="zh-TW" sz="2800" dirty="0">
                <a:latin typeface="Times New Roman" panose="02020603050405020304" pitchFamily="18" charset="0"/>
                <a:cs typeface="Times New Roman" panose="02020603050405020304" pitchFamily="18" charset="0"/>
              </a:rPr>
              <a:t>, we make use of the revised version of AIC, i.e., </a:t>
            </a:r>
            <a:r>
              <a:rPr lang="en-US" altLang="zh-TW" sz="2800" dirty="0" smtClean="0">
                <a:latin typeface="Times New Roman" panose="02020603050405020304" pitchFamily="18" charset="0"/>
                <a:cs typeface="Times New Roman" panose="02020603050405020304" pitchFamily="18" charset="0"/>
              </a:rPr>
              <a:t>AIC-corrected.</a:t>
            </a:r>
            <a:r>
              <a:rPr lang="en-US" altLang="zh-TW" sz="2800" dirty="0" smtClean="0"/>
              <a:t> </a:t>
            </a:r>
          </a:p>
          <a:p>
            <a:r>
              <a:rPr lang="en-US" altLang="zh-TW" sz="2800" dirty="0">
                <a:latin typeface="Times New Roman" panose="02020603050405020304" pitchFamily="18" charset="0"/>
                <a:cs typeface="Times New Roman" panose="02020603050405020304" pitchFamily="18" charset="0"/>
              </a:rPr>
              <a:t>This is to </a:t>
            </a:r>
            <a:r>
              <a:rPr lang="en-US" altLang="zh-TW" sz="2800" dirty="0">
                <a:solidFill>
                  <a:srgbClr val="FF0000"/>
                </a:solidFill>
                <a:latin typeface="Times New Roman" panose="02020603050405020304" pitchFamily="18" charset="0"/>
                <a:cs typeface="Times New Roman" panose="02020603050405020304" pitchFamily="18" charset="0"/>
              </a:rPr>
              <a:t>avoid any over/under-fitting </a:t>
            </a:r>
            <a:r>
              <a:rPr lang="en-US" altLang="zh-TW" sz="2800" dirty="0">
                <a:latin typeface="Times New Roman" panose="02020603050405020304" pitchFamily="18" charset="0"/>
                <a:cs typeface="Times New Roman" panose="02020603050405020304" pitchFamily="18" charset="0"/>
              </a:rPr>
              <a:t>due to a small set of sample values.</a:t>
            </a:r>
          </a:p>
          <a:p>
            <a:pPr marL="0" indent="0">
              <a:buNone/>
            </a:pP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110</a:t>
            </a:fld>
            <a:endParaRPr lang="en-US" altLang="zh-TW"/>
          </a:p>
        </p:txBody>
      </p:sp>
    </p:spTree>
    <p:extLst>
      <p:ext uri="{BB962C8B-B14F-4D97-AF65-F5344CB8AC3E}">
        <p14:creationId xmlns:p14="http://schemas.microsoft.com/office/powerpoint/2010/main" val="165819656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AICc can be calculated by applying the following formula:</a:t>
                </a:r>
              </a:p>
              <a:p>
                <a:pPr marL="0" indent="0">
                  <a:buNone/>
                </a:pPr>
                <a14:m>
                  <m:oMathPara xmlns:m="http://schemas.openxmlformats.org/officeDocument/2006/math">
                    <m:oMathParaPr>
                      <m:jc m:val="centerGroup"/>
                    </m:oMathParaPr>
                    <m:oMath xmlns:m="http://schemas.openxmlformats.org/officeDocument/2006/math">
                      <m:r>
                        <m:rPr>
                          <m:nor/>
                        </m:rPr>
                        <a:rPr lang="en-US" altLang="zh-TW" sz="2800">
                          <a:latin typeface="Times New Roman" panose="02020603050405020304" pitchFamily="18" charset="0"/>
                          <a:cs typeface="Times New Roman" panose="02020603050405020304" pitchFamily="18" charset="0"/>
                        </a:rPr>
                        <m:t>AICc</m:t>
                      </m:r>
                      <m:r>
                        <m:rPr>
                          <m:nor/>
                        </m:rPr>
                        <a:rPr lang="en-US" altLang="zh-TW" sz="2800">
                          <a:latin typeface="Times New Roman" panose="02020603050405020304" pitchFamily="18" charset="0"/>
                          <a:cs typeface="Times New Roman" panose="02020603050405020304" pitchFamily="18" charset="0"/>
                        </a:rPr>
                        <m:t> = </m:t>
                      </m:r>
                      <m:r>
                        <m:rPr>
                          <m:nor/>
                        </m:rPr>
                        <a:rPr lang="en-US" altLang="zh-TW" sz="2800">
                          <a:latin typeface="Times New Roman" panose="02020603050405020304" pitchFamily="18" charset="0"/>
                          <a:cs typeface="Times New Roman" panose="02020603050405020304" pitchFamily="18" charset="0"/>
                        </a:rPr>
                        <m:t>AIC</m:t>
                      </m:r>
                      <m:r>
                        <m:rPr>
                          <m:nor/>
                        </m:rPr>
                        <a:rPr lang="en-US" altLang="zh-TW" sz="2800">
                          <a:latin typeface="Times New Roman" panose="02020603050405020304" pitchFamily="18" charset="0"/>
                          <a:cs typeface="Times New Roman" panose="02020603050405020304" pitchFamily="18" charset="0"/>
                        </a:rPr>
                        <m:t> + </m:t>
                      </m:r>
                      <m:f>
                        <m:fPr>
                          <m:ctrlPr>
                            <a:rPr lang="en-US" altLang="zh-TW" sz="2800" i="1">
                              <a:latin typeface="Cambria Math" panose="02040503050406030204" pitchFamily="18" charset="0"/>
                              <a:cs typeface="Times New Roman" panose="02020603050405020304" pitchFamily="18" charset="0"/>
                            </a:rPr>
                          </m:ctrlPr>
                        </m:fPr>
                        <m:num>
                          <m:sSup>
                            <m:sSupPr>
                              <m:ctrlPr>
                                <a:rPr lang="en-US" altLang="zh-TW" sz="2800" i="1">
                                  <a:latin typeface="Cambria Math" panose="02040503050406030204" pitchFamily="18" charset="0"/>
                                  <a:cs typeface="Times New Roman" panose="02020603050405020304" pitchFamily="18" charset="0"/>
                                </a:rPr>
                              </m:ctrlPr>
                            </m:sSupPr>
                            <m:e>
                              <m:r>
                                <m:rPr>
                                  <m:nor/>
                                </m:rPr>
                                <a:rPr lang="en-US" altLang="zh-TW" sz="2800">
                                  <a:latin typeface="Times New Roman" panose="02020603050405020304" pitchFamily="18" charset="0"/>
                                  <a:cs typeface="Times New Roman" panose="02020603050405020304" pitchFamily="18" charset="0"/>
                                </a:rPr>
                                <m:t>2</m:t>
                              </m:r>
                              <m:r>
                                <m:rPr>
                                  <m:nor/>
                                </m:rPr>
                                <a:rPr lang="en-US" altLang="zh-TW" sz="2800">
                                  <a:latin typeface="Times New Roman" panose="02020603050405020304" pitchFamily="18" charset="0"/>
                                  <a:cs typeface="Times New Roman" panose="02020603050405020304" pitchFamily="18" charset="0"/>
                                </a:rPr>
                                <m:t>k</m:t>
                              </m:r>
                            </m:e>
                            <m:sup>
                              <m:r>
                                <a:rPr lang="en-US" altLang="zh-TW" sz="2800">
                                  <a:latin typeface="Cambria Math" panose="02040503050406030204" pitchFamily="18" charset="0"/>
                                  <a:cs typeface="Times New Roman" panose="02020603050405020304" pitchFamily="18" charset="0"/>
                                </a:rPr>
                                <m:t>2</m:t>
                              </m:r>
                            </m:sup>
                          </m:sSup>
                          <m:r>
                            <a:rPr lang="en-US" altLang="zh-TW" sz="2800">
                              <a:latin typeface="Cambria Math" panose="02040503050406030204" pitchFamily="18" charset="0"/>
                              <a:cs typeface="Times New Roman" panose="02020603050405020304" pitchFamily="18" charset="0"/>
                            </a:rPr>
                            <m:t>+2</m:t>
                          </m:r>
                          <m:r>
                            <a:rPr lang="en-US" altLang="zh-TW" sz="2800">
                              <a:latin typeface="Cambria Math" panose="02040503050406030204" pitchFamily="18" charset="0"/>
                              <a:cs typeface="Times New Roman" panose="02020603050405020304" pitchFamily="18" charset="0"/>
                            </a:rPr>
                            <m:t>𝑘</m:t>
                          </m:r>
                        </m:num>
                        <m:den>
                          <m:r>
                            <a:rPr lang="en-US" altLang="zh-TW" sz="2800">
                              <a:latin typeface="Cambria Math" panose="02040503050406030204" pitchFamily="18" charset="0"/>
                              <a:cs typeface="Times New Roman" panose="02020603050405020304" pitchFamily="18" charset="0"/>
                            </a:rPr>
                            <m:t>𝑛</m:t>
                          </m:r>
                          <m:r>
                            <a:rPr lang="en-US" altLang="zh-TW" sz="2800">
                              <a:latin typeface="Cambria Math" panose="02040503050406030204" pitchFamily="18" charset="0"/>
                              <a:cs typeface="Times New Roman" panose="02020603050405020304" pitchFamily="18" charset="0"/>
                            </a:rPr>
                            <m:t>−</m:t>
                          </m:r>
                          <m:r>
                            <a:rPr lang="en-US" altLang="zh-TW" sz="2800">
                              <a:latin typeface="Cambria Math" panose="02040503050406030204" pitchFamily="18" charset="0"/>
                              <a:cs typeface="Times New Roman" panose="02020603050405020304" pitchFamily="18" charset="0"/>
                            </a:rPr>
                            <m:t>𝑘</m:t>
                          </m:r>
                          <m:r>
                            <a:rPr lang="en-US" altLang="zh-TW" sz="2800">
                              <a:latin typeface="Cambria Math" panose="02040503050406030204" pitchFamily="18" charset="0"/>
                              <a:cs typeface="Times New Roman" panose="02020603050405020304" pitchFamily="18" charset="0"/>
                            </a:rPr>
                            <m:t>−1</m:t>
                          </m:r>
                        </m:den>
                      </m:f>
                      <m:r>
                        <m:rPr>
                          <m:nor/>
                        </m:rPr>
                        <a:rPr lang="en-US" altLang="zh-TW" sz="2800">
                          <a:latin typeface="Times New Roman" panose="02020603050405020304" pitchFamily="18" charset="0"/>
                          <a:cs typeface="Times New Roman" panose="02020603050405020304" pitchFamily="18" charset="0"/>
                        </a:rPr>
                        <m:t> = 2</m:t>
                      </m:r>
                      <m:r>
                        <m:rPr>
                          <m:nor/>
                        </m:rPr>
                        <a:rPr lang="en-US" altLang="zh-TW" sz="2800">
                          <a:latin typeface="Times New Roman" panose="02020603050405020304" pitchFamily="18" charset="0"/>
                          <a:cs typeface="Times New Roman" panose="02020603050405020304" pitchFamily="18" charset="0"/>
                        </a:rPr>
                        <m:t>k</m:t>
                      </m:r>
                      <m:r>
                        <m:rPr>
                          <m:nor/>
                        </m:rPr>
                        <a:rPr lang="en-US" altLang="zh-TW" sz="2800">
                          <a:latin typeface="Times New Roman" panose="02020603050405020304" pitchFamily="18" charset="0"/>
                          <a:cs typeface="Times New Roman" panose="02020603050405020304" pitchFamily="18" charset="0"/>
                        </a:rPr>
                        <m:t> − 2 </m:t>
                      </m:r>
                      <m:r>
                        <m:rPr>
                          <m:nor/>
                        </m:rPr>
                        <a:rPr lang="en-US" altLang="zh-TW" sz="2800">
                          <a:latin typeface="Times New Roman" panose="02020603050405020304" pitchFamily="18" charset="0"/>
                          <a:cs typeface="Times New Roman" panose="02020603050405020304" pitchFamily="18" charset="0"/>
                        </a:rPr>
                        <m:t>ln</m:t>
                      </m:r>
                      <m:r>
                        <m:rPr>
                          <m:nor/>
                        </m:rPr>
                        <a:rPr lang="en-US" altLang="zh-TW" sz="2800">
                          <a:latin typeface="Times New Roman" panose="02020603050405020304" pitchFamily="18" charset="0"/>
                          <a:cs typeface="Times New Roman" panose="02020603050405020304" pitchFamily="18" charset="0"/>
                        </a:rPr>
                        <m:t> (</m:t>
                      </m:r>
                      <m:r>
                        <m:rPr>
                          <m:nor/>
                        </m:rPr>
                        <a:rPr lang="en-US" altLang="zh-TW" sz="2800">
                          <a:latin typeface="Times New Roman" panose="02020603050405020304" pitchFamily="18" charset="0"/>
                          <a:cs typeface="Times New Roman" panose="02020603050405020304" pitchFamily="18" charset="0"/>
                        </a:rPr>
                        <m:t>L</m:t>
                      </m:r>
                      <m:r>
                        <m:rPr>
                          <m:nor/>
                        </m:rPr>
                        <a:rPr lang="en-US" altLang="zh-TW" sz="2800">
                          <a:latin typeface="Times New Roman" panose="02020603050405020304" pitchFamily="18" charset="0"/>
                          <a:cs typeface="Times New Roman" panose="02020603050405020304" pitchFamily="18" charset="0"/>
                        </a:rPr>
                        <m:t>) +</m:t>
                      </m:r>
                      <m:f>
                        <m:fPr>
                          <m:ctrlPr>
                            <a:rPr lang="en-US" altLang="zh-TW" sz="2800" i="1">
                              <a:latin typeface="Cambria Math" panose="02040503050406030204" pitchFamily="18" charset="0"/>
                              <a:cs typeface="Times New Roman" panose="02020603050405020304" pitchFamily="18" charset="0"/>
                            </a:rPr>
                          </m:ctrlPr>
                        </m:fPr>
                        <m:num>
                          <m:sSup>
                            <m:sSupPr>
                              <m:ctrlPr>
                                <a:rPr lang="en-US" altLang="zh-TW" sz="2800" i="1">
                                  <a:latin typeface="Cambria Math" panose="02040503050406030204" pitchFamily="18" charset="0"/>
                                  <a:cs typeface="Times New Roman" panose="02020603050405020304" pitchFamily="18" charset="0"/>
                                </a:rPr>
                              </m:ctrlPr>
                            </m:sSupPr>
                            <m:e>
                              <m:r>
                                <m:rPr>
                                  <m:nor/>
                                </m:rPr>
                                <a:rPr lang="en-US" altLang="zh-TW" sz="2800">
                                  <a:latin typeface="Times New Roman" panose="02020603050405020304" pitchFamily="18" charset="0"/>
                                  <a:cs typeface="Times New Roman" panose="02020603050405020304" pitchFamily="18" charset="0"/>
                                </a:rPr>
                                <m:t>2</m:t>
                              </m:r>
                              <m:r>
                                <m:rPr>
                                  <m:nor/>
                                </m:rPr>
                                <a:rPr lang="en-US" altLang="zh-TW" sz="2800">
                                  <a:latin typeface="Times New Roman" panose="02020603050405020304" pitchFamily="18" charset="0"/>
                                  <a:cs typeface="Times New Roman" panose="02020603050405020304" pitchFamily="18" charset="0"/>
                                </a:rPr>
                                <m:t>k</m:t>
                              </m:r>
                            </m:e>
                            <m:sup>
                              <m:r>
                                <a:rPr lang="en-US" altLang="zh-TW" sz="2800">
                                  <a:latin typeface="Cambria Math" panose="02040503050406030204" pitchFamily="18" charset="0"/>
                                  <a:cs typeface="Times New Roman" panose="02020603050405020304" pitchFamily="18" charset="0"/>
                                </a:rPr>
                                <m:t>2</m:t>
                              </m:r>
                            </m:sup>
                          </m:sSup>
                          <m:r>
                            <a:rPr lang="en-US" altLang="zh-TW" sz="2800">
                              <a:latin typeface="Cambria Math" panose="02040503050406030204" pitchFamily="18" charset="0"/>
                              <a:cs typeface="Times New Roman" panose="02020603050405020304" pitchFamily="18" charset="0"/>
                            </a:rPr>
                            <m:t>+2</m:t>
                          </m:r>
                          <m:r>
                            <a:rPr lang="en-US" altLang="zh-TW" sz="2800">
                              <a:latin typeface="Cambria Math" panose="02040503050406030204" pitchFamily="18" charset="0"/>
                              <a:cs typeface="Times New Roman" panose="02020603050405020304" pitchFamily="18" charset="0"/>
                            </a:rPr>
                            <m:t>𝑘</m:t>
                          </m:r>
                        </m:num>
                        <m:den>
                          <m:r>
                            <a:rPr lang="en-US" altLang="zh-TW" sz="2800">
                              <a:latin typeface="Cambria Math" panose="02040503050406030204" pitchFamily="18" charset="0"/>
                              <a:cs typeface="Times New Roman" panose="02020603050405020304" pitchFamily="18" charset="0"/>
                            </a:rPr>
                            <m:t>𝑛</m:t>
                          </m:r>
                          <m:r>
                            <a:rPr lang="en-US" altLang="zh-TW" sz="2800">
                              <a:latin typeface="Cambria Math" panose="02040503050406030204" pitchFamily="18" charset="0"/>
                              <a:cs typeface="Times New Roman" panose="02020603050405020304" pitchFamily="18" charset="0"/>
                            </a:rPr>
                            <m:t>−</m:t>
                          </m:r>
                          <m:r>
                            <a:rPr lang="en-US" altLang="zh-TW" sz="2800">
                              <a:latin typeface="Cambria Math" panose="02040503050406030204" pitchFamily="18" charset="0"/>
                              <a:cs typeface="Times New Roman" panose="02020603050405020304" pitchFamily="18" charset="0"/>
                            </a:rPr>
                            <m:t>𝑘</m:t>
                          </m:r>
                          <m:r>
                            <a:rPr lang="en-US" altLang="zh-TW" sz="2800">
                              <a:latin typeface="Cambria Math" panose="02040503050406030204" pitchFamily="18" charset="0"/>
                              <a:cs typeface="Times New Roman" panose="02020603050405020304" pitchFamily="18" charset="0"/>
                            </a:rPr>
                            <m:t>−1</m:t>
                          </m:r>
                        </m:den>
                      </m:f>
                    </m:oMath>
                  </m:oMathPara>
                </a14:m>
                <a:endParaRPr lang="en-US" altLang="zh-TW" sz="2800" dirty="0">
                  <a:latin typeface="Times New Roman" panose="02020603050405020304" pitchFamily="18" charset="0"/>
                  <a:cs typeface="Times New Roman" panose="02020603050405020304" pitchFamily="18" charset="0"/>
                </a:endParaRPr>
              </a:p>
              <a:p>
                <a:r>
                  <a:rPr lang="en-US" altLang="zh-TW" sz="2800" dirty="0">
                    <a:latin typeface="Times New Roman" panose="02020603050405020304" pitchFamily="18" charset="0"/>
                    <a:cs typeface="Times New Roman" panose="02020603050405020304" pitchFamily="18" charset="0"/>
                  </a:rPr>
                  <a:t>where:</a:t>
                </a:r>
              </a:p>
              <a:p>
                <a:pPr marL="514350" indent="-514350">
                  <a:buFont typeface="+mj-lt"/>
                  <a:buAutoNum type="arabicPeriod"/>
                </a:pPr>
                <a:r>
                  <a:rPr lang="en-US" altLang="zh-TW" sz="2800" dirty="0">
                    <a:latin typeface="Times New Roman" panose="02020603050405020304" pitchFamily="18" charset="0"/>
                    <a:cs typeface="Times New Roman" panose="02020603050405020304" pitchFamily="18" charset="0"/>
                  </a:rPr>
                  <a:t>k: number of parameters for a certain distribution.</a:t>
                </a:r>
              </a:p>
              <a:p>
                <a:pPr marL="514350" indent="-514350">
                  <a:buFont typeface="+mj-lt"/>
                  <a:buAutoNum type="arabicPeriod"/>
                </a:pPr>
                <a:r>
                  <a:rPr lang="en-US" altLang="zh-TW" sz="2800" dirty="0">
                    <a:latin typeface="Times New Roman" panose="02020603050405020304" pitchFamily="18" charset="0"/>
                    <a:cs typeface="Times New Roman" panose="02020603050405020304" pitchFamily="18" charset="0"/>
                  </a:rPr>
                  <a:t>L: log likelihood. It is generated for each distribution from </a:t>
                </a:r>
                <a:r>
                  <a:rPr lang="en-US" altLang="zh-TW" sz="2800" dirty="0" err="1">
                    <a:latin typeface="Times New Roman" panose="02020603050405020304" pitchFamily="18" charset="0"/>
                    <a:cs typeface="Times New Roman" panose="02020603050405020304" pitchFamily="18" charset="0"/>
                  </a:rPr>
                  <a:t>Matlab</a:t>
                </a:r>
                <a:r>
                  <a:rPr lang="en-US" altLang="zh-TW" sz="2800" dirty="0">
                    <a:latin typeface="Times New Roman" panose="02020603050405020304" pitchFamily="18" charset="0"/>
                    <a:cs typeface="Times New Roman" panose="02020603050405020304" pitchFamily="18" charset="0"/>
                  </a:rPr>
                  <a:t>.</a:t>
                </a:r>
              </a:p>
              <a:p>
                <a:pPr marL="514350" indent="-514350">
                  <a:buFont typeface="+mj-lt"/>
                  <a:buAutoNum type="arabicPeriod"/>
                </a:pPr>
                <a:r>
                  <a:rPr lang="en-US" altLang="zh-TW" sz="2800" dirty="0">
                    <a:latin typeface="Times New Roman" panose="02020603050405020304" pitchFamily="18" charset="0"/>
                    <a:cs typeface="Times New Roman" panose="02020603050405020304" pitchFamily="18" charset="0"/>
                  </a:rPr>
                  <a:t>n: the sample size. One hundred in our case.</a:t>
                </a:r>
              </a:p>
              <a:p>
                <a:endParaRPr lang="zh-TW" altLang="en-US" sz="2800" dirty="0">
                  <a:latin typeface="Times New Roman" panose="02020603050405020304" pitchFamily="18" charset="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1000" t="-148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111</a:t>
            </a:fld>
            <a:endParaRPr lang="en-US" altLang="zh-TW"/>
          </a:p>
        </p:txBody>
      </p:sp>
    </p:spTree>
    <p:extLst>
      <p:ext uri="{BB962C8B-B14F-4D97-AF65-F5344CB8AC3E}">
        <p14:creationId xmlns:p14="http://schemas.microsoft.com/office/powerpoint/2010/main" val="21965892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err="1">
                <a:latin typeface="Times New Roman" panose="02020603050405020304" pitchFamily="18" charset="0"/>
                <a:cs typeface="Times New Roman" panose="02020603050405020304" pitchFamily="18" charset="0"/>
              </a:rPr>
              <a:t>Matlab</a:t>
            </a:r>
            <a:r>
              <a:rPr lang="en-US" altLang="zh-TW" sz="2800" dirty="0">
                <a:latin typeface="Times New Roman" panose="02020603050405020304" pitchFamily="18" charset="0"/>
                <a:cs typeface="Times New Roman" panose="02020603050405020304" pitchFamily="18" charset="0"/>
              </a:rPr>
              <a:t> has a bunch of commands to quickly calculate the </a:t>
            </a:r>
            <a:r>
              <a:rPr lang="en-US" altLang="zh-TW" sz="2800" dirty="0" err="1">
                <a:latin typeface="Times New Roman" panose="02020603050405020304" pitchFamily="18" charset="0"/>
                <a:cs typeface="Times New Roman" panose="02020603050405020304" pitchFamily="18" charset="0"/>
              </a:rPr>
              <a:t>AICc</a:t>
            </a:r>
            <a:r>
              <a:rPr lang="en-US" altLang="zh-TW" sz="2800" dirty="0">
                <a:latin typeface="Times New Roman" panose="02020603050405020304" pitchFamily="18" charset="0"/>
                <a:cs typeface="Times New Roman" panose="02020603050405020304" pitchFamily="18" charset="0"/>
              </a:rPr>
              <a:t>, or it can be done by writing a simple code in any programming language.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After </a:t>
            </a:r>
            <a:r>
              <a:rPr lang="en-US" altLang="zh-TW" sz="2800" dirty="0">
                <a:latin typeface="Times New Roman" panose="02020603050405020304" pitchFamily="18" charset="0"/>
                <a:cs typeface="Times New Roman" panose="02020603050405020304" pitchFamily="18" charset="0"/>
              </a:rPr>
              <a:t>calculating the </a:t>
            </a:r>
            <a:r>
              <a:rPr lang="en-US" altLang="zh-TW" sz="2800" dirty="0" err="1">
                <a:latin typeface="Times New Roman" panose="02020603050405020304" pitchFamily="18" charset="0"/>
                <a:cs typeface="Times New Roman" panose="02020603050405020304" pitchFamily="18" charset="0"/>
              </a:rPr>
              <a:t>AICc</a:t>
            </a:r>
            <a:r>
              <a:rPr lang="en-US" altLang="zh-TW" sz="2800" dirty="0">
                <a:latin typeface="Times New Roman" panose="02020603050405020304" pitchFamily="18" charset="0"/>
                <a:cs typeface="Times New Roman" panose="02020603050405020304" pitchFamily="18" charset="0"/>
              </a:rPr>
              <a:t>, the selected distributions for each of VMs and Docker components are shown in Table 4.1.</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112</a:t>
            </a:fld>
            <a:endParaRPr lang="en-US" altLang="zh-TW"/>
          </a:p>
        </p:txBody>
      </p:sp>
    </p:spTree>
    <p:extLst>
      <p:ext uri="{BB962C8B-B14F-4D97-AF65-F5344CB8AC3E}">
        <p14:creationId xmlns:p14="http://schemas.microsoft.com/office/powerpoint/2010/main" val="372065390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7259" y="2295933"/>
            <a:ext cx="6534282" cy="3182122"/>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113</a:t>
            </a:fld>
            <a:endParaRPr lang="en-US" altLang="zh-TW"/>
          </a:p>
        </p:txBody>
      </p:sp>
    </p:spTree>
    <p:extLst>
      <p:ext uri="{BB962C8B-B14F-4D97-AF65-F5344CB8AC3E}">
        <p14:creationId xmlns:p14="http://schemas.microsoft.com/office/powerpoint/2010/main" val="112033676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b="1" dirty="0">
                <a:latin typeface="Times New Roman" panose="02020603050405020304" pitchFamily="18" charset="0"/>
                <a:cs typeface="Times New Roman" panose="02020603050405020304" pitchFamily="18" charset="0"/>
              </a:rPr>
              <a:t>Inter-Arrival Time Distribution Fitting for M/G/1 &amp; </a:t>
            </a:r>
            <a:r>
              <a:rPr lang="en-US" altLang="zh-TW" sz="2800" b="1" dirty="0" smtClean="0">
                <a:latin typeface="Times New Roman" panose="02020603050405020304" pitchFamily="18" charset="0"/>
                <a:cs typeface="Times New Roman" panose="02020603050405020304" pitchFamily="18" charset="0"/>
              </a:rPr>
              <a:t>G/G/1</a:t>
            </a:r>
          </a:p>
          <a:p>
            <a:r>
              <a:rPr lang="en-US" altLang="zh-TW" sz="2800" dirty="0">
                <a:latin typeface="Times New Roman" panose="02020603050405020304" pitchFamily="18" charset="0"/>
                <a:cs typeface="Times New Roman" panose="02020603050405020304" pitchFamily="18" charset="0"/>
              </a:rPr>
              <a:t>The input of the next queue is no more Poisson, and we chose to apply G/G/1 to analyze other queues in the tandem network. Each queue was considered as a </a:t>
            </a:r>
            <a:r>
              <a:rPr lang="en-US" altLang="zh-TW" sz="2800" dirty="0">
                <a:solidFill>
                  <a:srgbClr val="FF0000"/>
                </a:solidFill>
                <a:latin typeface="Times New Roman" panose="02020603050405020304" pitchFamily="18" charset="0"/>
                <a:cs typeface="Times New Roman" panose="02020603050405020304" pitchFamily="18" charset="0"/>
              </a:rPr>
              <a:t>single G/G/1 queue</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Similar to the service time distribution fitting above, we performed a </a:t>
            </a:r>
            <a:r>
              <a:rPr lang="en-US" altLang="zh-TW" sz="2800" dirty="0">
                <a:solidFill>
                  <a:srgbClr val="FF0000"/>
                </a:solidFill>
                <a:latin typeface="Times New Roman" panose="02020603050405020304" pitchFamily="18" charset="0"/>
                <a:cs typeface="Times New Roman" panose="02020603050405020304" pitchFamily="18" charset="0"/>
              </a:rPr>
              <a:t>distribution fitting </a:t>
            </a:r>
            <a:r>
              <a:rPr lang="en-US" altLang="zh-TW" sz="2800" dirty="0">
                <a:latin typeface="Times New Roman" panose="02020603050405020304" pitchFamily="18" charset="0"/>
                <a:cs typeface="Times New Roman" panose="02020603050405020304" pitchFamily="18" charset="0"/>
              </a:rPr>
              <a:t>for the </a:t>
            </a:r>
            <a:r>
              <a:rPr lang="en-US" altLang="zh-TW" sz="2800" dirty="0">
                <a:solidFill>
                  <a:srgbClr val="FF0000"/>
                </a:solidFill>
                <a:latin typeface="Times New Roman" panose="02020603050405020304" pitchFamily="18" charset="0"/>
                <a:cs typeface="Times New Roman" panose="02020603050405020304" pitchFamily="18" charset="0"/>
              </a:rPr>
              <a:t>inter-arrival times </a:t>
            </a:r>
            <a:r>
              <a:rPr lang="en-US" altLang="zh-TW" sz="2800" dirty="0">
                <a:latin typeface="Times New Roman" panose="02020603050405020304" pitchFamily="18" charset="0"/>
                <a:cs typeface="Times New Roman" panose="02020603050405020304" pitchFamily="18" charset="0"/>
              </a:rPr>
              <a:t>of the queues in the tandem.</a:t>
            </a:r>
          </a:p>
          <a:p>
            <a:r>
              <a:rPr lang="en-US" altLang="zh-TW" sz="2800" dirty="0">
                <a:latin typeface="Times New Roman" panose="02020603050405020304" pitchFamily="18" charset="0"/>
                <a:cs typeface="Times New Roman" panose="02020603050405020304" pitchFamily="18" charset="0"/>
              </a:rPr>
              <a:t>Figures 4.12, 6.1, 4.13, and 6.2 show the distribution fitting of the experimental data to the most popular statistical distributions: Weibull, Normal, Exponential, Lognormal, and Gamma. A confidence interval bounds of 95% was added distributions that most fits the data.</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114</a:t>
            </a:fld>
            <a:endParaRPr lang="en-US" altLang="zh-TW"/>
          </a:p>
        </p:txBody>
      </p:sp>
    </p:spTree>
    <p:extLst>
      <p:ext uri="{BB962C8B-B14F-4D97-AF65-F5344CB8AC3E}">
        <p14:creationId xmlns:p14="http://schemas.microsoft.com/office/powerpoint/2010/main" val="262911960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fontAlgn="base">
              <a:spcBef>
                <a:spcPct val="0"/>
              </a:spcBef>
              <a:spcAft>
                <a:spcPct val="0"/>
              </a:spcAft>
            </a:pPr>
            <a:fld id="{985B3E77-56A1-41B9-B254-39D22574D8FF}" type="slidenum">
              <a:rPr lang="en-US" altLang="zh-TW" smtClean="0"/>
              <a:pPr fontAlgn="base">
                <a:spcBef>
                  <a:spcPct val="0"/>
                </a:spcBef>
                <a:spcAft>
                  <a:spcPct val="0"/>
                </a:spcAft>
              </a:pPr>
              <a:t>115</a:t>
            </a:fld>
            <a:endParaRPr lang="en-US" altLang="zh-TW"/>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7035" y="146746"/>
            <a:ext cx="3429479" cy="6392167"/>
          </a:xfrm>
          <a:prstGeom prst="rect">
            <a:avLst/>
          </a:prstGeom>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1029" y="146746"/>
            <a:ext cx="3400900" cy="6363588"/>
          </a:xfrm>
          <a:prstGeom prst="rect">
            <a:avLst/>
          </a:prstGeom>
        </p:spPr>
      </p:pic>
    </p:spTree>
    <p:extLst>
      <p:ext uri="{BB962C8B-B14F-4D97-AF65-F5344CB8AC3E}">
        <p14:creationId xmlns:p14="http://schemas.microsoft.com/office/powerpoint/2010/main" val="182030314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The sample size here is two thousands, hence the AIC version can be used </a:t>
                </a:r>
                <a:r>
                  <a:rPr lang="en-US" altLang="zh-TW" sz="2800" dirty="0" smtClean="0">
                    <a:latin typeface="Times New Roman" panose="02020603050405020304" pitchFamily="18" charset="0"/>
                    <a:cs typeface="Times New Roman" panose="02020603050405020304" pitchFamily="18" charset="0"/>
                  </a:rPr>
                  <a:t>as</a:t>
                </a: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the </a:t>
                </a:r>
                <a:r>
                  <a:rPr lang="en-US" altLang="zh-TW" sz="2800" dirty="0">
                    <a:latin typeface="Times New Roman" panose="02020603050405020304" pitchFamily="18" charset="0"/>
                    <a:cs typeface="Times New Roman" panose="02020603050405020304" pitchFamily="18" charset="0"/>
                  </a:rPr>
                  <a:t>sample size is significant:</a:t>
                </a:r>
                <a:br>
                  <a:rPr lang="en-US" altLang="zh-TW" sz="2800" dirty="0">
                    <a:latin typeface="Times New Roman" panose="02020603050405020304" pitchFamily="18" charset="0"/>
                    <a:cs typeface="Times New Roman" panose="02020603050405020304" pitchFamily="18" charset="0"/>
                  </a:rPr>
                </a:br>
                <a14:m>
                  <m:oMath xmlns:m="http://schemas.openxmlformats.org/officeDocument/2006/math">
                    <m:r>
                      <a:rPr lang="en-US" altLang="zh-TW" sz="2800" dirty="0">
                        <a:latin typeface="Cambria Math" panose="02040503050406030204" pitchFamily="18" charset="0"/>
                        <a:cs typeface="Times New Roman" panose="02020603050405020304" pitchFamily="18" charset="0"/>
                      </a:rPr>
                      <m:t>𝐴𝐼𝐶</m:t>
                    </m:r>
                    <m:r>
                      <a:rPr lang="en-US" altLang="zh-TW" sz="2800" dirty="0">
                        <a:latin typeface="Cambria Math" panose="02040503050406030204" pitchFamily="18" charset="0"/>
                        <a:cs typeface="Times New Roman" panose="02020603050405020304" pitchFamily="18" charset="0"/>
                      </a:rPr>
                      <m:t> = 2</m:t>
                    </m:r>
                    <m:r>
                      <a:rPr lang="en-US" altLang="zh-TW" sz="2800" dirty="0">
                        <a:latin typeface="Cambria Math" panose="02040503050406030204" pitchFamily="18" charset="0"/>
                        <a:cs typeface="Times New Roman" panose="02020603050405020304" pitchFamily="18" charset="0"/>
                      </a:rPr>
                      <m:t>𝑘</m:t>
                    </m:r>
                    <m:r>
                      <a:rPr lang="en-US" altLang="zh-TW" sz="2800" dirty="0">
                        <a:latin typeface="Cambria Math" panose="02040503050406030204" pitchFamily="18" charset="0"/>
                        <a:cs typeface="Times New Roman" panose="02020603050405020304" pitchFamily="18" charset="0"/>
                      </a:rPr>
                      <m:t> − 2 </m:t>
                    </m:r>
                    <m:r>
                      <m:rPr>
                        <m:sty m:val="p"/>
                      </m:rPr>
                      <a:rPr lang="en-US" altLang="zh-TW" sz="2800" dirty="0">
                        <a:latin typeface="Cambria Math" panose="02040503050406030204" pitchFamily="18" charset="0"/>
                        <a:cs typeface="Times New Roman" panose="02020603050405020304" pitchFamily="18" charset="0"/>
                      </a:rPr>
                      <m:t>ln</m:t>
                    </m:r>
                    <m:r>
                      <a:rPr lang="en-US" altLang="zh-TW" sz="2800" dirty="0">
                        <a:latin typeface="Cambria Math" panose="02040503050406030204" pitchFamily="18" charset="0"/>
                        <a:cs typeface="Times New Roman" panose="02020603050405020304" pitchFamily="18" charset="0"/>
                      </a:rPr>
                      <m:t>(</m:t>
                    </m:r>
                    <m:r>
                      <a:rPr lang="en-US" altLang="zh-TW" sz="2800" dirty="0">
                        <a:latin typeface="Cambria Math" panose="02040503050406030204" pitchFamily="18" charset="0"/>
                        <a:cs typeface="Times New Roman" panose="02020603050405020304" pitchFamily="18" charset="0"/>
                      </a:rPr>
                      <m:t>𝐿</m:t>
                    </m:r>
                    <m:r>
                      <a:rPr lang="en-US" altLang="zh-TW" sz="2800" dirty="0">
                        <a:latin typeface="Cambria Math" panose="02040503050406030204" pitchFamily="18" charset="0"/>
                        <a:cs typeface="Times New Roman" panose="02020603050405020304" pitchFamily="18" charset="0"/>
                      </a:rPr>
                      <m:t>) </m:t>
                    </m:r>
                  </m:oMath>
                </a14:m>
                <a:endParaRPr lang="en-US" altLang="zh-TW" sz="2800" dirty="0" smtClean="0">
                  <a:latin typeface="Times New Roman" panose="02020603050405020304" pitchFamily="18" charset="0"/>
                  <a:cs typeface="Times New Roman" panose="02020603050405020304" pitchFamily="18" charset="0"/>
                </a:endParaRPr>
              </a:p>
              <a:p>
                <a:r>
                  <a:rPr lang="en-US" altLang="zh-TW" sz="2800" dirty="0">
                    <a:latin typeface="Times New Roman" panose="02020603050405020304" pitchFamily="18" charset="0"/>
                    <a:cs typeface="Times New Roman" panose="02020603050405020304" pitchFamily="18" charset="0"/>
                  </a:rPr>
                  <a:t>Tables 4.2 and 4.3 show the results of the fitting process. Based on the AIC calculations for most of fittings, </a:t>
                </a:r>
                <a:r>
                  <a:rPr lang="en-US" altLang="zh-TW" sz="2800" dirty="0">
                    <a:solidFill>
                      <a:srgbClr val="FF0000"/>
                    </a:solidFill>
                    <a:latin typeface="Times New Roman" panose="02020603050405020304" pitchFamily="18" charset="0"/>
                    <a:cs typeface="Times New Roman" panose="02020603050405020304" pitchFamily="18" charset="0"/>
                  </a:rPr>
                  <a:t>Weibull</a:t>
                </a:r>
                <a:r>
                  <a:rPr lang="en-US" altLang="zh-TW" sz="2800" dirty="0">
                    <a:latin typeface="Times New Roman" panose="02020603050405020304" pitchFamily="18" charset="0"/>
                    <a:cs typeface="Times New Roman" panose="02020603050405020304" pitchFamily="18" charset="0"/>
                  </a:rPr>
                  <a:t> is the most frequent type over the others. </a:t>
                </a:r>
                <a:br>
                  <a:rPr lang="en-US" altLang="zh-TW" sz="2800" dirty="0">
                    <a:latin typeface="Times New Roman" panose="02020603050405020304" pitchFamily="18" charset="0"/>
                    <a:cs typeface="Times New Roman" panose="02020603050405020304" pitchFamily="18" charset="0"/>
                  </a:rPr>
                </a:br>
                <a:endParaRPr lang="zh-TW" altLang="en-US" sz="2800" dirty="0">
                  <a:latin typeface="Times New Roman" panose="02020603050405020304" pitchFamily="18" charset="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44" t="-148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116</a:t>
            </a:fld>
            <a:endParaRPr lang="en-US" altLang="zh-TW"/>
          </a:p>
        </p:txBody>
      </p:sp>
    </p:spTree>
    <p:extLst>
      <p:ext uri="{BB962C8B-B14F-4D97-AF65-F5344CB8AC3E}">
        <p14:creationId xmlns:p14="http://schemas.microsoft.com/office/powerpoint/2010/main" val="409222491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235" y="2192053"/>
            <a:ext cx="5635855" cy="2780779"/>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117</a:t>
            </a:fld>
            <a:endParaRPr lang="en-US" altLang="zh-TW"/>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6459" y="2192053"/>
            <a:ext cx="5738101" cy="2680572"/>
          </a:xfrm>
          <a:prstGeom prst="rect">
            <a:avLst/>
          </a:prstGeom>
        </p:spPr>
      </p:pic>
    </p:spTree>
    <p:extLst>
      <p:ext uri="{BB962C8B-B14F-4D97-AF65-F5344CB8AC3E}">
        <p14:creationId xmlns:p14="http://schemas.microsoft.com/office/powerpoint/2010/main" val="411612642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Conclusion and Future Work </a:t>
            </a:r>
            <a:endParaRPr lang="zh-TW" altLang="en-US" dirty="0"/>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In this project, we experimentally and analytically studied the performance of the initial subscriber registration process for a virtualized IMS, called </a:t>
            </a:r>
            <a:r>
              <a:rPr lang="en-US" altLang="zh-TW" sz="2800" dirty="0" err="1">
                <a:latin typeface="Times New Roman" panose="02020603050405020304" pitchFamily="18" charset="0"/>
                <a:cs typeface="Times New Roman" panose="02020603050405020304" pitchFamily="18" charset="0"/>
              </a:rPr>
              <a:t>ClearWater</a:t>
            </a:r>
            <a:r>
              <a:rPr lang="en-US" altLang="zh-TW" sz="2800" dirty="0">
                <a:latin typeface="Times New Roman" panose="02020603050405020304" pitchFamily="18" charset="0"/>
                <a:cs typeface="Times New Roman" panose="02020603050405020304" pitchFamily="18" charset="0"/>
              </a:rPr>
              <a:t>. We considered two popular virtualization technologies to deploy </a:t>
            </a:r>
            <a:r>
              <a:rPr lang="en-US" altLang="zh-TW" sz="2800" dirty="0" err="1">
                <a:latin typeface="Times New Roman" panose="02020603050405020304" pitchFamily="18" charset="0"/>
                <a:cs typeface="Times New Roman" panose="02020603050405020304" pitchFamily="18" charset="0"/>
              </a:rPr>
              <a:t>ClearWater</a:t>
            </a:r>
            <a:r>
              <a:rPr lang="en-US" altLang="zh-TW" sz="2800" dirty="0">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VM</a:t>
            </a:r>
            <a:r>
              <a:rPr lang="en-US" altLang="zh-TW" sz="2800" dirty="0">
                <a:latin typeface="Times New Roman" panose="02020603050405020304" pitchFamily="18" charset="0"/>
                <a:cs typeface="Times New Roman" panose="02020603050405020304" pitchFamily="18" charset="0"/>
              </a:rPr>
              <a:t> and </a:t>
            </a:r>
            <a:r>
              <a:rPr lang="en-US" altLang="zh-TW" sz="2800" dirty="0">
                <a:solidFill>
                  <a:srgbClr val="FF0000"/>
                </a:solidFill>
                <a:latin typeface="Times New Roman" panose="02020603050405020304" pitchFamily="18" charset="0"/>
                <a:cs typeface="Times New Roman" panose="02020603050405020304" pitchFamily="18" charset="0"/>
              </a:rPr>
              <a:t>Docker containers</a:t>
            </a:r>
            <a:r>
              <a:rPr lang="en-US" altLang="zh-TW" sz="2800" dirty="0">
                <a:latin typeface="Times New Roman" panose="02020603050405020304" pitchFamily="18" charset="0"/>
                <a:cs typeface="Times New Roman" panose="02020603050405020304" pitchFamily="18" charset="0"/>
              </a:rPr>
              <a:t>.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According </a:t>
            </a:r>
            <a:r>
              <a:rPr lang="en-US" altLang="zh-TW" sz="2800" dirty="0">
                <a:latin typeface="Times New Roman" panose="02020603050405020304" pitchFamily="18" charset="0"/>
                <a:cs typeface="Times New Roman" panose="02020603050405020304" pitchFamily="18" charset="0"/>
              </a:rPr>
              <a:t>to the experimental analysis, </a:t>
            </a:r>
            <a:r>
              <a:rPr lang="en-US" altLang="zh-TW" sz="2800" dirty="0">
                <a:solidFill>
                  <a:srgbClr val="FF0000"/>
                </a:solidFill>
                <a:latin typeface="Times New Roman" panose="02020603050405020304" pitchFamily="18" charset="0"/>
                <a:cs typeface="Times New Roman" panose="02020603050405020304" pitchFamily="18" charset="0"/>
              </a:rPr>
              <a:t>Docker containers</a:t>
            </a:r>
            <a:r>
              <a:rPr lang="en-US" altLang="zh-TW" sz="2800" dirty="0">
                <a:latin typeface="Times New Roman" panose="02020603050405020304" pitchFamily="18" charset="0"/>
                <a:cs typeface="Times New Roman" panose="02020603050405020304" pitchFamily="18" charset="0"/>
              </a:rPr>
              <a:t> produced </a:t>
            </a:r>
            <a:r>
              <a:rPr lang="en-US" altLang="zh-TW" sz="2800" dirty="0">
                <a:solidFill>
                  <a:srgbClr val="FF0000"/>
                </a:solidFill>
                <a:latin typeface="Times New Roman" panose="02020603050405020304" pitchFamily="18" charset="0"/>
                <a:cs typeface="Times New Roman" panose="02020603050405020304" pitchFamily="18" charset="0"/>
              </a:rPr>
              <a:t>lower average delay</a:t>
            </a:r>
            <a:r>
              <a:rPr lang="en-US" altLang="zh-TW" sz="2800" dirty="0">
                <a:latin typeface="Times New Roman" panose="02020603050405020304" pitchFamily="18" charset="0"/>
                <a:cs typeface="Times New Roman" panose="02020603050405020304" pitchFamily="18" charset="0"/>
              </a:rPr>
              <a:t>, and consumed </a:t>
            </a:r>
            <a:r>
              <a:rPr lang="en-US" altLang="zh-TW" sz="2800" dirty="0">
                <a:solidFill>
                  <a:srgbClr val="FF0000"/>
                </a:solidFill>
                <a:latin typeface="Times New Roman" panose="02020603050405020304" pitchFamily="18" charset="0"/>
                <a:cs typeface="Times New Roman" panose="02020603050405020304" pitchFamily="18" charset="0"/>
              </a:rPr>
              <a:t>less processing power</a:t>
            </a:r>
            <a:r>
              <a:rPr lang="en-US" altLang="zh-TW" sz="2800" dirty="0">
                <a:latin typeface="Times New Roman" panose="02020603050405020304" pitchFamily="18" charset="0"/>
                <a:cs typeface="Times New Roman" panose="02020603050405020304" pitchFamily="18" charset="0"/>
              </a:rPr>
              <a:t>.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For </a:t>
            </a:r>
            <a:r>
              <a:rPr lang="en-US" altLang="zh-TW" sz="2800" dirty="0">
                <a:latin typeface="Times New Roman" panose="02020603050405020304" pitchFamily="18" charset="0"/>
                <a:cs typeface="Times New Roman" panose="02020603050405020304" pitchFamily="18" charset="0"/>
              </a:rPr>
              <a:t>this </a:t>
            </a:r>
            <a:r>
              <a:rPr lang="en-US" altLang="zh-TW" sz="2800" dirty="0">
                <a:solidFill>
                  <a:srgbClr val="FF0000"/>
                </a:solidFill>
                <a:latin typeface="Times New Roman" panose="02020603050405020304" pitchFamily="18" charset="0"/>
                <a:cs typeface="Times New Roman" panose="02020603050405020304" pitchFamily="18" charset="0"/>
              </a:rPr>
              <a:t>specific use case</a:t>
            </a:r>
            <a:r>
              <a:rPr lang="en-US" altLang="zh-TW" sz="2800" dirty="0">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VMs utilized less memory</a:t>
            </a:r>
            <a:r>
              <a:rPr lang="en-US" altLang="zh-TW" sz="2800" dirty="0">
                <a:latin typeface="Times New Roman" panose="02020603050405020304" pitchFamily="18" charset="0"/>
                <a:cs typeface="Times New Roman" panose="02020603050405020304" pitchFamily="18" charset="0"/>
              </a:rPr>
              <a:t> compared to Docker containers. A lack of adequate RAM can result in slowing down CPU or disabling operations from execution.</a:t>
            </a:r>
          </a:p>
          <a:p>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118</a:t>
            </a:fld>
            <a:endParaRPr lang="en-US" altLang="zh-TW"/>
          </a:p>
        </p:txBody>
      </p:sp>
    </p:spTree>
    <p:extLst>
      <p:ext uri="{BB962C8B-B14F-4D97-AF65-F5344CB8AC3E}">
        <p14:creationId xmlns:p14="http://schemas.microsoft.com/office/powerpoint/2010/main" val="340531918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In addition, the project discussed the impact of varying the </a:t>
            </a:r>
            <a:r>
              <a:rPr lang="en-US" altLang="zh-TW" sz="2800" dirty="0" smtClean="0">
                <a:solidFill>
                  <a:srgbClr val="FF0000"/>
                </a:solidFill>
                <a:latin typeface="Times New Roman" panose="02020603050405020304" pitchFamily="18" charset="0"/>
                <a:cs typeface="Times New Roman" panose="02020603050405020304" pitchFamily="18" charset="0"/>
              </a:rPr>
              <a:t>CPU power</a:t>
            </a:r>
            <a:r>
              <a:rPr lang="en-US" altLang="zh-TW" sz="2800" dirty="0" smtClean="0">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RAM capacity</a:t>
            </a:r>
            <a:r>
              <a:rPr lang="en-US" altLang="zh-TW" sz="2800" dirty="0">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arrival rate</a:t>
            </a:r>
            <a:r>
              <a:rPr lang="en-US" altLang="zh-TW" sz="2800" dirty="0">
                <a:latin typeface="Times New Roman" panose="02020603050405020304" pitchFamily="18" charset="0"/>
                <a:cs typeface="Times New Roman" panose="02020603050405020304" pitchFamily="18" charset="0"/>
              </a:rPr>
              <a:t>, and </a:t>
            </a:r>
            <a:r>
              <a:rPr lang="en-US" altLang="zh-TW" sz="2800" dirty="0">
                <a:solidFill>
                  <a:srgbClr val="FF0000"/>
                </a:solidFill>
                <a:latin typeface="Times New Roman" panose="02020603050405020304" pitchFamily="18" charset="0"/>
                <a:cs typeface="Times New Roman" panose="02020603050405020304" pitchFamily="18" charset="0"/>
              </a:rPr>
              <a:t>scaling up on </a:t>
            </a:r>
            <a:r>
              <a:rPr lang="en-US" altLang="zh-TW" sz="2800" dirty="0">
                <a:latin typeface="Times New Roman" panose="02020603050405020304" pitchFamily="18" charset="0"/>
                <a:cs typeface="Times New Roman" panose="02020603050405020304" pitchFamily="18" charset="0"/>
              </a:rPr>
              <a:t>the system performance</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Regarding the analytical analysis, two different queuing models were considered: M/M/1 and M/G/1 combined with G/G/1. </a:t>
            </a:r>
          </a:p>
          <a:p>
            <a:r>
              <a:rPr lang="en-US" altLang="zh-TW" sz="2800" dirty="0">
                <a:solidFill>
                  <a:srgbClr val="FF0000"/>
                </a:solidFill>
                <a:latin typeface="Times New Roman" panose="02020603050405020304" pitchFamily="18" charset="0"/>
                <a:cs typeface="Times New Roman" panose="02020603050405020304" pitchFamily="18" charset="0"/>
              </a:rPr>
              <a:t>M/M/1</a:t>
            </a:r>
            <a:r>
              <a:rPr lang="en-US" altLang="zh-TW" sz="2800" dirty="0">
                <a:latin typeface="Times New Roman" panose="02020603050405020304" pitchFamily="18" charset="0"/>
                <a:cs typeface="Times New Roman" panose="02020603050405020304" pitchFamily="18" charset="0"/>
              </a:rPr>
              <a:t> is simple to use and it has a direct formula to find the approximation for the average delay in each queue. However, the M/M/1 queuing model </a:t>
            </a:r>
            <a:r>
              <a:rPr lang="en-US" altLang="zh-TW" sz="2800" dirty="0">
                <a:solidFill>
                  <a:srgbClr val="FF0000"/>
                </a:solidFill>
                <a:latin typeface="Times New Roman" panose="02020603050405020304" pitchFamily="18" charset="0"/>
                <a:cs typeface="Times New Roman" panose="02020603050405020304" pitchFamily="18" charset="0"/>
              </a:rPr>
              <a:t>did not provide adequate results </a:t>
            </a:r>
            <a:r>
              <a:rPr lang="en-US" altLang="zh-TW" sz="2800" dirty="0">
                <a:latin typeface="Times New Roman" panose="02020603050405020304" pitchFamily="18" charset="0"/>
                <a:cs typeface="Times New Roman" panose="02020603050405020304" pitchFamily="18" charset="0"/>
              </a:rPr>
              <a:t>when the queue </a:t>
            </a:r>
            <a:r>
              <a:rPr lang="en-US" altLang="zh-TW" sz="2800" dirty="0">
                <a:solidFill>
                  <a:srgbClr val="FF0000"/>
                </a:solidFill>
                <a:latin typeface="Times New Roman" panose="02020603050405020304" pitchFamily="18" charset="0"/>
                <a:cs typeface="Times New Roman" panose="02020603050405020304" pitchFamily="18" charset="0"/>
              </a:rPr>
              <a:t>utilization </a:t>
            </a:r>
            <a:r>
              <a:rPr lang="en-US" altLang="zh-TW" sz="2800" dirty="0" smtClean="0">
                <a:solidFill>
                  <a:srgbClr val="FF0000"/>
                </a:solidFill>
                <a:latin typeface="Times New Roman" panose="02020603050405020304" pitchFamily="18" charset="0"/>
                <a:cs typeface="Times New Roman" panose="02020603050405020304" pitchFamily="18" charset="0"/>
              </a:rPr>
              <a:t>factor (ρ</a:t>
            </a:r>
            <a:r>
              <a:rPr lang="en-US" altLang="zh-TW" sz="2800" dirty="0">
                <a:solidFill>
                  <a:srgbClr val="FF0000"/>
                </a:solidFill>
                <a:latin typeface="Times New Roman" panose="02020603050405020304" pitchFamily="18" charset="0"/>
                <a:cs typeface="Times New Roman" panose="02020603050405020304" pitchFamily="18" charset="0"/>
              </a:rPr>
              <a:t>) is around 0.6</a:t>
            </a:r>
            <a:r>
              <a:rPr lang="en-US" altLang="zh-TW" sz="2800" dirty="0">
                <a:latin typeface="Times New Roman" panose="02020603050405020304" pitchFamily="18" charset="0"/>
                <a:cs typeface="Times New Roman" panose="02020603050405020304" pitchFamily="18" charset="0"/>
              </a:rPr>
              <a:t>. </a:t>
            </a:r>
            <a:endParaRPr lang="en-US" altLang="zh-TW" sz="2800" dirty="0" smtClean="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119</a:t>
            </a:fld>
            <a:endParaRPr lang="en-US" altLang="zh-TW"/>
          </a:p>
        </p:txBody>
      </p:sp>
    </p:spTree>
    <p:extLst>
      <p:ext uri="{BB962C8B-B14F-4D97-AF65-F5344CB8AC3E}">
        <p14:creationId xmlns:p14="http://schemas.microsoft.com/office/powerpoint/2010/main" val="3404931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The aim of this project is to analyze the performance of such a VNF when it is deployed on the two different options aiming at investigating the following research questions:</a:t>
            </a:r>
          </a:p>
          <a:p>
            <a:pPr marL="514350" indent="-514350">
              <a:buFont typeface="+mj-lt"/>
              <a:buAutoNum type="arabicPeriod"/>
            </a:pPr>
            <a:r>
              <a:rPr lang="en-US" altLang="zh-TW" sz="2800" dirty="0">
                <a:latin typeface="Times New Roman" panose="02020603050405020304" pitchFamily="18" charset="0"/>
                <a:cs typeface="Times New Roman" panose="02020603050405020304" pitchFamily="18" charset="0"/>
              </a:rPr>
              <a:t>Which of the both approaches acts better in terms of </a:t>
            </a:r>
            <a:r>
              <a:rPr lang="en-US" altLang="zh-TW" sz="2800" dirty="0">
                <a:solidFill>
                  <a:srgbClr val="FF0000"/>
                </a:solidFill>
                <a:latin typeface="Times New Roman" panose="02020603050405020304" pitchFamily="18" charset="0"/>
                <a:cs typeface="Times New Roman" panose="02020603050405020304" pitchFamily="18" charset="0"/>
              </a:rPr>
              <a:t>average registration delay</a:t>
            </a:r>
            <a:r>
              <a:rPr lang="en-US" altLang="zh-TW" sz="2800" dirty="0">
                <a:latin typeface="Times New Roman" panose="02020603050405020304" pitchFamily="18" charset="0"/>
                <a:cs typeface="Times New Roman" panose="02020603050405020304" pitchFamily="18" charset="0"/>
              </a:rPr>
              <a:t>?</a:t>
            </a:r>
          </a:p>
          <a:p>
            <a:pPr marL="514350" indent="-514350">
              <a:buFont typeface="+mj-lt"/>
              <a:buAutoNum type="arabicPeriod"/>
            </a:pPr>
            <a:r>
              <a:rPr lang="en-US" altLang="zh-TW" sz="2800" dirty="0">
                <a:latin typeface="Times New Roman" panose="02020603050405020304" pitchFamily="18" charset="0"/>
                <a:cs typeface="Times New Roman" panose="02020603050405020304" pitchFamily="18" charset="0"/>
              </a:rPr>
              <a:t>How they are compared to each other and how </a:t>
            </a:r>
            <a:r>
              <a:rPr lang="en-US" altLang="zh-TW" sz="2800" dirty="0">
                <a:solidFill>
                  <a:srgbClr val="FF0000"/>
                </a:solidFill>
                <a:latin typeface="Times New Roman" panose="02020603050405020304" pitchFamily="18" charset="0"/>
                <a:cs typeface="Times New Roman" panose="02020603050405020304" pitchFamily="18" charset="0"/>
              </a:rPr>
              <a:t>resource allocation </a:t>
            </a:r>
            <a:r>
              <a:rPr lang="en-US" altLang="zh-TW" sz="2800" dirty="0">
                <a:latin typeface="Times New Roman" panose="02020603050405020304" pitchFamily="18" charset="0"/>
                <a:cs typeface="Times New Roman" panose="02020603050405020304" pitchFamily="18" charset="0"/>
              </a:rPr>
              <a:t>and </a:t>
            </a:r>
            <a:r>
              <a:rPr lang="en-US" altLang="zh-TW" sz="2800" dirty="0">
                <a:solidFill>
                  <a:srgbClr val="FF0000"/>
                </a:solidFill>
                <a:latin typeface="Times New Roman" panose="02020603050405020304" pitchFamily="18" charset="0"/>
                <a:cs typeface="Times New Roman" panose="02020603050405020304" pitchFamily="18" charset="0"/>
              </a:rPr>
              <a:t>scaling</a:t>
            </a:r>
            <a:r>
              <a:rPr lang="en-US" altLang="zh-TW" sz="2800" dirty="0">
                <a:latin typeface="Times New Roman" panose="02020603050405020304" pitchFamily="18" charset="0"/>
                <a:cs typeface="Times New Roman" panose="02020603050405020304" pitchFamily="18" charset="0"/>
              </a:rPr>
              <a:t> impact the delay?</a:t>
            </a:r>
          </a:p>
          <a:p>
            <a:pPr marL="514350" indent="-514350">
              <a:buFont typeface="+mj-lt"/>
              <a:buAutoNum type="arabicPeriod"/>
            </a:pPr>
            <a:r>
              <a:rPr lang="en-US" altLang="zh-TW" sz="2800" dirty="0">
                <a:latin typeface="Times New Roman" panose="02020603050405020304" pitchFamily="18" charset="0"/>
                <a:cs typeface="Times New Roman" panose="02020603050405020304" pitchFamily="18" charset="0"/>
              </a:rPr>
              <a:t>How the performance of </a:t>
            </a:r>
            <a:r>
              <a:rPr lang="en-US" altLang="zh-TW" sz="2800" dirty="0" err="1">
                <a:latin typeface="Times New Roman" panose="02020603050405020304" pitchFamily="18" charset="0"/>
                <a:cs typeface="Times New Roman" panose="02020603050405020304" pitchFamily="18" charset="0"/>
              </a:rPr>
              <a:t>ClearWater</a:t>
            </a:r>
            <a:r>
              <a:rPr lang="en-US" altLang="zh-TW" sz="2800" dirty="0">
                <a:latin typeface="Times New Roman" panose="02020603050405020304" pitchFamily="18" charset="0"/>
                <a:cs typeface="Times New Roman" panose="02020603050405020304" pitchFamily="18" charset="0"/>
              </a:rPr>
              <a:t> elements is influenced when </a:t>
            </a:r>
            <a:r>
              <a:rPr lang="en-US" altLang="zh-TW" sz="2800" dirty="0">
                <a:solidFill>
                  <a:srgbClr val="FF0000"/>
                </a:solidFill>
                <a:latin typeface="Times New Roman" panose="02020603050405020304" pitchFamily="18" charset="0"/>
                <a:cs typeface="Times New Roman" panose="02020603050405020304" pitchFamily="18" charset="0"/>
              </a:rPr>
              <a:t>varying the arrival rate</a:t>
            </a:r>
            <a:r>
              <a:rPr lang="en-US" altLang="zh-TW" sz="2800" dirty="0">
                <a:latin typeface="Times New Roman" panose="02020603050405020304" pitchFamily="18" charset="0"/>
                <a:cs typeface="Times New Roman" panose="02020603050405020304" pitchFamily="18" charset="0"/>
              </a:rPr>
              <a:t>?</a:t>
            </a:r>
          </a:p>
          <a:p>
            <a:endParaRPr lang="zh-TW" altLang="en-US" sz="2800"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12</a:t>
            </a:fld>
            <a:endParaRPr lang="en-US" altLang="zh-TW"/>
          </a:p>
        </p:txBody>
      </p:sp>
    </p:spTree>
    <p:extLst>
      <p:ext uri="{BB962C8B-B14F-4D97-AF65-F5344CB8AC3E}">
        <p14:creationId xmlns:p14="http://schemas.microsoft.com/office/powerpoint/2010/main" val="314476659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On the contrary, assuming general distributions for the service process, i.e., M/G/1 &amp; G/G/1, which requires definite first and second moments, outputs better results compared to M/M/1 as the </a:t>
            </a:r>
            <a:r>
              <a:rPr lang="en-US" altLang="zh-TW" sz="2800" dirty="0">
                <a:solidFill>
                  <a:srgbClr val="FF0000"/>
                </a:solidFill>
                <a:latin typeface="Times New Roman" panose="02020603050405020304" pitchFamily="18" charset="0"/>
                <a:cs typeface="Times New Roman" panose="02020603050405020304" pitchFamily="18" charset="0"/>
              </a:rPr>
              <a:t>relative error did not exceed 12 % for any single value of the arrival rates </a:t>
            </a:r>
            <a:r>
              <a:rPr lang="en-US" altLang="zh-TW" sz="2800" dirty="0">
                <a:latin typeface="Times New Roman" panose="02020603050405020304" pitchFamily="18" charset="0"/>
                <a:cs typeface="Times New Roman" panose="02020603050405020304" pitchFamily="18" charset="0"/>
              </a:rPr>
              <a:t>that meets the stability condition.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Therefore</a:t>
            </a:r>
            <a:r>
              <a:rPr lang="en-US" altLang="zh-TW" sz="2800" dirty="0">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M/G/1 &amp; G/G/1 </a:t>
            </a:r>
            <a:r>
              <a:rPr lang="en-US" altLang="zh-TW" sz="2800" dirty="0">
                <a:latin typeface="Times New Roman" panose="02020603050405020304" pitchFamily="18" charset="0"/>
                <a:cs typeface="Times New Roman" panose="02020603050405020304" pitchFamily="18" charset="0"/>
              </a:rPr>
              <a:t>is the recommended method to model the user registration process of </a:t>
            </a:r>
            <a:r>
              <a:rPr lang="en-US" altLang="zh-TW" sz="2800" dirty="0" err="1">
                <a:latin typeface="Times New Roman" panose="02020603050405020304" pitchFamily="18" charset="0"/>
                <a:cs typeface="Times New Roman" panose="02020603050405020304" pitchFamily="18" charset="0"/>
              </a:rPr>
              <a:t>ClearWater</a:t>
            </a:r>
            <a:r>
              <a:rPr lang="en-US" altLang="zh-TW" sz="2800" dirty="0">
                <a:latin typeface="Times New Roman" panose="02020603050405020304" pitchFamily="18" charset="0"/>
                <a:cs typeface="Times New Roman" panose="02020603050405020304" pitchFamily="18" charset="0"/>
              </a:rPr>
              <a:t> as the relative error is minimal.</a:t>
            </a: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120</a:t>
            </a:fld>
            <a:endParaRPr lang="en-US" altLang="zh-TW"/>
          </a:p>
        </p:txBody>
      </p:sp>
    </p:spTree>
    <p:extLst>
      <p:ext uri="{BB962C8B-B14F-4D97-AF65-F5344CB8AC3E}">
        <p14:creationId xmlns:p14="http://schemas.microsoft.com/office/powerpoint/2010/main" val="68350415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The project is open for many future works where other attributes can be studied or another queuing model can be used</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smtClean="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One suggestion here is to study the call flow parameters such as end-to-end delay, resource consumption, and successful and failure rates.</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121</a:t>
            </a:fld>
            <a:endParaRPr lang="en-US" altLang="zh-TW"/>
          </a:p>
        </p:txBody>
      </p:sp>
    </p:spTree>
    <p:extLst>
      <p:ext uri="{BB962C8B-B14F-4D97-AF65-F5344CB8AC3E}">
        <p14:creationId xmlns:p14="http://schemas.microsoft.com/office/powerpoint/2010/main" val="4459700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References</a:t>
            </a:r>
            <a:endParaRPr lang="zh-TW" altLang="en-US" dirty="0"/>
          </a:p>
        </p:txBody>
      </p:sp>
      <p:sp>
        <p:nvSpPr>
          <p:cNvPr id="3" name="內容版面配置區 2"/>
          <p:cNvSpPr>
            <a:spLocks noGrp="1"/>
          </p:cNvSpPr>
          <p:nvPr>
            <p:ph idx="1"/>
          </p:nvPr>
        </p:nvSpPr>
        <p:spPr/>
        <p:txBody>
          <a:bodyPr/>
          <a:lstStyle/>
          <a:p>
            <a:r>
              <a:rPr lang="en-US" altLang="zh-TW" sz="2400" dirty="0">
                <a:latin typeface="Times New Roman" panose="02020603050405020304" pitchFamily="18" charset="0"/>
                <a:cs typeface="Times New Roman" panose="02020603050405020304" pitchFamily="18" charset="0"/>
              </a:rPr>
              <a:t>[BBY15] </a:t>
            </a:r>
            <a:r>
              <a:rPr lang="en-US" altLang="zh-TW" sz="2400" dirty="0" err="1">
                <a:latin typeface="Times New Roman" panose="02020603050405020304" pitchFamily="18" charset="0"/>
                <a:cs typeface="Times New Roman" panose="02020603050405020304" pitchFamily="18" charset="0"/>
              </a:rPr>
              <a:t>Chaithanya</a:t>
            </a:r>
            <a:r>
              <a:rPr lang="en-US" altLang="zh-TW" sz="2400" dirty="0">
                <a:latin typeface="Times New Roman" panose="02020603050405020304" pitchFamily="18" charset="0"/>
                <a:cs typeface="Times New Roman" panose="02020603050405020304" pitchFamily="18" charset="0"/>
              </a:rPr>
              <a:t> </a:t>
            </a:r>
            <a:r>
              <a:rPr lang="en-US" altLang="zh-TW" sz="2400" dirty="0" err="1">
                <a:latin typeface="Times New Roman" panose="02020603050405020304" pitchFamily="18" charset="0"/>
                <a:cs typeface="Times New Roman" panose="02020603050405020304" pitchFamily="18" charset="0"/>
              </a:rPr>
              <a:t>Bandi</a:t>
            </a:r>
            <a:r>
              <a:rPr lang="en-US" altLang="zh-TW" sz="2400" dirty="0">
                <a:latin typeface="Times New Roman" panose="02020603050405020304" pitchFamily="18" charset="0"/>
                <a:cs typeface="Times New Roman" panose="02020603050405020304" pitchFamily="18" charset="0"/>
              </a:rPr>
              <a:t>, Dimitris Bertsimas, and Nataly Youssef. Robust queueing theory. Operations Research, 63(3):676–700, 2015.</a:t>
            </a:r>
          </a:p>
          <a:p>
            <a:r>
              <a:rPr lang="en-US" altLang="zh-TW" sz="2400" dirty="0">
                <a:latin typeface="Times New Roman" panose="02020603050405020304" pitchFamily="18" charset="0"/>
                <a:cs typeface="Times New Roman" panose="02020603050405020304" pitchFamily="18" charset="0"/>
              </a:rPr>
              <a:t>[BCC+15] Roberto </a:t>
            </a:r>
            <a:r>
              <a:rPr lang="en-US" altLang="zh-TW" sz="2400" dirty="0" err="1">
                <a:latin typeface="Times New Roman" panose="02020603050405020304" pitchFamily="18" charset="0"/>
                <a:cs typeface="Times New Roman" panose="02020603050405020304" pitchFamily="18" charset="0"/>
              </a:rPr>
              <a:t>Bonafiglia</a:t>
            </a:r>
            <a:r>
              <a:rPr lang="en-US" altLang="zh-TW" sz="2400" dirty="0">
                <a:latin typeface="Times New Roman" panose="02020603050405020304" pitchFamily="18" charset="0"/>
                <a:cs typeface="Times New Roman" panose="02020603050405020304" pitchFamily="18" charset="0"/>
              </a:rPr>
              <a:t>, </a:t>
            </a:r>
            <a:r>
              <a:rPr lang="en-US" altLang="zh-TW" sz="2400" dirty="0" err="1">
                <a:latin typeface="Times New Roman" panose="02020603050405020304" pitchFamily="18" charset="0"/>
                <a:cs typeface="Times New Roman" panose="02020603050405020304" pitchFamily="18" charset="0"/>
              </a:rPr>
              <a:t>Ivano</a:t>
            </a:r>
            <a:r>
              <a:rPr lang="en-US" altLang="zh-TW" sz="2400" dirty="0">
                <a:latin typeface="Times New Roman" panose="02020603050405020304" pitchFamily="18" charset="0"/>
                <a:cs typeface="Times New Roman" panose="02020603050405020304" pitchFamily="18" charset="0"/>
              </a:rPr>
              <a:t> Cerrato, Francesco </a:t>
            </a:r>
            <a:r>
              <a:rPr lang="en-US" altLang="zh-TW" sz="2400" dirty="0" err="1">
                <a:latin typeface="Times New Roman" panose="02020603050405020304" pitchFamily="18" charset="0"/>
                <a:cs typeface="Times New Roman" panose="02020603050405020304" pitchFamily="18" charset="0"/>
              </a:rPr>
              <a:t>Ciaccia</a:t>
            </a:r>
            <a:r>
              <a:rPr lang="en-US" altLang="zh-TW" sz="2400" dirty="0">
                <a:latin typeface="Times New Roman" panose="02020603050405020304" pitchFamily="18" charset="0"/>
                <a:cs typeface="Times New Roman" panose="02020603050405020304" pitchFamily="18" charset="0"/>
              </a:rPr>
              <a:t>, Mario </a:t>
            </a:r>
            <a:r>
              <a:rPr lang="en-US" altLang="zh-TW" sz="2400" dirty="0" err="1">
                <a:latin typeface="Times New Roman" panose="02020603050405020304" pitchFamily="18" charset="0"/>
                <a:cs typeface="Times New Roman" panose="02020603050405020304" pitchFamily="18" charset="0"/>
              </a:rPr>
              <a:t>Nemirovsky</a:t>
            </a:r>
            <a:r>
              <a:rPr lang="en-US" altLang="zh-TW" sz="2400" dirty="0">
                <a:latin typeface="Times New Roman" panose="02020603050405020304" pitchFamily="18" charset="0"/>
                <a:cs typeface="Times New Roman" panose="02020603050405020304" pitchFamily="18" charset="0"/>
              </a:rPr>
              <a:t>, and </a:t>
            </a:r>
            <a:r>
              <a:rPr lang="en-US" altLang="zh-TW" sz="2400" dirty="0" err="1">
                <a:latin typeface="Times New Roman" panose="02020603050405020304" pitchFamily="18" charset="0"/>
                <a:cs typeface="Times New Roman" panose="02020603050405020304" pitchFamily="18" charset="0"/>
              </a:rPr>
              <a:t>Fulvio</a:t>
            </a:r>
            <a:r>
              <a:rPr lang="en-US" altLang="zh-TW" sz="2400" dirty="0">
                <a:latin typeface="Times New Roman" panose="02020603050405020304" pitchFamily="18" charset="0"/>
                <a:cs typeface="Times New Roman" panose="02020603050405020304" pitchFamily="18" charset="0"/>
              </a:rPr>
              <a:t> </a:t>
            </a:r>
            <a:r>
              <a:rPr lang="en-US" altLang="zh-TW" sz="2400" dirty="0" err="1">
                <a:latin typeface="Times New Roman" panose="02020603050405020304" pitchFamily="18" charset="0"/>
                <a:cs typeface="Times New Roman" panose="02020603050405020304" pitchFamily="18" charset="0"/>
              </a:rPr>
              <a:t>Risso</a:t>
            </a:r>
            <a:r>
              <a:rPr lang="en-US" altLang="zh-TW" sz="2400" dirty="0">
                <a:latin typeface="Times New Roman" panose="02020603050405020304" pitchFamily="18" charset="0"/>
                <a:cs typeface="Times New Roman" panose="02020603050405020304" pitchFamily="18" charset="0"/>
              </a:rPr>
              <a:t>. Assessing the performance of virtualization technologies for </a:t>
            </a:r>
            <a:r>
              <a:rPr lang="en-US" altLang="zh-TW" sz="2400" dirty="0" err="1">
                <a:latin typeface="Times New Roman" panose="02020603050405020304" pitchFamily="18" charset="0"/>
                <a:cs typeface="Times New Roman" panose="02020603050405020304" pitchFamily="18" charset="0"/>
              </a:rPr>
              <a:t>nfv</a:t>
            </a:r>
            <a:r>
              <a:rPr lang="en-US" altLang="zh-TW" sz="2400" dirty="0">
                <a:latin typeface="Times New Roman" panose="02020603050405020304" pitchFamily="18" charset="0"/>
                <a:cs typeface="Times New Roman" panose="02020603050405020304" pitchFamily="18" charset="0"/>
              </a:rPr>
              <a:t>: A preliminary benchmarking. 2015 Fourth European Workshop on Software Defined Networks, 2015.</a:t>
            </a:r>
          </a:p>
          <a:p>
            <a:r>
              <a:rPr lang="en-US" altLang="zh-TW" sz="2400" dirty="0">
                <a:latin typeface="Times New Roman" panose="02020603050405020304" pitchFamily="18" charset="0"/>
                <a:cs typeface="Times New Roman" panose="02020603050405020304" pitchFamily="18" charset="0"/>
              </a:rPr>
              <a:t>[</a:t>
            </a:r>
            <a:r>
              <a:rPr lang="en-US" altLang="zh-TW" sz="2400" dirty="0" err="1">
                <a:latin typeface="Times New Roman" panose="02020603050405020304" pitchFamily="18" charset="0"/>
                <a:cs typeface="Times New Roman" panose="02020603050405020304" pitchFamily="18" charset="0"/>
              </a:rPr>
              <a:t>cle</a:t>
            </a:r>
            <a:r>
              <a:rPr lang="en-US" altLang="zh-TW" sz="2400" dirty="0">
                <a:latin typeface="Times New Roman" panose="02020603050405020304" pitchFamily="18" charset="0"/>
                <a:cs typeface="Times New Roman" panose="02020603050405020304" pitchFamily="18" charset="0"/>
              </a:rPr>
              <a:t>] Clearwater </a:t>
            </a:r>
            <a:r>
              <a:rPr lang="en-US" altLang="zh-TW" sz="2400" dirty="0" err="1">
                <a:latin typeface="Times New Roman" panose="02020603050405020304" pitchFamily="18" charset="0"/>
                <a:cs typeface="Times New Roman" panose="02020603050405020304" pitchFamily="18" charset="0"/>
              </a:rPr>
              <a:t>docker</a:t>
            </a:r>
            <a:r>
              <a:rPr lang="en-US" altLang="zh-TW" sz="2400" dirty="0">
                <a:latin typeface="Times New Roman" panose="02020603050405020304" pitchFamily="18" charset="0"/>
                <a:cs typeface="Times New Roman" panose="02020603050405020304" pitchFamily="18" charset="0"/>
              </a:rPr>
              <a:t>. https://github.com/Metaswitch/clearwater-docker.</a:t>
            </a:r>
          </a:p>
          <a:p>
            <a:r>
              <a:rPr lang="en-US" altLang="zh-TW" sz="2400" dirty="0">
                <a:latin typeface="Times New Roman" panose="02020603050405020304" pitchFamily="18" charset="0"/>
                <a:cs typeface="Times New Roman" panose="02020603050405020304" pitchFamily="18" charset="0"/>
              </a:rPr>
              <a:t>[CW18] Wei-</a:t>
            </a:r>
            <a:r>
              <a:rPr lang="en-US" altLang="zh-TW" sz="2400" dirty="0" err="1">
                <a:latin typeface="Times New Roman" panose="02020603050405020304" pitchFamily="18" charset="0"/>
                <a:cs typeface="Times New Roman" panose="02020603050405020304" pitchFamily="18" charset="0"/>
              </a:rPr>
              <a:t>Kuo</a:t>
            </a:r>
            <a:r>
              <a:rPr lang="en-US" altLang="zh-TW" sz="2400" dirty="0">
                <a:latin typeface="Times New Roman" panose="02020603050405020304" pitchFamily="18" charset="0"/>
                <a:cs typeface="Times New Roman" panose="02020603050405020304" pitchFamily="18" charset="0"/>
              </a:rPr>
              <a:t> Chiang and </a:t>
            </a:r>
            <a:r>
              <a:rPr lang="en-US" altLang="zh-TW" sz="2400" dirty="0" err="1">
                <a:latin typeface="Times New Roman" panose="02020603050405020304" pitchFamily="18" charset="0"/>
                <a:cs typeface="Times New Roman" panose="02020603050405020304" pitchFamily="18" charset="0"/>
              </a:rPr>
              <a:t>Juin</a:t>
            </a:r>
            <a:r>
              <a:rPr lang="en-US" altLang="zh-TW" sz="2400" dirty="0">
                <a:latin typeface="Times New Roman" panose="02020603050405020304" pitchFamily="18" charset="0"/>
                <a:cs typeface="Times New Roman" panose="02020603050405020304" pitchFamily="18" charset="0"/>
              </a:rPr>
              <a:t>-Wei Wen. Design and experiment of </a:t>
            </a:r>
            <a:r>
              <a:rPr lang="en-US" altLang="zh-TW" sz="2400" dirty="0" err="1">
                <a:latin typeface="Times New Roman" panose="02020603050405020304" pitchFamily="18" charset="0"/>
                <a:cs typeface="Times New Roman" panose="02020603050405020304" pitchFamily="18" charset="0"/>
              </a:rPr>
              <a:t>nfv</a:t>
            </a:r>
            <a:r>
              <a:rPr lang="en-US" altLang="zh-TW" sz="2400" dirty="0">
                <a:latin typeface="Times New Roman" panose="02020603050405020304" pitchFamily="18" charset="0"/>
                <a:cs typeface="Times New Roman" panose="02020603050405020304" pitchFamily="18" charset="0"/>
              </a:rPr>
              <a:t>-based virtualized </a:t>
            </a:r>
            <a:r>
              <a:rPr lang="en-US" altLang="zh-TW" sz="2400" dirty="0" err="1">
                <a:latin typeface="Times New Roman" panose="02020603050405020304" pitchFamily="18" charset="0"/>
                <a:cs typeface="Times New Roman" panose="02020603050405020304" pitchFamily="18" charset="0"/>
              </a:rPr>
              <a:t>ip</a:t>
            </a:r>
            <a:r>
              <a:rPr lang="en-US" altLang="zh-TW" sz="2400" dirty="0">
                <a:latin typeface="Times New Roman" panose="02020603050405020304" pitchFamily="18" charset="0"/>
                <a:cs typeface="Times New Roman" panose="02020603050405020304" pitchFamily="18" charset="0"/>
              </a:rPr>
              <a:t> multimedia subsystem. 2018.</a:t>
            </a:r>
          </a:p>
          <a:p>
            <a:r>
              <a:rPr lang="en-US" altLang="zh-TW" sz="2400" dirty="0">
                <a:latin typeface="Times New Roman" panose="02020603050405020304" pitchFamily="18" charset="0"/>
                <a:cs typeface="Times New Roman" panose="02020603050405020304" pitchFamily="18" charset="0"/>
              </a:rPr>
              <a:t>[Doc18] Docker. What is a container. </a:t>
            </a:r>
            <a:r>
              <a:rPr lang="en-US" altLang="zh-TW" sz="2400" dirty="0">
                <a:latin typeface="Times New Roman" panose="02020603050405020304" pitchFamily="18" charset="0"/>
                <a:cs typeface="Times New Roman" panose="02020603050405020304" pitchFamily="18" charset="0"/>
                <a:hlinkClick r:id="rId2"/>
              </a:rPr>
              <a:t>https://www.docker.com/resources/what-container</a:t>
            </a:r>
            <a:r>
              <a:rPr lang="en-US" altLang="zh-TW" sz="2400" dirty="0">
                <a:latin typeface="Times New Roman" panose="02020603050405020304" pitchFamily="18" charset="0"/>
                <a:cs typeface="Times New Roman" panose="02020603050405020304" pitchFamily="18" charset="0"/>
              </a:rPr>
              <a:t>, 2018</a:t>
            </a:r>
            <a:r>
              <a:rPr lang="en-US" altLang="zh-TW" sz="2400" dirty="0" smtClean="0">
                <a:latin typeface="Times New Roman" panose="02020603050405020304" pitchFamily="18" charset="0"/>
                <a:cs typeface="Times New Roman" panose="02020603050405020304" pitchFamily="18" charset="0"/>
              </a:rPr>
              <a:t>.</a:t>
            </a:r>
            <a:endParaRPr lang="en-US" altLang="zh-TW" sz="24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122</a:t>
            </a:fld>
            <a:endParaRPr lang="en-US" altLang="zh-TW"/>
          </a:p>
        </p:txBody>
      </p:sp>
    </p:spTree>
    <p:extLst>
      <p:ext uri="{BB962C8B-B14F-4D97-AF65-F5344CB8AC3E}">
        <p14:creationId xmlns:p14="http://schemas.microsoft.com/office/powerpoint/2010/main" val="31636299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lvl="0"/>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[ETS13a] ETSI. Network functions </a:t>
            </a:r>
            <a:r>
              <a:rPr lang="en-US" altLang="zh-TW" sz="2400" dirty="0" err="1" smtClean="0">
                <a:solidFill>
                  <a:srgbClr val="1F497D">
                    <a:lumMod val="75000"/>
                  </a:srgbClr>
                </a:solidFill>
                <a:latin typeface="Times New Roman" panose="02020603050405020304" pitchFamily="18" charset="0"/>
                <a:cs typeface="Times New Roman" panose="02020603050405020304" pitchFamily="18" charset="0"/>
              </a:rPr>
              <a:t>virtualisation</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err="1" smtClean="0">
                <a:solidFill>
                  <a:srgbClr val="1F497D">
                    <a:lumMod val="75000"/>
                  </a:srgbClr>
                </a:solidFill>
                <a:latin typeface="Times New Roman" panose="02020603050405020304" pitchFamily="18" charset="0"/>
                <a:cs typeface="Times New Roman" panose="02020603050405020304" pitchFamily="18" charset="0"/>
              </a:rPr>
              <a:t>nfv</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 architectural framework. https://www.etsi.org/deliver/etsi_gs/NFV/001_099/002/01.01.01_60/gs_NFV002v010101p.pdf, October 2013.</a:t>
            </a:r>
          </a:p>
          <a:p>
            <a:pPr lvl="0"/>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[ETS13b] ETSI. </a:t>
            </a:r>
            <a:r>
              <a:rPr lang="en-US" altLang="zh-TW" sz="2400" dirty="0" err="1" smtClean="0">
                <a:solidFill>
                  <a:srgbClr val="1F497D">
                    <a:lumMod val="75000"/>
                  </a:srgbClr>
                </a:solidFill>
                <a:latin typeface="Times New Roman" panose="02020603050405020304" pitchFamily="18" charset="0"/>
                <a:cs typeface="Times New Roman" panose="02020603050405020304" pitchFamily="18" charset="0"/>
              </a:rPr>
              <a:t>Nfv</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 white paper. </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hlinkClick r:id="rId2"/>
              </a:rPr>
              <a:t>https://portal.etsi.org/nfv/nfv_white_paper2.pdf</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 October 2013.</a:t>
            </a:r>
          </a:p>
          <a:p>
            <a:pPr lvl="0"/>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[ETS13c] GSNFV ETSI. Network functions </a:t>
            </a:r>
            <a:r>
              <a:rPr lang="en-US" altLang="zh-TW" sz="2400" dirty="0" err="1" smtClean="0">
                <a:solidFill>
                  <a:srgbClr val="1F497D">
                    <a:lumMod val="75000"/>
                  </a:srgbClr>
                </a:solidFill>
                <a:latin typeface="Times New Roman" panose="02020603050405020304" pitchFamily="18" charset="0"/>
                <a:cs typeface="Times New Roman" panose="02020603050405020304" pitchFamily="18" charset="0"/>
              </a:rPr>
              <a:t>virtualisation</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err="1" smtClean="0">
                <a:solidFill>
                  <a:srgbClr val="1F497D">
                    <a:lumMod val="75000"/>
                  </a:srgbClr>
                </a:solidFill>
                <a:latin typeface="Times New Roman" panose="02020603050405020304" pitchFamily="18" charset="0"/>
                <a:cs typeface="Times New Roman" panose="02020603050405020304" pitchFamily="18" charset="0"/>
              </a:rPr>
              <a:t>nfv</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 use cases. V1, 1:2013–10, 2013.</a:t>
            </a:r>
          </a:p>
          <a:p>
            <a:pPr lvl="0"/>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[FCP06] </a:t>
            </a:r>
            <a:r>
              <a:rPr lang="en-US" altLang="zh-TW" sz="2400" dirty="0" err="1" smtClean="0">
                <a:solidFill>
                  <a:srgbClr val="1F497D">
                    <a:lumMod val="75000"/>
                  </a:srgbClr>
                </a:solidFill>
                <a:latin typeface="Times New Roman" panose="02020603050405020304" pitchFamily="18" charset="0"/>
                <a:cs typeface="Times New Roman" panose="02020603050405020304" pitchFamily="18" charset="0"/>
              </a:rPr>
              <a:t>Hanane</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err="1" smtClean="0">
                <a:solidFill>
                  <a:srgbClr val="1F497D">
                    <a:lumMod val="75000"/>
                  </a:srgbClr>
                </a:solidFill>
                <a:latin typeface="Times New Roman" panose="02020603050405020304" pitchFamily="18" charset="0"/>
                <a:cs typeface="Times New Roman" panose="02020603050405020304" pitchFamily="18" charset="0"/>
              </a:rPr>
              <a:t>Fathi</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err="1" smtClean="0">
                <a:solidFill>
                  <a:srgbClr val="1F497D">
                    <a:lumMod val="75000"/>
                  </a:srgbClr>
                </a:solidFill>
                <a:latin typeface="Times New Roman" panose="02020603050405020304" pitchFamily="18" charset="0"/>
                <a:cs typeface="Times New Roman" panose="02020603050405020304" pitchFamily="18" charset="0"/>
              </a:rPr>
              <a:t>Shyam</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 S Chakraborty, and </a:t>
            </a:r>
            <a:r>
              <a:rPr lang="en-US" altLang="zh-TW" sz="2400" dirty="0" err="1" smtClean="0">
                <a:solidFill>
                  <a:srgbClr val="1F497D">
                    <a:lumMod val="75000"/>
                  </a:srgbClr>
                </a:solidFill>
                <a:latin typeface="Times New Roman" panose="02020603050405020304" pitchFamily="18" charset="0"/>
                <a:cs typeface="Times New Roman" panose="02020603050405020304" pitchFamily="18" charset="0"/>
              </a:rPr>
              <a:t>Ramjee</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 Prasad. Optimization of sip session setup delay for </a:t>
            </a:r>
            <a:r>
              <a:rPr lang="en-US" altLang="zh-TW" sz="2400" dirty="0" err="1" smtClean="0">
                <a:solidFill>
                  <a:srgbClr val="1F497D">
                    <a:lumMod val="75000"/>
                  </a:srgbClr>
                </a:solidFill>
                <a:latin typeface="Times New Roman" panose="02020603050405020304" pitchFamily="18" charset="0"/>
                <a:cs typeface="Times New Roman" panose="02020603050405020304" pitchFamily="18" charset="0"/>
              </a:rPr>
              <a:t>voip</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 in 3g wireless networks. IEEE Transactions on Mobile Computing, 5(9):1121–1132, 2006.</a:t>
            </a:r>
          </a:p>
          <a:p>
            <a:pPr lvl="0"/>
            <a:endParaRPr lang="en-US" altLang="zh-TW" sz="2400" dirty="0">
              <a:solidFill>
                <a:srgbClr val="1F497D">
                  <a:lumMod val="75000"/>
                </a:srgb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123</a:t>
            </a:fld>
            <a:endParaRPr lang="en-US" altLang="zh-TW" dirty="0"/>
          </a:p>
        </p:txBody>
      </p:sp>
    </p:spTree>
    <p:extLst>
      <p:ext uri="{BB962C8B-B14F-4D97-AF65-F5344CB8AC3E}">
        <p14:creationId xmlns:p14="http://schemas.microsoft.com/office/powerpoint/2010/main" val="246256453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[Jej18] Fredrik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Jejdling</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Ericsson mobility report</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 https</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://www.ericsson.com/assets/local/mobilityreport/documents/2018/ericssonmobility-report-november-2018.pdf, November 2018</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a:t>
            </a:r>
          </a:p>
          <a:p>
            <a:pPr lvl="0"/>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Kin61] J. F. C. Kingman. The single server queue in heavy traffic. Mathematical Proceedings of the Cambridge Philosophical Society, 57(4):902–904, 1961</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a:t>
            </a:r>
          </a:p>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[MG10] A.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Munir</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and A. Gordon-Ross. Sip-based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ims</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signaling analysis for </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wimax-3g interworking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architectures. IEEE Transactions on Mobile Computing, 9(5):</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733–750</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May 2010.</a:t>
            </a:r>
          </a:p>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[Mun08] A.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Munir</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Analysis of sip-based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ims</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session establishment signaling for </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wimax-3g networks</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In Fourth International Conference on Networking and Services (</a:t>
            </a:r>
            <a:r>
              <a:rPr lang="en-US" altLang="zh-TW" sz="2400" dirty="0" err="1" smtClean="0">
                <a:solidFill>
                  <a:srgbClr val="1F497D">
                    <a:lumMod val="75000"/>
                  </a:srgbClr>
                </a:solidFill>
                <a:latin typeface="Times New Roman" panose="02020603050405020304" pitchFamily="18" charset="0"/>
                <a:cs typeface="Times New Roman" panose="02020603050405020304" pitchFamily="18" charset="0"/>
              </a:rPr>
              <a:t>icns</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 2008</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pages 282–287, March 2008.</a:t>
            </a:r>
          </a:p>
          <a:p>
            <a:pPr lvl="0"/>
            <a:endParaRPr lang="zh-TW" altLang="en-US" sz="2400" dirty="0">
              <a:solidFill>
                <a:srgbClr val="1F497D">
                  <a:lumMod val="75000"/>
                </a:srgbClr>
              </a:solidFill>
              <a:latin typeface="Times New Roman" panose="02020603050405020304" pitchFamily="18" charset="0"/>
              <a:cs typeface="Times New Roman" panose="02020603050405020304" pitchFamily="18" charset="0"/>
            </a:endParaRPr>
          </a:p>
          <a:p>
            <a:pPr lvl="0"/>
            <a:endParaRPr lang="zh-TW" altLang="en-US" dirty="0">
              <a:solidFill>
                <a:srgbClr val="1F497D">
                  <a:lumMod val="75000"/>
                </a:srgbClr>
              </a:solidFill>
            </a:endParaRP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124</a:t>
            </a:fld>
            <a:endParaRPr lang="en-US" altLang="zh-TW"/>
          </a:p>
        </p:txBody>
      </p:sp>
    </p:spTree>
    <p:extLst>
      <p:ext uri="{BB962C8B-B14F-4D97-AF65-F5344CB8AC3E}">
        <p14:creationId xmlns:p14="http://schemas.microsoft.com/office/powerpoint/2010/main" val="82884871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[NC13] Network Functions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Virtualisation</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NFV and Use Cases.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Etsi</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gs</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nfv</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001 v1. 1.1 (2013-10). 2013.</a:t>
            </a:r>
          </a:p>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Neta</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Metaswitch</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Networks. Clearwater. http://www.projectclearwater.org/.</a:t>
            </a:r>
          </a:p>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Netb</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Metaswitch</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Networks. Clearwater. https://clearwater.readthedocs.io/en/stable/.</a:t>
            </a:r>
          </a:p>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[NSV17] Priyanka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Naik</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Dilip</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Kumar Shaw, and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Mythili</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Vutukuru</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Nfvperf</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Online performance monitoring and bottleneck detection for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nfv</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2017.</a:t>
            </a:r>
          </a:p>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[NTN13] L. Nagy, J.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Tombal</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and V. Novotny. Proposal of a queueing model for simulation of advanced telecommunication services over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ims</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architecture. In 2013 36</a:t>
            </a:r>
            <a:r>
              <a:rPr lang="en-US" altLang="zh-TW" sz="2400" baseline="30000" dirty="0">
                <a:solidFill>
                  <a:srgbClr val="1F497D">
                    <a:lumMod val="75000"/>
                  </a:srgbClr>
                </a:solidFill>
                <a:latin typeface="Times New Roman" panose="02020603050405020304" pitchFamily="18" charset="0"/>
                <a:cs typeface="Times New Roman" panose="02020603050405020304" pitchFamily="18" charset="0"/>
              </a:rPr>
              <a:t>th</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International Conference on Telecommunications and Signal Processing (TSP), pages 326–330, July 2013.</a:t>
            </a: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125</a:t>
            </a:fld>
            <a:endParaRPr lang="en-US" altLang="zh-TW"/>
          </a:p>
        </p:txBody>
      </p:sp>
    </p:spTree>
    <p:extLst>
      <p:ext uri="{BB962C8B-B14F-4D97-AF65-F5344CB8AC3E}">
        <p14:creationId xmlns:p14="http://schemas.microsoft.com/office/powerpoint/2010/main" val="246623195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[PAR+17] Jonathan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Prados-Garzon</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Pablo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Ameigeiras</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Juan J. Ramos-Muñoz,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Pilar</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AndresMaldonado</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and Juan M.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López-Soler</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Analytical modeling for virtualized network functions.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CoRR</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2017.</a:t>
            </a:r>
          </a:p>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[Pol30] Felix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Pollaczek</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Über</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eine</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aufgabe</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der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wahrscheinlichkeitstheorie</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i</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Mathematische</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Zeitschrift</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32(1):64–100, Dec 1930.</a:t>
            </a:r>
          </a:p>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[Rep] Market Research Reports. Global network function virtualization market 2016-2020.</a:t>
            </a:r>
          </a:p>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[sip]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Sipp</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http://sipp.sourceforge.net/.</a:t>
            </a:r>
          </a:p>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[SSFS17] Amit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Sheoran</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Puneet</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Sharma, Sonia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Fahmy</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and Vinay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Saxena</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Contain-</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ed</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An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nfv</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micro-service system for containing e2e latency. 2017.</a:t>
            </a: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126</a:t>
            </a:fld>
            <a:endParaRPr lang="en-US" altLang="zh-TW"/>
          </a:p>
        </p:txBody>
      </p:sp>
    </p:spTree>
    <p:extLst>
      <p:ext uri="{BB962C8B-B14F-4D97-AF65-F5344CB8AC3E}">
        <p14:creationId xmlns:p14="http://schemas.microsoft.com/office/powerpoint/2010/main" val="364629988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[SSJ19]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Besmir</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Tola</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Sachin</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Sharma,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Navdeep</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Uniyal</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and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Yuming</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Jiang. On monolithic and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microservice</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deployment of network functions. Accepted in IEEE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Netsoft</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2019, 2019.</a:t>
            </a:r>
          </a:p>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[Sys] GNU Operating System.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Gsl</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 gnu scientific library. https://www.gnu.org/software/gsl/.</a:t>
            </a:r>
          </a:p>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ubu</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Ubuntu releases. http://releases.ubuntu.com/trusty/.</a:t>
            </a:r>
          </a:p>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[WBBD05] Wei Wu,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Nilanjan</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Banerjee,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Kalyan</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Basu</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and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Sajal</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K Das. Sip-based vertical handoff between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wwans</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and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wlans</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IEEE Wireless Communications, 12(3):66–72, 2005.</a:t>
            </a:r>
          </a:p>
          <a:p>
            <a:r>
              <a:rPr lang="en-US" altLang="zh-TW" sz="2400" dirty="0">
                <a:solidFill>
                  <a:srgbClr val="1F497D">
                    <a:lumMod val="75000"/>
                  </a:srgbClr>
                </a:solidFill>
                <a:latin typeface="Times New Roman" panose="02020603050405020304" pitchFamily="18" charset="0"/>
                <a:cs typeface="Times New Roman" panose="02020603050405020304" pitchFamily="18" charset="0"/>
              </a:rPr>
              <a:t>[</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Wea</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Weaveworks</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Weave </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scope. https</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://www.weave.works/docs/scope/latest/installing</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a:t>
            </a:r>
            <a:endParaRPr lang="en-US" altLang="zh-TW" sz="2400" dirty="0">
              <a:solidFill>
                <a:srgbClr val="1F497D">
                  <a:lumMod val="75000"/>
                </a:srgb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127</a:t>
            </a:fld>
            <a:endParaRPr lang="en-US" altLang="zh-TW" dirty="0"/>
          </a:p>
        </p:txBody>
      </p:sp>
    </p:spTree>
    <p:extLst>
      <p:ext uri="{BB962C8B-B14F-4D97-AF65-F5344CB8AC3E}">
        <p14:creationId xmlns:p14="http://schemas.microsoft.com/office/powerpoint/2010/main" val="406637344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[Zuk13] Moshe Zukerman. Introduction to queueing theory and stochastic </a:t>
            </a:r>
            <a:r>
              <a:rPr lang="en-US" altLang="zh-TW" sz="2400" dirty="0" err="1" smtClean="0">
                <a:solidFill>
                  <a:srgbClr val="1F497D">
                    <a:lumMod val="75000"/>
                  </a:srgbClr>
                </a:solidFill>
                <a:latin typeface="Times New Roman" panose="02020603050405020304" pitchFamily="18" charset="0"/>
                <a:cs typeface="Times New Roman" panose="02020603050405020304" pitchFamily="18" charset="0"/>
              </a:rPr>
              <a:t>teletraffic</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 models</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arXiv</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preprint arXiv:1307.2968, 2013</a:t>
            </a:r>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128</a:t>
            </a:fld>
            <a:endParaRPr lang="en-US" altLang="zh-TW"/>
          </a:p>
        </p:txBody>
      </p:sp>
    </p:spTree>
    <p:extLst>
      <p:ext uri="{BB962C8B-B14F-4D97-AF65-F5344CB8AC3E}">
        <p14:creationId xmlns:p14="http://schemas.microsoft.com/office/powerpoint/2010/main" val="2816937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This project is structured from two main parts.</a:t>
            </a:r>
          </a:p>
          <a:p>
            <a:r>
              <a:rPr lang="en-US" altLang="zh-TW" sz="2800" dirty="0">
                <a:latin typeface="Times New Roman" panose="02020603050405020304" pitchFamily="18" charset="0"/>
                <a:cs typeface="Times New Roman" panose="02020603050405020304" pitchFamily="18" charset="0"/>
              </a:rPr>
              <a:t>The first part is to </a:t>
            </a:r>
            <a:r>
              <a:rPr lang="en-US" altLang="zh-TW" sz="2800" dirty="0">
                <a:solidFill>
                  <a:srgbClr val="FF0000"/>
                </a:solidFill>
                <a:latin typeface="Times New Roman" panose="02020603050405020304" pitchFamily="18" charset="0"/>
                <a:cs typeface="Times New Roman" panose="02020603050405020304" pitchFamily="18" charset="0"/>
              </a:rPr>
              <a:t>set up</a:t>
            </a:r>
            <a:r>
              <a:rPr lang="en-US" altLang="zh-TW" sz="2800" dirty="0">
                <a:latin typeface="Times New Roman" panose="02020603050405020304" pitchFamily="18" charset="0"/>
                <a:cs typeface="Times New Roman" panose="02020603050405020304" pitchFamily="18" charset="0"/>
              </a:rPr>
              <a:t> the experimental</a:t>
            </a:r>
            <a:r>
              <a:rPr lang="zh-TW" altLang="en-US" sz="2800" dirty="0">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environment</a:t>
            </a:r>
            <a:r>
              <a:rPr lang="en-US" altLang="zh-TW" sz="2800" dirty="0">
                <a:latin typeface="Times New Roman" panose="02020603050405020304" pitchFamily="18" charset="0"/>
                <a:cs typeface="Times New Roman" panose="02020603050405020304" pitchFamily="18" charset="0"/>
              </a:rPr>
              <a:t>, and </a:t>
            </a:r>
            <a:r>
              <a:rPr lang="en-US" altLang="zh-TW" sz="2800" dirty="0">
                <a:solidFill>
                  <a:srgbClr val="FF0000"/>
                </a:solidFill>
                <a:latin typeface="Times New Roman" panose="02020603050405020304" pitchFamily="18" charset="0"/>
                <a:cs typeface="Times New Roman" panose="02020603050405020304" pitchFamily="18" charset="0"/>
              </a:rPr>
              <a:t>conduct</a:t>
            </a:r>
            <a:r>
              <a:rPr lang="en-US" altLang="zh-TW" sz="2800" dirty="0">
                <a:latin typeface="Times New Roman" panose="02020603050405020304" pitchFamily="18" charset="0"/>
                <a:cs typeface="Times New Roman" panose="02020603050405020304" pitchFamily="18" charset="0"/>
              </a:rPr>
              <a:t> the experimental</a:t>
            </a:r>
            <a:r>
              <a:rPr lang="zh-TW" altLang="en-US" sz="2800" dirty="0">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measurements</a:t>
            </a:r>
            <a:r>
              <a:rPr lang="en-US" altLang="zh-TW" sz="2800" dirty="0">
                <a:latin typeface="Times New Roman" panose="02020603050405020304" pitchFamily="18" charset="0"/>
                <a:cs typeface="Times New Roman" panose="02020603050405020304" pitchFamily="18" charset="0"/>
              </a:rPr>
              <a:t>. </a:t>
            </a:r>
          </a:p>
          <a:p>
            <a:r>
              <a:rPr lang="en-US" altLang="zh-TW" sz="2800" dirty="0">
                <a:latin typeface="Times New Roman" panose="02020603050405020304" pitchFamily="18" charset="0"/>
                <a:cs typeface="Times New Roman" panose="02020603050405020304" pitchFamily="18" charset="0"/>
              </a:rPr>
              <a:t>The second part consists of deriving an analytical</a:t>
            </a: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model based on </a:t>
            </a:r>
            <a:r>
              <a:rPr lang="en-US" altLang="zh-TW" sz="2800" dirty="0">
                <a:solidFill>
                  <a:srgbClr val="FF0000"/>
                </a:solidFill>
                <a:latin typeface="Times New Roman" panose="02020603050405020304" pitchFamily="18" charset="0"/>
                <a:cs typeface="Times New Roman" panose="02020603050405020304" pitchFamily="18" charset="0"/>
              </a:rPr>
              <a:t>queuing network theory </a:t>
            </a:r>
            <a:r>
              <a:rPr lang="en-US" altLang="zh-TW" sz="2800" dirty="0">
                <a:latin typeface="Times New Roman" panose="02020603050405020304" pitchFamily="18" charset="0"/>
                <a:cs typeface="Times New Roman" panose="02020603050405020304" pitchFamily="18" charset="0"/>
              </a:rPr>
              <a:t>and</a:t>
            </a: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validating it based on the experimental results. </a:t>
            </a:r>
          </a:p>
          <a:p>
            <a:r>
              <a:rPr lang="en-US" altLang="zh-TW" sz="2800" dirty="0">
                <a:latin typeface="Times New Roman" panose="02020603050405020304" pitchFamily="18" charset="0"/>
                <a:cs typeface="Times New Roman" panose="02020603050405020304" pitchFamily="18" charset="0"/>
              </a:rPr>
              <a:t>We would rather focus on the </a:t>
            </a:r>
            <a:r>
              <a:rPr lang="en-US" altLang="zh-TW" sz="2800" dirty="0">
                <a:solidFill>
                  <a:srgbClr val="FF0000"/>
                </a:solidFill>
                <a:latin typeface="Times New Roman" panose="02020603050405020304" pitchFamily="18" charset="0"/>
                <a:cs typeface="Times New Roman" panose="02020603050405020304" pitchFamily="18" charset="0"/>
              </a:rPr>
              <a:t>average registration delay</a:t>
            </a:r>
            <a:r>
              <a:rPr lang="en-US" altLang="zh-TW" sz="2800" dirty="0">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influence</a:t>
            </a:r>
            <a:r>
              <a:rPr lang="en-US" altLang="zh-TW" sz="2800" dirty="0">
                <a:latin typeface="Times New Roman" panose="02020603050405020304" pitchFamily="18" charset="0"/>
                <a:cs typeface="Times New Roman" panose="02020603050405020304" pitchFamily="18" charset="0"/>
              </a:rPr>
              <a:t> of the </a:t>
            </a:r>
            <a:r>
              <a:rPr lang="en-US" altLang="zh-TW" sz="2800" dirty="0">
                <a:solidFill>
                  <a:srgbClr val="FF0000"/>
                </a:solidFill>
                <a:latin typeface="Times New Roman" panose="02020603050405020304" pitchFamily="18" charset="0"/>
                <a:cs typeface="Times New Roman" panose="02020603050405020304" pitchFamily="18" charset="0"/>
              </a:rPr>
              <a:t>resource allocation</a:t>
            </a:r>
            <a:r>
              <a:rPr lang="en-US" altLang="zh-TW" sz="2800" dirty="0">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different arrival rates</a:t>
            </a:r>
            <a:r>
              <a:rPr lang="en-US" altLang="zh-TW" sz="2800" dirty="0">
                <a:latin typeface="Times New Roman" panose="02020603050405020304" pitchFamily="18" charset="0"/>
                <a:cs typeface="Times New Roman" panose="02020603050405020304" pitchFamily="18" charset="0"/>
              </a:rPr>
              <a:t>, and </a:t>
            </a:r>
            <a:r>
              <a:rPr lang="en-US" altLang="zh-TW" sz="2800" dirty="0">
                <a:solidFill>
                  <a:srgbClr val="FF0000"/>
                </a:solidFill>
                <a:latin typeface="Times New Roman" panose="02020603050405020304" pitchFamily="18" charset="0"/>
                <a:cs typeface="Times New Roman" panose="02020603050405020304" pitchFamily="18" charset="0"/>
              </a:rPr>
              <a:t>several deployment options</a:t>
            </a:r>
            <a:r>
              <a:rPr lang="en-US" altLang="zh-TW" sz="2800" dirty="0">
                <a:latin typeface="Times New Roman" panose="02020603050405020304" pitchFamily="18" charset="0"/>
                <a:cs typeface="Times New Roman" panose="02020603050405020304" pitchFamily="18" charset="0"/>
              </a:rPr>
              <a:t>.</a:t>
            </a: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13</a:t>
            </a:fld>
            <a:endParaRPr lang="en-US" altLang="zh-TW"/>
          </a:p>
        </p:txBody>
      </p:sp>
    </p:spTree>
    <p:extLst>
      <p:ext uri="{BB962C8B-B14F-4D97-AF65-F5344CB8AC3E}">
        <p14:creationId xmlns:p14="http://schemas.microsoft.com/office/powerpoint/2010/main" val="2039208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Background</a:t>
            </a:r>
            <a:endParaRPr lang="zh-TW" altLang="en-US" dirty="0"/>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On the core of the </a:t>
            </a:r>
            <a:r>
              <a:rPr lang="en-US" altLang="zh-TW" sz="2800" dirty="0">
                <a:solidFill>
                  <a:srgbClr val="FF0000"/>
                </a:solidFill>
                <a:latin typeface="Times New Roman" panose="02020603050405020304" pitchFamily="18" charset="0"/>
                <a:cs typeface="Times New Roman" panose="02020603050405020304" pitchFamily="18" charset="0"/>
              </a:rPr>
              <a:t>IMS architecture </a:t>
            </a:r>
            <a:r>
              <a:rPr lang="en-US" altLang="zh-TW" sz="2800" dirty="0">
                <a:latin typeface="Times New Roman" panose="02020603050405020304" pitchFamily="18" charset="0"/>
                <a:cs typeface="Times New Roman" panose="02020603050405020304" pitchFamily="18" charset="0"/>
              </a:rPr>
              <a:t>there is the </a:t>
            </a:r>
            <a:r>
              <a:rPr lang="en-US" altLang="zh-TW" sz="2800" dirty="0">
                <a:solidFill>
                  <a:srgbClr val="FF0000"/>
                </a:solidFill>
                <a:latin typeface="Times New Roman" panose="02020603050405020304" pitchFamily="18" charset="0"/>
                <a:cs typeface="Times New Roman" panose="02020603050405020304" pitchFamily="18" charset="0"/>
              </a:rPr>
              <a:t>SIP </a:t>
            </a:r>
            <a:r>
              <a:rPr lang="en-US" altLang="zh-TW" sz="2800" dirty="0" err="1">
                <a:solidFill>
                  <a:srgbClr val="FF0000"/>
                </a:solidFill>
                <a:latin typeface="Times New Roman" panose="02020603050405020304" pitchFamily="18" charset="0"/>
                <a:cs typeface="Times New Roman" panose="02020603050405020304" pitchFamily="18" charset="0"/>
              </a:rPr>
              <a:t>signalling</a:t>
            </a:r>
            <a:r>
              <a:rPr lang="en-US" altLang="zh-TW" sz="2800" dirty="0">
                <a:solidFill>
                  <a:srgbClr val="FF0000"/>
                </a:solidFill>
                <a:latin typeface="Times New Roman" panose="02020603050405020304" pitchFamily="18" charset="0"/>
                <a:cs typeface="Times New Roman" panose="02020603050405020304" pitchFamily="18" charset="0"/>
              </a:rPr>
              <a:t> protocol</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SIP can operate on top of </a:t>
            </a:r>
            <a:r>
              <a:rPr lang="en-US" altLang="zh-TW" sz="2800" dirty="0" smtClean="0">
                <a:latin typeface="Times New Roman" panose="02020603050405020304" pitchFamily="18" charset="0"/>
                <a:cs typeface="Times New Roman" panose="02020603050405020304" pitchFamily="18" charset="0"/>
              </a:rPr>
              <a:t>TCP </a:t>
            </a:r>
            <a:r>
              <a:rPr lang="en-US" altLang="zh-TW" sz="2800" dirty="0">
                <a:latin typeface="Times New Roman" panose="02020603050405020304" pitchFamily="18" charset="0"/>
                <a:cs typeface="Times New Roman" panose="02020603050405020304" pitchFamily="18" charset="0"/>
              </a:rPr>
              <a:t>or </a:t>
            </a:r>
            <a:r>
              <a:rPr lang="en-US" altLang="zh-TW" sz="2800" dirty="0" smtClean="0">
                <a:latin typeface="Times New Roman" panose="02020603050405020304" pitchFamily="18" charset="0"/>
                <a:cs typeface="Times New Roman" panose="02020603050405020304" pitchFamily="18" charset="0"/>
              </a:rPr>
              <a:t>UDP, </a:t>
            </a:r>
            <a:r>
              <a:rPr lang="en-US" altLang="zh-TW" sz="2800" dirty="0">
                <a:latin typeface="Times New Roman" panose="02020603050405020304" pitchFamily="18" charset="0"/>
                <a:cs typeface="Times New Roman" panose="02020603050405020304" pitchFamily="18" charset="0"/>
              </a:rPr>
              <a:t>and it supports the following features when establishing and terminating multimedia sessions:</a:t>
            </a:r>
          </a:p>
          <a:p>
            <a:pPr marL="514350" indent="-514350">
              <a:buFont typeface="+mj-lt"/>
              <a:buAutoNum type="arabicPeriod"/>
            </a:pPr>
            <a:r>
              <a:rPr lang="en-US" altLang="zh-TW" sz="2800" dirty="0" smtClean="0">
                <a:latin typeface="Times New Roman" panose="02020603050405020304" pitchFamily="18" charset="0"/>
                <a:cs typeface="Times New Roman" panose="02020603050405020304" pitchFamily="18" charset="0"/>
              </a:rPr>
              <a:t>User </a:t>
            </a:r>
            <a:r>
              <a:rPr lang="en-US" altLang="zh-TW" sz="2800" dirty="0">
                <a:latin typeface="Times New Roman" panose="02020603050405020304" pitchFamily="18" charset="0"/>
                <a:cs typeface="Times New Roman" panose="02020603050405020304" pitchFamily="18" charset="0"/>
              </a:rPr>
              <a:t>location: regardless of their locations and devices, users can connect to the network using the </a:t>
            </a:r>
            <a:r>
              <a:rPr lang="en-US" altLang="zh-TW" sz="2800" dirty="0">
                <a:solidFill>
                  <a:srgbClr val="FF0000"/>
                </a:solidFill>
                <a:latin typeface="Times New Roman" panose="02020603050405020304" pitchFamily="18" charset="0"/>
                <a:cs typeface="Times New Roman" panose="02020603050405020304" pitchFamily="18" charset="0"/>
              </a:rPr>
              <a:t>same identifier</a:t>
            </a:r>
            <a:r>
              <a:rPr lang="en-US" altLang="zh-TW" sz="2800" dirty="0">
                <a:latin typeface="Times New Roman" panose="02020603050405020304" pitchFamily="18" charset="0"/>
                <a:cs typeface="Times New Roman" panose="02020603050405020304" pitchFamily="18" charset="0"/>
              </a:rPr>
              <a:t>.</a:t>
            </a:r>
          </a:p>
          <a:p>
            <a:pPr marL="514350" indent="-514350">
              <a:buFont typeface="+mj-lt"/>
              <a:buAutoNum type="arabicPeriod"/>
            </a:pPr>
            <a:r>
              <a:rPr lang="en-US" altLang="zh-TW" sz="2800" dirty="0" smtClean="0">
                <a:latin typeface="Times New Roman" panose="02020603050405020304" pitchFamily="18" charset="0"/>
                <a:cs typeface="Times New Roman" panose="02020603050405020304" pitchFamily="18" charset="0"/>
              </a:rPr>
              <a:t>User </a:t>
            </a:r>
            <a:r>
              <a:rPr lang="en-US" altLang="zh-TW" sz="2800" dirty="0">
                <a:latin typeface="Times New Roman" panose="02020603050405020304" pitchFamily="18" charset="0"/>
                <a:cs typeface="Times New Roman" panose="02020603050405020304" pitchFamily="18" charset="0"/>
              </a:rPr>
              <a:t>availability: determine the </a:t>
            </a:r>
            <a:r>
              <a:rPr lang="en-US" altLang="zh-TW" sz="2800" dirty="0">
                <a:solidFill>
                  <a:srgbClr val="FF0000"/>
                </a:solidFill>
                <a:latin typeface="Times New Roman" panose="02020603050405020304" pitchFamily="18" charset="0"/>
                <a:cs typeface="Times New Roman" panose="02020603050405020304" pitchFamily="18" charset="0"/>
              </a:rPr>
              <a:t>willingness</a:t>
            </a:r>
            <a:r>
              <a:rPr lang="en-US" altLang="zh-TW" sz="2800" dirty="0">
                <a:latin typeface="Times New Roman" panose="02020603050405020304" pitchFamily="18" charset="0"/>
                <a:cs typeface="Times New Roman" panose="02020603050405020304" pitchFamily="18" charset="0"/>
              </a:rPr>
              <a:t> of the recipient to engage in communications.</a:t>
            </a:r>
          </a:p>
          <a:p>
            <a:pPr marL="514350" indent="-514350">
              <a:buFont typeface="+mj-lt"/>
              <a:buAutoNum type="arabicPeriod"/>
            </a:pPr>
            <a:r>
              <a:rPr lang="en-US" altLang="zh-TW" sz="2800" dirty="0" smtClean="0">
                <a:latin typeface="Times New Roman" panose="02020603050405020304" pitchFamily="18" charset="0"/>
                <a:cs typeface="Times New Roman" panose="02020603050405020304" pitchFamily="18" charset="0"/>
              </a:rPr>
              <a:t>User </a:t>
            </a:r>
            <a:r>
              <a:rPr lang="en-US" altLang="zh-TW" sz="2800" dirty="0">
                <a:latin typeface="Times New Roman" panose="02020603050405020304" pitchFamily="18" charset="0"/>
                <a:cs typeface="Times New Roman" panose="02020603050405020304" pitchFamily="18" charset="0"/>
              </a:rPr>
              <a:t>capabilities: parameters to be utilized during a session.</a:t>
            </a:r>
          </a:p>
          <a:p>
            <a:pPr marL="514350" indent="-514350">
              <a:buFont typeface="+mj-lt"/>
              <a:buAutoNum type="arabicPeriod"/>
            </a:pPr>
            <a:r>
              <a:rPr lang="en-US" altLang="zh-TW" sz="2800" dirty="0" smtClean="0">
                <a:latin typeface="Times New Roman" panose="02020603050405020304" pitchFamily="18" charset="0"/>
                <a:cs typeface="Times New Roman" panose="02020603050405020304" pitchFamily="18" charset="0"/>
              </a:rPr>
              <a:t>Session </a:t>
            </a:r>
            <a:r>
              <a:rPr lang="en-US" altLang="zh-TW" sz="2800" dirty="0">
                <a:latin typeface="Times New Roman" panose="02020603050405020304" pitchFamily="18" charset="0"/>
                <a:cs typeface="Times New Roman" panose="02020603050405020304" pitchFamily="18" charset="0"/>
              </a:rPr>
              <a:t>setup and management.</a:t>
            </a:r>
          </a:p>
          <a:p>
            <a:endParaRPr lang="zh-TW" altLang="en-US" sz="2800"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14</a:t>
            </a:fld>
            <a:endParaRPr lang="en-US" altLang="zh-TW"/>
          </a:p>
        </p:txBody>
      </p:sp>
    </p:spTree>
    <p:extLst>
      <p:ext uri="{BB962C8B-B14F-4D97-AF65-F5344CB8AC3E}">
        <p14:creationId xmlns:p14="http://schemas.microsoft.com/office/powerpoint/2010/main" val="2191945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SIP is </a:t>
            </a:r>
            <a:r>
              <a:rPr lang="en-US" altLang="zh-TW" sz="2800" dirty="0">
                <a:solidFill>
                  <a:srgbClr val="FF0000"/>
                </a:solidFill>
                <a:latin typeface="Times New Roman" panose="02020603050405020304" pitchFamily="18" charset="0"/>
                <a:cs typeface="Times New Roman" panose="02020603050405020304" pitchFamily="18" charset="0"/>
              </a:rPr>
              <a:t>a request-response </a:t>
            </a:r>
            <a:r>
              <a:rPr lang="en-US" altLang="zh-TW" sz="2800" dirty="0">
                <a:latin typeface="Times New Roman" panose="02020603050405020304" pitchFamily="18" charset="0"/>
                <a:cs typeface="Times New Roman" panose="02020603050405020304" pitchFamily="18" charset="0"/>
              </a:rPr>
              <a:t>protocol which means when a SIP endpoint received a request from a certain node, it sends back a response to the initiator.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a:latin typeface="Times New Roman" panose="02020603050405020304" pitchFamily="18" charset="0"/>
                <a:cs typeface="Times New Roman" panose="02020603050405020304" pitchFamily="18" charset="0"/>
              </a:rPr>
              <a:t>All the SIP responses have a </a:t>
            </a:r>
            <a:r>
              <a:rPr lang="en-US" altLang="zh-TW" sz="2800" dirty="0">
                <a:solidFill>
                  <a:srgbClr val="FF0000"/>
                </a:solidFill>
                <a:latin typeface="Times New Roman" panose="02020603050405020304" pitchFamily="18" charset="0"/>
                <a:cs typeface="Times New Roman" panose="02020603050405020304" pitchFamily="18" charset="0"/>
              </a:rPr>
              <a:t>response code </a:t>
            </a:r>
            <a:r>
              <a:rPr lang="en-US" altLang="zh-TW" sz="2800" dirty="0">
                <a:latin typeface="Times New Roman" panose="02020603050405020304" pitchFamily="18" charset="0"/>
                <a:cs typeface="Times New Roman" panose="02020603050405020304" pitchFamily="18" charset="0"/>
              </a:rPr>
              <a:t>and </a:t>
            </a:r>
            <a:r>
              <a:rPr lang="en-US" altLang="zh-TW" sz="2800" dirty="0">
                <a:solidFill>
                  <a:srgbClr val="FF0000"/>
                </a:solidFill>
                <a:latin typeface="Times New Roman" panose="02020603050405020304" pitchFamily="18" charset="0"/>
                <a:cs typeface="Times New Roman" panose="02020603050405020304" pitchFamily="18" charset="0"/>
              </a:rPr>
              <a:t>message</a:t>
            </a:r>
            <a:r>
              <a:rPr lang="en-US" altLang="zh-TW" sz="2800" dirty="0">
                <a:latin typeface="Times New Roman" panose="02020603050405020304" pitchFamily="18" charset="0"/>
                <a:cs typeface="Times New Roman" panose="02020603050405020304" pitchFamily="18" charset="0"/>
              </a:rPr>
              <a:t>. In total, there are six different types of response codes that start from </a:t>
            </a:r>
            <a:r>
              <a:rPr lang="en-US" altLang="zh-TW" sz="2800" dirty="0">
                <a:solidFill>
                  <a:srgbClr val="FF0000"/>
                </a:solidFill>
                <a:latin typeface="Times New Roman" panose="02020603050405020304" pitchFamily="18" charset="0"/>
                <a:cs typeface="Times New Roman" panose="02020603050405020304" pitchFamily="18" charset="0"/>
              </a:rPr>
              <a:t>100</a:t>
            </a:r>
            <a:r>
              <a:rPr lang="en-US" altLang="zh-TW" sz="2800" dirty="0">
                <a:latin typeface="Times New Roman" panose="02020603050405020304" pitchFamily="18" charset="0"/>
                <a:cs typeface="Times New Roman" panose="02020603050405020304" pitchFamily="18" charset="0"/>
              </a:rPr>
              <a:t> up to </a:t>
            </a:r>
            <a:r>
              <a:rPr lang="en-US" altLang="zh-TW" sz="2800" dirty="0">
                <a:solidFill>
                  <a:srgbClr val="FF0000"/>
                </a:solidFill>
                <a:latin typeface="Times New Roman" panose="02020603050405020304" pitchFamily="18" charset="0"/>
                <a:cs typeface="Times New Roman" panose="02020603050405020304" pitchFamily="18" charset="0"/>
              </a:rPr>
              <a:t>600</a:t>
            </a:r>
            <a:r>
              <a:rPr lang="en-US" altLang="zh-TW" sz="2800" dirty="0">
                <a:latin typeface="Times New Roman" panose="02020603050405020304" pitchFamily="18" charset="0"/>
                <a:cs typeface="Times New Roman" panose="02020603050405020304" pitchFamily="18" charset="0"/>
              </a:rPr>
              <a:t>.</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15</a:t>
            </a:fld>
            <a:endParaRPr lang="en-US" altLang="zh-TW"/>
          </a:p>
        </p:txBody>
      </p:sp>
    </p:spTree>
    <p:extLst>
      <p:ext uri="{BB962C8B-B14F-4D97-AF65-F5344CB8AC3E}">
        <p14:creationId xmlns:p14="http://schemas.microsoft.com/office/powerpoint/2010/main" val="222886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42903" y="1638572"/>
            <a:ext cx="5702994" cy="4496844"/>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16</a:t>
            </a:fld>
            <a:endParaRPr lang="en-US" altLang="zh-TW"/>
          </a:p>
        </p:txBody>
      </p:sp>
    </p:spTree>
    <p:extLst>
      <p:ext uri="{BB962C8B-B14F-4D97-AF65-F5344CB8AC3E}">
        <p14:creationId xmlns:p14="http://schemas.microsoft.com/office/powerpoint/2010/main" val="2154178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In order to understand how </a:t>
            </a:r>
            <a:r>
              <a:rPr lang="en-US" altLang="zh-TW" sz="2800" dirty="0" err="1">
                <a:latin typeface="Times New Roman" panose="02020603050405020304" pitchFamily="18" charset="0"/>
                <a:cs typeface="Times New Roman" panose="02020603050405020304" pitchFamily="18" charset="0"/>
              </a:rPr>
              <a:t>ClearWater</a:t>
            </a:r>
            <a:r>
              <a:rPr lang="en-US" altLang="zh-TW" sz="2800" dirty="0">
                <a:latin typeface="Times New Roman" panose="02020603050405020304" pitchFamily="18" charset="0"/>
                <a:cs typeface="Times New Roman" panose="02020603050405020304" pitchFamily="18" charset="0"/>
              </a:rPr>
              <a:t> operates and provides services, it is essential to realize the traditional IMS architecture shown in Figure 2.1. Generally, IMS consists of three main layers</a:t>
            </a:r>
            <a:r>
              <a:rPr lang="en-US" altLang="zh-TW" sz="2800" dirty="0" smtClean="0">
                <a:latin typeface="Times New Roman" panose="02020603050405020304" pitchFamily="18" charset="0"/>
                <a:cs typeface="Times New Roman" panose="02020603050405020304" pitchFamily="18" charset="0"/>
              </a:rPr>
              <a:t>:</a:t>
            </a:r>
            <a:endParaRPr lang="en-US" altLang="zh-TW" sz="28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altLang="zh-TW" sz="2800" dirty="0" smtClean="0">
                <a:latin typeface="Times New Roman" panose="02020603050405020304" pitchFamily="18" charset="0"/>
                <a:cs typeface="Times New Roman" panose="02020603050405020304" pitchFamily="18" charset="0"/>
              </a:rPr>
              <a:t>Access </a:t>
            </a:r>
            <a:r>
              <a:rPr lang="en-US" altLang="zh-TW" sz="2800" dirty="0">
                <a:latin typeface="Times New Roman" panose="02020603050405020304" pitchFamily="18" charset="0"/>
                <a:cs typeface="Times New Roman" panose="02020603050405020304" pitchFamily="18" charset="0"/>
              </a:rPr>
              <a:t>network layer: provides connectivity to </a:t>
            </a:r>
            <a:r>
              <a:rPr lang="en-US" altLang="zh-TW" sz="2800" dirty="0">
                <a:solidFill>
                  <a:srgbClr val="FF0000"/>
                </a:solidFill>
                <a:latin typeface="Times New Roman" panose="02020603050405020304" pitchFamily="18" charset="0"/>
                <a:cs typeface="Times New Roman" panose="02020603050405020304" pitchFamily="18" charset="0"/>
              </a:rPr>
              <a:t>external</a:t>
            </a:r>
            <a:r>
              <a:rPr lang="en-US" altLang="zh-TW" sz="2800" dirty="0">
                <a:latin typeface="Times New Roman" panose="02020603050405020304" pitchFamily="18" charset="0"/>
                <a:cs typeface="Times New Roman" panose="02020603050405020304" pitchFamily="18" charset="0"/>
              </a:rPr>
              <a:t> networks. It contains IP routers and Public switched telephone network (PSTN) switches.</a:t>
            </a:r>
          </a:p>
          <a:p>
            <a:pPr marL="514350" indent="-514350">
              <a:buFont typeface="+mj-lt"/>
              <a:buAutoNum type="arabicPeriod"/>
            </a:pPr>
            <a:r>
              <a:rPr lang="en-US" altLang="zh-TW" sz="2800" dirty="0" smtClean="0">
                <a:latin typeface="Times New Roman" panose="02020603050405020304" pitchFamily="18" charset="0"/>
                <a:cs typeface="Times New Roman" panose="02020603050405020304" pitchFamily="18" charset="0"/>
              </a:rPr>
              <a:t>Control </a:t>
            </a:r>
            <a:r>
              <a:rPr lang="en-US" altLang="zh-TW" sz="2800" dirty="0">
                <a:latin typeface="Times New Roman" panose="02020603050405020304" pitchFamily="18" charset="0"/>
                <a:cs typeface="Times New Roman" panose="02020603050405020304" pitchFamily="18" charset="0"/>
              </a:rPr>
              <a:t>layer: in charge of controlling calls establishment, management, and termination. It consists of four different parts: </a:t>
            </a:r>
            <a:r>
              <a:rPr lang="en-US" altLang="zh-TW" sz="2800" dirty="0">
                <a:solidFill>
                  <a:srgbClr val="FF0000"/>
                </a:solidFill>
                <a:latin typeface="Times New Roman" panose="02020603050405020304" pitchFamily="18" charset="0"/>
                <a:cs typeface="Times New Roman" panose="02020603050405020304" pitchFamily="18" charset="0"/>
              </a:rPr>
              <a:t>Home Subscriber Server </a:t>
            </a:r>
            <a:r>
              <a:rPr lang="en-US" altLang="zh-TW" sz="2800" dirty="0">
                <a:latin typeface="Times New Roman" panose="02020603050405020304" pitchFamily="18" charset="0"/>
                <a:cs typeface="Times New Roman" panose="02020603050405020304" pitchFamily="18" charset="0"/>
              </a:rPr>
              <a:t>(HSS), </a:t>
            </a:r>
            <a:r>
              <a:rPr lang="en-US" altLang="zh-TW" sz="2800" dirty="0">
                <a:solidFill>
                  <a:srgbClr val="FF0000"/>
                </a:solidFill>
                <a:latin typeface="Times New Roman" panose="02020603050405020304" pitchFamily="18" charset="0"/>
                <a:cs typeface="Times New Roman" panose="02020603050405020304" pitchFamily="18" charset="0"/>
              </a:rPr>
              <a:t>Call Session Control Functions </a:t>
            </a:r>
            <a:r>
              <a:rPr lang="en-US" altLang="zh-TW" sz="2800" dirty="0">
                <a:latin typeface="Times New Roman" panose="02020603050405020304" pitchFamily="18" charset="0"/>
                <a:cs typeface="Times New Roman" panose="02020603050405020304" pitchFamily="18" charset="0"/>
              </a:rPr>
              <a:t>(CSCF), and </a:t>
            </a:r>
            <a:r>
              <a:rPr lang="en-US" altLang="zh-TW" sz="2800" dirty="0">
                <a:solidFill>
                  <a:srgbClr val="FF0000"/>
                </a:solidFill>
                <a:latin typeface="Times New Roman" panose="02020603050405020304" pitchFamily="18" charset="0"/>
                <a:cs typeface="Times New Roman" panose="02020603050405020304" pitchFamily="18" charset="0"/>
              </a:rPr>
              <a:t>Media Resource Functions</a:t>
            </a:r>
            <a:r>
              <a:rPr lang="en-US" altLang="zh-TW" sz="2800" dirty="0">
                <a:latin typeface="Times New Roman" panose="02020603050405020304" pitchFamily="18" charset="0"/>
                <a:cs typeface="Times New Roman" panose="02020603050405020304" pitchFamily="18" charset="0"/>
              </a:rPr>
              <a:t> (MRF</a:t>
            </a:r>
            <a:r>
              <a:rPr lang="en-US" altLang="zh-TW" sz="2800" dirty="0" smtClean="0">
                <a:latin typeface="Times New Roman" panose="02020603050405020304" pitchFamily="18" charset="0"/>
                <a:cs typeface="Times New Roman" panose="02020603050405020304" pitchFamily="18" charset="0"/>
              </a:rPr>
              <a:t>).</a:t>
            </a:r>
            <a:endParaRPr lang="en-US" altLang="zh-TW"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17</a:t>
            </a:fld>
            <a:endParaRPr lang="en-US" altLang="zh-TW"/>
          </a:p>
        </p:txBody>
      </p:sp>
    </p:spTree>
    <p:extLst>
      <p:ext uri="{BB962C8B-B14F-4D97-AF65-F5344CB8AC3E}">
        <p14:creationId xmlns:p14="http://schemas.microsoft.com/office/powerpoint/2010/main" val="4159940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514350" indent="-514350">
              <a:buFont typeface="+mj-lt"/>
              <a:buAutoNum type="arabicPeriod" startAt="3"/>
            </a:pPr>
            <a:r>
              <a:rPr lang="en-US" altLang="zh-TW" sz="2800" dirty="0">
                <a:latin typeface="Times New Roman" panose="02020603050405020304" pitchFamily="18" charset="0"/>
                <a:cs typeface="Times New Roman" panose="02020603050405020304" pitchFamily="18" charset="0"/>
              </a:rPr>
              <a:t>Service layer: consists of multiple Application Servers (ASs) which host and execute services.</a:t>
            </a: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18</a:t>
            </a:fld>
            <a:endParaRPr lang="en-US" altLang="zh-TW"/>
          </a:p>
        </p:txBody>
      </p:sp>
    </p:spTree>
    <p:extLst>
      <p:ext uri="{BB962C8B-B14F-4D97-AF65-F5344CB8AC3E}">
        <p14:creationId xmlns:p14="http://schemas.microsoft.com/office/powerpoint/2010/main" val="3823901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CSCF of traditional IMS has three main types: </a:t>
            </a:r>
            <a:r>
              <a:rPr lang="en-US" altLang="zh-TW" sz="2800" dirty="0">
                <a:solidFill>
                  <a:srgbClr val="FF0000"/>
                </a:solidFill>
                <a:latin typeface="Times New Roman" panose="02020603050405020304" pitchFamily="18" charset="0"/>
                <a:cs typeface="Times New Roman" panose="02020603050405020304" pitchFamily="18" charset="0"/>
              </a:rPr>
              <a:t>P-CSCF</a:t>
            </a:r>
            <a:r>
              <a:rPr lang="en-US" altLang="zh-TW" sz="2800" dirty="0">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I-CSCF</a:t>
            </a:r>
            <a:r>
              <a:rPr lang="en-US" altLang="zh-TW" sz="2800" dirty="0">
                <a:latin typeface="Times New Roman" panose="02020603050405020304" pitchFamily="18" charset="0"/>
                <a:cs typeface="Times New Roman" panose="02020603050405020304" pitchFamily="18" charset="0"/>
              </a:rPr>
              <a:t>, and </a:t>
            </a:r>
            <a:r>
              <a:rPr lang="en-US" altLang="zh-TW" sz="2800" dirty="0">
                <a:solidFill>
                  <a:srgbClr val="FF0000"/>
                </a:solidFill>
                <a:latin typeface="Times New Roman" panose="02020603050405020304" pitchFamily="18" charset="0"/>
                <a:cs typeface="Times New Roman" panose="02020603050405020304" pitchFamily="18" charset="0"/>
              </a:rPr>
              <a:t>S-CSCF</a:t>
            </a:r>
            <a:r>
              <a:rPr lang="en-US" altLang="zh-TW" sz="2800" dirty="0">
                <a:latin typeface="Times New Roman" panose="02020603050405020304" pitchFamily="18" charset="0"/>
                <a:cs typeface="Times New Roman" panose="02020603050405020304" pitchFamily="18" charset="0"/>
              </a:rPr>
              <a:t>. </a:t>
            </a:r>
          </a:p>
          <a:p>
            <a:r>
              <a:rPr lang="en-US" altLang="zh-TW" sz="2800" dirty="0">
                <a:latin typeface="Times New Roman" panose="02020603050405020304" pitchFamily="18" charset="0"/>
                <a:cs typeface="Times New Roman" panose="02020603050405020304" pitchFamily="18" charset="0"/>
              </a:rPr>
              <a:t>In this project, We use an open source </a:t>
            </a:r>
            <a:r>
              <a:rPr lang="en-US" altLang="zh-TW" sz="2800" dirty="0" err="1">
                <a:solidFill>
                  <a:srgbClr val="FF0000"/>
                </a:solidFill>
                <a:latin typeface="Times New Roman" panose="02020603050405020304" pitchFamily="18" charset="0"/>
                <a:cs typeface="Times New Roman" panose="02020603050405020304" pitchFamily="18" charset="0"/>
              </a:rPr>
              <a:t>vIMS</a:t>
            </a:r>
            <a:r>
              <a:rPr lang="en-US" altLang="zh-TW" sz="2800" dirty="0">
                <a:latin typeface="Times New Roman" panose="02020603050405020304" pitchFamily="18" charset="0"/>
                <a:cs typeface="Times New Roman" panose="02020603050405020304" pitchFamily="18" charset="0"/>
              </a:rPr>
              <a:t>, namely </a:t>
            </a:r>
            <a:r>
              <a:rPr lang="en-US" altLang="zh-TW" sz="2800" dirty="0" err="1">
                <a:solidFill>
                  <a:srgbClr val="FF0000"/>
                </a:solidFill>
                <a:latin typeface="Times New Roman" panose="02020603050405020304" pitchFamily="18" charset="0"/>
                <a:cs typeface="Times New Roman" panose="02020603050405020304" pitchFamily="18" charset="0"/>
              </a:rPr>
              <a:t>ClearWater</a:t>
            </a:r>
            <a:r>
              <a:rPr lang="en-US" altLang="zh-TW" sz="2800" dirty="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n case of </a:t>
            </a:r>
            <a:r>
              <a:rPr lang="en-US" altLang="zh-TW" sz="2800" dirty="0" err="1">
                <a:latin typeface="Times New Roman" panose="02020603050405020304" pitchFamily="18" charset="0"/>
                <a:cs typeface="Times New Roman" panose="02020603050405020304" pitchFamily="18" charset="0"/>
              </a:rPr>
              <a:t>ClearWater</a:t>
            </a:r>
            <a:r>
              <a:rPr lang="en-US" altLang="zh-TW" sz="2800" dirty="0">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Sprout</a:t>
            </a:r>
            <a:r>
              <a:rPr lang="en-US" altLang="zh-TW" sz="2800" dirty="0">
                <a:latin typeface="Times New Roman" panose="02020603050405020304" pitchFamily="18" charset="0"/>
                <a:cs typeface="Times New Roman" panose="02020603050405020304" pitchFamily="18" charset="0"/>
              </a:rPr>
              <a:t> element is equivalent to functionality of both </a:t>
            </a:r>
            <a:r>
              <a:rPr lang="en-US" altLang="zh-TW" sz="2800" dirty="0">
                <a:solidFill>
                  <a:srgbClr val="FF0000"/>
                </a:solidFill>
                <a:latin typeface="Times New Roman" panose="02020603050405020304" pitchFamily="18" charset="0"/>
                <a:cs typeface="Times New Roman" panose="02020603050405020304" pitchFamily="18" charset="0"/>
              </a:rPr>
              <a:t>I-CSCF and S-CSCF</a:t>
            </a:r>
            <a:r>
              <a:rPr lang="en-US" altLang="zh-TW" sz="2800" dirty="0">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P-CSCF</a:t>
            </a:r>
            <a:r>
              <a:rPr lang="en-US" altLang="zh-TW" sz="2800" dirty="0">
                <a:latin typeface="Times New Roman" panose="02020603050405020304" pitchFamily="18" charset="0"/>
                <a:cs typeface="Times New Roman" panose="02020603050405020304" pitchFamily="18" charset="0"/>
              </a:rPr>
              <a:t> function is implemented in </a:t>
            </a:r>
            <a:r>
              <a:rPr lang="en-US" altLang="zh-TW" sz="2800" dirty="0">
                <a:solidFill>
                  <a:srgbClr val="FF0000"/>
                </a:solidFill>
                <a:latin typeface="Times New Roman" panose="02020603050405020304" pitchFamily="18" charset="0"/>
                <a:cs typeface="Times New Roman" panose="02020603050405020304" pitchFamily="18" charset="0"/>
              </a:rPr>
              <a:t>Bono</a:t>
            </a:r>
            <a:r>
              <a:rPr lang="en-US" altLang="zh-TW" sz="2800" dirty="0">
                <a:latin typeface="Times New Roman" panose="02020603050405020304" pitchFamily="18" charset="0"/>
                <a:cs typeface="Times New Roman" panose="02020603050405020304" pitchFamily="18" charset="0"/>
              </a:rPr>
              <a:t>.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19</a:t>
            </a:fld>
            <a:endParaRPr lang="en-US" altLang="zh-TW"/>
          </a:p>
        </p:txBody>
      </p:sp>
    </p:spTree>
    <p:extLst>
      <p:ext uri="{BB962C8B-B14F-4D97-AF65-F5344CB8AC3E}">
        <p14:creationId xmlns:p14="http://schemas.microsoft.com/office/powerpoint/2010/main" val="171084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OUTLINE</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609600" y="1600201"/>
            <a:ext cx="9799320" cy="4929809"/>
          </a:xfrm>
        </p:spPr>
        <p:txBody>
          <a:bodyPr/>
          <a:lstStyle/>
          <a:p>
            <a:r>
              <a:rPr lang="en-US" sz="2800" dirty="0">
                <a:latin typeface="Times New Roman" panose="02020603050405020304" pitchFamily="18" charset="0"/>
                <a:cs typeface="Times New Roman" panose="02020603050405020304" pitchFamily="18" charset="0"/>
              </a:rPr>
              <a:t>Abstract</a:t>
            </a:r>
          </a:p>
          <a:p>
            <a:r>
              <a:rPr lang="en-US" sz="2800" dirty="0" smtClean="0">
                <a:latin typeface="Times New Roman" panose="02020603050405020304" pitchFamily="18" charset="0"/>
                <a:cs typeface="Times New Roman" panose="02020603050405020304" pitchFamily="18" charset="0"/>
              </a:rPr>
              <a:t>Introduction</a:t>
            </a:r>
          </a:p>
          <a:p>
            <a:r>
              <a:rPr lang="en-US" sz="2800" dirty="0">
                <a:latin typeface="Times New Roman" panose="02020603050405020304" pitchFamily="18" charset="0"/>
                <a:cs typeface="Times New Roman" panose="02020603050405020304" pitchFamily="18" charset="0"/>
              </a:rPr>
              <a:t>Background and Related Works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Methodology</a:t>
            </a:r>
          </a:p>
          <a:p>
            <a:r>
              <a:rPr lang="en-US" sz="2800" dirty="0">
                <a:latin typeface="Times New Roman" panose="02020603050405020304" pitchFamily="18" charset="0"/>
                <a:cs typeface="Times New Roman" panose="02020603050405020304" pitchFamily="18" charset="0"/>
              </a:rPr>
              <a:t>Results and </a:t>
            </a:r>
            <a:r>
              <a:rPr lang="en-US" sz="2800" dirty="0" smtClean="0">
                <a:latin typeface="Times New Roman" panose="02020603050405020304" pitchFamily="18" charset="0"/>
                <a:cs typeface="Times New Roman" panose="02020603050405020304" pitchFamily="18" charset="0"/>
              </a:rPr>
              <a:t>Discussion</a:t>
            </a:r>
          </a:p>
          <a:p>
            <a:r>
              <a:rPr lang="en-US" altLang="zh-TW" sz="2800" dirty="0">
                <a:latin typeface="Times New Roman" panose="02020603050405020304" pitchFamily="18" charset="0"/>
                <a:cs typeface="Times New Roman" panose="02020603050405020304" pitchFamily="18" charset="0"/>
              </a:rPr>
              <a:t>Conclusion and Future </a:t>
            </a:r>
            <a:r>
              <a:rPr lang="en-US" altLang="zh-TW" sz="2800" dirty="0" smtClean="0">
                <a:latin typeface="Times New Roman" panose="02020603050405020304" pitchFamily="18" charset="0"/>
                <a:cs typeface="Times New Roman" panose="02020603050405020304" pitchFamily="18" charset="0"/>
              </a:rPr>
              <a:t>Work</a:t>
            </a:r>
          </a:p>
          <a:p>
            <a:r>
              <a:rPr lang="en-US" altLang="zh-TW" sz="2800" dirty="0" smtClean="0">
                <a:latin typeface="Times New Roman" panose="02020603050405020304" pitchFamily="18" charset="0"/>
                <a:cs typeface="Times New Roman" panose="02020603050405020304" pitchFamily="18" charset="0"/>
              </a:rPr>
              <a:t>References</a:t>
            </a:r>
          </a:p>
          <a:p>
            <a:pPr marL="0" indent="0">
              <a:buNone/>
            </a:pPr>
            <a:endParaRPr lang="en-US" sz="2800" dirty="0" smtClean="0">
              <a:latin typeface="Times New Roman" panose="02020603050405020304" pitchFamily="18" charset="0"/>
              <a:cs typeface="Times New Roman" panose="02020603050405020304" pitchFamily="18" charset="0"/>
            </a:endParaRPr>
          </a:p>
          <a:p>
            <a:endParaRPr lang="en-US" altLang="zh-TW"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2</a:t>
            </a:fld>
            <a:endParaRPr lang="en-US" altLang="zh-TW" dirty="0">
              <a:ea typeface="新細明體" charset="-120"/>
            </a:endParaRPr>
          </a:p>
        </p:txBody>
      </p:sp>
    </p:spTree>
    <p:extLst>
      <p:ext uri="{BB962C8B-B14F-4D97-AF65-F5344CB8AC3E}">
        <p14:creationId xmlns:p14="http://schemas.microsoft.com/office/powerpoint/2010/main" val="3181024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 Related Works</a:t>
            </a:r>
            <a:endParaRPr lang="zh-TW" altLang="en-US" dirty="0"/>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In [BCC+15], the authors deployed chains of NFVs on a single server where the virtualization environment was </a:t>
            </a:r>
            <a:r>
              <a:rPr lang="en-US" altLang="zh-TW" sz="2800" dirty="0">
                <a:solidFill>
                  <a:srgbClr val="FF0000"/>
                </a:solidFill>
                <a:latin typeface="Times New Roman" panose="02020603050405020304" pitchFamily="18" charset="0"/>
                <a:cs typeface="Times New Roman" panose="02020603050405020304" pitchFamily="18" charset="0"/>
              </a:rPr>
              <a:t>container</a:t>
            </a:r>
            <a:r>
              <a:rPr lang="en-US" altLang="zh-TW" sz="2800" dirty="0">
                <a:latin typeface="Times New Roman" panose="02020603050405020304" pitchFamily="18" charset="0"/>
                <a:cs typeface="Times New Roman" panose="02020603050405020304" pitchFamily="18" charset="0"/>
              </a:rPr>
              <a:t> and </a:t>
            </a:r>
            <a:r>
              <a:rPr lang="en-US" altLang="zh-TW" sz="2800" dirty="0">
                <a:solidFill>
                  <a:srgbClr val="FF0000"/>
                </a:solidFill>
                <a:latin typeface="Times New Roman" panose="02020603050405020304" pitchFamily="18" charset="0"/>
                <a:cs typeface="Times New Roman" panose="02020603050405020304" pitchFamily="18" charset="0"/>
              </a:rPr>
              <a:t>VM</a:t>
            </a:r>
            <a:r>
              <a:rPr lang="en-US" altLang="zh-TW" sz="2800" dirty="0">
                <a:latin typeface="Times New Roman" panose="02020603050405020304" pitchFamily="18" charset="0"/>
                <a:cs typeface="Times New Roman" panose="02020603050405020304" pitchFamily="18" charset="0"/>
              </a:rPr>
              <a:t>. </a:t>
            </a:r>
          </a:p>
          <a:p>
            <a:r>
              <a:rPr lang="en-US" altLang="zh-TW" sz="2800" dirty="0">
                <a:latin typeface="Times New Roman" panose="02020603050405020304" pitchFamily="18" charset="0"/>
                <a:cs typeface="Times New Roman" panose="02020603050405020304" pitchFamily="18" charset="0"/>
              </a:rPr>
              <a:t>They measured both </a:t>
            </a:r>
            <a:r>
              <a:rPr lang="en-US" altLang="zh-TW" sz="2800" dirty="0">
                <a:solidFill>
                  <a:srgbClr val="FF0000"/>
                </a:solidFill>
                <a:latin typeface="Times New Roman" panose="02020603050405020304" pitchFamily="18" charset="0"/>
                <a:cs typeface="Times New Roman" panose="02020603050405020304" pitchFamily="18" charset="0"/>
              </a:rPr>
              <a:t>latency</a:t>
            </a:r>
            <a:r>
              <a:rPr lang="en-US" altLang="zh-TW" sz="2800" dirty="0">
                <a:latin typeface="Times New Roman" panose="02020603050405020304" pitchFamily="18" charset="0"/>
                <a:cs typeface="Times New Roman" panose="02020603050405020304" pitchFamily="18" charset="0"/>
              </a:rPr>
              <a:t> and </a:t>
            </a:r>
            <a:r>
              <a:rPr lang="en-US" altLang="zh-TW" sz="2800" dirty="0">
                <a:solidFill>
                  <a:srgbClr val="FF0000"/>
                </a:solidFill>
                <a:latin typeface="Times New Roman" panose="02020603050405020304" pitchFamily="18" charset="0"/>
                <a:cs typeface="Times New Roman" panose="02020603050405020304" pitchFamily="18" charset="0"/>
              </a:rPr>
              <a:t>throughput</a:t>
            </a:r>
            <a:r>
              <a:rPr lang="en-US" altLang="zh-TW" sz="2800" dirty="0">
                <a:latin typeface="Times New Roman" panose="02020603050405020304" pitchFamily="18" charset="0"/>
                <a:cs typeface="Times New Roman" panose="02020603050405020304" pitchFamily="18" charset="0"/>
              </a:rPr>
              <a:t> for packets of various sizes and concluded that </a:t>
            </a:r>
            <a:r>
              <a:rPr lang="en-US" altLang="zh-TW" sz="2800" dirty="0">
                <a:solidFill>
                  <a:srgbClr val="FF0000"/>
                </a:solidFill>
                <a:latin typeface="Times New Roman" panose="02020603050405020304" pitchFamily="18" charset="0"/>
                <a:cs typeface="Times New Roman" panose="02020603050405020304" pitchFamily="18" charset="0"/>
              </a:rPr>
              <a:t>container</a:t>
            </a:r>
            <a:r>
              <a:rPr lang="en-US" altLang="zh-TW" sz="2800" dirty="0">
                <a:latin typeface="Times New Roman" panose="02020603050405020304" pitchFamily="18" charset="0"/>
                <a:cs typeface="Times New Roman" panose="02020603050405020304" pitchFamily="18" charset="0"/>
              </a:rPr>
              <a:t> provides </a:t>
            </a:r>
            <a:r>
              <a:rPr lang="en-US" altLang="zh-TW" sz="2800" dirty="0">
                <a:solidFill>
                  <a:srgbClr val="FF0000"/>
                </a:solidFill>
                <a:latin typeface="Times New Roman" panose="02020603050405020304" pitchFamily="18" charset="0"/>
                <a:cs typeface="Times New Roman" panose="02020603050405020304" pitchFamily="18" charset="0"/>
              </a:rPr>
              <a:t>performance close to VM</a:t>
            </a:r>
            <a:r>
              <a:rPr lang="en-US" altLang="zh-TW" sz="2800" dirty="0">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utilize less resources</a:t>
            </a:r>
            <a:r>
              <a:rPr lang="en-US" altLang="zh-TW" sz="2800" dirty="0">
                <a:latin typeface="Times New Roman" panose="02020603050405020304" pitchFamily="18" charset="0"/>
                <a:cs typeface="Times New Roman" panose="02020603050405020304" pitchFamily="18" charset="0"/>
              </a:rPr>
              <a:t>, and has </a:t>
            </a:r>
            <a:r>
              <a:rPr lang="en-US" altLang="zh-TW" sz="2800" dirty="0">
                <a:solidFill>
                  <a:srgbClr val="FF0000"/>
                </a:solidFill>
                <a:latin typeface="Times New Roman" panose="02020603050405020304" pitchFamily="18" charset="0"/>
                <a:cs typeface="Times New Roman" panose="02020603050405020304" pitchFamily="18" charset="0"/>
              </a:rPr>
              <a:t>better latency</a:t>
            </a:r>
            <a:r>
              <a:rPr lang="en-US" altLang="zh-TW" sz="2800" dirty="0">
                <a:latin typeface="Times New Roman" panose="02020603050405020304" pitchFamily="18" charset="0"/>
                <a:cs typeface="Times New Roman" panose="02020603050405020304" pitchFamily="18" charset="0"/>
              </a:rPr>
              <a:t>.</a:t>
            </a:r>
          </a:p>
          <a:p>
            <a:r>
              <a:rPr lang="en-US" altLang="zh-TW" sz="2800" dirty="0" smtClean="0">
                <a:latin typeface="Times New Roman" panose="02020603050405020304" pitchFamily="18" charset="0"/>
                <a:cs typeface="Times New Roman" panose="02020603050405020304" pitchFamily="18" charset="0"/>
              </a:rPr>
              <a:t>In </a:t>
            </a:r>
            <a:r>
              <a:rPr lang="en-US" altLang="zh-TW" sz="2800" dirty="0">
                <a:latin typeface="Times New Roman" panose="02020603050405020304" pitchFamily="18" charset="0"/>
                <a:cs typeface="Times New Roman" panose="02020603050405020304" pitchFamily="18" charset="0"/>
              </a:rPr>
              <a:t>this project, we consider to both Docker container and VM since they provide different values of latency.</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20</a:t>
            </a:fld>
            <a:endParaRPr lang="en-US" altLang="zh-TW"/>
          </a:p>
        </p:txBody>
      </p:sp>
    </p:spTree>
    <p:extLst>
      <p:ext uri="{BB962C8B-B14F-4D97-AF65-F5344CB8AC3E}">
        <p14:creationId xmlns:p14="http://schemas.microsoft.com/office/powerpoint/2010/main" val="39807423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Research [CW18] was performed to explore performance of an altered IMS architecture</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They mainly measured </a:t>
            </a:r>
            <a:r>
              <a:rPr lang="en-US" altLang="zh-TW" sz="2800" dirty="0">
                <a:solidFill>
                  <a:srgbClr val="FF0000"/>
                </a:solidFill>
                <a:latin typeface="Times New Roman" panose="02020603050405020304" pitchFamily="18" charset="0"/>
                <a:cs typeface="Times New Roman" panose="02020603050405020304" pitchFamily="18" charset="0"/>
              </a:rPr>
              <a:t>user registration success rate </a:t>
            </a:r>
            <a:r>
              <a:rPr lang="en-US" altLang="zh-TW" sz="2800" dirty="0">
                <a:latin typeface="Times New Roman" panose="02020603050405020304" pitchFamily="18" charset="0"/>
                <a:cs typeface="Times New Roman" panose="02020603050405020304" pitchFamily="18" charset="0"/>
              </a:rPr>
              <a:t>and </a:t>
            </a:r>
            <a:r>
              <a:rPr lang="en-US" altLang="zh-TW" sz="2800" dirty="0">
                <a:solidFill>
                  <a:srgbClr val="FF0000"/>
                </a:solidFill>
                <a:latin typeface="Times New Roman" panose="02020603050405020304" pitchFamily="18" charset="0"/>
                <a:cs typeface="Times New Roman" panose="02020603050405020304" pitchFamily="18" charset="0"/>
              </a:rPr>
              <a:t>call flow success rate</a:t>
            </a:r>
            <a:r>
              <a:rPr lang="en-US" altLang="zh-TW" sz="2800" dirty="0">
                <a:latin typeface="Times New Roman" panose="02020603050405020304" pitchFamily="18" charset="0"/>
                <a:cs typeface="Times New Roman" panose="02020603050405020304" pitchFamily="18" charset="0"/>
              </a:rPr>
              <a:t> for the new IMS, original </a:t>
            </a:r>
            <a:r>
              <a:rPr lang="en-US" altLang="zh-TW" sz="2800" dirty="0" err="1">
                <a:latin typeface="Times New Roman" panose="02020603050405020304" pitchFamily="18" charset="0"/>
                <a:cs typeface="Times New Roman" panose="02020603050405020304" pitchFamily="18" charset="0"/>
              </a:rPr>
              <a:t>ClearWater</a:t>
            </a:r>
            <a:r>
              <a:rPr lang="en-US" altLang="zh-TW" sz="2800" dirty="0">
                <a:latin typeface="Times New Roman" panose="02020603050405020304" pitchFamily="18" charset="0"/>
                <a:cs typeface="Times New Roman" panose="02020603050405020304" pitchFamily="18" charset="0"/>
              </a:rPr>
              <a:t> with only one Sprout, and </a:t>
            </a:r>
            <a:r>
              <a:rPr lang="en-US" altLang="zh-TW" sz="2800" dirty="0" err="1">
                <a:latin typeface="Times New Roman" panose="02020603050405020304" pitchFamily="18" charset="0"/>
                <a:cs typeface="Times New Roman" panose="02020603050405020304" pitchFamily="18" charset="0"/>
              </a:rPr>
              <a:t>ClearWater</a:t>
            </a:r>
            <a:r>
              <a:rPr lang="en-US" altLang="zh-TW" sz="2800" dirty="0">
                <a:latin typeface="Times New Roman" panose="02020603050405020304" pitchFamily="18" charset="0"/>
                <a:cs typeface="Times New Roman" panose="02020603050405020304" pitchFamily="18" charset="0"/>
              </a:rPr>
              <a:t> with two Sprout elements</a:t>
            </a:r>
            <a:r>
              <a:rPr lang="en-US" altLang="zh-TW" sz="2800" dirty="0" smtClean="0"/>
              <a:t>.</a:t>
            </a:r>
          </a:p>
          <a:p>
            <a:r>
              <a:rPr lang="en-US" altLang="zh-TW" sz="2800" dirty="0">
                <a:latin typeface="Times New Roman" panose="02020603050405020304" pitchFamily="18" charset="0"/>
                <a:cs typeface="Times New Roman" panose="02020603050405020304" pitchFamily="18" charset="0"/>
              </a:rPr>
              <a:t>The registration success rate for </a:t>
            </a:r>
            <a:r>
              <a:rPr lang="en-US" altLang="zh-TW" sz="2800" dirty="0" err="1">
                <a:latin typeface="Times New Roman" panose="02020603050405020304" pitchFamily="18" charset="0"/>
                <a:cs typeface="Times New Roman" panose="02020603050405020304" pitchFamily="18" charset="0"/>
              </a:rPr>
              <a:t>ClearWater</a:t>
            </a:r>
            <a:r>
              <a:rPr lang="en-US" altLang="zh-TW" sz="2800" dirty="0">
                <a:latin typeface="Times New Roman" panose="02020603050405020304" pitchFamily="18" charset="0"/>
                <a:cs typeface="Times New Roman" panose="02020603050405020304" pitchFamily="18" charset="0"/>
              </a:rPr>
              <a:t> with a single Sprout node rapidly declines. The registration success rates of the others deployment gradually decline at 2500 test run. </a:t>
            </a:r>
          </a:p>
          <a:p>
            <a:r>
              <a:rPr lang="en-US" altLang="zh-TW" sz="2800" dirty="0">
                <a:latin typeface="Times New Roman" panose="02020603050405020304" pitchFamily="18" charset="0"/>
                <a:cs typeface="Times New Roman" panose="02020603050405020304" pitchFamily="18" charset="0"/>
              </a:rPr>
              <a:t>They concluded that the new IMS has the best performance for user registration and call flow.</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21</a:t>
            </a:fld>
            <a:endParaRPr lang="en-US" altLang="zh-TW"/>
          </a:p>
        </p:txBody>
      </p:sp>
    </p:spTree>
    <p:extLst>
      <p:ext uri="{BB962C8B-B14F-4D97-AF65-F5344CB8AC3E}">
        <p14:creationId xmlns:p14="http://schemas.microsoft.com/office/powerpoint/2010/main" val="2282480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With regard to analytical modelling of NFV, </a:t>
            </a:r>
            <a:r>
              <a:rPr lang="en-US" altLang="zh-TW" sz="2800" dirty="0">
                <a:solidFill>
                  <a:srgbClr val="FF0000"/>
                </a:solidFill>
                <a:latin typeface="Times New Roman" panose="02020603050405020304" pitchFamily="18" charset="0"/>
                <a:cs typeface="Times New Roman" panose="02020603050405020304" pitchFamily="18" charset="0"/>
              </a:rPr>
              <a:t>queuing network analyzer theory</a:t>
            </a:r>
            <a:r>
              <a:rPr lang="en-US" altLang="zh-TW" sz="2800" dirty="0">
                <a:latin typeface="Times New Roman" panose="02020603050405020304" pitchFamily="18" charset="0"/>
                <a:cs typeface="Times New Roman" panose="02020603050405020304" pitchFamily="18" charset="0"/>
              </a:rPr>
              <a:t> was applied to derive a mathematical model of VNF in order to estimate the system </a:t>
            </a:r>
            <a:r>
              <a:rPr lang="en-US" altLang="zh-TW" sz="2800" dirty="0">
                <a:solidFill>
                  <a:srgbClr val="FF0000"/>
                </a:solidFill>
                <a:latin typeface="Times New Roman" panose="02020603050405020304" pitchFamily="18" charset="0"/>
                <a:cs typeface="Times New Roman" panose="02020603050405020304" pitchFamily="18" charset="0"/>
              </a:rPr>
              <a:t>response time </a:t>
            </a:r>
            <a:r>
              <a:rPr lang="en-US" altLang="zh-TW" sz="2800" dirty="0">
                <a:latin typeface="Times New Roman" panose="02020603050405020304" pitchFamily="18" charset="0"/>
                <a:cs typeface="Times New Roman" panose="02020603050405020304" pitchFamily="18" charset="0"/>
              </a:rPr>
              <a:t>[PAR+17</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smtClean="0">
                <a:latin typeface="Times New Roman" panose="02020603050405020304" pitchFamily="18" charset="0"/>
                <a:cs typeface="Times New Roman" panose="02020603050405020304" pitchFamily="18" charset="0"/>
              </a:rPr>
              <a:t>Each </a:t>
            </a:r>
            <a:r>
              <a:rPr lang="en-US" altLang="zh-TW" sz="2800" dirty="0">
                <a:latin typeface="Times New Roman" panose="02020603050405020304" pitchFamily="18" charset="0"/>
                <a:cs typeface="Times New Roman" panose="02020603050405020304" pitchFamily="18" charset="0"/>
              </a:rPr>
              <a:t>node was considered as </a:t>
            </a:r>
            <a:r>
              <a:rPr lang="en-US" altLang="zh-TW" sz="2800" dirty="0">
                <a:solidFill>
                  <a:srgbClr val="FF0000"/>
                </a:solidFill>
                <a:latin typeface="Times New Roman" panose="02020603050405020304" pitchFamily="18" charset="0"/>
                <a:cs typeface="Times New Roman" panose="02020603050405020304" pitchFamily="18" charset="0"/>
              </a:rPr>
              <a:t>G/G/m</a:t>
            </a:r>
            <a:r>
              <a:rPr lang="en-US" altLang="zh-TW" sz="2800" dirty="0">
                <a:latin typeface="Times New Roman" panose="02020603050405020304" pitchFamily="18" charset="0"/>
                <a:cs typeface="Times New Roman" panose="02020603050405020304" pitchFamily="18" charset="0"/>
              </a:rPr>
              <a:t> queue. They modeled the signaling procedure </a:t>
            </a:r>
            <a:r>
              <a:rPr lang="en-US" altLang="zh-TW" sz="2800" dirty="0">
                <a:solidFill>
                  <a:srgbClr val="FF0000"/>
                </a:solidFill>
                <a:latin typeface="Times New Roman" panose="02020603050405020304" pitchFamily="18" charset="0"/>
                <a:cs typeface="Times New Roman" panose="02020603050405020304" pitchFamily="18" charset="0"/>
              </a:rPr>
              <a:t>of Mobility Management Entity </a:t>
            </a:r>
            <a:r>
              <a:rPr lang="en-US" altLang="zh-TW" sz="2800" dirty="0">
                <a:latin typeface="Times New Roman" panose="02020603050405020304" pitchFamily="18" charset="0"/>
                <a:cs typeface="Times New Roman" panose="02020603050405020304" pitchFamily="18" charset="0"/>
              </a:rPr>
              <a:t>(MME) following a </a:t>
            </a:r>
            <a:r>
              <a:rPr lang="en-US" altLang="zh-TW" sz="2800" dirty="0" err="1">
                <a:latin typeface="Times New Roman" panose="02020603050405020304" pitchFamily="18" charset="0"/>
                <a:cs typeface="Times New Roman" panose="02020603050405020304" pitchFamily="18" charset="0"/>
              </a:rPr>
              <a:t>threetiered</a:t>
            </a:r>
            <a:r>
              <a:rPr lang="en-US" altLang="zh-TW" sz="2800" dirty="0">
                <a:latin typeface="Times New Roman" panose="02020603050405020304" pitchFamily="18" charset="0"/>
                <a:cs typeface="Times New Roman" panose="02020603050405020304" pitchFamily="18" charset="0"/>
              </a:rPr>
              <a:t> architecture. It was assumed that each element serves the packets following a </a:t>
            </a:r>
            <a:r>
              <a:rPr lang="en-US" altLang="zh-TW" sz="2800" dirty="0">
                <a:solidFill>
                  <a:srgbClr val="FF0000"/>
                </a:solidFill>
                <a:latin typeface="Times New Roman" panose="02020603050405020304" pitchFamily="18" charset="0"/>
                <a:cs typeface="Times New Roman" panose="02020603050405020304" pitchFamily="18" charset="0"/>
              </a:rPr>
              <a:t>First Come First Served </a:t>
            </a:r>
            <a:r>
              <a:rPr lang="en-US" altLang="zh-TW" sz="2800" dirty="0">
                <a:latin typeface="Times New Roman" panose="02020603050405020304" pitchFamily="18" charset="0"/>
                <a:cs typeface="Times New Roman" panose="02020603050405020304" pitchFamily="18" charset="0"/>
              </a:rPr>
              <a:t>(FCFS) scheduling scheme</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On the contrary to our model which will be validated based on </a:t>
            </a:r>
            <a:r>
              <a:rPr lang="en-US" altLang="zh-TW" sz="2800" dirty="0" smtClean="0">
                <a:latin typeface="Times New Roman" panose="02020603050405020304" pitchFamily="18" charset="0"/>
                <a:cs typeface="Times New Roman" panose="02020603050405020304" pitchFamily="18" charset="0"/>
              </a:rPr>
              <a:t>the</a:t>
            </a: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experimental </a:t>
            </a:r>
            <a:r>
              <a:rPr lang="en-US" altLang="zh-TW" sz="2800" dirty="0">
                <a:latin typeface="Times New Roman" panose="02020603050405020304" pitchFamily="18" charset="0"/>
                <a:cs typeface="Times New Roman" panose="02020603050405020304" pitchFamily="18" charset="0"/>
              </a:rPr>
              <a:t>results, the final model was validated by simulation.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22</a:t>
            </a:fld>
            <a:endParaRPr lang="en-US" altLang="zh-TW"/>
          </a:p>
        </p:txBody>
      </p:sp>
    </p:spTree>
    <p:extLst>
      <p:ext uri="{BB962C8B-B14F-4D97-AF65-F5344CB8AC3E}">
        <p14:creationId xmlns:p14="http://schemas.microsoft.com/office/powerpoint/2010/main" val="26873784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Another related work is [SSJ19] where the authors compared tow popular approaches of deploying VNFs: </a:t>
            </a:r>
            <a:r>
              <a:rPr lang="en-US" altLang="zh-TW" sz="2800" dirty="0">
                <a:solidFill>
                  <a:srgbClr val="FF0000"/>
                </a:solidFill>
                <a:latin typeface="Times New Roman" panose="02020603050405020304" pitchFamily="18" charset="0"/>
                <a:cs typeface="Times New Roman" panose="02020603050405020304" pitchFamily="18" charset="0"/>
              </a:rPr>
              <a:t>monolithic</a:t>
            </a:r>
            <a:r>
              <a:rPr lang="en-US" altLang="zh-TW" sz="2800" dirty="0">
                <a:latin typeface="Times New Roman" panose="02020603050405020304" pitchFamily="18" charset="0"/>
                <a:cs typeface="Times New Roman" panose="02020603050405020304" pitchFamily="18" charset="0"/>
              </a:rPr>
              <a:t> and </a:t>
            </a:r>
            <a:r>
              <a:rPr lang="en-US" altLang="zh-TW" sz="2800" dirty="0" err="1">
                <a:solidFill>
                  <a:srgbClr val="FF0000"/>
                </a:solidFill>
                <a:latin typeface="Times New Roman" panose="02020603050405020304" pitchFamily="18" charset="0"/>
                <a:cs typeface="Times New Roman" panose="02020603050405020304" pitchFamily="18" charset="0"/>
              </a:rPr>
              <a:t>microservice</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The comparison of performance included a </a:t>
            </a:r>
            <a:r>
              <a:rPr lang="en-US" altLang="zh-TW" sz="2800" dirty="0">
                <a:solidFill>
                  <a:srgbClr val="FF0000"/>
                </a:solidFill>
                <a:latin typeface="Times New Roman" panose="02020603050405020304" pitchFamily="18" charset="0"/>
                <a:cs typeface="Times New Roman" panose="02020603050405020304" pitchFamily="18" charset="0"/>
              </a:rPr>
              <a:t>mathematical analysis </a:t>
            </a:r>
            <a:r>
              <a:rPr lang="en-US" altLang="zh-TW" sz="2800" dirty="0">
                <a:latin typeface="Times New Roman" panose="02020603050405020304" pitchFamily="18" charset="0"/>
                <a:cs typeface="Times New Roman" panose="02020603050405020304" pitchFamily="18" charset="0"/>
              </a:rPr>
              <a:t>and </a:t>
            </a:r>
            <a:r>
              <a:rPr lang="en-US" altLang="zh-TW" sz="2800" dirty="0">
                <a:solidFill>
                  <a:srgbClr val="FF0000"/>
                </a:solidFill>
                <a:latin typeface="Times New Roman" panose="02020603050405020304" pitchFamily="18" charset="0"/>
                <a:cs typeface="Times New Roman" panose="02020603050405020304" pitchFamily="18" charset="0"/>
              </a:rPr>
              <a:t>experimental measurements</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SNORT, which is an open source Intrusion Detection System (IDS), was used to conduct the experimental measurements. Monoliths and </a:t>
            </a:r>
            <a:r>
              <a:rPr lang="en-US" altLang="zh-TW" sz="2800" dirty="0" err="1">
                <a:latin typeface="Times New Roman" panose="02020603050405020304" pitchFamily="18" charset="0"/>
                <a:cs typeface="Times New Roman" panose="02020603050405020304" pitchFamily="18" charset="0"/>
              </a:rPr>
              <a:t>microservices</a:t>
            </a:r>
            <a:r>
              <a:rPr lang="en-US" altLang="zh-TW" sz="2800" dirty="0">
                <a:latin typeface="Times New Roman" panose="02020603050405020304" pitchFamily="18" charset="0"/>
                <a:cs typeface="Times New Roman" panose="02020603050405020304" pitchFamily="18" charset="0"/>
              </a:rPr>
              <a:t> of SNORT were deployed on Docker containers</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With regard to the analytical model, they considered </a:t>
            </a:r>
            <a:r>
              <a:rPr lang="en-US" altLang="zh-TW" sz="2800" dirty="0">
                <a:solidFill>
                  <a:srgbClr val="FF0000"/>
                </a:solidFill>
                <a:latin typeface="Times New Roman" panose="02020603050405020304" pitchFamily="18" charset="0"/>
                <a:cs typeface="Times New Roman" panose="02020603050405020304" pitchFamily="18" charset="0"/>
              </a:rPr>
              <a:t>M/M/1</a:t>
            </a:r>
            <a:r>
              <a:rPr lang="en-US" altLang="zh-TW" sz="2800" dirty="0">
                <a:latin typeface="Times New Roman" panose="02020603050405020304" pitchFamily="18" charset="0"/>
                <a:cs typeface="Times New Roman" panose="02020603050405020304" pitchFamily="18" charset="0"/>
              </a:rPr>
              <a:t> to derive the analytical model.</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23</a:t>
            </a:fld>
            <a:endParaRPr lang="en-US" altLang="zh-TW"/>
          </a:p>
        </p:txBody>
      </p:sp>
    </p:spTree>
    <p:extLst>
      <p:ext uri="{BB962C8B-B14F-4D97-AF65-F5344CB8AC3E}">
        <p14:creationId xmlns:p14="http://schemas.microsoft.com/office/powerpoint/2010/main" val="23774363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It was concluded that scaling up </a:t>
            </a:r>
            <a:r>
              <a:rPr lang="en-US" altLang="zh-TW" sz="2800" dirty="0">
                <a:solidFill>
                  <a:srgbClr val="FF0000"/>
                </a:solidFill>
                <a:latin typeface="Times New Roman" panose="02020603050405020304" pitchFamily="18" charset="0"/>
                <a:cs typeface="Times New Roman" panose="02020603050405020304" pitchFamily="18" charset="0"/>
              </a:rPr>
              <a:t>monolithic VNFs </a:t>
            </a:r>
            <a:r>
              <a:rPr lang="en-US" altLang="zh-TW" sz="2800" dirty="0">
                <a:latin typeface="Times New Roman" panose="02020603050405020304" pitchFamily="18" charset="0"/>
                <a:cs typeface="Times New Roman" panose="02020603050405020304" pitchFamily="18" charset="0"/>
              </a:rPr>
              <a:t>has a </a:t>
            </a:r>
            <a:r>
              <a:rPr lang="en-US" altLang="zh-TW" sz="2800" dirty="0">
                <a:solidFill>
                  <a:srgbClr val="FF0000"/>
                </a:solidFill>
                <a:latin typeface="Times New Roman" panose="02020603050405020304" pitchFamily="18" charset="0"/>
                <a:cs typeface="Times New Roman" panose="02020603050405020304" pitchFamily="18" charset="0"/>
              </a:rPr>
              <a:t>better</a:t>
            </a:r>
            <a:r>
              <a:rPr lang="en-US" altLang="zh-TW" sz="2800" dirty="0">
                <a:latin typeface="Times New Roman" panose="02020603050405020304" pitchFamily="18" charset="0"/>
                <a:cs typeface="Times New Roman" panose="02020603050405020304" pitchFamily="18" charset="0"/>
              </a:rPr>
              <a:t> </a:t>
            </a:r>
            <a:r>
              <a:rPr lang="en-US" altLang="zh-TW" sz="2800" dirty="0" smtClean="0">
                <a:solidFill>
                  <a:srgbClr val="FF0000"/>
                </a:solidFill>
                <a:latin typeface="Times New Roman" panose="02020603050405020304" pitchFamily="18" charset="0"/>
                <a:cs typeface="Times New Roman" panose="02020603050405020304" pitchFamily="18" charset="0"/>
              </a:rPr>
              <a:t>performance</a:t>
            </a:r>
            <a:r>
              <a:rPr lang="en-US" altLang="zh-TW" sz="2800" dirty="0" smtClean="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rather than decomposition using the </a:t>
            </a:r>
            <a:r>
              <a:rPr lang="en-US" altLang="zh-TW" sz="2800" dirty="0" err="1">
                <a:solidFill>
                  <a:srgbClr val="FF0000"/>
                </a:solidFill>
                <a:latin typeface="Times New Roman" panose="02020603050405020304" pitchFamily="18" charset="0"/>
                <a:cs typeface="Times New Roman" panose="02020603050405020304" pitchFamily="18" charset="0"/>
              </a:rPr>
              <a:t>microservice</a:t>
            </a:r>
            <a:r>
              <a:rPr lang="en-US" altLang="zh-TW" sz="2800" dirty="0">
                <a:solidFill>
                  <a:srgbClr val="FF0000"/>
                </a:solidFill>
                <a:latin typeface="Times New Roman" panose="02020603050405020304" pitchFamily="18" charset="0"/>
                <a:cs typeface="Times New Roman" panose="02020603050405020304" pitchFamily="18" charset="0"/>
              </a:rPr>
              <a:t> approach</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This work differs from ours in the nature and complexity of the studied VNFs.</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24</a:t>
            </a:fld>
            <a:endParaRPr lang="en-US" altLang="zh-TW"/>
          </a:p>
        </p:txBody>
      </p:sp>
    </p:spTree>
    <p:extLst>
      <p:ext uri="{BB962C8B-B14F-4D97-AF65-F5344CB8AC3E}">
        <p14:creationId xmlns:p14="http://schemas.microsoft.com/office/powerpoint/2010/main" val="42917266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In [MG10], the authors analyzed the </a:t>
            </a:r>
            <a:r>
              <a:rPr lang="en-US" altLang="zh-TW" sz="2800" dirty="0">
                <a:solidFill>
                  <a:srgbClr val="FF0000"/>
                </a:solidFill>
                <a:latin typeface="Times New Roman" panose="02020603050405020304" pitchFamily="18" charset="0"/>
                <a:cs typeface="Times New Roman" panose="02020603050405020304" pitchFamily="18" charset="0"/>
              </a:rPr>
              <a:t>registration delay </a:t>
            </a:r>
            <a:r>
              <a:rPr lang="en-US" altLang="zh-TW" sz="2800" dirty="0">
                <a:latin typeface="Times New Roman" panose="02020603050405020304" pitchFamily="18" charset="0"/>
                <a:cs typeface="Times New Roman" panose="02020603050405020304" pitchFamily="18" charset="0"/>
              </a:rPr>
              <a:t>for tow different systems:3G and </a:t>
            </a:r>
            <a:r>
              <a:rPr lang="en-US" altLang="zh-TW" sz="2800" dirty="0" err="1">
                <a:latin typeface="Times New Roman" panose="02020603050405020304" pitchFamily="18" charset="0"/>
                <a:cs typeface="Times New Roman" panose="02020603050405020304" pitchFamily="18" charset="0"/>
              </a:rPr>
              <a:t>WiMax</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They also performed an analytical analysis by using </a:t>
            </a:r>
            <a:r>
              <a:rPr lang="en-US" altLang="zh-TW" sz="2800" dirty="0">
                <a:solidFill>
                  <a:srgbClr val="FF0000"/>
                </a:solidFill>
                <a:latin typeface="Times New Roman" panose="02020603050405020304" pitchFamily="18" charset="0"/>
                <a:cs typeface="Times New Roman" panose="02020603050405020304" pitchFamily="18" charset="0"/>
              </a:rPr>
              <a:t>M/M/1</a:t>
            </a:r>
            <a:r>
              <a:rPr lang="en-US" altLang="zh-TW" sz="2800" dirty="0">
                <a:latin typeface="Times New Roman" panose="02020603050405020304" pitchFamily="18" charset="0"/>
                <a:cs typeface="Times New Roman" panose="02020603050405020304" pitchFamily="18" charset="0"/>
              </a:rPr>
              <a:t> and</a:t>
            </a:r>
            <a:br>
              <a:rPr lang="en-US" altLang="zh-TW" sz="2800" dirty="0">
                <a:latin typeface="Times New Roman" panose="02020603050405020304" pitchFamily="18" charset="0"/>
                <a:cs typeface="Times New Roman" panose="02020603050405020304" pitchFamily="18" charset="0"/>
              </a:rPr>
            </a:br>
            <a:r>
              <a:rPr lang="en-US" altLang="zh-TW" sz="2800" dirty="0">
                <a:solidFill>
                  <a:srgbClr val="FF0000"/>
                </a:solidFill>
                <a:latin typeface="Times New Roman" panose="02020603050405020304" pitchFamily="18" charset="0"/>
                <a:cs typeface="Times New Roman" panose="02020603050405020304" pitchFamily="18" charset="0"/>
              </a:rPr>
              <a:t>G/G/1</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They concluded that </a:t>
            </a:r>
            <a:r>
              <a:rPr lang="en-US" altLang="zh-TW" sz="2800" dirty="0" err="1">
                <a:latin typeface="Times New Roman" panose="02020603050405020304" pitchFamily="18" charset="0"/>
                <a:cs typeface="Times New Roman" panose="02020603050405020304" pitchFamily="18" charset="0"/>
              </a:rPr>
              <a:t>WiMax</a:t>
            </a:r>
            <a:r>
              <a:rPr lang="en-US" altLang="zh-TW" sz="2800" dirty="0">
                <a:latin typeface="Times New Roman" panose="02020603050405020304" pitchFamily="18" charset="0"/>
                <a:cs typeface="Times New Roman" panose="02020603050405020304" pitchFamily="18" charset="0"/>
              </a:rPr>
              <a:t> networks provides better delay compared to 3G.</a:t>
            </a:r>
          </a:p>
          <a:p>
            <a:r>
              <a:rPr lang="en-US" altLang="zh-TW" sz="2800" dirty="0" smtClean="0">
                <a:latin typeface="Times New Roman" panose="02020603050405020304" pitchFamily="18" charset="0"/>
                <a:cs typeface="Times New Roman" panose="02020603050405020304" pitchFamily="18" charset="0"/>
              </a:rPr>
              <a:t>Several </a:t>
            </a:r>
            <a:r>
              <a:rPr lang="en-US" altLang="zh-TW" sz="2800" dirty="0">
                <a:latin typeface="Times New Roman" panose="02020603050405020304" pitchFamily="18" charset="0"/>
                <a:cs typeface="Times New Roman" panose="02020603050405020304" pitchFamily="18" charset="0"/>
              </a:rPr>
              <a:t>papers [Mun08][NTN13] have justified that </a:t>
            </a:r>
            <a:r>
              <a:rPr lang="en-US" altLang="zh-TW" sz="2800" dirty="0">
                <a:solidFill>
                  <a:srgbClr val="FF0000"/>
                </a:solidFill>
                <a:latin typeface="Times New Roman" panose="02020603050405020304" pitchFamily="18" charset="0"/>
                <a:cs typeface="Times New Roman" panose="02020603050405020304" pitchFamily="18" charset="0"/>
              </a:rPr>
              <a:t>M/M/1</a:t>
            </a:r>
            <a:r>
              <a:rPr lang="en-US" altLang="zh-TW" sz="2800" dirty="0">
                <a:latin typeface="Times New Roman" panose="02020603050405020304" pitchFamily="18" charset="0"/>
                <a:cs typeface="Times New Roman" panose="02020603050405020304" pitchFamily="18" charset="0"/>
              </a:rPr>
              <a:t> is a valid method to mathematically describe the </a:t>
            </a:r>
            <a:r>
              <a:rPr lang="en-US" altLang="zh-TW" sz="2800" dirty="0">
                <a:solidFill>
                  <a:srgbClr val="FF0000"/>
                </a:solidFill>
                <a:latin typeface="Times New Roman" panose="02020603050405020304" pitchFamily="18" charset="0"/>
                <a:cs typeface="Times New Roman" panose="02020603050405020304" pitchFamily="18" charset="0"/>
              </a:rPr>
              <a:t>IMSs processes</a:t>
            </a:r>
            <a:r>
              <a:rPr lang="en-US" altLang="zh-TW" sz="2800" dirty="0">
                <a:latin typeface="Times New Roman" panose="02020603050405020304" pitchFamily="18" charset="0"/>
                <a:cs typeface="Times New Roman" panose="02020603050405020304" pitchFamily="18" charset="0"/>
              </a:rPr>
              <a:t>.</a:t>
            </a:r>
            <a:br>
              <a:rPr lang="en-US" altLang="zh-TW" sz="2800" dirty="0">
                <a:latin typeface="Times New Roman" panose="02020603050405020304" pitchFamily="18" charset="0"/>
                <a:cs typeface="Times New Roman" panose="02020603050405020304" pitchFamily="18" charset="0"/>
              </a:rPr>
            </a:br>
            <a:r>
              <a:rPr lang="en-US" altLang="zh-TW" sz="2800" dirty="0">
                <a:latin typeface="Times New Roman" panose="02020603050405020304" pitchFamily="18" charset="0"/>
                <a:cs typeface="Times New Roman" panose="02020603050405020304" pitchFamily="18" charset="0"/>
              </a:rPr>
              <a:t/>
            </a:r>
            <a:br>
              <a:rPr lang="en-US" altLang="zh-TW" sz="2800" dirty="0">
                <a:latin typeface="Times New Roman" panose="02020603050405020304" pitchFamily="18" charset="0"/>
                <a:cs typeface="Times New Roman" panose="02020603050405020304" pitchFamily="18" charset="0"/>
              </a:rPr>
            </a:br>
            <a:r>
              <a:rPr lang="en-US" altLang="zh-TW" sz="2800" dirty="0" smtClean="0">
                <a:latin typeface="Times New Roman" panose="02020603050405020304" pitchFamily="18" charset="0"/>
                <a:cs typeface="Times New Roman" panose="02020603050405020304" pitchFamily="18" charset="0"/>
              </a:rPr>
              <a:t/>
            </a:r>
            <a:br>
              <a:rPr lang="en-US" altLang="zh-TW" sz="2800" dirty="0" smtClean="0">
                <a:latin typeface="Times New Roman" panose="02020603050405020304" pitchFamily="18" charset="0"/>
                <a:cs typeface="Times New Roman" panose="02020603050405020304" pitchFamily="18" charset="0"/>
              </a:rPr>
            </a:b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25</a:t>
            </a:fld>
            <a:endParaRPr lang="en-US" altLang="zh-TW"/>
          </a:p>
        </p:txBody>
      </p:sp>
    </p:spTree>
    <p:extLst>
      <p:ext uri="{BB962C8B-B14F-4D97-AF65-F5344CB8AC3E}">
        <p14:creationId xmlns:p14="http://schemas.microsoft.com/office/powerpoint/2010/main" val="33965802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In this project, we study and analyze the </a:t>
            </a:r>
            <a:r>
              <a:rPr lang="en-US" altLang="zh-TW" sz="2800" dirty="0">
                <a:solidFill>
                  <a:srgbClr val="FF0000"/>
                </a:solidFill>
                <a:latin typeface="Times New Roman" panose="02020603050405020304" pitchFamily="18" charset="0"/>
                <a:cs typeface="Times New Roman" panose="02020603050405020304" pitchFamily="18" charset="0"/>
              </a:rPr>
              <a:t>user registration process </a:t>
            </a:r>
            <a:r>
              <a:rPr lang="en-US" altLang="zh-TW" sz="2800" dirty="0">
                <a:latin typeface="Times New Roman" panose="02020603050405020304" pitchFamily="18" charset="0"/>
                <a:cs typeface="Times New Roman" panose="02020603050405020304" pitchFamily="18" charset="0"/>
              </a:rPr>
              <a:t>of </a:t>
            </a:r>
            <a:r>
              <a:rPr lang="en-US" altLang="zh-TW" sz="2800" dirty="0" err="1">
                <a:solidFill>
                  <a:srgbClr val="FF0000"/>
                </a:solidFill>
                <a:latin typeface="Times New Roman" panose="02020603050405020304" pitchFamily="18" charset="0"/>
                <a:cs typeface="Times New Roman" panose="02020603050405020304" pitchFamily="18" charset="0"/>
              </a:rPr>
              <a:t>ClearWater</a:t>
            </a:r>
            <a:r>
              <a:rPr lang="en-US" altLang="zh-TW" sz="2800" dirty="0">
                <a:latin typeface="Times New Roman" panose="02020603050405020304" pitchFamily="18" charset="0"/>
                <a:cs typeface="Times New Roman" panose="02020603050405020304" pitchFamily="18" charset="0"/>
              </a:rPr>
              <a:t> in two different virtualization technologies (</a:t>
            </a:r>
            <a:r>
              <a:rPr lang="en-US" altLang="zh-TW" sz="2800" dirty="0">
                <a:solidFill>
                  <a:srgbClr val="FF0000"/>
                </a:solidFill>
                <a:latin typeface="Times New Roman" panose="02020603050405020304" pitchFamily="18" charset="0"/>
                <a:cs typeface="Times New Roman" panose="02020603050405020304" pitchFamily="18" charset="0"/>
              </a:rPr>
              <a:t>Docker</a:t>
            </a:r>
            <a:r>
              <a:rPr lang="en-US" altLang="zh-TW" sz="2800" dirty="0">
                <a:latin typeface="Times New Roman" panose="02020603050405020304" pitchFamily="18" charset="0"/>
                <a:cs typeface="Times New Roman" panose="02020603050405020304" pitchFamily="18" charset="0"/>
              </a:rPr>
              <a:t> and </a:t>
            </a:r>
            <a:r>
              <a:rPr lang="en-US" altLang="zh-TW" sz="2800" dirty="0">
                <a:solidFill>
                  <a:srgbClr val="FF0000"/>
                </a:solidFill>
                <a:latin typeface="Times New Roman" panose="02020603050405020304" pitchFamily="18" charset="0"/>
                <a:cs typeface="Times New Roman" panose="02020603050405020304" pitchFamily="18" charset="0"/>
              </a:rPr>
              <a:t>VM</a:t>
            </a:r>
            <a:r>
              <a:rPr lang="en-US" altLang="zh-TW" sz="2800" dirty="0">
                <a:latin typeface="Times New Roman" panose="02020603050405020304" pitchFamily="18" charset="0"/>
                <a:cs typeface="Times New Roman" panose="02020603050405020304" pitchFamily="18" charset="0"/>
              </a:rPr>
              <a:t>) and investigate the influence of different system features like resource </a:t>
            </a:r>
            <a:r>
              <a:rPr lang="en-US" altLang="zh-TW" sz="2800" dirty="0">
                <a:solidFill>
                  <a:srgbClr val="FF0000"/>
                </a:solidFill>
                <a:latin typeface="Times New Roman" panose="02020603050405020304" pitchFamily="18" charset="0"/>
                <a:cs typeface="Times New Roman" panose="02020603050405020304" pitchFamily="18" charset="0"/>
              </a:rPr>
              <a:t>allocation</a:t>
            </a:r>
            <a:r>
              <a:rPr lang="en-US" altLang="zh-TW" sz="2800" dirty="0">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service request arrival rates</a:t>
            </a:r>
            <a:r>
              <a:rPr lang="en-US" altLang="zh-TW" sz="2800" dirty="0">
                <a:latin typeface="Times New Roman" panose="02020603050405020304" pitchFamily="18" charset="0"/>
                <a:cs typeface="Times New Roman" panose="02020603050405020304" pitchFamily="18" charset="0"/>
              </a:rPr>
              <a:t>, and </a:t>
            </a:r>
            <a:r>
              <a:rPr lang="en-US" altLang="zh-TW" sz="2800" dirty="0">
                <a:solidFill>
                  <a:srgbClr val="FF0000"/>
                </a:solidFill>
                <a:latin typeface="Times New Roman" panose="02020603050405020304" pitchFamily="18" charset="0"/>
                <a:cs typeface="Times New Roman" panose="02020603050405020304" pitchFamily="18" charset="0"/>
              </a:rPr>
              <a:t>number of processing elements</a:t>
            </a:r>
            <a:r>
              <a:rPr lang="en-US" altLang="zh-TW" sz="2800" dirty="0">
                <a:latin typeface="Times New Roman" panose="02020603050405020304" pitchFamily="18" charset="0"/>
                <a:cs typeface="Times New Roman" panose="02020603050405020304" pitchFamily="18" charset="0"/>
              </a:rPr>
              <a:t> on the overall system performance</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the project includes deriving an analytical model using classical </a:t>
            </a:r>
            <a:r>
              <a:rPr lang="en-US" altLang="zh-TW" sz="2800" dirty="0">
                <a:solidFill>
                  <a:srgbClr val="FF0000"/>
                </a:solidFill>
                <a:latin typeface="Times New Roman" panose="02020603050405020304" pitchFamily="18" charset="0"/>
                <a:cs typeface="Times New Roman" panose="02020603050405020304" pitchFamily="18" charset="0"/>
              </a:rPr>
              <a:t>queuing theory</a:t>
            </a:r>
            <a:r>
              <a:rPr lang="en-US" altLang="zh-TW" sz="2800" dirty="0">
                <a:latin typeface="Times New Roman" panose="02020603050405020304" pitchFamily="18" charset="0"/>
                <a:cs typeface="Times New Roman" panose="02020603050405020304" pitchFamily="18" charset="0"/>
              </a:rPr>
              <a:t> where both the arrival and service processes can be either Markovian or general processes.</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26</a:t>
            </a:fld>
            <a:endParaRPr lang="en-US" altLang="zh-TW"/>
          </a:p>
        </p:txBody>
      </p:sp>
    </p:spTree>
    <p:extLst>
      <p:ext uri="{BB962C8B-B14F-4D97-AF65-F5344CB8AC3E}">
        <p14:creationId xmlns:p14="http://schemas.microsoft.com/office/powerpoint/2010/main" val="3223153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Methodology</a:t>
            </a:r>
            <a:endParaRPr lang="zh-TW" altLang="en-US" dirty="0"/>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This chapter introduces the methodology applied for evaluation and analysis of </a:t>
            </a:r>
            <a:r>
              <a:rPr lang="en-US" altLang="zh-TW" sz="2800" dirty="0" smtClean="0">
                <a:latin typeface="Times New Roman" panose="02020603050405020304" pitchFamily="18" charset="0"/>
                <a:cs typeface="Times New Roman" panose="02020603050405020304" pitchFamily="18" charset="0"/>
              </a:rPr>
              <a:t>the</a:t>
            </a: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Clearwater </a:t>
            </a:r>
            <a:r>
              <a:rPr lang="en-US" altLang="zh-TW" sz="2800" dirty="0">
                <a:latin typeface="Times New Roman" panose="02020603050405020304" pitchFamily="18" charset="0"/>
                <a:cs typeface="Times New Roman" panose="02020603050405020304" pitchFamily="18" charset="0"/>
              </a:rPr>
              <a:t>IMS network function for the different </a:t>
            </a:r>
            <a:r>
              <a:rPr lang="en-US" altLang="zh-TW" sz="2800" dirty="0">
                <a:solidFill>
                  <a:srgbClr val="FF0000"/>
                </a:solidFill>
                <a:latin typeface="Times New Roman" panose="02020603050405020304" pitchFamily="18" charset="0"/>
                <a:cs typeface="Times New Roman" panose="02020603050405020304" pitchFamily="18" charset="0"/>
              </a:rPr>
              <a:t>virtualization technologies </a:t>
            </a:r>
            <a:r>
              <a:rPr lang="en-US" altLang="zh-TW" sz="2800" dirty="0">
                <a:latin typeface="Times New Roman" panose="02020603050405020304" pitchFamily="18" charset="0"/>
                <a:cs typeface="Times New Roman" panose="02020603050405020304" pitchFamily="18" charset="0"/>
              </a:rPr>
              <a:t>and</a:t>
            </a:r>
            <a:r>
              <a:rPr lang="zh-TW" altLang="en-US" sz="2800" dirty="0" smtClean="0">
                <a:solidFill>
                  <a:srgbClr val="FF0000"/>
                </a:solidFill>
                <a:latin typeface="Times New Roman" panose="02020603050405020304" pitchFamily="18" charset="0"/>
                <a:cs typeface="Times New Roman" panose="02020603050405020304" pitchFamily="18" charset="0"/>
              </a:rPr>
              <a:t> </a:t>
            </a:r>
            <a:r>
              <a:rPr lang="en-US" altLang="zh-TW" sz="2800" dirty="0" smtClean="0">
                <a:solidFill>
                  <a:srgbClr val="FF0000"/>
                </a:solidFill>
                <a:latin typeface="Times New Roman" panose="02020603050405020304" pitchFamily="18" charset="0"/>
                <a:cs typeface="Times New Roman" panose="02020603050405020304" pitchFamily="18" charset="0"/>
              </a:rPr>
              <a:t>resource </a:t>
            </a:r>
            <a:r>
              <a:rPr lang="en-US" altLang="zh-TW" sz="2800" dirty="0">
                <a:solidFill>
                  <a:srgbClr val="FF0000"/>
                </a:solidFill>
                <a:latin typeface="Times New Roman" panose="02020603050405020304" pitchFamily="18" charset="0"/>
                <a:cs typeface="Times New Roman" panose="02020603050405020304" pitchFamily="18" charset="0"/>
              </a:rPr>
              <a:t>configurations</a:t>
            </a:r>
            <a:r>
              <a:rPr lang="en-US" altLang="zh-TW" sz="2800" dirty="0">
                <a:latin typeface="Times New Roman" panose="02020603050405020304" pitchFamily="18" charset="0"/>
                <a:cs typeface="Times New Roman" panose="02020603050405020304" pitchFamily="18" charset="0"/>
              </a:rPr>
              <a:t>.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a:latin typeface="Times New Roman" panose="02020603050405020304" pitchFamily="18" charset="0"/>
                <a:cs typeface="Times New Roman" panose="02020603050405020304" pitchFamily="18" charset="0"/>
              </a:rPr>
              <a:t>It also presents the approach of deriving an </a:t>
            </a:r>
            <a:r>
              <a:rPr lang="en-US" altLang="zh-TW" sz="2800" dirty="0">
                <a:solidFill>
                  <a:srgbClr val="FF0000"/>
                </a:solidFill>
                <a:latin typeface="Times New Roman" panose="02020603050405020304" pitchFamily="18" charset="0"/>
                <a:cs typeface="Times New Roman" panose="02020603050405020304" pitchFamily="18" charset="0"/>
              </a:rPr>
              <a:t>analytical model </a:t>
            </a:r>
            <a:r>
              <a:rPr lang="en-US" altLang="zh-TW" sz="2800" dirty="0">
                <a:latin typeface="Times New Roman" panose="02020603050405020304" pitchFamily="18" charset="0"/>
                <a:cs typeface="Times New Roman" panose="02020603050405020304" pitchFamily="18" charset="0"/>
              </a:rPr>
              <a:t>which is suitable for characterizing and describing performance-wise the system architecture.</a:t>
            </a:r>
            <a:br>
              <a:rPr lang="en-US" altLang="zh-TW" sz="2800" dirty="0">
                <a:latin typeface="Times New Roman" panose="02020603050405020304" pitchFamily="18" charset="0"/>
                <a:cs typeface="Times New Roman" panose="02020603050405020304" pitchFamily="18" charset="0"/>
              </a:rPr>
            </a:b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27</a:t>
            </a:fld>
            <a:endParaRPr lang="en-US" altLang="zh-TW"/>
          </a:p>
        </p:txBody>
      </p:sp>
    </p:spTree>
    <p:extLst>
      <p:ext uri="{BB962C8B-B14F-4D97-AF65-F5344CB8AC3E}">
        <p14:creationId xmlns:p14="http://schemas.microsoft.com/office/powerpoint/2010/main" val="36870138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The overall process consists of two main parts.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The </a:t>
            </a:r>
            <a:r>
              <a:rPr lang="en-US" altLang="zh-TW" sz="2800" dirty="0">
                <a:solidFill>
                  <a:srgbClr val="FF0000"/>
                </a:solidFill>
                <a:latin typeface="Times New Roman" panose="02020603050405020304" pitchFamily="18" charset="0"/>
                <a:cs typeface="Times New Roman" panose="02020603050405020304" pitchFamily="18" charset="0"/>
              </a:rPr>
              <a:t>first part </a:t>
            </a:r>
            <a:r>
              <a:rPr lang="en-US" altLang="zh-TW" sz="2800" dirty="0">
                <a:latin typeface="Times New Roman" panose="02020603050405020304" pitchFamily="18" charset="0"/>
                <a:cs typeface="Times New Roman" panose="02020603050405020304" pitchFamily="18" charset="0"/>
              </a:rPr>
              <a:t>is to set up the </a:t>
            </a:r>
            <a:r>
              <a:rPr lang="en-US" altLang="zh-TW" sz="2800" dirty="0">
                <a:solidFill>
                  <a:srgbClr val="FF0000"/>
                </a:solidFill>
                <a:latin typeface="Times New Roman" panose="02020603050405020304" pitchFamily="18" charset="0"/>
                <a:cs typeface="Times New Roman" panose="02020603050405020304" pitchFamily="18" charset="0"/>
              </a:rPr>
              <a:t>experimental environment </a:t>
            </a:r>
            <a:r>
              <a:rPr lang="en-US" altLang="zh-TW" sz="2800" dirty="0">
                <a:latin typeface="Times New Roman" panose="02020603050405020304" pitchFamily="18" charset="0"/>
                <a:cs typeface="Times New Roman" panose="02020603050405020304" pitchFamily="18" charset="0"/>
              </a:rPr>
              <a:t>and </a:t>
            </a:r>
            <a:r>
              <a:rPr lang="en-US" altLang="zh-TW" sz="2800" dirty="0">
                <a:solidFill>
                  <a:srgbClr val="FF0000"/>
                </a:solidFill>
                <a:latin typeface="Times New Roman" panose="02020603050405020304" pitchFamily="18" charset="0"/>
                <a:cs typeface="Times New Roman" panose="02020603050405020304" pitchFamily="18" charset="0"/>
              </a:rPr>
              <a:t>conduct the necessary measurements </a:t>
            </a:r>
            <a:r>
              <a:rPr lang="en-US" altLang="zh-TW" sz="2800" dirty="0">
                <a:latin typeface="Times New Roman" panose="02020603050405020304" pitchFamily="18" charset="0"/>
                <a:cs typeface="Times New Roman" panose="02020603050405020304" pitchFamily="18" charset="0"/>
              </a:rPr>
              <a:t>when performing various tuning of the resource allocations, the incoming traffic load, and other related testbed specifications.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The </a:t>
            </a:r>
            <a:r>
              <a:rPr lang="en-US" altLang="zh-TW" sz="2800" dirty="0">
                <a:latin typeface="Times New Roman" panose="02020603050405020304" pitchFamily="18" charset="0"/>
                <a:cs typeface="Times New Roman" panose="02020603050405020304" pitchFamily="18" charset="0"/>
              </a:rPr>
              <a:t>aim is to analysis the user registration process of </a:t>
            </a:r>
            <a:r>
              <a:rPr lang="en-US" altLang="zh-TW" sz="2800" dirty="0" err="1">
                <a:latin typeface="Times New Roman" panose="02020603050405020304" pitchFamily="18" charset="0"/>
                <a:cs typeface="Times New Roman" panose="02020603050405020304" pitchFamily="18" charset="0"/>
              </a:rPr>
              <a:t>ClearWater</a:t>
            </a:r>
            <a:r>
              <a:rPr lang="en-US" altLang="zh-TW" sz="2800" dirty="0">
                <a:latin typeface="Times New Roman" panose="02020603050405020304" pitchFamily="18" charset="0"/>
                <a:cs typeface="Times New Roman" panose="02020603050405020304" pitchFamily="18" charset="0"/>
              </a:rPr>
              <a:t> which will be deployed on top of </a:t>
            </a:r>
            <a:r>
              <a:rPr lang="en-US" altLang="zh-TW" sz="2800" dirty="0">
                <a:solidFill>
                  <a:srgbClr val="FF0000"/>
                </a:solidFill>
                <a:latin typeface="Times New Roman" panose="02020603050405020304" pitchFamily="18" charset="0"/>
                <a:cs typeface="Times New Roman" panose="02020603050405020304" pitchFamily="18" charset="0"/>
              </a:rPr>
              <a:t>Docker containers</a:t>
            </a:r>
            <a:r>
              <a:rPr lang="en-US" altLang="zh-TW" sz="2800" dirty="0">
                <a:latin typeface="Times New Roman" panose="02020603050405020304" pitchFamily="18" charset="0"/>
                <a:cs typeface="Times New Roman" panose="02020603050405020304" pitchFamily="18" charset="0"/>
              </a:rPr>
              <a:t> and </a:t>
            </a:r>
            <a:r>
              <a:rPr lang="en-US" altLang="zh-TW" sz="2800" dirty="0">
                <a:solidFill>
                  <a:srgbClr val="FF0000"/>
                </a:solidFill>
                <a:latin typeface="Times New Roman" panose="02020603050405020304" pitchFamily="18" charset="0"/>
                <a:cs typeface="Times New Roman" panose="02020603050405020304" pitchFamily="18" charset="0"/>
              </a:rPr>
              <a:t>VMs</a:t>
            </a:r>
            <a:r>
              <a:rPr lang="en-US" altLang="zh-TW" sz="2800" dirty="0">
                <a:latin typeface="Times New Roman" panose="02020603050405020304" pitchFamily="18" charset="0"/>
                <a:cs typeface="Times New Roman" panose="02020603050405020304" pitchFamily="18" charset="0"/>
              </a:rPr>
              <a:t>.</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28</a:t>
            </a:fld>
            <a:endParaRPr lang="en-US" altLang="zh-TW"/>
          </a:p>
        </p:txBody>
      </p:sp>
    </p:spTree>
    <p:extLst>
      <p:ext uri="{BB962C8B-B14F-4D97-AF65-F5344CB8AC3E}">
        <p14:creationId xmlns:p14="http://schemas.microsoft.com/office/powerpoint/2010/main" val="17330422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The second part is to derive an analytic model based on </a:t>
            </a:r>
            <a:r>
              <a:rPr lang="en-US" altLang="zh-TW" sz="2800" dirty="0">
                <a:solidFill>
                  <a:srgbClr val="FF0000"/>
                </a:solidFill>
                <a:latin typeface="Times New Roman" panose="02020603050405020304" pitchFamily="18" charset="0"/>
                <a:cs typeface="Times New Roman" panose="02020603050405020304" pitchFamily="18" charset="0"/>
              </a:rPr>
              <a:t>queuing network theory</a:t>
            </a:r>
            <a:r>
              <a:rPr lang="en-US" altLang="zh-TW" sz="2800" dirty="0">
                <a:latin typeface="Times New Roman" panose="02020603050405020304" pitchFamily="18" charset="0"/>
                <a:cs typeface="Times New Roman" panose="02020603050405020304" pitchFamily="18" charset="0"/>
              </a:rPr>
              <a:t> as a reference method</a:t>
            </a:r>
            <a:r>
              <a:rPr lang="en-US" altLang="zh-TW" dirty="0" smtClean="0"/>
              <a:t>.</a:t>
            </a:r>
          </a:p>
          <a:p>
            <a:r>
              <a:rPr lang="en-US" altLang="zh-TW" sz="2800" dirty="0">
                <a:latin typeface="Times New Roman" panose="02020603050405020304" pitchFamily="18" charset="0"/>
                <a:cs typeface="Times New Roman" panose="02020603050405020304" pitchFamily="18" charset="0"/>
              </a:rPr>
              <a:t>Through the experimental results we </a:t>
            </a:r>
            <a:r>
              <a:rPr lang="en-US" altLang="zh-TW" sz="2800" dirty="0">
                <a:solidFill>
                  <a:srgbClr val="FF0000"/>
                </a:solidFill>
                <a:latin typeface="Times New Roman" panose="02020603050405020304" pitchFamily="18" charset="0"/>
                <a:cs typeface="Times New Roman" panose="02020603050405020304" pitchFamily="18" charset="0"/>
              </a:rPr>
              <a:t>investigate the suitability of the queuing models</a:t>
            </a:r>
            <a:r>
              <a:rPr lang="en-US" altLang="zh-TW" sz="2800" dirty="0">
                <a:latin typeface="Times New Roman" panose="02020603050405020304" pitchFamily="18" charset="0"/>
                <a:cs typeface="Times New Roman" panose="02020603050405020304" pitchFamily="18" charset="0"/>
              </a:rPr>
              <a:t> by comparing the </a:t>
            </a:r>
            <a:r>
              <a:rPr lang="en-US" altLang="zh-TW" sz="2800" dirty="0">
                <a:solidFill>
                  <a:srgbClr val="FF0000"/>
                </a:solidFill>
                <a:latin typeface="Times New Roman" panose="02020603050405020304" pitchFamily="18" charset="0"/>
                <a:cs typeface="Times New Roman" panose="02020603050405020304" pitchFamily="18" charset="0"/>
              </a:rPr>
              <a:t>experimental measurements </a:t>
            </a:r>
            <a:r>
              <a:rPr lang="en-US" altLang="zh-TW" sz="2800" dirty="0">
                <a:latin typeface="Times New Roman" panose="02020603050405020304" pitchFamily="18" charset="0"/>
                <a:cs typeface="Times New Roman" panose="02020603050405020304" pitchFamily="18" charset="0"/>
              </a:rPr>
              <a:t>with the expected performance results given by each </a:t>
            </a:r>
            <a:r>
              <a:rPr lang="en-US" altLang="zh-TW" sz="2800" dirty="0">
                <a:solidFill>
                  <a:srgbClr val="FF0000"/>
                </a:solidFill>
                <a:latin typeface="Times New Roman" panose="02020603050405020304" pitchFamily="18" charset="0"/>
                <a:cs typeface="Times New Roman" panose="02020603050405020304" pitchFamily="18" charset="0"/>
              </a:rPr>
              <a:t>assumed queue model</a:t>
            </a:r>
            <a:r>
              <a:rPr lang="en-US" altLang="zh-TW" sz="2800" dirty="0">
                <a:latin typeface="Times New Roman" panose="02020603050405020304" pitchFamily="18" charset="0"/>
                <a:cs typeface="Times New Roman" panose="02020603050405020304" pitchFamily="18" charset="0"/>
              </a:rPr>
              <a:t>.</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29</a:t>
            </a:fld>
            <a:endParaRPr lang="en-US" altLang="zh-TW"/>
          </a:p>
        </p:txBody>
      </p:sp>
    </p:spTree>
    <p:extLst>
      <p:ext uri="{BB962C8B-B14F-4D97-AF65-F5344CB8AC3E}">
        <p14:creationId xmlns:p14="http://schemas.microsoft.com/office/powerpoint/2010/main" val="1106373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Abstract</a:t>
            </a:r>
            <a:endParaRPr 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609600" y="1600200"/>
            <a:ext cx="10530840" cy="4831422"/>
          </a:xfrm>
        </p:spPr>
        <p:txBody>
          <a:bodyPr/>
          <a:lstStyle/>
          <a:p>
            <a:r>
              <a:rPr lang="en-US" altLang="zh-TW" sz="2800" dirty="0">
                <a:latin typeface="Times New Roman" panose="02020603050405020304" pitchFamily="18" charset="0"/>
                <a:cs typeface="Times New Roman" panose="02020603050405020304" pitchFamily="18" charset="0"/>
              </a:rPr>
              <a:t>NFV </a:t>
            </a:r>
            <a:r>
              <a:rPr lang="en-US" altLang="zh-TW" sz="2800" dirty="0">
                <a:solidFill>
                  <a:srgbClr val="FF0000"/>
                </a:solidFill>
                <a:latin typeface="Times New Roman" panose="02020603050405020304" pitchFamily="18" charset="0"/>
                <a:cs typeface="Times New Roman" panose="02020603050405020304" pitchFamily="18" charset="0"/>
              </a:rPr>
              <a:t>decouples </a:t>
            </a:r>
            <a:r>
              <a:rPr lang="en-US" altLang="zh-TW" sz="2800" dirty="0" smtClean="0">
                <a:solidFill>
                  <a:srgbClr val="FF0000"/>
                </a:solidFill>
                <a:latin typeface="Times New Roman" panose="02020603050405020304" pitchFamily="18" charset="0"/>
                <a:cs typeface="Times New Roman" panose="02020603050405020304" pitchFamily="18" charset="0"/>
              </a:rPr>
              <a:t>software</a:t>
            </a:r>
            <a:r>
              <a:rPr lang="zh-TW" altLang="en-US" sz="2800" dirty="0" smtClean="0">
                <a:solidFill>
                  <a:srgbClr val="FF0000"/>
                </a:solidFill>
                <a:latin typeface="Times New Roman" panose="02020603050405020304" pitchFamily="18" charset="0"/>
                <a:cs typeface="Times New Roman" panose="02020603050405020304" pitchFamily="18" charset="0"/>
              </a:rPr>
              <a:t> </a:t>
            </a:r>
            <a:r>
              <a:rPr lang="en-US" altLang="zh-TW" sz="2800" dirty="0" smtClean="0">
                <a:solidFill>
                  <a:srgbClr val="FF0000"/>
                </a:solidFill>
                <a:latin typeface="Times New Roman" panose="02020603050405020304" pitchFamily="18" charset="0"/>
                <a:cs typeface="Times New Roman" panose="02020603050405020304" pitchFamily="18" charset="0"/>
              </a:rPr>
              <a:t>from </a:t>
            </a:r>
            <a:r>
              <a:rPr lang="en-US" altLang="zh-TW" sz="2800" dirty="0">
                <a:solidFill>
                  <a:srgbClr val="FF0000"/>
                </a:solidFill>
                <a:latin typeface="Times New Roman" panose="02020603050405020304" pitchFamily="18" charset="0"/>
                <a:cs typeface="Times New Roman" panose="02020603050405020304" pitchFamily="18" charset="0"/>
              </a:rPr>
              <a:t>hardware </a:t>
            </a:r>
            <a:r>
              <a:rPr lang="en-US" altLang="zh-TW" sz="2800" dirty="0">
                <a:latin typeface="Times New Roman" panose="02020603050405020304" pitchFamily="18" charset="0"/>
                <a:cs typeface="Times New Roman" panose="02020603050405020304" pitchFamily="18" charset="0"/>
              </a:rPr>
              <a:t>which means that the implementation of both </a:t>
            </a:r>
            <a:r>
              <a:rPr lang="en-US" altLang="zh-TW" sz="2800" dirty="0" smtClean="0">
                <a:solidFill>
                  <a:srgbClr val="FF0000"/>
                </a:solidFill>
                <a:latin typeface="Times New Roman" panose="02020603050405020304" pitchFamily="18" charset="0"/>
                <a:cs typeface="Times New Roman" panose="02020603050405020304" pitchFamily="18" charset="0"/>
              </a:rPr>
              <a:t>hardware</a:t>
            </a:r>
            <a:r>
              <a:rPr lang="zh-TW" altLang="en-US" sz="2800" dirty="0" smtClean="0">
                <a:solidFill>
                  <a:srgbClr val="FF0000"/>
                </a:solidFill>
                <a:latin typeface="Times New Roman" panose="02020603050405020304" pitchFamily="18" charset="0"/>
                <a:cs typeface="Times New Roman" panose="02020603050405020304" pitchFamily="18" charset="0"/>
              </a:rPr>
              <a:t> </a:t>
            </a:r>
            <a:r>
              <a:rPr lang="en-US" altLang="zh-TW" sz="2800" dirty="0" smtClean="0">
                <a:solidFill>
                  <a:srgbClr val="FF0000"/>
                </a:solidFill>
                <a:latin typeface="Times New Roman" panose="02020603050405020304" pitchFamily="18" charset="0"/>
                <a:cs typeface="Times New Roman" panose="02020603050405020304" pitchFamily="18" charset="0"/>
              </a:rPr>
              <a:t>and </a:t>
            </a:r>
            <a:r>
              <a:rPr lang="en-US" altLang="zh-TW" sz="2800" dirty="0">
                <a:solidFill>
                  <a:srgbClr val="FF0000"/>
                </a:solidFill>
                <a:latin typeface="Times New Roman" panose="02020603050405020304" pitchFamily="18" charset="0"/>
                <a:cs typeface="Times New Roman" panose="02020603050405020304" pitchFamily="18" charset="0"/>
              </a:rPr>
              <a:t>software </a:t>
            </a:r>
            <a:r>
              <a:rPr lang="en-US" altLang="zh-TW" sz="2800" dirty="0">
                <a:latin typeface="Times New Roman" panose="02020603050405020304" pitchFamily="18" charset="0"/>
                <a:cs typeface="Times New Roman" panose="02020603050405020304" pitchFamily="18" charset="0"/>
              </a:rPr>
              <a:t>is no longer </a:t>
            </a:r>
            <a:r>
              <a:rPr lang="en-US" altLang="zh-TW" sz="2800" dirty="0">
                <a:solidFill>
                  <a:srgbClr val="FF0000"/>
                </a:solidFill>
                <a:latin typeface="Times New Roman" panose="02020603050405020304" pitchFamily="18" charset="0"/>
                <a:cs typeface="Times New Roman" panose="02020603050405020304" pitchFamily="18" charset="0"/>
              </a:rPr>
              <a:t>dependent on each other</a:t>
            </a:r>
            <a:r>
              <a:rPr lang="en-US" altLang="zh-TW" sz="2800" dirty="0" smtClean="0">
                <a:solidFill>
                  <a:srgbClr val="FF0000"/>
                </a:solidFill>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The deployed VNFs share a </a:t>
            </a:r>
            <a:r>
              <a:rPr lang="en-US" altLang="zh-TW" sz="2800" dirty="0">
                <a:solidFill>
                  <a:srgbClr val="FF0000"/>
                </a:solidFill>
                <a:latin typeface="Times New Roman" panose="02020603050405020304" pitchFamily="18" charset="0"/>
                <a:cs typeface="Times New Roman" panose="02020603050405020304" pitchFamily="18" charset="0"/>
              </a:rPr>
              <a:t>common standard infrastructure</a:t>
            </a:r>
            <a:r>
              <a:rPr lang="en-US" altLang="zh-TW" sz="2800" dirty="0">
                <a:latin typeface="Times New Roman" panose="02020603050405020304" pitchFamily="18" charset="0"/>
                <a:cs typeface="Times New Roman" panose="02020603050405020304" pitchFamily="18" charset="0"/>
              </a:rPr>
              <a:t>, and they can be </a:t>
            </a:r>
            <a:r>
              <a:rPr lang="en-US" altLang="zh-TW" sz="2800" dirty="0">
                <a:solidFill>
                  <a:srgbClr val="FF0000"/>
                </a:solidFill>
                <a:latin typeface="Times New Roman" panose="02020603050405020304" pitchFamily="18" charset="0"/>
                <a:cs typeface="Times New Roman" panose="02020603050405020304" pitchFamily="18" charset="0"/>
              </a:rPr>
              <a:t>modified</a:t>
            </a:r>
            <a:r>
              <a:rPr lang="en-US" altLang="zh-TW" sz="2800" dirty="0">
                <a:latin typeface="Times New Roman" panose="02020603050405020304" pitchFamily="18" charset="0"/>
                <a:cs typeface="Times New Roman" panose="02020603050405020304" pitchFamily="18" charset="0"/>
              </a:rPr>
              <a:t> and </a:t>
            </a:r>
            <a:r>
              <a:rPr lang="en-US" altLang="zh-TW" sz="2800" dirty="0">
                <a:solidFill>
                  <a:srgbClr val="FF0000"/>
                </a:solidFill>
                <a:latin typeface="Times New Roman" panose="02020603050405020304" pitchFamily="18" charset="0"/>
                <a:cs typeface="Times New Roman" panose="02020603050405020304" pitchFamily="18" charset="0"/>
              </a:rPr>
              <a:t>managed</a:t>
            </a:r>
            <a:r>
              <a:rPr lang="en-US" altLang="zh-TW" sz="2800" dirty="0">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without</a:t>
            </a:r>
            <a:r>
              <a:rPr lang="en-US" altLang="zh-TW" sz="2800" dirty="0">
                <a:latin typeface="Times New Roman" panose="02020603050405020304" pitchFamily="18" charset="0"/>
                <a:cs typeface="Times New Roman" panose="02020603050405020304" pitchFamily="18" charset="0"/>
              </a:rPr>
              <a:t> the need of modifying the </a:t>
            </a:r>
            <a:r>
              <a:rPr lang="en-US" altLang="zh-TW" sz="2800" dirty="0">
                <a:solidFill>
                  <a:srgbClr val="FF0000"/>
                </a:solidFill>
                <a:latin typeface="Times New Roman" panose="02020603050405020304" pitchFamily="18" charset="0"/>
                <a:cs typeface="Times New Roman" panose="02020603050405020304" pitchFamily="18" charset="0"/>
              </a:rPr>
              <a:t>physical infrastructure</a:t>
            </a:r>
            <a:r>
              <a:rPr lang="en-US" altLang="zh-TW" sz="2800" dirty="0">
                <a:latin typeface="Times New Roman" panose="02020603050405020304" pitchFamily="18" charset="0"/>
                <a:cs typeface="Times New Roman" panose="02020603050405020304" pitchFamily="18" charset="0"/>
              </a:rPr>
              <a:t>.</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3</a:t>
            </a:fld>
            <a:endParaRPr lang="en-US" altLang="zh-TW">
              <a:ea typeface="新細明體" charset="-120"/>
            </a:endParaRPr>
          </a:p>
        </p:txBody>
      </p:sp>
    </p:spTree>
    <p:extLst>
      <p:ext uri="{BB962C8B-B14F-4D97-AF65-F5344CB8AC3E}">
        <p14:creationId xmlns:p14="http://schemas.microsoft.com/office/powerpoint/2010/main" val="30847715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r>
              <a:rPr lang="en-US" altLang="zh-TW" sz="2800" b="1" dirty="0" err="1" smtClean="0">
                <a:latin typeface="Times New Roman" panose="02020603050405020304" pitchFamily="18" charset="0"/>
                <a:cs typeface="Times New Roman" panose="02020603050405020304" pitchFamily="18" charset="0"/>
              </a:rPr>
              <a:t>ClearWater</a:t>
            </a:r>
            <a:endParaRPr lang="en-US" altLang="zh-TW" sz="2800" b="1" dirty="0" smtClean="0">
              <a:latin typeface="Times New Roman" panose="02020603050405020304" pitchFamily="18" charset="0"/>
              <a:cs typeface="Times New Roman" panose="02020603050405020304" pitchFamily="18" charset="0"/>
            </a:endParaRPr>
          </a:p>
          <a:p>
            <a:r>
              <a:rPr lang="en-US" altLang="zh-TW" sz="2800" dirty="0">
                <a:latin typeface="Times New Roman" panose="02020603050405020304" pitchFamily="18" charset="0"/>
                <a:cs typeface="Times New Roman" panose="02020603050405020304" pitchFamily="18" charset="0"/>
              </a:rPr>
              <a:t>A</a:t>
            </a: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widely adopted and referenced ETSI-compliant </a:t>
            </a:r>
            <a:r>
              <a:rPr lang="en-US" altLang="zh-TW" sz="2800" dirty="0" err="1">
                <a:latin typeface="Times New Roman" panose="02020603050405020304" pitchFamily="18" charset="0"/>
                <a:cs typeface="Times New Roman" panose="02020603050405020304" pitchFamily="18" charset="0"/>
              </a:rPr>
              <a:t>vIMS</a:t>
            </a:r>
            <a:r>
              <a:rPr lang="en-US" altLang="zh-TW" sz="2800" dirty="0">
                <a:latin typeface="Times New Roman" panose="02020603050405020304" pitchFamily="18" charset="0"/>
                <a:cs typeface="Times New Roman" panose="02020603050405020304" pitchFamily="18" charset="0"/>
              </a:rPr>
              <a:t> is developed by the Clearwater project [</a:t>
            </a:r>
            <a:r>
              <a:rPr lang="en-US" altLang="zh-TW" sz="2800" dirty="0" err="1">
                <a:latin typeface="Times New Roman" panose="02020603050405020304" pitchFamily="18" charset="0"/>
                <a:cs typeface="Times New Roman" panose="02020603050405020304" pitchFamily="18" charset="0"/>
              </a:rPr>
              <a:t>Neta</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err="1">
                <a:latin typeface="Times New Roman" panose="02020603050405020304" pitchFamily="18" charset="0"/>
                <a:cs typeface="Times New Roman" panose="02020603050405020304" pitchFamily="18" charset="0"/>
              </a:rPr>
              <a:t>ClearWater</a:t>
            </a:r>
            <a:r>
              <a:rPr lang="en-US" altLang="zh-TW" sz="2800" dirty="0">
                <a:latin typeface="Times New Roman" panose="02020603050405020304" pitchFamily="18" charset="0"/>
                <a:cs typeface="Times New Roman" panose="02020603050405020304" pitchFamily="18" charset="0"/>
              </a:rPr>
              <a:t> is an </a:t>
            </a:r>
            <a:r>
              <a:rPr lang="en-US" altLang="zh-TW" sz="2800" dirty="0">
                <a:solidFill>
                  <a:srgbClr val="FF0000"/>
                </a:solidFill>
                <a:latin typeface="Times New Roman" panose="02020603050405020304" pitchFamily="18" charset="0"/>
                <a:cs typeface="Times New Roman" panose="02020603050405020304" pitchFamily="18" charset="0"/>
              </a:rPr>
              <a:t>open-source NFV based IMS </a:t>
            </a:r>
            <a:r>
              <a:rPr lang="en-US" altLang="zh-TW" sz="2800" dirty="0">
                <a:latin typeface="Times New Roman" panose="02020603050405020304" pitchFamily="18" charset="0"/>
                <a:cs typeface="Times New Roman" panose="02020603050405020304" pitchFamily="18" charset="0"/>
              </a:rPr>
              <a:t>which enables IMS and its associated services to be deployed in a </a:t>
            </a:r>
            <a:r>
              <a:rPr lang="en-US" altLang="zh-TW" sz="2800" dirty="0">
                <a:solidFill>
                  <a:srgbClr val="FF0000"/>
                </a:solidFill>
                <a:latin typeface="Times New Roman" panose="02020603050405020304" pitchFamily="18" charset="0"/>
                <a:cs typeface="Times New Roman" panose="02020603050405020304" pitchFamily="18" charset="0"/>
              </a:rPr>
              <a:t>cloud environment</a:t>
            </a:r>
            <a:r>
              <a:rPr lang="en-US" altLang="zh-TW" sz="2800" dirty="0">
                <a:latin typeface="Times New Roman" panose="02020603050405020304" pitchFamily="18" charset="0"/>
                <a:cs typeface="Times New Roman" panose="02020603050405020304" pitchFamily="18" charset="0"/>
              </a:rPr>
              <a:t>. </a:t>
            </a:r>
          </a:p>
          <a:p>
            <a:r>
              <a:rPr lang="en-US" altLang="zh-TW" sz="2800" dirty="0">
                <a:latin typeface="Times New Roman" panose="02020603050405020304" pitchFamily="18" charset="0"/>
                <a:cs typeface="Times New Roman" panose="02020603050405020304" pitchFamily="18" charset="0"/>
              </a:rPr>
              <a:t>Similar to typical IMS, </a:t>
            </a:r>
            <a:r>
              <a:rPr lang="en-US" altLang="zh-TW" sz="2800" dirty="0" err="1">
                <a:latin typeface="Times New Roman" panose="02020603050405020304" pitchFamily="18" charset="0"/>
                <a:cs typeface="Times New Roman" panose="02020603050405020304" pitchFamily="18" charset="0"/>
              </a:rPr>
              <a:t>ClearWater</a:t>
            </a:r>
            <a:r>
              <a:rPr lang="en-US" altLang="zh-TW" sz="2800" dirty="0">
                <a:latin typeface="Times New Roman" panose="02020603050405020304" pitchFamily="18" charset="0"/>
                <a:cs typeface="Times New Roman" panose="02020603050405020304" pitchFamily="18" charset="0"/>
              </a:rPr>
              <a:t> utilizes SIP signaling for voice, video, and messaging services.</a:t>
            </a:r>
            <a:br>
              <a:rPr lang="en-US" altLang="zh-TW" sz="2800" dirty="0">
                <a:latin typeface="Times New Roman" panose="02020603050405020304" pitchFamily="18" charset="0"/>
                <a:cs typeface="Times New Roman" panose="02020603050405020304" pitchFamily="18" charset="0"/>
              </a:rPr>
            </a:br>
            <a:r>
              <a:rPr lang="en-US" altLang="zh-TW" sz="2800" dirty="0"/>
              <a:t/>
            </a:r>
            <a:br>
              <a:rPr lang="en-US" altLang="zh-TW" sz="2800" dirty="0"/>
            </a:br>
            <a:endParaRPr lang="en-US" altLang="zh-TW" sz="2800" b="1" dirty="0">
              <a:latin typeface="Times New Roman" panose="02020603050405020304" pitchFamily="18" charset="0"/>
              <a:cs typeface="Times New Roman" panose="02020603050405020304" pitchFamily="18" charset="0"/>
            </a:endParaRP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30</a:t>
            </a:fld>
            <a:endParaRPr lang="en-US" altLang="zh-TW"/>
          </a:p>
        </p:txBody>
      </p:sp>
    </p:spTree>
    <p:extLst>
      <p:ext uri="{BB962C8B-B14F-4D97-AF65-F5344CB8AC3E}">
        <p14:creationId xmlns:p14="http://schemas.microsoft.com/office/powerpoint/2010/main" val="38877645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31</a:t>
            </a:fld>
            <a:endParaRPr lang="en-US" altLang="zh-TW"/>
          </a:p>
        </p:txBody>
      </p:sp>
      <p:pic>
        <p:nvPicPr>
          <p:cNvPr id="7" name="內容版面配置區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00441" y="1600200"/>
            <a:ext cx="6191117" cy="4756151"/>
          </a:xfrm>
        </p:spPr>
      </p:pic>
    </p:spTree>
    <p:extLst>
      <p:ext uri="{BB962C8B-B14F-4D97-AF65-F5344CB8AC3E}">
        <p14:creationId xmlns:p14="http://schemas.microsoft.com/office/powerpoint/2010/main" val="4754380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Figure 3.1 shows the architecture of </a:t>
            </a:r>
            <a:r>
              <a:rPr lang="en-US" altLang="zh-TW" sz="2800" dirty="0" err="1">
                <a:latin typeface="Times New Roman" panose="02020603050405020304" pitchFamily="18" charset="0"/>
                <a:cs typeface="Times New Roman" panose="02020603050405020304" pitchFamily="18" charset="0"/>
              </a:rPr>
              <a:t>ClearWater</a:t>
            </a:r>
            <a:r>
              <a:rPr lang="en-US" altLang="zh-TW" sz="2800" dirty="0">
                <a:latin typeface="Times New Roman" panose="02020603050405020304" pitchFamily="18" charset="0"/>
                <a:cs typeface="Times New Roman" panose="02020603050405020304" pitchFamily="18" charset="0"/>
              </a:rPr>
              <a:t> which consists of the following parts:</a:t>
            </a:r>
          </a:p>
          <a:p>
            <a:r>
              <a:rPr lang="en-US" altLang="zh-TW" sz="2800" dirty="0" smtClean="0">
                <a:latin typeface="Times New Roman" panose="02020603050405020304" pitchFamily="18" charset="0"/>
                <a:cs typeface="Times New Roman" panose="02020603050405020304" pitchFamily="18" charset="0"/>
              </a:rPr>
              <a:t>Sprout</a:t>
            </a:r>
            <a:r>
              <a:rPr lang="en-US" altLang="zh-TW" sz="2800" dirty="0">
                <a:latin typeface="Times New Roman" panose="02020603050405020304" pitchFamily="18" charset="0"/>
                <a:cs typeface="Times New Roman" panose="02020603050405020304" pitchFamily="18" charset="0"/>
              </a:rPr>
              <a:t>: acts as a SIP router and registrar, performs user authentication, and it supplies interface to another node called Vellum in order to save registration data. Since it is possible to perform load balancing across the Sprout cluster, a long time association between a subscriber and specific Sprout node is not used. Sprout provides interface to Homer and HSS to retrieve user information and service profile. Sprout performs the functionality of both I-CSCF and S-CSCF of typical IMS.</a:t>
            </a:r>
          </a:p>
          <a:p>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32</a:t>
            </a:fld>
            <a:endParaRPr lang="en-US" altLang="zh-TW"/>
          </a:p>
        </p:txBody>
      </p:sp>
    </p:spTree>
    <p:extLst>
      <p:ext uri="{BB962C8B-B14F-4D97-AF65-F5344CB8AC3E}">
        <p14:creationId xmlns:p14="http://schemas.microsoft.com/office/powerpoint/2010/main" val="5412086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smtClean="0">
                <a:latin typeface="Times New Roman" panose="02020603050405020304" pitchFamily="18" charset="0"/>
                <a:cs typeface="Times New Roman" panose="02020603050405020304" pitchFamily="18" charset="0"/>
              </a:rPr>
              <a:t>Bono</a:t>
            </a:r>
            <a:r>
              <a:rPr lang="en-US" altLang="zh-TW" sz="2800" dirty="0">
                <a:latin typeface="Times New Roman" panose="02020603050405020304" pitchFamily="18" charset="0"/>
                <a:cs typeface="Times New Roman" panose="02020603050405020304" pitchFamily="18" charset="0"/>
              </a:rPr>
              <a:t>: the edge point that users contact in order to get authenticated and reach other system's nodes. It acts as a SIP proxy and provides confidentiality and integrity for SIP. Bono is equivalent to the P-CSCF of IMS.</a:t>
            </a:r>
          </a:p>
          <a:p>
            <a:r>
              <a:rPr lang="en-US" altLang="zh-TW" sz="2800" dirty="0" smtClean="0">
                <a:latin typeface="Times New Roman" panose="02020603050405020304" pitchFamily="18" charset="0"/>
                <a:cs typeface="Times New Roman" panose="02020603050405020304" pitchFamily="18" charset="0"/>
              </a:rPr>
              <a:t>Dime</a:t>
            </a:r>
            <a:r>
              <a:rPr lang="en-US" altLang="zh-TW" sz="2800" dirty="0">
                <a:latin typeface="Times New Roman" panose="02020603050405020304" pitchFamily="18" charset="0"/>
                <a:cs typeface="Times New Roman" panose="02020603050405020304" pitchFamily="18" charset="0"/>
              </a:rPr>
              <a:t>: consists of the following components:</a:t>
            </a:r>
          </a:p>
          <a:p>
            <a:pPr marL="514350" indent="-514350">
              <a:buFont typeface="+mj-lt"/>
              <a:buAutoNum type="alphaLcParenR"/>
            </a:pPr>
            <a:r>
              <a:rPr lang="en-US" altLang="zh-TW" sz="2800" dirty="0" smtClean="0">
                <a:latin typeface="Times New Roman" panose="02020603050405020304" pitchFamily="18" charset="0"/>
                <a:cs typeface="Times New Roman" panose="02020603050405020304" pitchFamily="18" charset="0"/>
              </a:rPr>
              <a:t>Homestead</a:t>
            </a:r>
            <a:r>
              <a:rPr lang="en-US" altLang="zh-TW" sz="2800" dirty="0">
                <a:latin typeface="Times New Roman" panose="02020603050405020304" pitchFamily="18" charset="0"/>
                <a:cs typeface="Times New Roman" panose="02020603050405020304" pitchFamily="18" charset="0"/>
              </a:rPr>
              <a:t>: provides an interface to Sprout to exchange the authentication credentials and subscriber profile information.</a:t>
            </a:r>
          </a:p>
          <a:p>
            <a:pPr marL="514350" indent="-514350">
              <a:buFont typeface="+mj-lt"/>
              <a:buAutoNum type="alphaLcParenR"/>
            </a:pPr>
            <a:r>
              <a:rPr lang="en-US" altLang="zh-TW" sz="2800" dirty="0" smtClean="0">
                <a:latin typeface="Times New Roman" panose="02020603050405020304" pitchFamily="18" charset="0"/>
                <a:cs typeface="Times New Roman" panose="02020603050405020304" pitchFamily="18" charset="0"/>
              </a:rPr>
              <a:t>Homestead </a:t>
            </a:r>
            <a:r>
              <a:rPr lang="en-US" altLang="zh-TW" sz="2800" dirty="0" err="1">
                <a:latin typeface="Times New Roman" panose="02020603050405020304" pitchFamily="18" charset="0"/>
                <a:cs typeface="Times New Roman" panose="02020603050405020304" pitchFamily="18" charset="0"/>
              </a:rPr>
              <a:t>Prov</a:t>
            </a:r>
            <a:r>
              <a:rPr lang="en-US" altLang="zh-TW" sz="2800" dirty="0">
                <a:latin typeface="Times New Roman" panose="02020603050405020304" pitchFamily="18" charset="0"/>
                <a:cs typeface="Times New Roman" panose="02020603050405020304" pitchFamily="18" charset="0"/>
              </a:rPr>
              <a:t>: facilitate provisioning of subscribers in Cassandra on Vellum.</a:t>
            </a:r>
          </a:p>
          <a:p>
            <a:pPr marL="514350" indent="-514350">
              <a:buFont typeface="+mj-lt"/>
              <a:buAutoNum type="alphaLcParenR"/>
            </a:pPr>
            <a:r>
              <a:rPr lang="en-US" altLang="zh-TW" sz="2800" dirty="0" smtClean="0">
                <a:latin typeface="Times New Roman" panose="02020603050405020304" pitchFamily="18" charset="0"/>
                <a:cs typeface="Times New Roman" panose="02020603050405020304" pitchFamily="18" charset="0"/>
              </a:rPr>
              <a:t>Ralf</a:t>
            </a:r>
            <a:r>
              <a:rPr lang="en-US" altLang="zh-TW" sz="2800" dirty="0">
                <a:latin typeface="Times New Roman" panose="02020603050405020304" pitchFamily="18" charset="0"/>
                <a:cs typeface="Times New Roman" panose="02020603050405020304" pitchFamily="18" charset="0"/>
              </a:rPr>
              <a:t>: is responsible for the billing service.</a:t>
            </a:r>
          </a:p>
          <a:p>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33</a:t>
            </a:fld>
            <a:endParaRPr lang="en-US" altLang="zh-TW"/>
          </a:p>
        </p:txBody>
      </p:sp>
    </p:spTree>
    <p:extLst>
      <p:ext uri="{BB962C8B-B14F-4D97-AF65-F5344CB8AC3E}">
        <p14:creationId xmlns:p14="http://schemas.microsoft.com/office/powerpoint/2010/main" val="3129254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smtClean="0">
                <a:latin typeface="Times New Roman" panose="02020603050405020304" pitchFamily="18" charset="0"/>
                <a:cs typeface="Times New Roman" panose="02020603050405020304" pitchFamily="18" charset="0"/>
              </a:rPr>
              <a:t>Homer</a:t>
            </a:r>
            <a:r>
              <a:rPr lang="en-US" altLang="zh-TW" sz="2800" dirty="0">
                <a:latin typeface="Times New Roman" panose="02020603050405020304" pitchFamily="18" charset="0"/>
                <a:cs typeface="Times New Roman" panose="02020603050405020304" pitchFamily="18" charset="0"/>
              </a:rPr>
              <a:t>: is a XML Document Management Server (XDMS) used to store service settings documents for each subscriber in the system.</a:t>
            </a:r>
          </a:p>
          <a:p>
            <a:r>
              <a:rPr lang="en-US" altLang="zh-TW" sz="2800" dirty="0" smtClean="0">
                <a:latin typeface="Times New Roman" panose="02020603050405020304" pitchFamily="18" charset="0"/>
                <a:cs typeface="Times New Roman" panose="02020603050405020304" pitchFamily="18" charset="0"/>
              </a:rPr>
              <a:t>Vellum</a:t>
            </a:r>
            <a:r>
              <a:rPr lang="en-US" altLang="zh-TW" sz="2800" dirty="0">
                <a:latin typeface="Times New Roman" panose="02020603050405020304" pitchFamily="18" charset="0"/>
                <a:cs typeface="Times New Roman" panose="02020603050405020304" pitchFamily="18" charset="0"/>
              </a:rPr>
              <a:t>: is used to store all long lived state in </a:t>
            </a:r>
            <a:r>
              <a:rPr lang="en-US" altLang="zh-TW" sz="2800" dirty="0" err="1">
                <a:latin typeface="Times New Roman" panose="02020603050405020304" pitchFamily="18" charset="0"/>
                <a:cs typeface="Times New Roman" panose="02020603050405020304" pitchFamily="18" charset="0"/>
              </a:rPr>
              <a:t>ClearWater</a:t>
            </a:r>
            <a:r>
              <a:rPr lang="en-US" altLang="zh-TW" sz="2800" dirty="0">
                <a:latin typeface="Times New Roman" panose="02020603050405020304" pitchFamily="18" charset="0"/>
                <a:cs typeface="Times New Roman" panose="02020603050405020304" pitchFamily="18" charset="0"/>
              </a:rPr>
              <a:t>. It consists of Cassandra, </a:t>
            </a:r>
            <a:r>
              <a:rPr lang="en-US" altLang="zh-TW" sz="2800" dirty="0" err="1">
                <a:latin typeface="Times New Roman" panose="02020603050405020304" pitchFamily="18" charset="0"/>
                <a:cs typeface="Times New Roman" panose="02020603050405020304" pitchFamily="18" charset="0"/>
              </a:rPr>
              <a:t>Chronos</a:t>
            </a:r>
            <a:r>
              <a:rPr lang="en-US" altLang="zh-TW" sz="2800" dirty="0">
                <a:latin typeface="Times New Roman" panose="02020603050405020304" pitchFamily="18" charset="0"/>
                <a:cs typeface="Times New Roman" panose="02020603050405020304" pitchFamily="18" charset="0"/>
              </a:rPr>
              <a:t>, and Astaire:</a:t>
            </a:r>
          </a:p>
          <a:p>
            <a:pPr marL="514350" indent="-514350">
              <a:buFont typeface="+mj-lt"/>
              <a:buAutoNum type="alphaLcParenR"/>
            </a:pPr>
            <a:r>
              <a:rPr lang="en-US" altLang="zh-TW" sz="2800" dirty="0" smtClean="0">
                <a:latin typeface="Times New Roman" panose="02020603050405020304" pitchFamily="18" charset="0"/>
                <a:cs typeface="Times New Roman" panose="02020603050405020304" pitchFamily="18" charset="0"/>
              </a:rPr>
              <a:t>Cassandra</a:t>
            </a:r>
            <a:r>
              <a:rPr lang="en-US" altLang="zh-TW" sz="2800" dirty="0">
                <a:latin typeface="Times New Roman" panose="02020603050405020304" pitchFamily="18" charset="0"/>
                <a:cs typeface="Times New Roman" panose="02020603050405020304" pitchFamily="18" charset="0"/>
              </a:rPr>
              <a:t>: is used by Homestead to save user information like authentication credentials and profile information.</a:t>
            </a:r>
          </a:p>
          <a:p>
            <a:pPr marL="514350" indent="-514350">
              <a:buFont typeface="+mj-lt"/>
              <a:buAutoNum type="alphaLcParenR"/>
            </a:pPr>
            <a:r>
              <a:rPr lang="en-US" altLang="zh-TW" sz="2800" dirty="0" err="1" smtClean="0">
                <a:latin typeface="Times New Roman" panose="02020603050405020304" pitchFamily="18" charset="0"/>
                <a:cs typeface="Times New Roman" panose="02020603050405020304" pitchFamily="18" charset="0"/>
              </a:rPr>
              <a:t>Chronos</a:t>
            </a:r>
            <a:r>
              <a:rPr lang="en-US" altLang="zh-TW" sz="2800" dirty="0">
                <a:latin typeface="Times New Roman" panose="02020603050405020304" pitchFamily="18" charset="0"/>
                <a:cs typeface="Times New Roman" panose="02020603050405020304" pitchFamily="18" charset="0"/>
              </a:rPr>
              <a:t>: developed by </a:t>
            </a:r>
            <a:r>
              <a:rPr lang="en-US" altLang="zh-TW" sz="2800" dirty="0" err="1">
                <a:latin typeface="Times New Roman" panose="02020603050405020304" pitchFamily="18" charset="0"/>
                <a:cs typeface="Times New Roman" panose="02020603050405020304" pitchFamily="18" charset="0"/>
              </a:rPr>
              <a:t>ClearWater</a:t>
            </a:r>
            <a:r>
              <a:rPr lang="en-US" altLang="zh-TW" sz="2800" dirty="0">
                <a:latin typeface="Times New Roman" panose="02020603050405020304" pitchFamily="18" charset="0"/>
                <a:cs typeface="Times New Roman" panose="02020603050405020304" pitchFamily="18" charset="0"/>
              </a:rPr>
              <a:t> to provide timing service. Both Sprout and Ralf make use of </a:t>
            </a:r>
            <a:r>
              <a:rPr lang="en-US" altLang="zh-TW" sz="2800" dirty="0" err="1">
                <a:latin typeface="Times New Roman" panose="02020603050405020304" pitchFamily="18" charset="0"/>
                <a:cs typeface="Times New Roman" panose="02020603050405020304" pitchFamily="18" charset="0"/>
              </a:rPr>
              <a:t>Chronos</a:t>
            </a:r>
            <a:r>
              <a:rPr lang="en-US" altLang="zh-TW" sz="2800" dirty="0">
                <a:latin typeface="Times New Roman" panose="02020603050405020304" pitchFamily="18" charset="0"/>
                <a:cs typeface="Times New Roman" panose="02020603050405020304" pitchFamily="18" charset="0"/>
              </a:rPr>
              <a:t> to initiate timers to be run.</a:t>
            </a:r>
          </a:p>
          <a:p>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34</a:t>
            </a:fld>
            <a:endParaRPr lang="en-US" altLang="zh-TW"/>
          </a:p>
        </p:txBody>
      </p:sp>
    </p:spTree>
    <p:extLst>
      <p:ext uri="{BB962C8B-B14F-4D97-AF65-F5344CB8AC3E}">
        <p14:creationId xmlns:p14="http://schemas.microsoft.com/office/powerpoint/2010/main" val="18220623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err="1">
                <a:latin typeface="Times New Roman" panose="02020603050405020304" pitchFamily="18" charset="0"/>
                <a:cs typeface="Times New Roman" panose="02020603050405020304" pitchFamily="18" charset="0"/>
              </a:rPr>
              <a:t>ClearWater</a:t>
            </a:r>
            <a:r>
              <a:rPr lang="en-US" altLang="zh-TW" sz="2800" dirty="0">
                <a:latin typeface="Times New Roman" panose="02020603050405020304" pitchFamily="18" charset="0"/>
                <a:cs typeface="Times New Roman" panose="02020603050405020304" pitchFamily="18" charset="0"/>
              </a:rPr>
              <a:t> is </a:t>
            </a:r>
            <a:r>
              <a:rPr lang="en-US" altLang="zh-TW" sz="2800" dirty="0">
                <a:solidFill>
                  <a:srgbClr val="FF0000"/>
                </a:solidFill>
                <a:latin typeface="Times New Roman" panose="02020603050405020304" pitchFamily="18" charset="0"/>
                <a:cs typeface="Times New Roman" panose="02020603050405020304" pitchFamily="18" charset="0"/>
              </a:rPr>
              <a:t>horizontally scalable </a:t>
            </a:r>
            <a:r>
              <a:rPr lang="en-US" altLang="zh-TW" sz="2800" dirty="0">
                <a:latin typeface="Times New Roman" panose="02020603050405020304" pitchFamily="18" charset="0"/>
                <a:cs typeface="Times New Roman" panose="02020603050405020304" pitchFamily="18" charset="0"/>
              </a:rPr>
              <a:t>which allows to </a:t>
            </a:r>
            <a:r>
              <a:rPr lang="en-US" altLang="zh-TW" sz="2800" dirty="0" err="1">
                <a:latin typeface="Times New Roman" panose="02020603050405020304" pitchFamily="18" charset="0"/>
                <a:cs typeface="Times New Roman" panose="02020603050405020304" pitchFamily="18" charset="0"/>
              </a:rPr>
              <a:t>createmultiple</a:t>
            </a:r>
            <a:r>
              <a:rPr lang="en-US" altLang="zh-TW" sz="2800" dirty="0">
                <a:latin typeface="Times New Roman" panose="02020603050405020304" pitchFamily="18" charset="0"/>
                <a:cs typeface="Times New Roman" panose="02020603050405020304" pitchFamily="18" charset="0"/>
              </a:rPr>
              <a:t> instances of each node if needed.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In </a:t>
            </a:r>
            <a:r>
              <a:rPr lang="en-US" altLang="zh-TW" sz="2800" dirty="0">
                <a:latin typeface="Times New Roman" panose="02020603050405020304" pitchFamily="18" charset="0"/>
                <a:cs typeface="Times New Roman" panose="02020603050405020304" pitchFamily="18" charset="0"/>
              </a:rPr>
              <a:t>this project, we consider scaling </a:t>
            </a:r>
            <a:r>
              <a:rPr lang="en-US" altLang="zh-TW" sz="2800" dirty="0" smtClean="0">
                <a:latin typeface="Times New Roman" panose="02020603050405020304" pitchFamily="18" charset="0"/>
                <a:cs typeface="Times New Roman" panose="02020603050405020304" pitchFamily="18" charset="0"/>
              </a:rPr>
              <a:t>up</a:t>
            </a: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of </a:t>
            </a:r>
            <a:r>
              <a:rPr lang="en-US" altLang="zh-TW" sz="2800" dirty="0">
                <a:latin typeface="Times New Roman" panose="02020603050405020304" pitchFamily="18" charset="0"/>
                <a:cs typeface="Times New Roman" panose="02020603050405020304" pitchFamily="18" charset="0"/>
              </a:rPr>
              <a:t>the Sprout component and analyze how this will influence the </a:t>
            </a:r>
            <a:r>
              <a:rPr lang="en-US" altLang="zh-TW" sz="2800" dirty="0">
                <a:solidFill>
                  <a:srgbClr val="FF0000"/>
                </a:solidFill>
                <a:latin typeface="Times New Roman" panose="02020603050405020304" pitchFamily="18" charset="0"/>
                <a:cs typeface="Times New Roman" panose="02020603050405020304" pitchFamily="18" charset="0"/>
              </a:rPr>
              <a:t>performance</a:t>
            </a:r>
            <a:r>
              <a:rPr lang="en-US" altLang="zh-TW" sz="2800" dirty="0">
                <a:latin typeface="Times New Roman" panose="02020603050405020304" pitchFamily="18" charset="0"/>
                <a:cs typeface="Times New Roman" panose="02020603050405020304" pitchFamily="18" charset="0"/>
              </a:rPr>
              <a:t> with</a:t>
            </a: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regard to the registration phase and </a:t>
            </a:r>
            <a:r>
              <a:rPr lang="en-US" altLang="zh-TW" sz="2800" dirty="0">
                <a:solidFill>
                  <a:srgbClr val="FF0000"/>
                </a:solidFill>
                <a:latin typeface="Times New Roman" panose="02020603050405020304" pitchFamily="18" charset="0"/>
                <a:cs typeface="Times New Roman" panose="02020603050405020304" pitchFamily="18" charset="0"/>
              </a:rPr>
              <a:t>resource utilization</a:t>
            </a:r>
            <a:r>
              <a:rPr lang="en-US" altLang="zh-TW" sz="2800" dirty="0">
                <a:latin typeface="Times New Roman" panose="02020603050405020304" pitchFamily="18" charset="0"/>
                <a:cs typeface="Times New Roman" panose="02020603050405020304" pitchFamily="18" charset="0"/>
              </a:rPr>
              <a:t>. </a:t>
            </a:r>
            <a:br>
              <a:rPr lang="en-US" altLang="zh-TW" sz="2800" dirty="0">
                <a:latin typeface="Times New Roman" panose="02020603050405020304" pitchFamily="18" charset="0"/>
                <a:cs typeface="Times New Roman" panose="02020603050405020304" pitchFamily="18" charset="0"/>
              </a:rPr>
            </a:b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35</a:t>
            </a:fld>
            <a:endParaRPr lang="en-US" altLang="zh-TW"/>
          </a:p>
        </p:txBody>
      </p:sp>
    </p:spTree>
    <p:extLst>
      <p:ext uri="{BB962C8B-B14F-4D97-AF65-F5344CB8AC3E}">
        <p14:creationId xmlns:p14="http://schemas.microsoft.com/office/powerpoint/2010/main" val="37278799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b="1" dirty="0">
                <a:latin typeface="Times New Roman" panose="02020603050405020304" pitchFamily="18" charset="0"/>
                <a:cs typeface="Times New Roman" panose="02020603050405020304" pitchFamily="18" charset="0"/>
              </a:rPr>
              <a:t>VM and Docker </a:t>
            </a:r>
            <a:r>
              <a:rPr lang="en-US" altLang="zh-TW" sz="2800" b="1" dirty="0" smtClean="0">
                <a:latin typeface="Times New Roman" panose="02020603050405020304" pitchFamily="18" charset="0"/>
                <a:cs typeface="Times New Roman" panose="02020603050405020304" pitchFamily="18" charset="0"/>
              </a:rPr>
              <a:t>container</a:t>
            </a:r>
          </a:p>
          <a:p>
            <a:r>
              <a:rPr lang="en-US" altLang="zh-TW" sz="2800" dirty="0" err="1">
                <a:latin typeface="Times New Roman" panose="02020603050405020304" pitchFamily="18" charset="0"/>
                <a:cs typeface="Times New Roman" panose="02020603050405020304" pitchFamily="18" charset="0"/>
              </a:rPr>
              <a:t>ClearWater</a:t>
            </a:r>
            <a:r>
              <a:rPr lang="en-US" altLang="zh-TW" sz="2800" dirty="0">
                <a:latin typeface="Times New Roman" panose="02020603050405020304" pitchFamily="18" charset="0"/>
                <a:cs typeface="Times New Roman" panose="02020603050405020304" pitchFamily="18" charset="0"/>
              </a:rPr>
              <a:t> has several deployment options.</a:t>
            </a:r>
          </a:p>
          <a:p>
            <a:r>
              <a:rPr lang="en-US" altLang="zh-TW" sz="2800" dirty="0">
                <a:latin typeface="Times New Roman" panose="02020603050405020304" pitchFamily="18" charset="0"/>
                <a:cs typeface="Times New Roman" panose="02020603050405020304" pitchFamily="18" charset="0"/>
              </a:rPr>
              <a:t>T</a:t>
            </a:r>
            <a:r>
              <a:rPr lang="en-US" altLang="zh-TW" sz="2800" dirty="0" smtClean="0">
                <a:latin typeface="Times New Roman" panose="02020603050405020304" pitchFamily="18" charset="0"/>
                <a:cs typeface="Times New Roman" panose="02020603050405020304" pitchFamily="18" charset="0"/>
              </a:rPr>
              <a:t>hey </a:t>
            </a:r>
            <a:r>
              <a:rPr lang="en-US" altLang="zh-TW" sz="2800" dirty="0">
                <a:latin typeface="Times New Roman" panose="02020603050405020304" pitchFamily="18" charset="0"/>
                <a:cs typeface="Times New Roman" panose="02020603050405020304" pitchFamily="18" charset="0"/>
              </a:rPr>
              <a:t>rely on two common virtualization technologies, </a:t>
            </a:r>
            <a:r>
              <a:rPr lang="en-US" altLang="zh-TW" sz="2800" dirty="0">
                <a:solidFill>
                  <a:srgbClr val="FF0000"/>
                </a:solidFill>
                <a:latin typeface="Times New Roman" panose="02020603050405020304" pitchFamily="18" charset="0"/>
                <a:cs typeface="Times New Roman" panose="02020603050405020304" pitchFamily="18" charset="0"/>
              </a:rPr>
              <a:t>hypervisor-based</a:t>
            </a:r>
            <a:r>
              <a:rPr lang="en-US" altLang="zh-TW" sz="2800" dirty="0">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VMs</a:t>
            </a:r>
            <a:r>
              <a:rPr lang="en-US" altLang="zh-TW" sz="2800" dirty="0">
                <a:latin typeface="Times New Roman" panose="02020603050405020304" pitchFamily="18" charset="0"/>
                <a:cs typeface="Times New Roman" panose="02020603050405020304" pitchFamily="18" charset="0"/>
              </a:rPr>
              <a:t> and </a:t>
            </a:r>
            <a:r>
              <a:rPr lang="en-US" altLang="zh-TW" sz="2800" dirty="0">
                <a:solidFill>
                  <a:srgbClr val="FF0000"/>
                </a:solidFill>
                <a:latin typeface="Times New Roman" panose="02020603050405020304" pitchFamily="18" charset="0"/>
                <a:cs typeface="Times New Roman" panose="02020603050405020304" pitchFamily="18" charset="0"/>
              </a:rPr>
              <a:t>Linux containers</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We considered both </a:t>
            </a:r>
            <a:r>
              <a:rPr lang="en-US" altLang="zh-TW" sz="2800" dirty="0">
                <a:solidFill>
                  <a:srgbClr val="FF0000"/>
                </a:solidFill>
                <a:latin typeface="Times New Roman" panose="02020603050405020304" pitchFamily="18" charset="0"/>
                <a:cs typeface="Times New Roman" panose="02020603050405020304" pitchFamily="18" charset="0"/>
              </a:rPr>
              <a:t>Docker container </a:t>
            </a:r>
            <a:r>
              <a:rPr lang="en-US" altLang="zh-TW" sz="2800" dirty="0">
                <a:latin typeface="Times New Roman" panose="02020603050405020304" pitchFamily="18" charset="0"/>
                <a:cs typeface="Times New Roman" panose="02020603050405020304" pitchFamily="18" charset="0"/>
              </a:rPr>
              <a:t>and </a:t>
            </a:r>
            <a:r>
              <a:rPr lang="en-US" altLang="zh-TW" sz="2800" dirty="0">
                <a:solidFill>
                  <a:srgbClr val="FF0000"/>
                </a:solidFill>
                <a:latin typeface="Times New Roman" panose="02020603050405020304" pitchFamily="18" charset="0"/>
                <a:cs typeface="Times New Roman" panose="02020603050405020304" pitchFamily="18" charset="0"/>
              </a:rPr>
              <a:t>VM</a:t>
            </a:r>
            <a:r>
              <a:rPr lang="en-US" altLang="zh-TW" sz="2800" dirty="0">
                <a:latin typeface="Times New Roman" panose="02020603050405020304" pitchFamily="18" charset="0"/>
                <a:cs typeface="Times New Roman" panose="02020603050405020304" pitchFamily="18" charset="0"/>
              </a:rPr>
              <a:t>, and deployed the </a:t>
            </a:r>
            <a:r>
              <a:rPr lang="en-US" altLang="zh-TW" sz="2800" dirty="0" err="1">
                <a:latin typeface="Times New Roman" panose="02020603050405020304" pitchFamily="18" charset="0"/>
                <a:cs typeface="Times New Roman" panose="02020603050405020304" pitchFamily="18" charset="0"/>
              </a:rPr>
              <a:t>ClearWater</a:t>
            </a:r>
            <a:r>
              <a:rPr lang="en-US" altLang="zh-TW" sz="2800" dirty="0">
                <a:latin typeface="Times New Roman" panose="02020603050405020304" pitchFamily="18" charset="0"/>
                <a:cs typeface="Times New Roman" panose="02020603050405020304" pitchFamily="18" charset="0"/>
              </a:rPr>
              <a:t> software stack on our own hardware infrastructure.</a:t>
            </a:r>
            <a:br>
              <a:rPr lang="en-US" altLang="zh-TW" sz="2800" dirty="0">
                <a:latin typeface="Times New Roman" panose="02020603050405020304" pitchFamily="18" charset="0"/>
                <a:cs typeface="Times New Roman" panose="02020603050405020304" pitchFamily="18" charset="0"/>
              </a:rPr>
            </a:b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36</a:t>
            </a:fld>
            <a:endParaRPr lang="en-US" altLang="zh-TW"/>
          </a:p>
        </p:txBody>
      </p:sp>
    </p:spTree>
    <p:extLst>
      <p:ext uri="{BB962C8B-B14F-4D97-AF65-F5344CB8AC3E}">
        <p14:creationId xmlns:p14="http://schemas.microsoft.com/office/powerpoint/2010/main" val="30365557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A VM is a </a:t>
            </a:r>
            <a:r>
              <a:rPr lang="en-US" altLang="zh-TW" sz="2800" dirty="0">
                <a:solidFill>
                  <a:srgbClr val="FF0000"/>
                </a:solidFill>
                <a:latin typeface="Times New Roman" panose="02020603050405020304" pitchFamily="18" charset="0"/>
                <a:cs typeface="Times New Roman" panose="02020603050405020304" pitchFamily="18" charset="0"/>
              </a:rPr>
              <a:t>virtualized environment </a:t>
            </a:r>
            <a:r>
              <a:rPr lang="en-US" altLang="zh-TW" sz="2800" dirty="0">
                <a:latin typeface="Times New Roman" panose="02020603050405020304" pitchFamily="18" charset="0"/>
                <a:cs typeface="Times New Roman" panose="02020603050405020304" pitchFamily="18" charset="0"/>
              </a:rPr>
              <a:t>which enables the users to emulate </a:t>
            </a:r>
            <a:r>
              <a:rPr lang="en-US" altLang="zh-TW" sz="2800" dirty="0">
                <a:solidFill>
                  <a:srgbClr val="FF0000"/>
                </a:solidFill>
                <a:latin typeface="Times New Roman" panose="02020603050405020304" pitchFamily="18" charset="0"/>
                <a:cs typeface="Times New Roman" panose="02020603050405020304" pitchFamily="18" charset="0"/>
              </a:rPr>
              <a:t>several operating systems and applications </a:t>
            </a:r>
            <a:r>
              <a:rPr lang="en-US" altLang="zh-TW" sz="2800" dirty="0">
                <a:latin typeface="Times New Roman" panose="02020603050405020304" pitchFamily="18" charset="0"/>
                <a:cs typeface="Times New Roman" panose="02020603050405020304" pitchFamily="18" charset="0"/>
              </a:rPr>
              <a:t>on </a:t>
            </a:r>
            <a:r>
              <a:rPr lang="en-US" altLang="zh-TW" sz="2800" dirty="0">
                <a:solidFill>
                  <a:srgbClr val="FF0000"/>
                </a:solidFill>
                <a:latin typeface="Times New Roman" panose="02020603050405020304" pitchFamily="18" charset="0"/>
                <a:cs typeface="Times New Roman" panose="02020603050405020304" pitchFamily="18" charset="0"/>
              </a:rPr>
              <a:t>one physical </a:t>
            </a:r>
            <a:r>
              <a:rPr lang="en-US" altLang="zh-TW" sz="2800" dirty="0" smtClean="0">
                <a:solidFill>
                  <a:srgbClr val="FF0000"/>
                </a:solidFill>
                <a:latin typeface="Times New Roman" panose="02020603050405020304" pitchFamily="18" charset="0"/>
                <a:cs typeface="Times New Roman" panose="02020603050405020304" pitchFamily="18" charset="0"/>
              </a:rPr>
              <a:t>machine</a:t>
            </a:r>
            <a:r>
              <a:rPr lang="en-US" altLang="zh-TW" sz="2800" dirty="0" smtClean="0">
                <a:latin typeface="Times New Roman" panose="02020603050405020304" pitchFamily="18" charset="0"/>
                <a:cs typeface="Times New Roman" panose="02020603050405020304" pitchFamily="18" charset="0"/>
              </a:rPr>
              <a:t>.</a:t>
            </a: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Each </a:t>
            </a:r>
            <a:r>
              <a:rPr lang="en-US" altLang="zh-TW" sz="2800" dirty="0">
                <a:latin typeface="Times New Roman" panose="02020603050405020304" pitchFamily="18" charset="0"/>
                <a:cs typeface="Times New Roman" panose="02020603050405020304" pitchFamily="18" charset="0"/>
              </a:rPr>
              <a:t>of the VMs, exploits virtualized resources which are mapped with physical ones through the </a:t>
            </a:r>
            <a:r>
              <a:rPr lang="en-US" altLang="zh-TW" sz="2800" dirty="0">
                <a:solidFill>
                  <a:srgbClr val="FF0000"/>
                </a:solidFill>
                <a:latin typeface="Times New Roman" panose="02020603050405020304" pitchFamily="18" charset="0"/>
                <a:cs typeface="Times New Roman" panose="02020603050405020304" pitchFamily="18" charset="0"/>
              </a:rPr>
              <a:t>Hypervisor</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Docker containers are an open source software which </a:t>
            </a:r>
            <a:r>
              <a:rPr lang="en-US" altLang="zh-TW" sz="2800" dirty="0">
                <a:solidFill>
                  <a:srgbClr val="FF0000"/>
                </a:solidFill>
                <a:latin typeface="Times New Roman" panose="02020603050405020304" pitchFamily="18" charset="0"/>
                <a:cs typeface="Times New Roman" panose="02020603050405020304" pitchFamily="18" charset="0"/>
              </a:rPr>
              <a:t>enables a code </a:t>
            </a:r>
            <a:r>
              <a:rPr lang="en-US" altLang="zh-TW" sz="2800" dirty="0">
                <a:latin typeface="Times New Roman" panose="02020603050405020304" pitchFamily="18" charset="0"/>
                <a:cs typeface="Times New Roman" panose="02020603050405020304" pitchFamily="18" charset="0"/>
              </a:rPr>
              <a:t>and </a:t>
            </a:r>
            <a:r>
              <a:rPr lang="en-US" altLang="zh-TW" sz="2800" dirty="0">
                <a:solidFill>
                  <a:srgbClr val="FF0000"/>
                </a:solidFill>
                <a:latin typeface="Times New Roman" panose="02020603050405020304" pitchFamily="18" charset="0"/>
                <a:cs typeface="Times New Roman" panose="02020603050405020304" pitchFamily="18" charset="0"/>
              </a:rPr>
              <a:t>all its dependencies</a:t>
            </a:r>
            <a:r>
              <a:rPr lang="en-US" altLang="zh-TW" sz="2800" dirty="0">
                <a:latin typeface="Times New Roman" panose="02020603050405020304" pitchFamily="18" charset="0"/>
                <a:cs typeface="Times New Roman" panose="02020603050405020304" pitchFamily="18" charset="0"/>
              </a:rPr>
              <a:t> to be executed </a:t>
            </a:r>
            <a:r>
              <a:rPr lang="en-US" altLang="zh-TW" sz="2800" dirty="0">
                <a:solidFill>
                  <a:srgbClr val="FF0000"/>
                </a:solidFill>
                <a:latin typeface="Times New Roman" panose="02020603050405020304" pitchFamily="18" charset="0"/>
                <a:cs typeface="Times New Roman" panose="02020603050405020304" pitchFamily="18" charset="0"/>
              </a:rPr>
              <a:t>quickly</a:t>
            </a:r>
            <a:r>
              <a:rPr lang="en-US" altLang="zh-TW" sz="2800" dirty="0">
                <a:latin typeface="Times New Roman" panose="02020603050405020304" pitchFamily="18" charset="0"/>
                <a:cs typeface="Times New Roman" panose="02020603050405020304" pitchFamily="18" charset="0"/>
              </a:rPr>
              <a:t>. It is a </a:t>
            </a:r>
            <a:r>
              <a:rPr lang="en-US" altLang="zh-TW" sz="2800" dirty="0">
                <a:solidFill>
                  <a:srgbClr val="FF0000"/>
                </a:solidFill>
                <a:latin typeface="Times New Roman" panose="02020603050405020304" pitchFamily="18" charset="0"/>
                <a:cs typeface="Times New Roman" panose="02020603050405020304" pitchFamily="18" charset="0"/>
              </a:rPr>
              <a:t>lightweight virtualized environment</a:t>
            </a:r>
            <a:r>
              <a:rPr lang="en-US" altLang="zh-TW" sz="2800" dirty="0">
                <a:latin typeface="Times New Roman" panose="02020603050405020304" pitchFamily="18" charset="0"/>
                <a:cs typeface="Times New Roman" panose="02020603050405020304" pitchFamily="18" charset="0"/>
              </a:rPr>
              <a:t> which has some promising features like low memory-foot print and booting times compared to VMs (few seconds to initialize).</a:t>
            </a:r>
          </a:p>
          <a:p>
            <a:endParaRPr lang="en-US" altLang="zh-TW" sz="2800" dirty="0" smtClean="0">
              <a:latin typeface="Times New Roman" panose="02020603050405020304" pitchFamily="18" charset="0"/>
              <a:cs typeface="Times New Roman" panose="02020603050405020304" pitchFamily="18" charset="0"/>
            </a:endParaRPr>
          </a:p>
          <a:p>
            <a:endParaRPr lang="en-US" altLang="zh-TW" sz="2800" dirty="0">
              <a:latin typeface="Times New Roman" panose="02020603050405020304" pitchFamily="18" charset="0"/>
              <a:cs typeface="Times New Roman" panose="02020603050405020304" pitchFamily="18" charset="0"/>
            </a:endParaRPr>
          </a:p>
          <a:p>
            <a:endParaRPr lang="en-US" altLang="zh-TW" sz="2800" dirty="0">
              <a:latin typeface="Times New Roman" panose="02020603050405020304" pitchFamily="18" charset="0"/>
              <a:cs typeface="Times New Roman" panose="02020603050405020304" pitchFamily="18" charset="0"/>
            </a:endParaRP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37</a:t>
            </a:fld>
            <a:endParaRPr lang="en-US" altLang="zh-TW"/>
          </a:p>
        </p:txBody>
      </p:sp>
    </p:spTree>
    <p:extLst>
      <p:ext uri="{BB962C8B-B14F-4D97-AF65-F5344CB8AC3E}">
        <p14:creationId xmlns:p14="http://schemas.microsoft.com/office/powerpoint/2010/main" val="35924680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7999" y="1657833"/>
            <a:ext cx="8792802" cy="4458322"/>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38</a:t>
            </a:fld>
            <a:endParaRPr lang="en-US" altLang="zh-TW"/>
          </a:p>
        </p:txBody>
      </p:sp>
    </p:spTree>
    <p:extLst>
      <p:ext uri="{BB962C8B-B14F-4D97-AF65-F5344CB8AC3E}">
        <p14:creationId xmlns:p14="http://schemas.microsoft.com/office/powerpoint/2010/main" val="17077136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b="1" dirty="0" err="1" smtClean="0">
                <a:latin typeface="Times New Roman" panose="02020603050405020304" pitchFamily="18" charset="0"/>
                <a:cs typeface="Times New Roman" panose="02020603050405020304" pitchFamily="18" charset="0"/>
              </a:rPr>
              <a:t>SIPp</a:t>
            </a:r>
            <a:endParaRPr lang="en-US" altLang="zh-TW" sz="2800" b="1" dirty="0" smtClean="0">
              <a:latin typeface="Times New Roman" panose="02020603050405020304" pitchFamily="18" charset="0"/>
              <a:cs typeface="Times New Roman" panose="02020603050405020304" pitchFamily="18" charset="0"/>
            </a:endParaRPr>
          </a:p>
          <a:p>
            <a:r>
              <a:rPr lang="en-US" altLang="zh-TW" sz="2800" dirty="0" err="1">
                <a:latin typeface="Times New Roman" panose="02020603050405020304" pitchFamily="18" charset="0"/>
                <a:cs typeface="Times New Roman" panose="02020603050405020304" pitchFamily="18" charset="0"/>
              </a:rPr>
              <a:t>SIPp</a:t>
            </a:r>
            <a:r>
              <a:rPr lang="en-US" altLang="zh-TW" sz="2800" dirty="0">
                <a:latin typeface="Times New Roman" panose="02020603050405020304" pitchFamily="18" charset="0"/>
                <a:cs typeface="Times New Roman" panose="02020603050405020304" pitchFamily="18" charset="0"/>
              </a:rPr>
              <a:t> [sip] is a free source SIP traffic generator with built-in default scenario files developed by Intel Corporation in accordance with the IMS/Next Generation Networks (NGN) Performance Benchmark specification.</a:t>
            </a:r>
          </a:p>
          <a:p>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39</a:t>
            </a:fld>
            <a:endParaRPr lang="en-US" altLang="zh-TW"/>
          </a:p>
        </p:txBody>
      </p:sp>
    </p:spTree>
    <p:extLst>
      <p:ext uri="{BB962C8B-B14F-4D97-AF65-F5344CB8AC3E}">
        <p14:creationId xmlns:p14="http://schemas.microsoft.com/office/powerpoint/2010/main" val="3543692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pPr lvl="0"/>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We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study the performance of an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open-source</a:t>
            </a:r>
            <a:r>
              <a:rPr lang="zh-TW" altLang="en-US" sz="2800" dirty="0" smtClean="0">
                <a:solidFill>
                  <a:srgbClr val="1F497D">
                    <a:lumMod val="75000"/>
                  </a:srgbClr>
                </a:solidFill>
                <a:latin typeface="Times New Roman" panose="02020603050405020304" pitchFamily="18" charset="0"/>
                <a:cs typeface="Times New Roman" panose="02020603050405020304" pitchFamily="18" charset="0"/>
              </a:rPr>
              <a:t>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widely</a:t>
            </a:r>
            <a:r>
              <a:rPr lang="zh-TW" altLang="en-US" sz="2800" dirty="0" smtClean="0">
                <a:solidFill>
                  <a:srgbClr val="1F497D">
                    <a:lumMod val="75000"/>
                  </a:srgbClr>
                </a:solidFill>
                <a:latin typeface="Times New Roman" panose="02020603050405020304" pitchFamily="18" charset="0"/>
                <a:cs typeface="Times New Roman" panose="02020603050405020304" pitchFamily="18" charset="0"/>
              </a:rPr>
              <a:t>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referenced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VNF prototype, namely </a:t>
            </a:r>
            <a:r>
              <a:rPr lang="en-US" altLang="zh-TW" sz="2800" dirty="0" err="1">
                <a:solidFill>
                  <a:srgbClr val="FF0000"/>
                </a:solidFill>
                <a:latin typeface="Times New Roman" panose="02020603050405020304" pitchFamily="18" charset="0"/>
                <a:cs typeface="Times New Roman" panose="02020603050405020304" pitchFamily="18" charset="0"/>
              </a:rPr>
              <a:t>ClearWater</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a:t>
            </a:r>
          </a:p>
          <a:p>
            <a:pPr lvl="0"/>
            <a:r>
              <a:rPr lang="en-US" altLang="zh-TW" sz="2800" dirty="0">
                <a:solidFill>
                  <a:srgbClr val="1F497D">
                    <a:lumMod val="75000"/>
                  </a:srgbClr>
                </a:solidFill>
                <a:latin typeface="Times New Roman" panose="02020603050405020304" pitchFamily="18" charset="0"/>
                <a:cs typeface="Times New Roman" panose="02020603050405020304" pitchFamily="18" charset="0"/>
              </a:rPr>
              <a:t>The system will be deployed on top of two widely used virtualization technologies: </a:t>
            </a:r>
            <a:r>
              <a:rPr lang="en-US" altLang="zh-TW" sz="2800" dirty="0" smtClean="0">
                <a:solidFill>
                  <a:srgbClr val="FF0000"/>
                </a:solidFill>
                <a:latin typeface="Times New Roman" panose="02020603050405020304" pitchFamily="18" charset="0"/>
                <a:cs typeface="Times New Roman" panose="02020603050405020304" pitchFamily="18" charset="0"/>
              </a:rPr>
              <a:t>Linux based container </a:t>
            </a:r>
            <a:r>
              <a:rPr lang="en-US" altLang="zh-TW" sz="2800" dirty="0">
                <a:solidFill>
                  <a:srgbClr val="FF0000"/>
                </a:solidFill>
                <a:latin typeface="Times New Roman" panose="02020603050405020304" pitchFamily="18" charset="0"/>
                <a:cs typeface="Times New Roman" panose="02020603050405020304" pitchFamily="18" charset="0"/>
              </a:rPr>
              <a:t>(Docker)</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and </a:t>
            </a:r>
            <a:r>
              <a:rPr lang="en-US" altLang="zh-TW" sz="2800" dirty="0">
                <a:solidFill>
                  <a:srgbClr val="FF0000"/>
                </a:solidFill>
                <a:latin typeface="Times New Roman" panose="02020603050405020304" pitchFamily="18" charset="0"/>
                <a:cs typeface="Times New Roman" panose="02020603050405020304" pitchFamily="18" charset="0"/>
              </a:rPr>
              <a:t>VMs</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a:t>
            </a:r>
          </a:p>
          <a:p>
            <a:pPr lvl="0"/>
            <a:r>
              <a:rPr lang="en-US" altLang="zh-TW" sz="2800" dirty="0">
                <a:solidFill>
                  <a:srgbClr val="1F497D">
                    <a:lumMod val="75000"/>
                  </a:srgbClr>
                </a:solidFill>
                <a:latin typeface="Times New Roman" panose="02020603050405020304" pitchFamily="18" charset="0"/>
                <a:cs typeface="Times New Roman" panose="02020603050405020304" pitchFamily="18" charset="0"/>
              </a:rPr>
              <a:t>The project aims to investigate the influence of different system features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in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terms of </a:t>
            </a:r>
            <a:r>
              <a:rPr lang="en-US" altLang="zh-TW" sz="2800" dirty="0">
                <a:solidFill>
                  <a:srgbClr val="FF0000"/>
                </a:solidFill>
                <a:latin typeface="Times New Roman" panose="02020603050405020304" pitchFamily="18" charset="0"/>
                <a:cs typeface="Times New Roman" panose="02020603050405020304" pitchFamily="18" charset="0"/>
              </a:rPr>
              <a:t>response time</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and </a:t>
            </a:r>
            <a:r>
              <a:rPr lang="en-US" altLang="zh-TW" sz="2800" dirty="0">
                <a:solidFill>
                  <a:srgbClr val="FF0000"/>
                </a:solidFill>
                <a:latin typeface="Times New Roman" panose="02020603050405020304" pitchFamily="18" charset="0"/>
                <a:cs typeface="Times New Roman" panose="02020603050405020304" pitchFamily="18" charset="0"/>
              </a:rPr>
              <a:t>resource utilization</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a:t>
            </a:r>
          </a:p>
          <a:p>
            <a:pPr lvl="0"/>
            <a:r>
              <a:rPr lang="en-US" altLang="zh-TW" sz="2800" dirty="0">
                <a:solidFill>
                  <a:srgbClr val="1F497D">
                    <a:lumMod val="75000"/>
                  </a:srgbClr>
                </a:solidFill>
                <a:latin typeface="Times New Roman" panose="02020603050405020304" pitchFamily="18" charset="0"/>
                <a:cs typeface="Times New Roman" panose="02020603050405020304" pitchFamily="18" charset="0"/>
              </a:rPr>
              <a:t>We consider two well-known methods to derive the analytical model: </a:t>
            </a:r>
            <a:r>
              <a:rPr lang="en-US" altLang="zh-TW" sz="2800" dirty="0">
                <a:solidFill>
                  <a:srgbClr val="FF0000"/>
                </a:solidFill>
                <a:latin typeface="Times New Roman" panose="02020603050405020304" pitchFamily="18" charset="0"/>
                <a:cs typeface="Times New Roman" panose="02020603050405020304" pitchFamily="18" charset="0"/>
              </a:rPr>
              <a:t>M/M/1</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M/G/1</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a:t>
            </a:r>
            <a:r>
              <a:rPr lang="en-US" altLang="zh-TW" sz="2800" dirty="0">
                <a:solidFill>
                  <a:srgbClr val="FF0000"/>
                </a:solidFill>
                <a:latin typeface="Times New Roman" panose="02020603050405020304" pitchFamily="18" charset="0"/>
                <a:cs typeface="Times New Roman" panose="02020603050405020304" pitchFamily="18" charset="0"/>
              </a:rPr>
              <a:t> and G/G/1</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The experimental results will form the basis to eventually refine and validate the analytic model.</a:t>
            </a:r>
            <a:endParaRPr lang="zh-TW" altLang="en-US" sz="2800" dirty="0">
              <a:solidFill>
                <a:srgbClr val="1F497D">
                  <a:lumMod val="75000"/>
                </a:srgb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a:t>
            </a:fld>
            <a:endParaRPr lang="en-US" altLang="zh-TW"/>
          </a:p>
        </p:txBody>
      </p:sp>
    </p:spTree>
    <p:extLst>
      <p:ext uri="{BB962C8B-B14F-4D97-AF65-F5344CB8AC3E}">
        <p14:creationId xmlns:p14="http://schemas.microsoft.com/office/powerpoint/2010/main" val="34040551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b="1" dirty="0" smtClean="0">
                <a:latin typeface="Times New Roman" panose="02020603050405020304" pitchFamily="18" charset="0"/>
                <a:cs typeface="Times New Roman" panose="02020603050405020304" pitchFamily="18" charset="0"/>
              </a:rPr>
              <a:t>Wireshark</a:t>
            </a:r>
          </a:p>
          <a:p>
            <a:r>
              <a:rPr lang="en-US" altLang="zh-TW" sz="2800" dirty="0">
                <a:latin typeface="Times New Roman" panose="02020603050405020304" pitchFamily="18" charset="0"/>
                <a:cs typeface="Times New Roman" panose="02020603050405020304" pitchFamily="18" charset="0"/>
              </a:rPr>
              <a:t>Wireshark is a traffic capture and network analyzer.</a:t>
            </a:r>
          </a:p>
          <a:p>
            <a:r>
              <a:rPr lang="en-US" altLang="zh-TW" sz="2800" dirty="0">
                <a:latin typeface="Times New Roman" panose="02020603050405020304" pitchFamily="18" charset="0"/>
                <a:cs typeface="Times New Roman" panose="02020603050405020304" pitchFamily="18" charset="0"/>
              </a:rPr>
              <a:t>Before sending Register requests, we started Wireshark on the physical machine listening to either VM or Docker container interface. The captured traffic was analyzed afterwards to estimate the actual service time of each </a:t>
            </a:r>
            <a:r>
              <a:rPr lang="en-US" altLang="zh-TW" sz="2800" dirty="0" smtClean="0">
                <a:latin typeface="Times New Roman" panose="02020603050405020304" pitchFamily="18" charset="0"/>
                <a:cs typeface="Times New Roman" panose="02020603050405020304" pitchFamily="18" charset="0"/>
              </a:rPr>
              <a:t>involved </a:t>
            </a:r>
            <a:r>
              <a:rPr lang="en-US" altLang="zh-TW" sz="2800" dirty="0">
                <a:latin typeface="Times New Roman" panose="02020603050405020304" pitchFamily="18" charset="0"/>
                <a:cs typeface="Times New Roman" panose="02020603050405020304" pitchFamily="18" charset="0"/>
              </a:rPr>
              <a:t>component during the registration process.</a:t>
            </a: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40</a:t>
            </a:fld>
            <a:endParaRPr lang="en-US" altLang="zh-TW"/>
          </a:p>
        </p:txBody>
      </p:sp>
    </p:spTree>
    <p:extLst>
      <p:ext uri="{BB962C8B-B14F-4D97-AF65-F5344CB8AC3E}">
        <p14:creationId xmlns:p14="http://schemas.microsoft.com/office/powerpoint/2010/main" val="1420308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b="1" dirty="0">
                <a:latin typeface="Times New Roman" panose="02020603050405020304" pitchFamily="18" charset="0"/>
                <a:cs typeface="Times New Roman" panose="02020603050405020304" pitchFamily="18" charset="0"/>
              </a:rPr>
              <a:t>CPU and RAM Monitoring Tools</a:t>
            </a:r>
          </a:p>
          <a:p>
            <a:r>
              <a:rPr lang="en-US" altLang="zh-TW" sz="2800" dirty="0">
                <a:latin typeface="Times New Roman" panose="02020603050405020304" pitchFamily="18" charset="0"/>
                <a:cs typeface="Times New Roman" panose="02020603050405020304" pitchFamily="18" charset="0"/>
              </a:rPr>
              <a:t>The following parameters were observed during the experimental </a:t>
            </a:r>
            <a:r>
              <a:rPr lang="en-US" altLang="zh-TW" sz="2800" dirty="0" smtClean="0">
                <a:latin typeface="Times New Roman" panose="02020603050405020304" pitchFamily="18" charset="0"/>
                <a:cs typeface="Times New Roman" panose="02020603050405020304" pitchFamily="18" charset="0"/>
              </a:rPr>
              <a:t>work:</a:t>
            </a:r>
          </a:p>
          <a:p>
            <a:pPr marL="514350" indent="-514350">
              <a:buFont typeface="+mj-lt"/>
              <a:buAutoNum type="arabicPeriod"/>
            </a:pPr>
            <a:r>
              <a:rPr lang="en-US" altLang="zh-TW" sz="2800" dirty="0" smtClean="0">
                <a:latin typeface="Times New Roman" panose="02020603050405020304" pitchFamily="18" charset="0"/>
                <a:cs typeface="Times New Roman" panose="02020603050405020304" pitchFamily="18" charset="0"/>
              </a:rPr>
              <a:t>Total </a:t>
            </a:r>
            <a:r>
              <a:rPr lang="en-US" altLang="zh-TW" sz="2800" dirty="0">
                <a:latin typeface="Times New Roman" panose="02020603050405020304" pitchFamily="18" charset="0"/>
                <a:cs typeface="Times New Roman" panose="02020603050405020304" pitchFamily="18" charset="0"/>
              </a:rPr>
              <a:t>average delay of succeeded </a:t>
            </a:r>
            <a:r>
              <a:rPr lang="en-US" altLang="zh-TW" sz="2800" dirty="0" smtClean="0">
                <a:latin typeface="Times New Roman" panose="02020603050405020304" pitchFamily="18" charset="0"/>
                <a:cs typeface="Times New Roman" panose="02020603050405020304" pitchFamily="18" charset="0"/>
              </a:rPr>
              <a:t>requests.</a:t>
            </a:r>
          </a:p>
          <a:p>
            <a:pPr marL="514350" indent="-514350">
              <a:buFont typeface="+mj-lt"/>
              <a:buAutoNum type="arabicPeriod"/>
            </a:pPr>
            <a:r>
              <a:rPr lang="en-US" altLang="zh-TW" sz="2800" dirty="0" smtClean="0">
                <a:latin typeface="Times New Roman" panose="02020603050405020304" pitchFamily="18" charset="0"/>
                <a:cs typeface="Times New Roman" panose="02020603050405020304" pitchFamily="18" charset="0"/>
              </a:rPr>
              <a:t>Average </a:t>
            </a:r>
            <a:r>
              <a:rPr lang="en-US" altLang="zh-TW" sz="2800" dirty="0">
                <a:latin typeface="Times New Roman" panose="02020603050405020304" pitchFamily="18" charset="0"/>
                <a:cs typeface="Times New Roman" panose="02020603050405020304" pitchFamily="18" charset="0"/>
              </a:rPr>
              <a:t>CPU </a:t>
            </a:r>
            <a:r>
              <a:rPr lang="en-US" altLang="zh-TW" sz="2800" dirty="0" smtClean="0">
                <a:latin typeface="Times New Roman" panose="02020603050405020304" pitchFamily="18" charset="0"/>
                <a:cs typeface="Times New Roman" panose="02020603050405020304" pitchFamily="18" charset="0"/>
              </a:rPr>
              <a:t>usage.</a:t>
            </a:r>
          </a:p>
          <a:p>
            <a:pPr marL="514350" indent="-514350">
              <a:buFont typeface="+mj-lt"/>
              <a:buAutoNum type="arabicPeriod"/>
            </a:pPr>
            <a:r>
              <a:rPr lang="en-US" altLang="zh-TW" sz="2800" dirty="0" smtClean="0">
                <a:latin typeface="Times New Roman" panose="02020603050405020304" pitchFamily="18" charset="0"/>
                <a:cs typeface="Times New Roman" panose="02020603050405020304" pitchFamily="18" charset="0"/>
              </a:rPr>
              <a:t>Average </a:t>
            </a:r>
            <a:r>
              <a:rPr lang="en-US" altLang="zh-TW" sz="2800" dirty="0">
                <a:latin typeface="Times New Roman" panose="02020603050405020304" pitchFamily="18" charset="0"/>
                <a:cs typeface="Times New Roman" panose="02020603050405020304" pitchFamily="18" charset="0"/>
              </a:rPr>
              <a:t>RAM </a:t>
            </a:r>
            <a:r>
              <a:rPr lang="en-US" altLang="zh-TW" sz="2800" dirty="0" smtClean="0">
                <a:latin typeface="Times New Roman" panose="02020603050405020304" pitchFamily="18" charset="0"/>
                <a:cs typeface="Times New Roman" panose="02020603050405020304" pitchFamily="18" charset="0"/>
              </a:rPr>
              <a:t>usage.</a:t>
            </a:r>
          </a:p>
          <a:p>
            <a:r>
              <a:rPr lang="en-US" altLang="zh-TW" sz="2800" dirty="0" smtClean="0">
                <a:latin typeface="Times New Roman" panose="02020603050405020304" pitchFamily="18" charset="0"/>
                <a:cs typeface="Times New Roman" panose="02020603050405020304" pitchFamily="18" charset="0"/>
              </a:rPr>
              <a:t>Those </a:t>
            </a:r>
            <a:r>
              <a:rPr lang="en-US" altLang="zh-TW" sz="2800" dirty="0">
                <a:latin typeface="Times New Roman" panose="02020603050405020304" pitchFamily="18" charset="0"/>
                <a:cs typeface="Times New Roman" panose="02020603050405020304" pitchFamily="18" charset="0"/>
              </a:rPr>
              <a:t>information assist to characterize the main aspects of the </a:t>
            </a:r>
            <a:r>
              <a:rPr lang="en-US" altLang="zh-TW" sz="2800" dirty="0" smtClean="0">
                <a:latin typeface="Times New Roman" panose="02020603050405020304" pitchFamily="18" charset="0"/>
                <a:cs typeface="Times New Roman" panose="02020603050405020304" pitchFamily="18" charset="0"/>
              </a:rPr>
              <a:t>system.</a:t>
            </a:r>
          </a:p>
          <a:p>
            <a:pPr marL="514350" indent="-514350">
              <a:buFont typeface="+mj-lt"/>
              <a:buAutoNum type="arabicPeriod"/>
            </a:pPr>
            <a:r>
              <a:rPr lang="en-US" altLang="zh-TW" sz="2800" dirty="0" smtClean="0">
                <a:latin typeface="Times New Roman" panose="02020603050405020304" pitchFamily="18" charset="0"/>
                <a:cs typeface="Times New Roman" panose="02020603050405020304" pitchFamily="18" charset="0"/>
              </a:rPr>
              <a:t>Capacity </a:t>
            </a:r>
            <a:r>
              <a:rPr lang="en-US" altLang="zh-TW" sz="2800" dirty="0">
                <a:latin typeface="Times New Roman" panose="02020603050405020304" pitchFamily="18" charset="0"/>
                <a:cs typeface="Times New Roman" panose="02020603050405020304" pitchFamily="18" charset="0"/>
              </a:rPr>
              <a:t>of the </a:t>
            </a:r>
            <a:r>
              <a:rPr lang="en-US" altLang="zh-TW" sz="2800" dirty="0" smtClean="0">
                <a:latin typeface="Times New Roman" panose="02020603050405020304" pitchFamily="18" charset="0"/>
                <a:cs typeface="Times New Roman" panose="02020603050405020304" pitchFamily="18" charset="0"/>
              </a:rPr>
              <a:t>system.</a:t>
            </a:r>
          </a:p>
          <a:p>
            <a:pPr marL="514350" indent="-514350">
              <a:buFont typeface="+mj-lt"/>
              <a:buAutoNum type="arabicPeriod"/>
            </a:pPr>
            <a:r>
              <a:rPr lang="en-US" altLang="zh-TW" sz="2800" dirty="0" smtClean="0">
                <a:latin typeface="Times New Roman" panose="02020603050405020304" pitchFamily="18" charset="0"/>
                <a:cs typeface="Times New Roman" panose="02020603050405020304" pitchFamily="18" charset="0"/>
              </a:rPr>
              <a:t>Resources </a:t>
            </a:r>
            <a:r>
              <a:rPr lang="en-US" altLang="zh-TW" sz="2800" dirty="0">
                <a:latin typeface="Times New Roman" panose="02020603050405020304" pitchFamily="18" charset="0"/>
                <a:cs typeface="Times New Roman" panose="02020603050405020304" pitchFamily="18" charset="0"/>
              </a:rPr>
              <a:t>consumption</a:t>
            </a:r>
            <a:r>
              <a:rPr lang="en-US" altLang="zh-TW" sz="2800" dirty="0" smtClean="0">
                <a:latin typeface="Times New Roman" panose="02020603050405020304" pitchFamily="18" charset="0"/>
                <a:cs typeface="Times New Roman" panose="02020603050405020304" pitchFamily="18" charset="0"/>
              </a:rPr>
              <a:t>.</a:t>
            </a:r>
            <a:r>
              <a:rPr lang="en-US" altLang="zh-TW" sz="2800" dirty="0">
                <a:latin typeface="Times New Roman" panose="02020603050405020304" pitchFamily="18" charset="0"/>
                <a:cs typeface="Times New Roman" panose="02020603050405020304" pitchFamily="18" charset="0"/>
              </a:rPr>
              <a:t/>
            </a:r>
            <a:br>
              <a:rPr lang="en-US" altLang="zh-TW" sz="2800" dirty="0">
                <a:latin typeface="Times New Roman" panose="02020603050405020304" pitchFamily="18" charset="0"/>
                <a:cs typeface="Times New Roman" panose="02020603050405020304" pitchFamily="18" charset="0"/>
              </a:rPr>
            </a:b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41</a:t>
            </a:fld>
            <a:endParaRPr lang="en-US" altLang="zh-TW"/>
          </a:p>
        </p:txBody>
      </p:sp>
    </p:spTree>
    <p:extLst>
      <p:ext uri="{BB962C8B-B14F-4D97-AF65-F5344CB8AC3E}">
        <p14:creationId xmlns:p14="http://schemas.microsoft.com/office/powerpoint/2010/main" val="3147369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There are plenty of available tools which can be utilized to monitor the CPU and RAM usage.</a:t>
            </a:r>
          </a:p>
          <a:p>
            <a:r>
              <a:rPr lang="en-US" altLang="zh-TW" sz="2800" dirty="0">
                <a:latin typeface="Times New Roman" panose="02020603050405020304" pitchFamily="18" charset="0"/>
                <a:cs typeface="Times New Roman" panose="02020603050405020304" pitchFamily="18" charset="0"/>
              </a:rPr>
              <a:t>The tools utilized within this project are presented in Table 3.1.</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42</a:t>
            </a:fld>
            <a:endParaRPr lang="en-US" altLang="zh-TW"/>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7236" y="3426933"/>
            <a:ext cx="9214327" cy="2259883"/>
          </a:xfrm>
          <a:prstGeom prst="rect">
            <a:avLst/>
          </a:prstGeom>
        </p:spPr>
      </p:pic>
    </p:spTree>
    <p:extLst>
      <p:ext uri="{BB962C8B-B14F-4D97-AF65-F5344CB8AC3E}">
        <p14:creationId xmlns:p14="http://schemas.microsoft.com/office/powerpoint/2010/main" val="21937963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r>
              <a:rPr lang="en-US" altLang="zh-TW" sz="2800" b="1" dirty="0" err="1">
                <a:latin typeface="Times New Roman" panose="02020603050405020304" pitchFamily="18" charset="0"/>
                <a:cs typeface="Times New Roman" panose="02020603050405020304" pitchFamily="18" charset="0"/>
              </a:rPr>
              <a:t>ClearWater's</a:t>
            </a:r>
            <a:r>
              <a:rPr lang="en-US" altLang="zh-TW" sz="2800" b="1" dirty="0">
                <a:latin typeface="Times New Roman" panose="02020603050405020304" pitchFamily="18" charset="0"/>
                <a:cs typeface="Times New Roman" panose="02020603050405020304" pitchFamily="18" charset="0"/>
              </a:rPr>
              <a:t> User Registration </a:t>
            </a:r>
            <a:r>
              <a:rPr lang="en-US" altLang="zh-TW" sz="2800" b="1" dirty="0" smtClean="0">
                <a:latin typeface="Times New Roman" panose="02020603050405020304" pitchFamily="18" charset="0"/>
                <a:cs typeface="Times New Roman" panose="02020603050405020304" pitchFamily="18" charset="0"/>
              </a:rPr>
              <a:t>Flow</a:t>
            </a:r>
          </a:p>
          <a:p>
            <a:r>
              <a:rPr lang="en-US" altLang="zh-TW" sz="2800" dirty="0">
                <a:latin typeface="Times New Roman" panose="02020603050405020304" pitchFamily="18" charset="0"/>
                <a:cs typeface="Times New Roman" panose="02020603050405020304" pitchFamily="18" charset="0"/>
              </a:rPr>
              <a:t>it is </a:t>
            </a:r>
            <a:r>
              <a:rPr lang="en-US" altLang="zh-TW" sz="2800" dirty="0" smtClean="0">
                <a:latin typeface="Times New Roman" panose="02020603050405020304" pitchFamily="18" charset="0"/>
                <a:cs typeface="Times New Roman" panose="02020603050405020304" pitchFamily="18" charset="0"/>
              </a:rPr>
              <a:t>to </a:t>
            </a:r>
            <a:r>
              <a:rPr lang="en-US" altLang="zh-TW" sz="2800" dirty="0">
                <a:latin typeface="Times New Roman" panose="02020603050405020304" pitchFamily="18" charset="0"/>
                <a:cs typeface="Times New Roman" panose="02020603050405020304" pitchFamily="18" charset="0"/>
              </a:rPr>
              <a:t>have a closer look at messages being created and </a:t>
            </a:r>
            <a:r>
              <a:rPr lang="en-US" altLang="zh-TW" sz="2800" dirty="0" err="1">
                <a:latin typeface="Times New Roman" panose="02020603050405020304" pitchFamily="18" charset="0"/>
                <a:cs typeface="Times New Roman" panose="02020603050405020304" pitchFamily="18" charset="0"/>
              </a:rPr>
              <a:t>exchanessentialged</a:t>
            </a:r>
            <a:r>
              <a:rPr lang="en-US" altLang="zh-TW" sz="2800" dirty="0">
                <a:latin typeface="Times New Roman" panose="02020603050405020304" pitchFamily="18" charset="0"/>
                <a:cs typeface="Times New Roman" panose="02020603050405020304" pitchFamily="18" charset="0"/>
              </a:rPr>
              <a:t> among the involved nodes of </a:t>
            </a:r>
            <a:r>
              <a:rPr lang="en-US" altLang="zh-TW" sz="2800" dirty="0" err="1">
                <a:latin typeface="Times New Roman" panose="02020603050405020304" pitchFamily="18" charset="0"/>
                <a:cs typeface="Times New Roman" panose="02020603050405020304" pitchFamily="18" charset="0"/>
              </a:rPr>
              <a:t>ClearWater</a:t>
            </a:r>
            <a:r>
              <a:rPr lang="en-US" altLang="zh-TW" sz="2800" dirty="0">
                <a:latin typeface="Times New Roman" panose="02020603050405020304" pitchFamily="18" charset="0"/>
                <a:cs typeface="Times New Roman" panose="02020603050405020304" pitchFamily="18" charset="0"/>
              </a:rPr>
              <a:t> during the user registration process. </a:t>
            </a:r>
          </a:p>
          <a:p>
            <a:r>
              <a:rPr lang="en-US" altLang="zh-TW" sz="2800" dirty="0">
                <a:latin typeface="Times New Roman" panose="02020603050405020304" pitchFamily="18" charset="0"/>
                <a:cs typeface="Times New Roman" panose="02020603050405020304" pitchFamily="18" charset="0"/>
              </a:rPr>
              <a:t>Figure 3.3 shows the exchanged SIP dialogue in order to successfully register new clients. </a:t>
            </a:r>
          </a:p>
          <a:p>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43</a:t>
            </a:fld>
            <a:endParaRPr lang="en-US" altLang="zh-TW"/>
          </a:p>
        </p:txBody>
      </p:sp>
    </p:spTree>
    <p:extLst>
      <p:ext uri="{BB962C8B-B14F-4D97-AF65-F5344CB8AC3E}">
        <p14:creationId xmlns:p14="http://schemas.microsoft.com/office/powerpoint/2010/main" val="36074651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93577" y="1599765"/>
            <a:ext cx="3801646" cy="4939148"/>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44</a:t>
            </a:fld>
            <a:endParaRPr lang="en-US" altLang="zh-TW"/>
          </a:p>
        </p:txBody>
      </p:sp>
    </p:spTree>
    <p:extLst>
      <p:ext uri="{BB962C8B-B14F-4D97-AF65-F5344CB8AC3E}">
        <p14:creationId xmlns:p14="http://schemas.microsoft.com/office/powerpoint/2010/main" val="715364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In sake of facilitating the </a:t>
            </a:r>
            <a:r>
              <a:rPr lang="en-US" altLang="zh-TW" sz="2800" dirty="0">
                <a:solidFill>
                  <a:srgbClr val="FF0000"/>
                </a:solidFill>
                <a:latin typeface="Times New Roman" panose="02020603050405020304" pitchFamily="18" charset="0"/>
                <a:cs typeface="Times New Roman" panose="02020603050405020304" pitchFamily="18" charset="0"/>
              </a:rPr>
              <a:t>mapping</a:t>
            </a:r>
            <a:r>
              <a:rPr lang="en-US" altLang="zh-TW" sz="2800" dirty="0">
                <a:latin typeface="Times New Roman" panose="02020603050405020304" pitchFamily="18" charset="0"/>
                <a:cs typeface="Times New Roman" panose="02020603050405020304" pitchFamily="18" charset="0"/>
              </a:rPr>
              <a:t> of the SIP dialogue to a </a:t>
            </a:r>
            <a:r>
              <a:rPr lang="en-US" altLang="zh-TW" sz="2800" dirty="0">
                <a:solidFill>
                  <a:srgbClr val="FF0000"/>
                </a:solidFill>
                <a:latin typeface="Times New Roman" panose="02020603050405020304" pitchFamily="18" charset="0"/>
                <a:cs typeface="Times New Roman" panose="02020603050405020304" pitchFamily="18" charset="0"/>
              </a:rPr>
              <a:t>queuing network</a:t>
            </a:r>
            <a:r>
              <a:rPr lang="en-US" altLang="zh-TW" sz="2800" dirty="0">
                <a:latin typeface="Times New Roman" panose="02020603050405020304" pitchFamily="18" charset="0"/>
                <a:cs typeface="Times New Roman" panose="02020603050405020304" pitchFamily="18" charset="0"/>
              </a:rPr>
              <a:t>, the call flow was divided into four stages. The SIP dialogue consists of the following messages</a:t>
            </a:r>
            <a:r>
              <a:rPr lang="en-US" altLang="zh-TW" sz="2800" dirty="0" smtClean="0">
                <a:latin typeface="Times New Roman" panose="02020603050405020304" pitchFamily="18" charset="0"/>
                <a:cs typeface="Times New Roman" panose="02020603050405020304" pitchFamily="18" charset="0"/>
              </a:rPr>
              <a:t>:</a:t>
            </a:r>
          </a:p>
          <a:p>
            <a:pPr marL="514350" indent="-514350">
              <a:buFont typeface="+mj-lt"/>
              <a:buAutoNum type="arabicPeriod"/>
            </a:pPr>
            <a:r>
              <a:rPr lang="en-US" altLang="zh-TW" sz="2800" dirty="0">
                <a:latin typeface="Times New Roman" panose="02020603050405020304" pitchFamily="18" charset="0"/>
                <a:cs typeface="Times New Roman" panose="02020603050405020304" pitchFamily="18" charset="0"/>
              </a:rPr>
              <a:t>Bono received SIP register from SIP terminal. The register request will be forwarded to Sprout.</a:t>
            </a:r>
          </a:p>
          <a:p>
            <a:pPr marL="514350" indent="-514350">
              <a:buFont typeface="+mj-lt"/>
              <a:buAutoNum type="arabicPeriod"/>
            </a:pPr>
            <a:r>
              <a:rPr lang="en-US" altLang="zh-TW" sz="2800" dirty="0">
                <a:latin typeface="Times New Roman" panose="02020603050405020304" pitchFamily="18" charset="0"/>
                <a:cs typeface="Times New Roman" panose="02020603050405020304" pitchFamily="18" charset="0"/>
              </a:rPr>
              <a:t>Sprout sends HTTP GET message to Homestead in order to retrieve authentication credentials.</a:t>
            </a:r>
          </a:p>
          <a:p>
            <a:pPr marL="514350" indent="-514350">
              <a:buFont typeface="+mj-lt"/>
              <a:buAutoNum type="arabicPeriod"/>
            </a:pPr>
            <a:r>
              <a:rPr lang="en-US" altLang="zh-TW" sz="2800" dirty="0">
                <a:latin typeface="Times New Roman" panose="02020603050405020304" pitchFamily="18" charset="0"/>
                <a:cs typeface="Times New Roman" panose="02020603050405020304" pitchFamily="18" charset="0"/>
              </a:rPr>
              <a:t>Since we do not have any external HSS, Homestead will be in charge of calculating the Authentication Vector (AV) and generating the required authentication parameters.</a:t>
            </a:r>
          </a:p>
          <a:p>
            <a:pPr marL="514350" indent="-514350">
              <a:buFont typeface="+mj-lt"/>
              <a:buAutoNum type="arabicPeriod"/>
            </a:pPr>
            <a:endParaRPr lang="en-US" altLang="zh-TW" sz="2800" dirty="0">
              <a:latin typeface="Times New Roman" panose="02020603050405020304" pitchFamily="18" charset="0"/>
              <a:cs typeface="Times New Roman" panose="02020603050405020304" pitchFamily="18" charset="0"/>
            </a:endParaRPr>
          </a:p>
          <a:p>
            <a:pPr marL="514350" indent="-514350">
              <a:buFont typeface="+mj-lt"/>
              <a:buAutoNum type="arabicPeriod"/>
            </a:pP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45</a:t>
            </a:fld>
            <a:endParaRPr lang="en-US" altLang="zh-TW"/>
          </a:p>
        </p:txBody>
      </p:sp>
    </p:spTree>
    <p:extLst>
      <p:ext uri="{BB962C8B-B14F-4D97-AF65-F5344CB8AC3E}">
        <p14:creationId xmlns:p14="http://schemas.microsoft.com/office/powerpoint/2010/main" val="27803576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514350" indent="-514350">
              <a:buFont typeface="+mj-lt"/>
              <a:buAutoNum type="arabicPeriod" startAt="4"/>
            </a:pPr>
            <a:r>
              <a:rPr lang="en-US" altLang="zh-TW" sz="2800" dirty="0">
                <a:latin typeface="Times New Roman" panose="02020603050405020304" pitchFamily="18" charset="0"/>
                <a:cs typeface="Times New Roman" panose="02020603050405020304" pitchFamily="18" charset="0"/>
              </a:rPr>
              <a:t>HTTP 200 is forwarded back to Sprout accompanied with authentication parameters.</a:t>
            </a:r>
          </a:p>
          <a:p>
            <a:pPr marL="514350" indent="-514350">
              <a:buFont typeface="+mj-lt"/>
              <a:buAutoNum type="arabicPeriod" startAt="4"/>
            </a:pPr>
            <a:r>
              <a:rPr lang="en-US" altLang="zh-TW" sz="2800" dirty="0">
                <a:latin typeface="Times New Roman" panose="02020603050405020304" pitchFamily="18" charset="0"/>
                <a:cs typeface="Times New Roman" panose="02020603050405020304" pitchFamily="18" charset="0"/>
              </a:rPr>
              <a:t>Sprouts sends SIP 401 unauthorized message to Bono asking the user to provide his security parameters and calculate the challenge response.</a:t>
            </a:r>
          </a:p>
          <a:p>
            <a:pPr marL="514350" indent="-514350">
              <a:buFont typeface="+mj-lt"/>
              <a:buAutoNum type="arabicPeriod" startAt="4"/>
            </a:pPr>
            <a:r>
              <a:rPr lang="en-US" altLang="zh-TW" sz="2800" dirty="0">
                <a:latin typeface="Times New Roman" panose="02020603050405020304" pitchFamily="18" charset="0"/>
                <a:cs typeface="Times New Roman" panose="02020603050405020304" pitchFamily="18" charset="0"/>
              </a:rPr>
              <a:t>Since the SIP terminal has the secret key, it can then authenticate the network, calculate the required response, and send again a SIP register to the IMS system with the calculated values.</a:t>
            </a:r>
          </a:p>
          <a:p>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46</a:t>
            </a:fld>
            <a:endParaRPr lang="en-US" altLang="zh-TW"/>
          </a:p>
        </p:txBody>
      </p:sp>
    </p:spTree>
    <p:extLst>
      <p:ext uri="{BB962C8B-B14F-4D97-AF65-F5344CB8AC3E}">
        <p14:creationId xmlns:p14="http://schemas.microsoft.com/office/powerpoint/2010/main" val="14794156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514350" indent="-514350">
              <a:buFont typeface="+mj-lt"/>
              <a:buAutoNum type="arabicPeriod" startAt="7"/>
            </a:pPr>
            <a:r>
              <a:rPr lang="en-US" altLang="zh-TW" sz="2800" dirty="0">
                <a:latin typeface="Times New Roman" panose="02020603050405020304" pitchFamily="18" charset="0"/>
                <a:cs typeface="Times New Roman" panose="02020603050405020304" pitchFamily="18" charset="0"/>
              </a:rPr>
              <a:t>The messages will follow the same procedure as the first two stages except that Homestead will check if the user response is equal to the one that was calculated by Homestead in the first stage. If the two values are equal, then the user will be authenticated and 200 OK message will be forwarded back to the subscriber through Bono.</a:t>
            </a: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47</a:t>
            </a:fld>
            <a:endParaRPr lang="en-US" altLang="zh-TW"/>
          </a:p>
        </p:txBody>
      </p:sp>
    </p:spTree>
    <p:extLst>
      <p:ext uri="{BB962C8B-B14F-4D97-AF65-F5344CB8AC3E}">
        <p14:creationId xmlns:p14="http://schemas.microsoft.com/office/powerpoint/2010/main" val="28375493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b="1" dirty="0">
                <a:latin typeface="Times New Roman" panose="02020603050405020304" pitchFamily="18" charset="0"/>
                <a:cs typeface="Times New Roman" panose="02020603050405020304" pitchFamily="18" charset="0"/>
              </a:rPr>
              <a:t>Testbed Specifications</a:t>
            </a:r>
          </a:p>
          <a:p>
            <a:r>
              <a:rPr lang="en-US" altLang="zh-TW" sz="2800" dirty="0">
                <a:latin typeface="Times New Roman" panose="02020603050405020304" pitchFamily="18" charset="0"/>
                <a:cs typeface="Times New Roman" panose="02020603050405020304" pitchFamily="18" charset="0"/>
              </a:rPr>
              <a:t>In order to perform the experimental test, we use two physical machines with capabilities illustrated in Table 3.2.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The </a:t>
            </a:r>
            <a:r>
              <a:rPr lang="en-US" altLang="zh-TW" sz="2800" dirty="0">
                <a:latin typeface="Times New Roman" panose="02020603050405020304" pitchFamily="18" charset="0"/>
                <a:cs typeface="Times New Roman" panose="02020603050405020304" pitchFamily="18" charset="0"/>
              </a:rPr>
              <a:t>first machine was dedicated to deploy the Docker container environment while the other one was used to host the VMs environment</a:t>
            </a:r>
            <a:r>
              <a:rPr lang="en-US" altLang="zh-TW" sz="2800" dirty="0" smtClean="0">
                <a:latin typeface="Times New Roman" panose="02020603050405020304" pitchFamily="18" charset="0"/>
                <a:cs typeface="Times New Roman" panose="02020603050405020304" pitchFamily="18" charset="0"/>
              </a:rPr>
              <a:t>.</a:t>
            </a: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48</a:t>
            </a:fld>
            <a:endParaRPr lang="en-US" altLang="zh-TW"/>
          </a:p>
        </p:txBody>
      </p:sp>
    </p:spTree>
    <p:extLst>
      <p:ext uri="{BB962C8B-B14F-4D97-AF65-F5344CB8AC3E}">
        <p14:creationId xmlns:p14="http://schemas.microsoft.com/office/powerpoint/2010/main" val="13016327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0273" y="1826463"/>
            <a:ext cx="8188253" cy="4121062"/>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49</a:t>
            </a:fld>
            <a:endParaRPr lang="en-US" altLang="zh-TW"/>
          </a:p>
        </p:txBody>
      </p:sp>
    </p:spTree>
    <p:extLst>
      <p:ext uri="{BB962C8B-B14F-4D97-AF65-F5344CB8AC3E}">
        <p14:creationId xmlns:p14="http://schemas.microsoft.com/office/powerpoint/2010/main" val="1436835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Introduction</a:t>
            </a:r>
          </a:p>
        </p:txBody>
      </p:sp>
      <p:sp>
        <p:nvSpPr>
          <p:cNvPr id="3" name="內容版面配置區 2"/>
          <p:cNvSpPr>
            <a:spLocks noGrp="1"/>
          </p:cNvSpPr>
          <p:nvPr>
            <p:ph idx="1"/>
          </p:nvPr>
        </p:nvSpPr>
        <p:spPr>
          <a:xfrm>
            <a:off x="609600" y="1624013"/>
            <a:ext cx="10972800" cy="4525963"/>
          </a:xfrm>
        </p:spPr>
        <p:txBody>
          <a:bodyPr/>
          <a:lstStyle/>
          <a:p>
            <a:r>
              <a:rPr lang="en-US" altLang="zh-TW" sz="2800" dirty="0">
                <a:latin typeface="Times New Roman" panose="02020603050405020304" pitchFamily="18" charset="0"/>
                <a:cs typeface="Times New Roman" panose="02020603050405020304" pitchFamily="18" charset="0"/>
              </a:rPr>
              <a:t>The increasing number of mobile and broadband subscriptions makes it essential to adapt a new technology which aims to overcome the limitations of legacy networks with respect to </a:t>
            </a:r>
            <a:r>
              <a:rPr lang="en-US" altLang="zh-TW" sz="2800" dirty="0">
                <a:solidFill>
                  <a:srgbClr val="FF0000"/>
                </a:solidFill>
                <a:latin typeface="Times New Roman" panose="02020603050405020304" pitchFamily="18" charset="0"/>
                <a:cs typeface="Times New Roman" panose="02020603050405020304" pitchFamily="18" charset="0"/>
              </a:rPr>
              <a:t>scalability</a:t>
            </a:r>
            <a:r>
              <a:rPr lang="en-US" altLang="zh-TW" sz="2800" dirty="0">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cost</a:t>
            </a:r>
            <a:r>
              <a:rPr lang="en-US" altLang="zh-TW" sz="2800" dirty="0">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resources management</a:t>
            </a:r>
            <a:r>
              <a:rPr lang="en-US" altLang="zh-TW" sz="2800" dirty="0">
                <a:latin typeface="Times New Roman" panose="02020603050405020304" pitchFamily="18" charset="0"/>
                <a:cs typeface="Times New Roman" panose="02020603050405020304" pitchFamily="18" charset="0"/>
              </a:rPr>
              <a:t>, and </a:t>
            </a:r>
            <a:r>
              <a:rPr lang="en-US" altLang="zh-TW" sz="2800" dirty="0">
                <a:solidFill>
                  <a:srgbClr val="FF0000"/>
                </a:solidFill>
                <a:latin typeface="Times New Roman" panose="02020603050405020304" pitchFamily="18" charset="0"/>
                <a:cs typeface="Times New Roman" panose="02020603050405020304" pitchFamily="18" charset="0"/>
              </a:rPr>
              <a:t>complexity of the network infrastructure</a:t>
            </a:r>
            <a:r>
              <a:rPr lang="en-US" altLang="zh-TW" sz="2800" dirty="0">
                <a:latin typeface="Times New Roman" panose="02020603050405020304" pitchFamily="18" charset="0"/>
                <a:cs typeface="Times New Roman" panose="02020603050405020304" pitchFamily="18" charset="0"/>
              </a:rPr>
              <a:t>.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a:latin typeface="Times New Roman" panose="02020603050405020304" pitchFamily="18" charset="0"/>
                <a:cs typeface="Times New Roman" panose="02020603050405020304" pitchFamily="18" charset="0"/>
              </a:rPr>
              <a:t>In sake of improving the network performance, some of the dominant service providers among the world, who extensively use NFs like Network Address Translation (NAT) or Firewall, in cooperation with </a:t>
            </a:r>
            <a:r>
              <a:rPr lang="en-US" altLang="zh-TW" sz="2800" dirty="0">
                <a:solidFill>
                  <a:srgbClr val="FF0000"/>
                </a:solidFill>
                <a:latin typeface="Times New Roman" panose="02020603050405020304" pitchFamily="18" charset="0"/>
                <a:cs typeface="Times New Roman" panose="02020603050405020304" pitchFamily="18" charset="0"/>
              </a:rPr>
              <a:t>European Telecommunications Standards Institute</a:t>
            </a:r>
            <a:r>
              <a:rPr lang="en-US" altLang="zh-TW" sz="2800" dirty="0">
                <a:latin typeface="Times New Roman" panose="02020603050405020304" pitchFamily="18" charset="0"/>
                <a:cs typeface="Times New Roman" panose="02020603050405020304" pitchFamily="18" charset="0"/>
              </a:rPr>
              <a:t> (ETSI), introduced the concept of </a:t>
            </a:r>
            <a:r>
              <a:rPr lang="en-US" altLang="zh-TW" sz="2800" dirty="0">
                <a:solidFill>
                  <a:srgbClr val="FF0000"/>
                </a:solidFill>
                <a:latin typeface="Times New Roman" panose="02020603050405020304" pitchFamily="18" charset="0"/>
                <a:cs typeface="Times New Roman" panose="02020603050405020304" pitchFamily="18" charset="0"/>
              </a:rPr>
              <a:t>NFV</a:t>
            </a:r>
            <a:r>
              <a:rPr lang="en-US" altLang="zh-TW" sz="2800" dirty="0">
                <a:latin typeface="Times New Roman" panose="02020603050405020304" pitchFamily="18" charset="0"/>
                <a:cs typeface="Times New Roman" panose="02020603050405020304" pitchFamily="18" charset="0"/>
              </a:rPr>
              <a:t> for the first time in </a:t>
            </a:r>
            <a:r>
              <a:rPr lang="en-US" altLang="zh-TW" sz="2800" dirty="0">
                <a:solidFill>
                  <a:srgbClr val="FF0000"/>
                </a:solidFill>
                <a:latin typeface="Times New Roman" panose="02020603050405020304" pitchFamily="18" charset="0"/>
                <a:cs typeface="Times New Roman" panose="02020603050405020304" pitchFamily="18" charset="0"/>
              </a:rPr>
              <a:t>October 2012</a:t>
            </a:r>
            <a:r>
              <a:rPr lang="en-US" altLang="zh-TW" sz="2800" dirty="0">
                <a:latin typeface="Times New Roman" panose="02020603050405020304" pitchFamily="18" charset="0"/>
                <a:cs typeface="Times New Roman" panose="02020603050405020304" pitchFamily="18" charset="0"/>
              </a:rPr>
              <a:t>.</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a:t>
            </a:fld>
            <a:endParaRPr lang="en-US" altLang="zh-TW" dirty="0"/>
          </a:p>
        </p:txBody>
      </p:sp>
    </p:spTree>
    <p:extLst>
      <p:ext uri="{BB962C8B-B14F-4D97-AF65-F5344CB8AC3E}">
        <p14:creationId xmlns:p14="http://schemas.microsoft.com/office/powerpoint/2010/main" val="35649377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b="1" dirty="0" err="1">
                <a:latin typeface="Times New Roman" panose="02020603050405020304" pitchFamily="18" charset="0"/>
                <a:cs typeface="Times New Roman" panose="02020603050405020304" pitchFamily="18" charset="0"/>
              </a:rPr>
              <a:t>ClearWater</a:t>
            </a:r>
            <a:r>
              <a:rPr lang="en-US" altLang="zh-TW" sz="2800" b="1" dirty="0">
                <a:latin typeface="Times New Roman" panose="02020603050405020304" pitchFamily="18" charset="0"/>
                <a:cs typeface="Times New Roman" panose="02020603050405020304" pitchFamily="18" charset="0"/>
              </a:rPr>
              <a:t> on Docker </a:t>
            </a:r>
            <a:r>
              <a:rPr lang="en-US" altLang="zh-TW" sz="2800" b="1" dirty="0" smtClean="0">
                <a:latin typeface="Times New Roman" panose="02020603050405020304" pitchFamily="18" charset="0"/>
                <a:cs typeface="Times New Roman" panose="02020603050405020304" pitchFamily="18" charset="0"/>
              </a:rPr>
              <a:t>container</a:t>
            </a:r>
          </a:p>
          <a:p>
            <a:r>
              <a:rPr lang="en-US" altLang="zh-TW" sz="2800" dirty="0">
                <a:latin typeface="Times New Roman" panose="02020603050405020304" pitchFamily="18" charset="0"/>
                <a:cs typeface="Times New Roman" panose="02020603050405020304" pitchFamily="18" charset="0"/>
              </a:rPr>
              <a:t>The entire process of deploying </a:t>
            </a:r>
            <a:r>
              <a:rPr lang="en-US" altLang="zh-TW" sz="2800" dirty="0" err="1">
                <a:latin typeface="Times New Roman" panose="02020603050405020304" pitchFamily="18" charset="0"/>
                <a:cs typeface="Times New Roman" panose="02020603050405020304" pitchFamily="18" charset="0"/>
              </a:rPr>
              <a:t>ClearWater</a:t>
            </a:r>
            <a:r>
              <a:rPr lang="en-US" altLang="zh-TW" sz="2800" dirty="0">
                <a:latin typeface="Times New Roman" panose="02020603050405020304" pitchFamily="18" charset="0"/>
                <a:cs typeface="Times New Roman" panose="02020603050405020304" pitchFamily="18" charset="0"/>
              </a:rPr>
              <a:t> on Docker containers can be found on [</a:t>
            </a:r>
            <a:r>
              <a:rPr lang="en-US" altLang="zh-TW" sz="2800" dirty="0" err="1">
                <a:latin typeface="Times New Roman" panose="02020603050405020304" pitchFamily="18" charset="0"/>
                <a:cs typeface="Times New Roman" panose="02020603050405020304" pitchFamily="18" charset="0"/>
              </a:rPr>
              <a:t>cle</a:t>
            </a:r>
            <a:r>
              <a:rPr lang="en-US" altLang="zh-TW" sz="2800" dirty="0">
                <a:latin typeface="Times New Roman" panose="02020603050405020304" pitchFamily="18" charset="0"/>
                <a:cs typeface="Times New Roman" panose="02020603050405020304" pitchFamily="18" charset="0"/>
              </a:rPr>
              <a:t>].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a:latin typeface="Times New Roman" panose="02020603050405020304" pitchFamily="18" charset="0"/>
                <a:cs typeface="Times New Roman" panose="02020603050405020304" pitchFamily="18" charset="0"/>
              </a:rPr>
              <a:t>Algorithm 3.2 shows the commands needed in order to install </a:t>
            </a:r>
            <a:r>
              <a:rPr lang="en-US" altLang="zh-TW" sz="2800" dirty="0" err="1">
                <a:latin typeface="Times New Roman" panose="02020603050405020304" pitchFamily="18" charset="0"/>
                <a:cs typeface="Times New Roman" panose="02020603050405020304" pitchFamily="18" charset="0"/>
              </a:rPr>
              <a:t>ClearWater</a:t>
            </a:r>
            <a:r>
              <a:rPr lang="en-US" altLang="zh-TW" sz="2800" dirty="0">
                <a:latin typeface="Times New Roman" panose="02020603050405020304" pitchFamily="18" charset="0"/>
                <a:cs typeface="Times New Roman" panose="02020603050405020304" pitchFamily="18" charset="0"/>
              </a:rPr>
              <a:t> system</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Table 3.3 shows the deployed containers and the resources assigned to each of them.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a:latin typeface="Times New Roman" panose="02020603050405020304" pitchFamily="18" charset="0"/>
                <a:cs typeface="Times New Roman" panose="02020603050405020304" pitchFamily="18" charset="0"/>
              </a:rPr>
              <a:t>A useful tool, called Weave Scope [</a:t>
            </a:r>
            <a:r>
              <a:rPr lang="en-US" altLang="zh-TW" sz="2800" dirty="0" err="1">
                <a:latin typeface="Times New Roman" panose="02020603050405020304" pitchFamily="18" charset="0"/>
                <a:cs typeface="Times New Roman" panose="02020603050405020304" pitchFamily="18" charset="0"/>
              </a:rPr>
              <a:t>Wea</a:t>
            </a:r>
            <a:r>
              <a:rPr lang="en-US" altLang="zh-TW" sz="2800" dirty="0">
                <a:latin typeface="Times New Roman" panose="02020603050405020304" pitchFamily="18" charset="0"/>
                <a:cs typeface="Times New Roman" panose="02020603050405020304" pitchFamily="18" charset="0"/>
              </a:rPr>
              <a:t>], can be used with Docker to provide a real-time interactive view including all deployed containers, connectivity between them, and resources usage.</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50</a:t>
            </a:fld>
            <a:endParaRPr lang="en-US" altLang="zh-TW" dirty="0"/>
          </a:p>
        </p:txBody>
      </p:sp>
    </p:spTree>
    <p:extLst>
      <p:ext uri="{BB962C8B-B14F-4D97-AF65-F5344CB8AC3E}">
        <p14:creationId xmlns:p14="http://schemas.microsoft.com/office/powerpoint/2010/main" val="25558442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6892" y="1718302"/>
            <a:ext cx="8477081" cy="3812658"/>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51</a:t>
            </a:fld>
            <a:endParaRPr lang="en-US" altLang="zh-TW"/>
          </a:p>
        </p:txBody>
      </p:sp>
    </p:spTree>
    <p:extLst>
      <p:ext uri="{BB962C8B-B14F-4D97-AF65-F5344CB8AC3E}">
        <p14:creationId xmlns:p14="http://schemas.microsoft.com/office/powerpoint/2010/main" val="17177491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28983" y="1888923"/>
            <a:ext cx="7130833" cy="4179330"/>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52</a:t>
            </a:fld>
            <a:endParaRPr lang="en-US" altLang="zh-TW"/>
          </a:p>
        </p:txBody>
      </p:sp>
    </p:spTree>
    <p:extLst>
      <p:ext uri="{BB962C8B-B14F-4D97-AF65-F5344CB8AC3E}">
        <p14:creationId xmlns:p14="http://schemas.microsoft.com/office/powerpoint/2010/main" val="25640661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Each Docker container has </a:t>
            </a:r>
            <a:r>
              <a:rPr lang="en-US" altLang="zh-TW" sz="2800" dirty="0">
                <a:solidFill>
                  <a:srgbClr val="FF0000"/>
                </a:solidFill>
                <a:latin typeface="Times New Roman" panose="02020603050405020304" pitchFamily="18" charset="0"/>
                <a:cs typeface="Times New Roman" panose="02020603050405020304" pitchFamily="18" charset="0"/>
              </a:rPr>
              <a:t>shared</a:t>
            </a:r>
            <a:r>
              <a:rPr lang="en-US" altLang="zh-TW" sz="2800" dirty="0">
                <a:latin typeface="Times New Roman" panose="02020603050405020304" pitchFamily="18" charset="0"/>
                <a:cs typeface="Times New Roman" panose="02020603050405020304" pitchFamily="18" charset="0"/>
              </a:rPr>
              <a:t> and </a:t>
            </a:r>
            <a:r>
              <a:rPr lang="en-US" altLang="zh-TW" sz="2800" dirty="0">
                <a:solidFill>
                  <a:srgbClr val="FF0000"/>
                </a:solidFill>
                <a:latin typeface="Times New Roman" panose="02020603050405020304" pitchFamily="18" charset="0"/>
                <a:cs typeface="Times New Roman" panose="02020603050405020304" pitchFamily="18" charset="0"/>
              </a:rPr>
              <a:t>local</a:t>
            </a:r>
            <a:r>
              <a:rPr lang="en-US" altLang="zh-TW" sz="2800" dirty="0">
                <a:latin typeface="Times New Roman" panose="02020603050405020304" pitchFamily="18" charset="0"/>
                <a:cs typeface="Times New Roman" panose="02020603050405020304" pitchFamily="18" charset="0"/>
              </a:rPr>
              <a:t> configuration files.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The </a:t>
            </a:r>
            <a:r>
              <a:rPr lang="en-US" altLang="zh-TW" sz="2800" dirty="0">
                <a:solidFill>
                  <a:srgbClr val="FF0000"/>
                </a:solidFill>
                <a:latin typeface="Times New Roman" panose="02020603050405020304" pitchFamily="18" charset="0"/>
                <a:cs typeface="Times New Roman" panose="02020603050405020304" pitchFamily="18" charset="0"/>
              </a:rPr>
              <a:t>shared</a:t>
            </a:r>
            <a:r>
              <a:rPr lang="en-US" altLang="zh-TW" sz="2800" dirty="0">
                <a:latin typeface="Times New Roman" panose="02020603050405020304" pitchFamily="18" charset="0"/>
                <a:cs typeface="Times New Roman" panose="02020603050405020304" pitchFamily="18" charset="0"/>
              </a:rPr>
              <a:t> configuration file must be the </a:t>
            </a:r>
            <a:r>
              <a:rPr lang="en-US" altLang="zh-TW" sz="2800" dirty="0">
                <a:solidFill>
                  <a:srgbClr val="FF0000"/>
                </a:solidFill>
                <a:latin typeface="Times New Roman" panose="02020603050405020304" pitchFamily="18" charset="0"/>
                <a:cs typeface="Times New Roman" panose="02020603050405020304" pitchFamily="18" charset="0"/>
              </a:rPr>
              <a:t>same</a:t>
            </a:r>
            <a:r>
              <a:rPr lang="en-US" altLang="zh-TW" sz="2800" dirty="0">
                <a:latin typeface="Times New Roman" panose="02020603050405020304" pitchFamily="18" charset="0"/>
                <a:cs typeface="Times New Roman" panose="02020603050405020304" pitchFamily="18" charset="0"/>
              </a:rPr>
              <a:t> on </a:t>
            </a:r>
            <a:r>
              <a:rPr lang="en-US" altLang="zh-TW" sz="2800" dirty="0">
                <a:solidFill>
                  <a:srgbClr val="FF0000"/>
                </a:solidFill>
                <a:latin typeface="Times New Roman" panose="02020603050405020304" pitchFamily="18" charset="0"/>
                <a:cs typeface="Times New Roman" panose="02020603050405020304" pitchFamily="18" charset="0"/>
              </a:rPr>
              <a:t>all existed containers </a:t>
            </a:r>
            <a:r>
              <a:rPr lang="en-US" altLang="zh-TW" sz="2800" dirty="0">
                <a:latin typeface="Times New Roman" panose="02020603050405020304" pitchFamily="18" charset="0"/>
                <a:cs typeface="Times New Roman" panose="02020603050405020304" pitchFamily="18" charset="0"/>
              </a:rPr>
              <a:t>within </a:t>
            </a:r>
            <a:r>
              <a:rPr lang="en-US" altLang="zh-TW" sz="2800" dirty="0" err="1">
                <a:latin typeface="Times New Roman" panose="02020603050405020304" pitchFamily="18" charset="0"/>
                <a:cs typeface="Times New Roman" panose="02020603050405020304" pitchFamily="18" charset="0"/>
              </a:rPr>
              <a:t>ClearWater</a:t>
            </a:r>
            <a:r>
              <a:rPr lang="en-US" altLang="zh-TW" sz="2800" dirty="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deployment. It </a:t>
            </a:r>
            <a:r>
              <a:rPr lang="en-US" altLang="zh-TW" sz="2800" dirty="0">
                <a:latin typeface="Times New Roman" panose="02020603050405020304" pitchFamily="18" charset="0"/>
                <a:cs typeface="Times New Roman" panose="02020603050405020304" pitchFamily="18" charset="0"/>
              </a:rPr>
              <a:t>contains the necessary parameters for </a:t>
            </a:r>
            <a:r>
              <a:rPr lang="en-US" altLang="zh-TW" sz="2800" dirty="0" err="1">
                <a:latin typeface="Times New Roman" panose="02020603050405020304" pitchFamily="18" charset="0"/>
                <a:cs typeface="Times New Roman" panose="02020603050405020304" pitchFamily="18" charset="0"/>
              </a:rPr>
              <a:t>ClearWater</a:t>
            </a:r>
            <a:r>
              <a:rPr lang="en-US" altLang="zh-TW" sz="2800" dirty="0">
                <a:latin typeface="Times New Roman" panose="02020603050405020304" pitchFamily="18" charset="0"/>
                <a:cs typeface="Times New Roman" panose="02020603050405020304" pitchFamily="18" charset="0"/>
              </a:rPr>
              <a:t> to operate properly.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The </a:t>
            </a:r>
            <a:r>
              <a:rPr lang="en-US" altLang="zh-TW" sz="2800" dirty="0">
                <a:latin typeface="Times New Roman" panose="02020603050405020304" pitchFamily="18" charset="0"/>
                <a:cs typeface="Times New Roman" panose="02020603050405020304" pitchFamily="18" charset="0"/>
              </a:rPr>
              <a:t>shared configurations includes settings like the </a:t>
            </a:r>
            <a:r>
              <a:rPr lang="en-US" altLang="zh-TW" sz="2800" dirty="0">
                <a:solidFill>
                  <a:srgbClr val="FF0000"/>
                </a:solidFill>
                <a:latin typeface="Times New Roman" panose="02020603050405020304" pitchFamily="18" charset="0"/>
                <a:cs typeface="Times New Roman" panose="02020603050405020304" pitchFamily="18" charset="0"/>
              </a:rPr>
              <a:t>domain name</a:t>
            </a:r>
            <a:r>
              <a:rPr lang="en-US" altLang="zh-TW" sz="2800" dirty="0">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names of the deployment nodes</a:t>
            </a:r>
            <a:r>
              <a:rPr lang="en-US" altLang="zh-TW" sz="2800" dirty="0">
                <a:latin typeface="Times New Roman" panose="02020603050405020304" pitchFamily="18" charset="0"/>
                <a:cs typeface="Times New Roman" panose="02020603050405020304" pitchFamily="18" charset="0"/>
              </a:rPr>
              <a:t>, and </a:t>
            </a:r>
            <a:r>
              <a:rPr lang="en-US" altLang="zh-TW" sz="2800" dirty="0">
                <a:solidFill>
                  <a:srgbClr val="FF0000"/>
                </a:solidFill>
                <a:latin typeface="Times New Roman" panose="02020603050405020304" pitchFamily="18" charset="0"/>
                <a:cs typeface="Times New Roman" panose="02020603050405020304" pitchFamily="18" charset="0"/>
              </a:rPr>
              <a:t>the port numbers </a:t>
            </a:r>
            <a:r>
              <a:rPr lang="en-US" altLang="zh-TW" sz="2800" dirty="0">
                <a:latin typeface="Times New Roman" panose="02020603050405020304" pitchFamily="18" charset="0"/>
                <a:cs typeface="Times New Roman" panose="02020603050405020304" pitchFamily="18" charset="0"/>
              </a:rPr>
              <a:t>used to communicate among the different containers</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The </a:t>
            </a:r>
            <a:r>
              <a:rPr lang="en-US" altLang="zh-TW" sz="2800" dirty="0">
                <a:solidFill>
                  <a:srgbClr val="FF0000"/>
                </a:solidFill>
                <a:latin typeface="Times New Roman" panose="02020603050405020304" pitchFamily="18" charset="0"/>
                <a:cs typeface="Times New Roman" panose="02020603050405020304" pitchFamily="18" charset="0"/>
              </a:rPr>
              <a:t>local</a:t>
            </a:r>
            <a:r>
              <a:rPr lang="en-US" altLang="zh-TW" sz="2800" dirty="0">
                <a:latin typeface="Times New Roman" panose="02020603050405020304" pitchFamily="18" charset="0"/>
                <a:cs typeface="Times New Roman" panose="02020603050405020304" pitchFamily="18" charset="0"/>
              </a:rPr>
              <a:t> configuration file contains information regarding the </a:t>
            </a:r>
            <a:r>
              <a:rPr lang="en-US" altLang="zh-TW" sz="2800" dirty="0">
                <a:solidFill>
                  <a:srgbClr val="FF0000"/>
                </a:solidFill>
                <a:latin typeface="Times New Roman" panose="02020603050405020304" pitchFamily="18" charset="0"/>
                <a:cs typeface="Times New Roman" panose="02020603050405020304" pitchFamily="18" charset="0"/>
              </a:rPr>
              <a:t>private</a:t>
            </a:r>
            <a:r>
              <a:rPr lang="en-US" altLang="zh-TW" sz="2800" dirty="0">
                <a:latin typeface="Times New Roman" panose="02020603050405020304" pitchFamily="18" charset="0"/>
                <a:cs typeface="Times New Roman" panose="02020603050405020304" pitchFamily="18" charset="0"/>
              </a:rPr>
              <a:t> and </a:t>
            </a:r>
            <a:r>
              <a:rPr lang="en-US" altLang="zh-TW" sz="2800" dirty="0">
                <a:solidFill>
                  <a:srgbClr val="FF0000"/>
                </a:solidFill>
                <a:latin typeface="Times New Roman" panose="02020603050405020304" pitchFamily="18" charset="0"/>
                <a:cs typeface="Times New Roman" panose="02020603050405020304" pitchFamily="18" charset="0"/>
              </a:rPr>
              <a:t>public IP addresses</a:t>
            </a:r>
            <a:r>
              <a:rPr lang="en-US" altLang="zh-TW" sz="2800" dirty="0">
                <a:latin typeface="Times New Roman" panose="02020603050405020304" pitchFamily="18" charset="0"/>
                <a:cs typeface="Times New Roman" panose="02020603050405020304" pitchFamily="18" charset="0"/>
              </a:rPr>
              <a:t>, and the </a:t>
            </a:r>
            <a:r>
              <a:rPr lang="en-US" altLang="zh-TW" sz="2800" dirty="0">
                <a:solidFill>
                  <a:srgbClr val="FF0000"/>
                </a:solidFill>
                <a:latin typeface="Times New Roman" panose="02020603050405020304" pitchFamily="18" charset="0"/>
                <a:cs typeface="Times New Roman" panose="02020603050405020304" pitchFamily="18" charset="0"/>
              </a:rPr>
              <a:t>hostname</a:t>
            </a:r>
            <a:r>
              <a:rPr lang="en-US" altLang="zh-TW" sz="2800" dirty="0">
                <a:latin typeface="Times New Roman" panose="02020603050405020304" pitchFamily="18" charset="0"/>
                <a:cs typeface="Times New Roman" panose="02020603050405020304" pitchFamily="18" charset="0"/>
              </a:rPr>
              <a:t>.</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53</a:t>
            </a:fld>
            <a:endParaRPr lang="en-US" altLang="zh-TW"/>
          </a:p>
        </p:txBody>
      </p:sp>
    </p:spTree>
    <p:extLst>
      <p:ext uri="{BB962C8B-B14F-4D97-AF65-F5344CB8AC3E}">
        <p14:creationId xmlns:p14="http://schemas.microsoft.com/office/powerpoint/2010/main" val="4483324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Once </a:t>
            </a:r>
            <a:r>
              <a:rPr lang="en-US" altLang="zh-TW" sz="2800" dirty="0" err="1">
                <a:latin typeface="Times New Roman" panose="02020603050405020304" pitchFamily="18" charset="0"/>
                <a:cs typeface="Times New Roman" panose="02020603050405020304" pitchFamily="18" charset="0"/>
              </a:rPr>
              <a:t>ClearWater</a:t>
            </a:r>
            <a:r>
              <a:rPr lang="en-US" altLang="zh-TW" sz="2800" dirty="0">
                <a:latin typeface="Times New Roman" panose="02020603050405020304" pitchFamily="18" charset="0"/>
                <a:cs typeface="Times New Roman" panose="02020603050405020304" pitchFamily="18" charset="0"/>
              </a:rPr>
              <a:t> is successfully installed on Docker, the shared and local configurations files will be created by </a:t>
            </a:r>
            <a:r>
              <a:rPr lang="en-US" altLang="zh-TW" sz="2800" dirty="0">
                <a:solidFill>
                  <a:srgbClr val="FF0000"/>
                </a:solidFill>
                <a:latin typeface="Times New Roman" panose="02020603050405020304" pitchFamily="18" charset="0"/>
                <a:cs typeface="Times New Roman" panose="02020603050405020304" pitchFamily="18" charset="0"/>
              </a:rPr>
              <a:t>default</a:t>
            </a:r>
            <a:r>
              <a:rPr lang="en-US" altLang="zh-TW" sz="2800" dirty="0">
                <a:latin typeface="Times New Roman" panose="02020603050405020304" pitchFamily="18" charset="0"/>
                <a:cs typeface="Times New Roman" panose="02020603050405020304" pitchFamily="18" charset="0"/>
              </a:rPr>
              <a:t> and there is no need to add or modify them to bring </a:t>
            </a:r>
            <a:r>
              <a:rPr lang="en-US" altLang="zh-TW" sz="2800" dirty="0" err="1">
                <a:latin typeface="Times New Roman" panose="02020603050405020304" pitchFamily="18" charset="0"/>
                <a:cs typeface="Times New Roman" panose="02020603050405020304" pitchFamily="18" charset="0"/>
              </a:rPr>
              <a:t>ClearWater</a:t>
            </a:r>
            <a:r>
              <a:rPr lang="en-US" altLang="zh-TW" sz="2800" dirty="0">
                <a:latin typeface="Times New Roman" panose="02020603050405020304" pitchFamily="18" charset="0"/>
                <a:cs typeface="Times New Roman" panose="02020603050405020304" pitchFamily="18" charset="0"/>
              </a:rPr>
              <a:t> working.</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54</a:t>
            </a:fld>
            <a:endParaRPr lang="en-US" altLang="zh-TW"/>
          </a:p>
        </p:txBody>
      </p:sp>
    </p:spTree>
    <p:extLst>
      <p:ext uri="{BB962C8B-B14F-4D97-AF65-F5344CB8AC3E}">
        <p14:creationId xmlns:p14="http://schemas.microsoft.com/office/powerpoint/2010/main" val="23301728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b="1" dirty="0" err="1">
                <a:latin typeface="Times New Roman" panose="02020603050405020304" pitchFamily="18" charset="0"/>
                <a:cs typeface="Times New Roman" panose="02020603050405020304" pitchFamily="18" charset="0"/>
              </a:rPr>
              <a:t>ClearWater</a:t>
            </a:r>
            <a:r>
              <a:rPr lang="en-US" altLang="zh-TW" sz="2800" b="1" dirty="0">
                <a:latin typeface="Times New Roman" panose="02020603050405020304" pitchFamily="18" charset="0"/>
                <a:cs typeface="Times New Roman" panose="02020603050405020304" pitchFamily="18" charset="0"/>
              </a:rPr>
              <a:t> on </a:t>
            </a:r>
            <a:r>
              <a:rPr lang="en-US" altLang="zh-TW" sz="2800" b="1" dirty="0" smtClean="0">
                <a:latin typeface="Times New Roman" panose="02020603050405020304" pitchFamily="18" charset="0"/>
                <a:cs typeface="Times New Roman" panose="02020603050405020304" pitchFamily="18" charset="0"/>
              </a:rPr>
              <a:t>VM</a:t>
            </a:r>
          </a:p>
          <a:p>
            <a:r>
              <a:rPr lang="en-US" altLang="zh-TW" sz="2800" dirty="0">
                <a:latin typeface="Times New Roman" panose="02020603050405020304" pitchFamily="18" charset="0"/>
                <a:cs typeface="Times New Roman" panose="02020603050405020304" pitchFamily="18" charset="0"/>
              </a:rPr>
              <a:t>To be able to implement </a:t>
            </a:r>
            <a:r>
              <a:rPr lang="en-US" altLang="zh-TW" sz="2800" dirty="0" err="1">
                <a:latin typeface="Times New Roman" panose="02020603050405020304" pitchFamily="18" charset="0"/>
                <a:cs typeface="Times New Roman" panose="02020603050405020304" pitchFamily="18" charset="0"/>
              </a:rPr>
              <a:t>ClearWater</a:t>
            </a:r>
            <a:r>
              <a:rPr lang="en-US" altLang="zh-TW" sz="2800" dirty="0">
                <a:latin typeface="Times New Roman" panose="02020603050405020304" pitchFamily="18" charset="0"/>
                <a:cs typeface="Times New Roman" panose="02020603050405020304" pitchFamily="18" charset="0"/>
              </a:rPr>
              <a:t> through VM, a virtualization player such as VMware workstation is required. Once the VMware player was installed, we started with creating seven different VMs running Ubuntu 14.04 - 64bit server edition</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After creating the VMs, we had to grant them an access to Clearwater </a:t>
            </a:r>
            <a:r>
              <a:rPr lang="en-US" altLang="zh-TW" sz="2800" dirty="0" err="1">
                <a:latin typeface="Times New Roman" panose="02020603050405020304" pitchFamily="18" charset="0"/>
                <a:cs typeface="Times New Roman" panose="02020603050405020304" pitchFamily="18" charset="0"/>
              </a:rPr>
              <a:t>Debian</a:t>
            </a:r>
            <a:r>
              <a:rPr lang="en-US" altLang="zh-TW" sz="2800" dirty="0">
                <a:latin typeface="Times New Roman" panose="02020603050405020304" pitchFamily="18" charset="0"/>
                <a:cs typeface="Times New Roman" panose="02020603050405020304" pitchFamily="18" charset="0"/>
              </a:rPr>
              <a:t> repository.</a:t>
            </a: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55</a:t>
            </a:fld>
            <a:endParaRPr lang="en-US" altLang="zh-TW"/>
          </a:p>
        </p:txBody>
      </p:sp>
    </p:spTree>
    <p:extLst>
      <p:ext uri="{BB962C8B-B14F-4D97-AF65-F5344CB8AC3E}">
        <p14:creationId xmlns:p14="http://schemas.microsoft.com/office/powerpoint/2010/main" val="40382027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5909" y="1835253"/>
            <a:ext cx="9889521" cy="3427529"/>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56</a:t>
            </a:fld>
            <a:endParaRPr lang="en-US" altLang="zh-TW"/>
          </a:p>
        </p:txBody>
      </p:sp>
    </p:spTree>
    <p:extLst>
      <p:ext uri="{BB962C8B-B14F-4D97-AF65-F5344CB8AC3E}">
        <p14:creationId xmlns:p14="http://schemas.microsoft.com/office/powerpoint/2010/main" val="15055219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Second, creating the per-node configuration as it was done in 3.4. The next step, is to determine the role of each VM: Sprout1, Sprout2, Vellum, Dime, Ellis, Homer, and Bono</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Table 3.4 shows the amount of resources assigned to each VM</a:t>
            </a:r>
            <a:r>
              <a:rPr lang="en-US" altLang="zh-TW" sz="2800" dirty="0" smtClean="0">
                <a:latin typeface="Times New Roman" panose="02020603050405020304" pitchFamily="18" charset="0"/>
                <a:cs typeface="Times New Roman" panose="02020603050405020304" pitchFamily="18" charset="0"/>
              </a:rPr>
              <a:t>.</a:t>
            </a:r>
          </a:p>
          <a:p>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57</a:t>
            </a:fld>
            <a:endParaRPr lang="en-US" altLang="zh-TW"/>
          </a:p>
        </p:txBody>
      </p:sp>
    </p:spTree>
    <p:extLst>
      <p:ext uri="{BB962C8B-B14F-4D97-AF65-F5344CB8AC3E}">
        <p14:creationId xmlns:p14="http://schemas.microsoft.com/office/powerpoint/2010/main" val="27885840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1299" y="1830854"/>
            <a:ext cx="9338558" cy="4008822"/>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58</a:t>
            </a:fld>
            <a:endParaRPr lang="en-US" altLang="zh-TW"/>
          </a:p>
        </p:txBody>
      </p:sp>
    </p:spTree>
    <p:extLst>
      <p:ext uri="{BB962C8B-B14F-4D97-AF65-F5344CB8AC3E}">
        <p14:creationId xmlns:p14="http://schemas.microsoft.com/office/powerpoint/2010/main" val="25762851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In contrast to Docker environment, we had to </a:t>
            </a:r>
            <a:r>
              <a:rPr lang="en-US" altLang="zh-TW" sz="2800" dirty="0">
                <a:solidFill>
                  <a:srgbClr val="FF0000"/>
                </a:solidFill>
                <a:latin typeface="Times New Roman" panose="02020603050405020304" pitchFamily="18" charset="0"/>
                <a:cs typeface="Times New Roman" panose="02020603050405020304" pitchFamily="18" charset="0"/>
              </a:rPr>
              <a:t>create the shared configuration file </a:t>
            </a:r>
            <a:r>
              <a:rPr lang="en-US" altLang="zh-TW" sz="2800" dirty="0">
                <a:latin typeface="Times New Roman" panose="02020603050405020304" pitchFamily="18" charset="0"/>
                <a:cs typeface="Times New Roman" panose="02020603050405020304" pitchFamily="18" charset="0"/>
              </a:rPr>
              <a:t>on </a:t>
            </a:r>
            <a:r>
              <a:rPr lang="en-US" altLang="zh-TW" sz="2800" dirty="0">
                <a:solidFill>
                  <a:srgbClr val="FF0000"/>
                </a:solidFill>
                <a:latin typeface="Times New Roman" panose="02020603050405020304" pitchFamily="18" charset="0"/>
                <a:cs typeface="Times New Roman" panose="02020603050405020304" pitchFamily="18" charset="0"/>
              </a:rPr>
              <a:t>each VM</a:t>
            </a:r>
            <a:r>
              <a:rPr lang="en-US" altLang="zh-TW" sz="2800" dirty="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All VMs were equipped with the same shared configuration file as Docker containers 3.3.</a:t>
            </a:r>
          </a:p>
          <a:p>
            <a:r>
              <a:rPr lang="en-US" altLang="zh-TW" sz="2800" dirty="0">
                <a:latin typeface="Times New Roman" panose="02020603050405020304" pitchFamily="18" charset="0"/>
                <a:cs typeface="Times New Roman" panose="02020603050405020304" pitchFamily="18" charset="0"/>
              </a:rPr>
              <a:t>After creating the shared and local configuration files on each VM, </a:t>
            </a:r>
            <a:r>
              <a:rPr lang="en-US" altLang="zh-TW" sz="2800" dirty="0" err="1">
                <a:latin typeface="Times New Roman" panose="02020603050405020304" pitchFamily="18" charset="0"/>
                <a:cs typeface="Times New Roman" panose="02020603050405020304" pitchFamily="18" charset="0"/>
              </a:rPr>
              <a:t>ClearWater</a:t>
            </a:r>
            <a:r>
              <a:rPr lang="en-US" altLang="zh-TW" sz="2800" dirty="0">
                <a:latin typeface="Times New Roman" panose="02020603050405020304" pitchFamily="18" charset="0"/>
                <a:cs typeface="Times New Roman" panose="02020603050405020304" pitchFamily="18" charset="0"/>
              </a:rPr>
              <a:t> is ready to perform the experimental measurement.</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59</a:t>
            </a:fld>
            <a:endParaRPr lang="en-US" altLang="zh-TW"/>
          </a:p>
        </p:txBody>
      </p:sp>
    </p:spTree>
    <p:extLst>
      <p:ext uri="{BB962C8B-B14F-4D97-AF65-F5344CB8AC3E}">
        <p14:creationId xmlns:p14="http://schemas.microsoft.com/office/powerpoint/2010/main" val="3218275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solidFill>
                  <a:srgbClr val="FF0000"/>
                </a:solidFill>
                <a:latin typeface="Times New Roman" panose="02020603050405020304" pitchFamily="18" charset="0"/>
                <a:cs typeface="Times New Roman" panose="02020603050405020304" pitchFamily="18" charset="0"/>
              </a:rPr>
              <a:t>NFV</a:t>
            </a:r>
            <a:r>
              <a:rPr lang="en-US" altLang="zh-TW" sz="2800" dirty="0" smtClean="0">
                <a:latin typeface="Times New Roman" panose="02020603050405020304" pitchFamily="18" charset="0"/>
                <a:cs typeface="Times New Roman" panose="02020603050405020304" pitchFamily="18" charset="0"/>
              </a:rPr>
              <a:t> has </a:t>
            </a:r>
            <a:r>
              <a:rPr lang="en-US" altLang="zh-TW" sz="2800" dirty="0">
                <a:latin typeface="Times New Roman" panose="02020603050405020304" pitchFamily="18" charset="0"/>
                <a:cs typeface="Times New Roman" panose="02020603050405020304" pitchFamily="18" charset="0"/>
              </a:rPr>
              <a:t>changed the approach of deploying network functions to be </a:t>
            </a:r>
            <a:r>
              <a:rPr lang="en-US" altLang="zh-TW" sz="2800" dirty="0" smtClean="0">
                <a:latin typeface="Times New Roman" panose="02020603050405020304" pitchFamily="18" charset="0"/>
                <a:cs typeface="Times New Roman" panose="02020603050405020304" pitchFamily="18" charset="0"/>
              </a:rPr>
              <a:t>virtualized </a:t>
            </a:r>
            <a:r>
              <a:rPr lang="en-US" altLang="zh-TW" sz="2800" dirty="0">
                <a:latin typeface="Times New Roman" panose="02020603050405020304" pitchFamily="18" charset="0"/>
                <a:cs typeface="Times New Roman" panose="02020603050405020304" pitchFamily="18" charset="0"/>
              </a:rPr>
              <a:t>instead of using </a:t>
            </a:r>
            <a:r>
              <a:rPr lang="en-US" altLang="zh-TW" sz="2800" dirty="0">
                <a:solidFill>
                  <a:srgbClr val="FF0000"/>
                </a:solidFill>
                <a:latin typeface="Times New Roman" panose="02020603050405020304" pitchFamily="18" charset="0"/>
                <a:cs typeface="Times New Roman" panose="02020603050405020304" pitchFamily="18" charset="0"/>
              </a:rPr>
              <a:t>specific property hardware </a:t>
            </a:r>
            <a:r>
              <a:rPr lang="en-US" altLang="zh-TW" sz="2800" dirty="0">
                <a:latin typeface="Times New Roman" panose="02020603050405020304" pitchFamily="18" charset="0"/>
                <a:cs typeface="Times New Roman" panose="02020603050405020304" pitchFamily="18" charset="0"/>
              </a:rPr>
              <a:t>and </a:t>
            </a:r>
            <a:r>
              <a:rPr lang="en-US" altLang="zh-TW" sz="2800" dirty="0">
                <a:solidFill>
                  <a:srgbClr val="FF0000"/>
                </a:solidFill>
                <a:latin typeface="Times New Roman" panose="02020603050405020304" pitchFamily="18" charset="0"/>
                <a:cs typeface="Times New Roman" panose="02020603050405020304" pitchFamily="18" charset="0"/>
              </a:rPr>
              <a:t>software</a:t>
            </a:r>
            <a:r>
              <a:rPr lang="en-US" altLang="zh-TW" sz="2800" dirty="0" smtClean="0">
                <a:latin typeface="Times New Roman" panose="02020603050405020304" pitchFamily="18" charset="0"/>
                <a:cs typeface="Times New Roman" panose="02020603050405020304" pitchFamily="18" charset="0"/>
              </a:rPr>
              <a:t>.</a:t>
            </a:r>
          </a:p>
          <a:p>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solidFill>
                  <a:srgbClr val="FF0000"/>
                </a:solidFill>
                <a:latin typeface="Times New Roman" panose="02020603050405020304" pitchFamily="18" charset="0"/>
                <a:cs typeface="Times New Roman" panose="02020603050405020304" pitchFamily="18" charset="0"/>
              </a:rPr>
              <a:t>Separating </a:t>
            </a:r>
            <a:r>
              <a:rPr lang="en-US" altLang="zh-TW" sz="2800" dirty="0">
                <a:solidFill>
                  <a:srgbClr val="FF0000"/>
                </a:solidFill>
                <a:latin typeface="Times New Roman" panose="02020603050405020304" pitchFamily="18" charset="0"/>
                <a:cs typeface="Times New Roman" panose="02020603050405020304" pitchFamily="18" charset="0"/>
              </a:rPr>
              <a:t>software from hardware </a:t>
            </a:r>
            <a:r>
              <a:rPr lang="en-US" altLang="zh-TW" sz="2800" dirty="0">
                <a:latin typeface="Times New Roman" panose="02020603050405020304" pitchFamily="18" charset="0"/>
                <a:cs typeface="Times New Roman" panose="02020603050405020304" pitchFamily="18" charset="0"/>
              </a:rPr>
              <a:t>improves sharing of the resources and makes deploying of </a:t>
            </a:r>
            <a:r>
              <a:rPr lang="en-US" altLang="zh-TW" sz="2800" dirty="0">
                <a:solidFill>
                  <a:srgbClr val="FF0000"/>
                </a:solidFill>
                <a:latin typeface="Times New Roman" panose="02020603050405020304" pitchFamily="18" charset="0"/>
                <a:cs typeface="Times New Roman" panose="02020603050405020304" pitchFamily="18" charset="0"/>
              </a:rPr>
              <a:t>new services </a:t>
            </a:r>
            <a:r>
              <a:rPr lang="en-US" altLang="zh-TW" sz="2800" dirty="0">
                <a:latin typeface="Times New Roman" panose="02020603050405020304" pitchFamily="18" charset="0"/>
                <a:cs typeface="Times New Roman" panose="02020603050405020304" pitchFamily="18" charset="0"/>
              </a:rPr>
              <a:t>much </a:t>
            </a:r>
            <a:r>
              <a:rPr lang="en-US" altLang="zh-TW" sz="2800" dirty="0">
                <a:solidFill>
                  <a:srgbClr val="FF0000"/>
                </a:solidFill>
                <a:latin typeface="Times New Roman" panose="02020603050405020304" pitchFamily="18" charset="0"/>
                <a:cs typeface="Times New Roman" panose="02020603050405020304" pitchFamily="18" charset="0"/>
              </a:rPr>
              <a:t>faster</a:t>
            </a:r>
            <a:r>
              <a:rPr lang="en-US" altLang="zh-TW" sz="2800" dirty="0">
                <a:latin typeface="Times New Roman" panose="02020603050405020304" pitchFamily="18" charset="0"/>
                <a:cs typeface="Times New Roman" panose="02020603050405020304" pitchFamily="18" charset="0"/>
              </a:rPr>
              <a:t>.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NFV </a:t>
            </a:r>
            <a:r>
              <a:rPr lang="en-US" altLang="zh-TW" sz="2800" dirty="0">
                <a:latin typeface="Times New Roman" panose="02020603050405020304" pitchFamily="18" charset="0"/>
                <a:cs typeface="Times New Roman" panose="02020603050405020304" pitchFamily="18" charset="0"/>
              </a:rPr>
              <a:t>is expected to significantly </a:t>
            </a:r>
            <a:r>
              <a:rPr lang="en-US" altLang="zh-TW" sz="2800" dirty="0">
                <a:solidFill>
                  <a:srgbClr val="FF0000"/>
                </a:solidFill>
                <a:latin typeface="Times New Roman" panose="02020603050405020304" pitchFamily="18" charset="0"/>
                <a:cs typeface="Times New Roman" panose="02020603050405020304" pitchFamily="18" charset="0"/>
              </a:rPr>
              <a:t>reduce costs </a:t>
            </a:r>
            <a:r>
              <a:rPr lang="en-US" altLang="zh-TW" sz="2800" dirty="0">
                <a:latin typeface="Times New Roman" panose="02020603050405020304" pitchFamily="18" charset="0"/>
                <a:cs typeface="Times New Roman" panose="02020603050405020304" pitchFamily="18" charset="0"/>
              </a:rPr>
              <a:t>related to network operation, and</a:t>
            </a:r>
            <a:r>
              <a:rPr lang="en-US" altLang="zh-TW" sz="2800" dirty="0">
                <a:solidFill>
                  <a:srgbClr val="FF0000"/>
                </a:solidFill>
                <a:latin typeface="Times New Roman" panose="02020603050405020304" pitchFamily="18" charset="0"/>
                <a:cs typeface="Times New Roman" panose="02020603050405020304" pitchFamily="18" charset="0"/>
              </a:rPr>
              <a:t> increase providers' profit</a:t>
            </a:r>
            <a:r>
              <a:rPr lang="en-US" altLang="zh-TW" sz="2800" dirty="0">
                <a:latin typeface="Times New Roman" panose="02020603050405020304" pitchFamily="18" charset="0"/>
                <a:cs typeface="Times New Roman" panose="02020603050405020304" pitchFamily="18" charset="0"/>
              </a:rPr>
              <a:t>.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a:latin typeface="Times New Roman" panose="02020603050405020304" pitchFamily="18" charset="0"/>
                <a:cs typeface="Times New Roman" panose="02020603050405020304" pitchFamily="18" charset="0"/>
              </a:rPr>
              <a:t>The high-level architecture of NFV framework, as defined by ETSI, is shown in</a:t>
            </a: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Figure 1.1. It consists of four main components</a:t>
            </a:r>
            <a:r>
              <a:rPr lang="en-US" altLang="zh-TW" sz="2800" dirty="0">
                <a:solidFill>
                  <a:srgbClr val="FF0000"/>
                </a:solidFill>
                <a:latin typeface="Times New Roman" panose="02020603050405020304" pitchFamily="18" charset="0"/>
                <a:cs typeface="Times New Roman" panose="02020603050405020304" pitchFamily="18" charset="0"/>
              </a:rPr>
              <a:t>: NFV infrastructure</a:t>
            </a:r>
            <a:r>
              <a:rPr lang="en-US" altLang="zh-TW" sz="2800" dirty="0">
                <a:latin typeface="Times New Roman" panose="02020603050405020304" pitchFamily="18" charset="0"/>
                <a:cs typeface="Times New Roman" panose="02020603050405020304" pitchFamily="18" charset="0"/>
              </a:rPr>
              <a:t> (NFVI), </a:t>
            </a:r>
            <a:r>
              <a:rPr lang="en-US" altLang="zh-TW" sz="2800" dirty="0">
                <a:solidFill>
                  <a:srgbClr val="FF0000"/>
                </a:solidFill>
                <a:latin typeface="Times New Roman" panose="02020603050405020304" pitchFamily="18" charset="0"/>
                <a:cs typeface="Times New Roman" panose="02020603050405020304" pitchFamily="18" charset="0"/>
              </a:rPr>
              <a:t>VNFs</a:t>
            </a:r>
            <a:r>
              <a:rPr lang="en-US" altLang="zh-TW" sz="2800" dirty="0">
                <a:latin typeface="Times New Roman" panose="02020603050405020304" pitchFamily="18" charset="0"/>
                <a:cs typeface="Times New Roman" panose="02020603050405020304" pitchFamily="18" charset="0"/>
              </a:rPr>
              <a:t>,</a:t>
            </a:r>
            <a:r>
              <a:rPr lang="zh-TW" altLang="en-US" sz="2800" dirty="0">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Operations and Business Support System</a:t>
            </a:r>
            <a:r>
              <a:rPr lang="zh-TW" altLang="en-US" sz="2800" dirty="0">
                <a:solidFill>
                  <a:srgbClr val="FF0000"/>
                </a:solidFill>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(OSS/BSS), and </a:t>
            </a:r>
            <a:r>
              <a:rPr lang="en-US" altLang="zh-TW" sz="2800" dirty="0">
                <a:solidFill>
                  <a:srgbClr val="FF0000"/>
                </a:solidFill>
                <a:latin typeface="Times New Roman" panose="02020603050405020304" pitchFamily="18" charset="0"/>
                <a:cs typeface="Times New Roman" panose="02020603050405020304" pitchFamily="18" charset="0"/>
              </a:rPr>
              <a:t>NFV Management and</a:t>
            </a:r>
            <a:r>
              <a:rPr lang="zh-TW" altLang="en-US" sz="2800" dirty="0">
                <a:solidFill>
                  <a:srgbClr val="FF0000"/>
                </a:solidFill>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Orchestration </a:t>
            </a:r>
            <a:r>
              <a:rPr lang="en-US" altLang="zh-TW" sz="2800" dirty="0">
                <a:latin typeface="Times New Roman" panose="02020603050405020304" pitchFamily="18" charset="0"/>
                <a:cs typeface="Times New Roman" panose="02020603050405020304" pitchFamily="18" charset="0"/>
              </a:rPr>
              <a:t>(MANO).</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a:t>
            </a:fld>
            <a:endParaRPr lang="en-US" altLang="zh-TW"/>
          </a:p>
        </p:txBody>
      </p:sp>
    </p:spTree>
    <p:extLst>
      <p:ext uri="{BB962C8B-B14F-4D97-AF65-F5344CB8AC3E}">
        <p14:creationId xmlns:p14="http://schemas.microsoft.com/office/powerpoint/2010/main" val="25224975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b="1" dirty="0" err="1">
                <a:latin typeface="Times New Roman" panose="02020603050405020304" pitchFamily="18" charset="0"/>
                <a:cs typeface="Times New Roman" panose="02020603050405020304" pitchFamily="18" charset="0"/>
              </a:rPr>
              <a:t>SIPp</a:t>
            </a:r>
            <a:r>
              <a:rPr lang="en-US" altLang="zh-TW" sz="2800" b="1" dirty="0">
                <a:latin typeface="Times New Roman" panose="02020603050405020304" pitchFamily="18" charset="0"/>
                <a:cs typeface="Times New Roman" panose="02020603050405020304" pitchFamily="18" charset="0"/>
              </a:rPr>
              <a:t>: Preparation and </a:t>
            </a:r>
            <a:r>
              <a:rPr lang="en-US" altLang="zh-TW" sz="2800" b="1" dirty="0" smtClean="0">
                <a:latin typeface="Times New Roman" panose="02020603050405020304" pitchFamily="18" charset="0"/>
                <a:cs typeface="Times New Roman" panose="02020603050405020304" pitchFamily="18" charset="0"/>
              </a:rPr>
              <a:t>Installation</a:t>
            </a:r>
          </a:p>
          <a:p>
            <a:r>
              <a:rPr lang="en-US" altLang="zh-TW" sz="2800" dirty="0">
                <a:latin typeface="Times New Roman" panose="02020603050405020304" pitchFamily="18" charset="0"/>
                <a:cs typeface="Times New Roman" panose="02020603050405020304" pitchFamily="18" charset="0"/>
              </a:rPr>
              <a:t>We chose to install </a:t>
            </a:r>
            <a:r>
              <a:rPr lang="en-US" altLang="zh-TW" sz="2800" dirty="0" err="1">
                <a:latin typeface="Times New Roman" panose="02020603050405020304" pitchFamily="18" charset="0"/>
                <a:cs typeface="Times New Roman" panose="02020603050405020304" pitchFamily="18" charset="0"/>
              </a:rPr>
              <a:t>SIPp</a:t>
            </a:r>
            <a:r>
              <a:rPr lang="en-US" altLang="zh-TW" sz="2800" dirty="0">
                <a:latin typeface="Times New Roman" panose="02020603050405020304" pitchFamily="18" charset="0"/>
                <a:cs typeface="Times New Roman" panose="02020603050405020304" pitchFamily="18" charset="0"/>
              </a:rPr>
              <a:t> on the </a:t>
            </a:r>
            <a:r>
              <a:rPr lang="en-US" altLang="zh-TW" sz="2800" dirty="0">
                <a:solidFill>
                  <a:srgbClr val="FF0000"/>
                </a:solidFill>
                <a:latin typeface="Times New Roman" panose="02020603050405020304" pitchFamily="18" charset="0"/>
                <a:cs typeface="Times New Roman" panose="02020603050405020304" pitchFamily="18" charset="0"/>
              </a:rPr>
              <a:t>Bono</a:t>
            </a:r>
            <a:r>
              <a:rPr lang="en-US" altLang="zh-TW" sz="2800" dirty="0">
                <a:latin typeface="Times New Roman" panose="02020603050405020304" pitchFamily="18" charset="0"/>
                <a:cs typeface="Times New Roman" panose="02020603050405020304" pitchFamily="18" charset="0"/>
              </a:rPr>
              <a:t> node to </a:t>
            </a:r>
            <a:r>
              <a:rPr lang="en-US" altLang="zh-TW" sz="2800" dirty="0">
                <a:solidFill>
                  <a:srgbClr val="FF0000"/>
                </a:solidFill>
                <a:latin typeface="Times New Roman" panose="02020603050405020304" pitchFamily="18" charset="0"/>
                <a:cs typeface="Times New Roman" panose="02020603050405020304" pitchFamily="18" charset="0"/>
              </a:rPr>
              <a:t>reduce</a:t>
            </a:r>
            <a:r>
              <a:rPr lang="en-US" altLang="zh-TW" sz="2800" dirty="0">
                <a:latin typeface="Times New Roman" panose="02020603050405020304" pitchFamily="18" charset="0"/>
                <a:cs typeface="Times New Roman" panose="02020603050405020304" pitchFamily="18" charset="0"/>
              </a:rPr>
              <a:t> the number of </a:t>
            </a:r>
            <a:r>
              <a:rPr lang="en-US" altLang="zh-TW" sz="2800" dirty="0">
                <a:solidFill>
                  <a:srgbClr val="FF0000"/>
                </a:solidFill>
                <a:latin typeface="Times New Roman" panose="02020603050405020304" pitchFamily="18" charset="0"/>
                <a:cs typeface="Times New Roman" panose="02020603050405020304" pitchFamily="18" charset="0"/>
              </a:rPr>
              <a:t>exchanged messages</a:t>
            </a:r>
            <a:r>
              <a:rPr lang="en-US" altLang="zh-TW" sz="2800" dirty="0">
                <a:latin typeface="Times New Roman" panose="02020603050405020304" pitchFamily="18" charset="0"/>
                <a:cs typeface="Times New Roman" panose="02020603050405020304" pitchFamily="18" charset="0"/>
              </a:rPr>
              <a:t> during the registration process</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smtClean="0">
                <a:latin typeface="Times New Roman" panose="02020603050405020304" pitchFamily="18" charset="0"/>
                <a:cs typeface="Times New Roman" panose="02020603050405020304" pitchFamily="18" charset="0"/>
              </a:rPr>
              <a:t>The </a:t>
            </a:r>
            <a:r>
              <a:rPr lang="en-US" altLang="zh-TW" sz="2800" dirty="0" err="1">
                <a:latin typeface="Times New Roman" panose="02020603050405020304" pitchFamily="18" charset="0"/>
                <a:cs typeface="Times New Roman" panose="02020603050405020304" pitchFamily="18" charset="0"/>
              </a:rPr>
              <a:t>SIPp</a:t>
            </a:r>
            <a:r>
              <a:rPr lang="en-US" altLang="zh-TW" sz="2800" dirty="0">
                <a:latin typeface="Times New Roman" panose="02020603050405020304" pitchFamily="18" charset="0"/>
                <a:cs typeface="Times New Roman" panose="02020603050405020304" pitchFamily="18" charset="0"/>
              </a:rPr>
              <a:t> tool was used to </a:t>
            </a:r>
            <a:r>
              <a:rPr lang="en-US" altLang="zh-TW" sz="2800" dirty="0">
                <a:solidFill>
                  <a:srgbClr val="FF0000"/>
                </a:solidFill>
                <a:latin typeface="Times New Roman" panose="02020603050405020304" pitchFamily="18" charset="0"/>
                <a:cs typeface="Times New Roman" panose="02020603050405020304" pitchFamily="18" charset="0"/>
              </a:rPr>
              <a:t>produce</a:t>
            </a:r>
            <a:r>
              <a:rPr lang="en-US" altLang="zh-TW" sz="2800" dirty="0">
                <a:latin typeface="Times New Roman" panose="02020603050405020304" pitchFamily="18" charset="0"/>
                <a:cs typeface="Times New Roman" panose="02020603050405020304" pitchFamily="18" charset="0"/>
              </a:rPr>
              <a:t> a large amount of </a:t>
            </a:r>
            <a:r>
              <a:rPr lang="en-US" altLang="zh-TW" sz="2800" dirty="0">
                <a:solidFill>
                  <a:srgbClr val="FF0000"/>
                </a:solidFill>
                <a:latin typeface="Times New Roman" panose="02020603050405020304" pitchFamily="18" charset="0"/>
                <a:cs typeface="Times New Roman" panose="02020603050405020304" pitchFamily="18" charset="0"/>
              </a:rPr>
              <a:t>SIP traffic</a:t>
            </a:r>
            <a:r>
              <a:rPr lang="en-US" altLang="zh-TW" sz="2800" dirty="0">
                <a:latin typeface="Times New Roman" panose="02020603050405020304" pitchFamily="18" charset="0"/>
                <a:cs typeface="Times New Roman" panose="02020603050405020304" pitchFamily="18" charset="0"/>
              </a:rPr>
              <a:t> against the </a:t>
            </a:r>
            <a:r>
              <a:rPr lang="en-US" altLang="zh-TW" sz="2800" dirty="0" err="1">
                <a:latin typeface="Times New Roman" panose="02020603050405020304" pitchFamily="18" charset="0"/>
                <a:cs typeface="Times New Roman" panose="02020603050405020304" pitchFamily="18" charset="0"/>
              </a:rPr>
              <a:t>ClearWater</a:t>
            </a:r>
            <a:r>
              <a:rPr lang="en-US" altLang="zh-TW" sz="2800" dirty="0">
                <a:latin typeface="Times New Roman" panose="02020603050405020304" pitchFamily="18" charset="0"/>
                <a:cs typeface="Times New Roman" panose="02020603050405020304" pitchFamily="18" charset="0"/>
              </a:rPr>
              <a:t> deployment in order to observe how the system will perform under certain circumstances, and to monitor relevant performance metrics.</a:t>
            </a: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60</a:t>
            </a:fld>
            <a:endParaRPr lang="en-US" altLang="zh-TW"/>
          </a:p>
        </p:txBody>
      </p:sp>
    </p:spTree>
    <p:extLst>
      <p:ext uri="{BB962C8B-B14F-4D97-AF65-F5344CB8AC3E}">
        <p14:creationId xmlns:p14="http://schemas.microsoft.com/office/powerpoint/2010/main" val="27815488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b="1" dirty="0">
                <a:latin typeface="Times New Roman" panose="02020603050405020304" pitchFamily="18" charset="0"/>
                <a:cs typeface="Times New Roman" panose="02020603050405020304" pitchFamily="18" charset="0"/>
              </a:rPr>
              <a:t>Experimental Test Settings</a:t>
            </a:r>
          </a:p>
          <a:p>
            <a:r>
              <a:rPr lang="en-US" altLang="zh-TW" sz="2800" dirty="0">
                <a:latin typeface="Times New Roman" panose="02020603050405020304" pitchFamily="18" charset="0"/>
                <a:cs typeface="Times New Roman" panose="02020603050405020304" pitchFamily="18" charset="0"/>
              </a:rPr>
              <a:t>In this project, we focused on how the allocated resources to </a:t>
            </a:r>
            <a:r>
              <a:rPr lang="en-US" altLang="zh-TW" sz="2800" dirty="0">
                <a:solidFill>
                  <a:srgbClr val="FF0000"/>
                </a:solidFill>
                <a:latin typeface="Times New Roman" panose="02020603050405020304" pitchFamily="18" charset="0"/>
                <a:cs typeface="Times New Roman" panose="02020603050405020304" pitchFamily="18" charset="0"/>
              </a:rPr>
              <a:t>Sprout</a:t>
            </a:r>
            <a:r>
              <a:rPr lang="en-US" altLang="zh-TW" sz="2800" dirty="0">
                <a:latin typeface="Times New Roman" panose="02020603050405020304" pitchFamily="18" charset="0"/>
                <a:cs typeface="Times New Roman" panose="02020603050405020304" pitchFamily="18" charset="0"/>
              </a:rPr>
              <a:t> will affect the initial </a:t>
            </a:r>
            <a:r>
              <a:rPr lang="en-US" altLang="zh-TW" sz="2800" dirty="0">
                <a:solidFill>
                  <a:srgbClr val="FF0000"/>
                </a:solidFill>
                <a:latin typeface="Times New Roman" panose="02020603050405020304" pitchFamily="18" charset="0"/>
                <a:cs typeface="Times New Roman" panose="02020603050405020304" pitchFamily="18" charset="0"/>
              </a:rPr>
              <a:t>user registration's performance</a:t>
            </a:r>
            <a:r>
              <a:rPr lang="en-US" altLang="zh-TW" sz="2800" dirty="0">
                <a:latin typeface="Times New Roman" panose="02020603050405020304" pitchFamily="18" charset="0"/>
                <a:cs typeface="Times New Roman" panose="02020603050405020304" pitchFamily="18" charset="0"/>
              </a:rPr>
              <a:t>.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Furthermore</a:t>
            </a:r>
            <a:r>
              <a:rPr lang="en-US" altLang="zh-TW" sz="2800" dirty="0">
                <a:latin typeface="Times New Roman" panose="02020603050405020304" pitchFamily="18" charset="0"/>
                <a:cs typeface="Times New Roman" panose="02020603050405020304" pitchFamily="18" charset="0"/>
              </a:rPr>
              <a:t>, we considered </a:t>
            </a:r>
            <a:r>
              <a:rPr lang="en-US" altLang="zh-TW" sz="2800" dirty="0">
                <a:solidFill>
                  <a:srgbClr val="FF0000"/>
                </a:solidFill>
                <a:latin typeface="Times New Roman" panose="02020603050405020304" pitchFamily="18" charset="0"/>
                <a:cs typeface="Times New Roman" panose="02020603050405020304" pitchFamily="18" charset="0"/>
              </a:rPr>
              <a:t>scaling up the Sprout </a:t>
            </a:r>
            <a:r>
              <a:rPr lang="en-US" altLang="zh-TW" sz="2800" dirty="0">
                <a:latin typeface="Times New Roman" panose="02020603050405020304" pitchFamily="18" charset="0"/>
                <a:cs typeface="Times New Roman" panose="02020603050405020304" pitchFamily="18" charset="0"/>
              </a:rPr>
              <a:t>in order to investigate how that would impact the </a:t>
            </a:r>
            <a:r>
              <a:rPr lang="en-US" altLang="zh-TW" sz="2800" dirty="0" smtClean="0">
                <a:solidFill>
                  <a:srgbClr val="FF0000"/>
                </a:solidFill>
                <a:latin typeface="Times New Roman" panose="02020603050405020304" pitchFamily="18" charset="0"/>
                <a:cs typeface="Times New Roman" panose="02020603050405020304" pitchFamily="18" charset="0"/>
              </a:rPr>
              <a:t>system metrics</a:t>
            </a:r>
            <a:r>
              <a:rPr lang="en-US" altLang="zh-TW" dirty="0"/>
              <a:t>.</a:t>
            </a:r>
          </a:p>
          <a:p>
            <a:r>
              <a:rPr lang="en-US" altLang="zh-TW" sz="2800" dirty="0">
                <a:latin typeface="Times New Roman" panose="02020603050405020304" pitchFamily="18" charset="0"/>
                <a:cs typeface="Times New Roman" panose="02020603050405020304" pitchFamily="18" charset="0"/>
              </a:rPr>
              <a:t>Table 3.5 shows the </a:t>
            </a:r>
            <a:r>
              <a:rPr lang="en-US" altLang="zh-TW" sz="2800" dirty="0" smtClean="0">
                <a:latin typeface="Times New Roman" panose="02020603050405020304" pitchFamily="18" charset="0"/>
                <a:cs typeface="Times New Roman" panose="02020603050405020304" pitchFamily="18" charset="0"/>
              </a:rPr>
              <a:t>combinations </a:t>
            </a:r>
            <a:r>
              <a:rPr lang="en-US" altLang="zh-TW" sz="2800" dirty="0">
                <a:latin typeface="Times New Roman" panose="02020603050405020304" pitchFamily="18" charset="0"/>
                <a:cs typeface="Times New Roman" panose="02020603050405020304" pitchFamily="18" charset="0"/>
              </a:rPr>
              <a:t>of the experimental test.</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61</a:t>
            </a:fld>
            <a:endParaRPr lang="en-US" altLang="zh-TW"/>
          </a:p>
        </p:txBody>
      </p:sp>
    </p:spTree>
    <p:extLst>
      <p:ext uri="{BB962C8B-B14F-4D97-AF65-F5344CB8AC3E}">
        <p14:creationId xmlns:p14="http://schemas.microsoft.com/office/powerpoint/2010/main" val="16037702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91639" y="1990718"/>
            <a:ext cx="8016657" cy="3986739"/>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62</a:t>
            </a:fld>
            <a:endParaRPr lang="en-US" altLang="zh-TW"/>
          </a:p>
        </p:txBody>
      </p:sp>
    </p:spTree>
    <p:extLst>
      <p:ext uri="{BB962C8B-B14F-4D97-AF65-F5344CB8AC3E}">
        <p14:creationId xmlns:p14="http://schemas.microsoft.com/office/powerpoint/2010/main" val="12925402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We started the test from 20 Registers per second and then increased it by a fixed step (30) until 200 Registers per second. The last two values are 250 and 300 Registers per second.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The </a:t>
            </a:r>
            <a:r>
              <a:rPr lang="en-US" altLang="zh-TW" sz="2800" dirty="0">
                <a:latin typeface="Times New Roman" panose="02020603050405020304" pitchFamily="18" charset="0"/>
                <a:cs typeface="Times New Roman" panose="02020603050405020304" pitchFamily="18" charset="0"/>
              </a:rPr>
              <a:t>different values aimed to produce an extensive analysis of the system </a:t>
            </a:r>
            <a:r>
              <a:rPr lang="en-US" altLang="zh-TW" sz="2800" dirty="0" err="1">
                <a:latin typeface="Times New Roman" panose="02020603050405020304" pitchFamily="18" charset="0"/>
                <a:cs typeface="Times New Roman" panose="02020603050405020304" pitchFamily="18" charset="0"/>
              </a:rPr>
              <a:t>behaviour</a:t>
            </a:r>
            <a:r>
              <a:rPr lang="en-US" altLang="zh-TW" sz="2800" dirty="0">
                <a:latin typeface="Times New Roman" panose="02020603050405020304" pitchFamily="18" charset="0"/>
                <a:cs typeface="Times New Roman" panose="02020603050405020304" pitchFamily="18" charset="0"/>
              </a:rPr>
              <a:t> under different circumstances.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The </a:t>
            </a:r>
            <a:r>
              <a:rPr lang="en-US" altLang="zh-TW" sz="2800" dirty="0">
                <a:latin typeface="Times New Roman" panose="02020603050405020304" pitchFamily="18" charset="0"/>
                <a:cs typeface="Times New Roman" panose="02020603050405020304" pitchFamily="18" charset="0"/>
              </a:rPr>
              <a:t>test was run fifty times for each single value of the arrival rate in order to produce more precise results by taking the average of the all fifty times' outputs.</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63</a:t>
            </a:fld>
            <a:endParaRPr lang="en-US" altLang="zh-TW"/>
          </a:p>
        </p:txBody>
      </p:sp>
    </p:spTree>
    <p:extLst>
      <p:ext uri="{BB962C8B-B14F-4D97-AF65-F5344CB8AC3E}">
        <p14:creationId xmlns:p14="http://schemas.microsoft.com/office/powerpoint/2010/main" val="33003161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b="1" dirty="0">
                <a:latin typeface="Times New Roman" panose="02020603050405020304" pitchFamily="18" charset="0"/>
                <a:cs typeface="Times New Roman" panose="02020603050405020304" pitchFamily="18" charset="0"/>
              </a:rPr>
              <a:t>Analytical Model and </a:t>
            </a:r>
            <a:r>
              <a:rPr lang="en-US" altLang="zh-TW" sz="2800" b="1" dirty="0" smtClean="0">
                <a:latin typeface="Times New Roman" panose="02020603050405020304" pitchFamily="18" charset="0"/>
                <a:cs typeface="Times New Roman" panose="02020603050405020304" pitchFamily="18" charset="0"/>
              </a:rPr>
              <a:t>Analysis</a:t>
            </a:r>
          </a:p>
          <a:p>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solidFill>
                  <a:srgbClr val="FF0000"/>
                </a:solidFill>
                <a:latin typeface="Times New Roman" panose="02020603050405020304" pitchFamily="18" charset="0"/>
                <a:cs typeface="Times New Roman" panose="02020603050405020304" pitchFamily="18" charset="0"/>
              </a:rPr>
              <a:t>Queuing </a:t>
            </a:r>
            <a:r>
              <a:rPr lang="en-US" altLang="zh-TW" sz="2800" dirty="0">
                <a:solidFill>
                  <a:srgbClr val="FF0000"/>
                </a:solidFill>
                <a:latin typeface="Times New Roman" panose="02020603050405020304" pitchFamily="18" charset="0"/>
                <a:cs typeface="Times New Roman" panose="02020603050405020304" pitchFamily="18" charset="0"/>
              </a:rPr>
              <a:t>network theory </a:t>
            </a:r>
            <a:r>
              <a:rPr lang="en-US" altLang="zh-TW" sz="2800" dirty="0">
                <a:latin typeface="Times New Roman" panose="02020603050405020304" pitchFamily="18" charset="0"/>
                <a:cs typeface="Times New Roman" panose="02020603050405020304" pitchFamily="18" charset="0"/>
              </a:rPr>
              <a:t>is an approach to model systems as a network of queues where each queue represents a service center</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In order to map </a:t>
            </a:r>
            <a:r>
              <a:rPr lang="en-US" altLang="zh-TW" sz="2800" dirty="0" err="1">
                <a:latin typeface="Times New Roman" panose="02020603050405020304" pitchFamily="18" charset="0"/>
                <a:cs typeface="Times New Roman" panose="02020603050405020304" pitchFamily="18" charset="0"/>
              </a:rPr>
              <a:t>ClearWater's</a:t>
            </a:r>
            <a:r>
              <a:rPr lang="en-US" altLang="zh-TW" sz="2800" dirty="0">
                <a:latin typeface="Times New Roman" panose="02020603050405020304" pitchFamily="18" charset="0"/>
                <a:cs typeface="Times New Roman" panose="02020603050405020304" pitchFamily="18" charset="0"/>
              </a:rPr>
              <a:t> components to the queuing network, we need to identify the involved nodes in the user </a:t>
            </a:r>
            <a:r>
              <a:rPr lang="en-US" altLang="zh-TW" sz="2800" dirty="0">
                <a:solidFill>
                  <a:srgbClr val="FF0000"/>
                </a:solidFill>
                <a:latin typeface="Times New Roman" panose="02020603050405020304" pitchFamily="18" charset="0"/>
                <a:cs typeface="Times New Roman" panose="02020603050405020304" pitchFamily="18" charset="0"/>
              </a:rPr>
              <a:t>registration</a:t>
            </a:r>
            <a:r>
              <a:rPr lang="en-US" altLang="zh-TW" sz="2800" dirty="0">
                <a:latin typeface="Times New Roman" panose="02020603050405020304" pitchFamily="18" charset="0"/>
                <a:cs typeface="Times New Roman" panose="02020603050405020304" pitchFamily="18" charset="0"/>
              </a:rPr>
              <a:t> process.</a:t>
            </a:r>
          </a:p>
          <a:p>
            <a:r>
              <a:rPr lang="en-US" altLang="zh-TW" sz="2800" dirty="0">
                <a:latin typeface="Times New Roman" panose="02020603050405020304" pitchFamily="18" charset="0"/>
                <a:cs typeface="Times New Roman" panose="02020603050405020304" pitchFamily="18" charset="0"/>
              </a:rPr>
              <a:t>The registration process </a:t>
            </a:r>
            <a:r>
              <a:rPr lang="en-US" altLang="zh-TW" sz="2800" dirty="0">
                <a:solidFill>
                  <a:srgbClr val="FF0000"/>
                </a:solidFill>
                <a:latin typeface="Times New Roman" panose="02020603050405020304" pitchFamily="18" charset="0"/>
                <a:cs typeface="Times New Roman" panose="02020603050405020304" pitchFamily="18" charset="0"/>
              </a:rPr>
              <a:t>starts</a:t>
            </a:r>
            <a:r>
              <a:rPr lang="en-US" altLang="zh-TW" sz="2800" dirty="0">
                <a:latin typeface="Times New Roman" panose="02020603050405020304" pitchFamily="18" charset="0"/>
                <a:cs typeface="Times New Roman" panose="02020603050405020304" pitchFamily="18" charset="0"/>
              </a:rPr>
              <a:t> with a </a:t>
            </a:r>
            <a:r>
              <a:rPr lang="en-US" altLang="zh-TW" sz="2800" dirty="0">
                <a:solidFill>
                  <a:srgbClr val="FF0000"/>
                </a:solidFill>
                <a:latin typeface="Times New Roman" panose="02020603050405020304" pitchFamily="18" charset="0"/>
                <a:cs typeface="Times New Roman" panose="02020603050405020304" pitchFamily="18" charset="0"/>
              </a:rPr>
              <a:t>SIP register </a:t>
            </a:r>
            <a:r>
              <a:rPr lang="en-US" altLang="zh-TW" sz="2800" dirty="0">
                <a:latin typeface="Times New Roman" panose="02020603050405020304" pitchFamily="18" charset="0"/>
                <a:cs typeface="Times New Roman" panose="02020603050405020304" pitchFamily="18" charset="0"/>
              </a:rPr>
              <a:t>sent from Bono to Sprout, and </a:t>
            </a:r>
            <a:r>
              <a:rPr lang="en-US" altLang="zh-TW" sz="2800" dirty="0">
                <a:solidFill>
                  <a:srgbClr val="FF0000"/>
                </a:solidFill>
                <a:latin typeface="Times New Roman" panose="02020603050405020304" pitchFamily="18" charset="0"/>
                <a:cs typeface="Times New Roman" panose="02020603050405020304" pitchFamily="18" charset="0"/>
              </a:rPr>
              <a:t>ends</a:t>
            </a:r>
            <a:r>
              <a:rPr lang="en-US" altLang="zh-TW" sz="2800" dirty="0">
                <a:latin typeface="Times New Roman" panose="02020603050405020304" pitchFamily="18" charset="0"/>
                <a:cs typeface="Times New Roman" panose="02020603050405020304" pitchFamily="18" charset="0"/>
              </a:rPr>
              <a:t> with </a:t>
            </a:r>
            <a:r>
              <a:rPr lang="en-US" altLang="zh-TW" sz="2800" dirty="0">
                <a:solidFill>
                  <a:srgbClr val="FF0000"/>
                </a:solidFill>
                <a:latin typeface="Times New Roman" panose="02020603050405020304" pitchFamily="18" charset="0"/>
                <a:cs typeface="Times New Roman" panose="02020603050405020304" pitchFamily="18" charset="0"/>
              </a:rPr>
              <a:t>SIP 200 OK </a:t>
            </a:r>
            <a:r>
              <a:rPr lang="en-US" altLang="zh-TW" sz="2800" dirty="0">
                <a:latin typeface="Times New Roman" panose="02020603050405020304" pitchFamily="18" charset="0"/>
                <a:cs typeface="Times New Roman" panose="02020603050405020304" pitchFamily="18" charset="0"/>
              </a:rPr>
              <a:t>sent back to Bono.</a:t>
            </a: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64</a:t>
            </a:fld>
            <a:endParaRPr lang="en-US" altLang="zh-TW"/>
          </a:p>
        </p:txBody>
      </p:sp>
    </p:spTree>
    <p:extLst>
      <p:ext uri="{BB962C8B-B14F-4D97-AF65-F5344CB8AC3E}">
        <p14:creationId xmlns:p14="http://schemas.microsoft.com/office/powerpoint/2010/main" val="13185523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Before introducing the methods we considered to derive the analytical model, it is essential to introduce briefly Kendall's notation which is used to describe the queuing system. The following notation A/B/C/D refers to</a:t>
            </a:r>
            <a:r>
              <a:rPr lang="en-US" altLang="zh-TW" sz="2800" dirty="0" smtClean="0">
                <a:latin typeface="Times New Roman" panose="02020603050405020304" pitchFamily="18" charset="0"/>
                <a:cs typeface="Times New Roman" panose="02020603050405020304" pitchFamily="18" charset="0"/>
              </a:rPr>
              <a:t>:</a:t>
            </a:r>
          </a:p>
          <a:p>
            <a:pPr marL="514350" indent="-514350">
              <a:buFont typeface="+mj-lt"/>
              <a:buAutoNum type="arabicPeriod"/>
            </a:pPr>
            <a:r>
              <a:rPr lang="en-US" altLang="zh-TW" sz="2800" dirty="0">
                <a:latin typeface="Times New Roman" panose="02020603050405020304" pitchFamily="18" charset="0"/>
                <a:cs typeface="Times New Roman" panose="02020603050405020304" pitchFamily="18" charset="0"/>
              </a:rPr>
              <a:t>A: is the arrival distribution (M for Poisson, and G for general).</a:t>
            </a:r>
          </a:p>
          <a:p>
            <a:pPr marL="514350" indent="-514350">
              <a:buFont typeface="+mj-lt"/>
              <a:buAutoNum type="arabicPeriod"/>
            </a:pPr>
            <a:r>
              <a:rPr lang="en-US" altLang="zh-TW" sz="2800" dirty="0">
                <a:latin typeface="Times New Roman" panose="02020603050405020304" pitchFamily="18" charset="0"/>
                <a:cs typeface="Times New Roman" panose="02020603050405020304" pitchFamily="18" charset="0"/>
              </a:rPr>
              <a:t>B: is the service time distribution (M for negative exponential distribution, and G for general distribution).</a:t>
            </a:r>
          </a:p>
          <a:p>
            <a:pPr marL="514350" indent="-514350">
              <a:buFont typeface="+mj-lt"/>
              <a:buAutoNum type="arabicPeriod"/>
            </a:pPr>
            <a:r>
              <a:rPr lang="en-US" altLang="zh-TW" sz="2800" dirty="0">
                <a:latin typeface="Times New Roman" panose="02020603050405020304" pitchFamily="18" charset="0"/>
                <a:cs typeface="Times New Roman" panose="02020603050405020304" pitchFamily="18" charset="0"/>
              </a:rPr>
              <a:t>C: refers to the number of servers</a:t>
            </a:r>
          </a:p>
          <a:p>
            <a:pPr marL="514350" indent="-514350">
              <a:buFont typeface="+mj-lt"/>
              <a:buAutoNum type="arabicPeriod"/>
            </a:pPr>
            <a:r>
              <a:rPr lang="en-US" altLang="zh-TW" sz="2800" dirty="0">
                <a:latin typeface="Times New Roman" panose="02020603050405020304" pitchFamily="18" charset="0"/>
                <a:cs typeface="Times New Roman" panose="02020603050405020304" pitchFamily="18" charset="0"/>
              </a:rPr>
              <a:t>D: maximum number of customers in the queue.</a:t>
            </a:r>
          </a:p>
          <a:p>
            <a:endParaRPr lang="en-US" altLang="zh-TW" sz="2800" dirty="0">
              <a:latin typeface="Times New Roman" panose="02020603050405020304" pitchFamily="18" charset="0"/>
              <a:cs typeface="Times New Roman" panose="02020603050405020304" pitchFamily="18" charset="0"/>
            </a:endParaRP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65</a:t>
            </a:fld>
            <a:endParaRPr lang="en-US" altLang="zh-TW"/>
          </a:p>
        </p:txBody>
      </p:sp>
    </p:spTree>
    <p:extLst>
      <p:ext uri="{BB962C8B-B14F-4D97-AF65-F5344CB8AC3E}">
        <p14:creationId xmlns:p14="http://schemas.microsoft.com/office/powerpoint/2010/main" val="21205471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We assume that each different network service entity, involved in the IMS signaling, is modeled through an </a:t>
            </a:r>
            <a:r>
              <a:rPr lang="en-US" altLang="zh-TW" sz="2800" dirty="0">
                <a:solidFill>
                  <a:srgbClr val="FF0000"/>
                </a:solidFill>
                <a:latin typeface="Times New Roman" panose="02020603050405020304" pitchFamily="18" charset="0"/>
                <a:cs typeface="Times New Roman" panose="02020603050405020304" pitchFamily="18" charset="0"/>
              </a:rPr>
              <a:t>M/M/1 queue</a:t>
            </a:r>
            <a:r>
              <a:rPr lang="en-US" altLang="zh-TW" sz="2800" dirty="0">
                <a:latin typeface="Times New Roman" panose="02020603050405020304" pitchFamily="18" charset="0"/>
                <a:cs typeface="Times New Roman" panose="02020603050405020304" pitchFamily="18" charset="0"/>
              </a:rPr>
              <a:t>.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Therefore</a:t>
            </a:r>
            <a:r>
              <a:rPr lang="en-US" altLang="zh-TW" sz="2800" dirty="0">
                <a:latin typeface="Times New Roman" panose="02020603050405020304" pitchFamily="18" charset="0"/>
                <a:cs typeface="Times New Roman" panose="02020603050405020304" pitchFamily="18" charset="0"/>
              </a:rPr>
              <a:t>, the </a:t>
            </a:r>
            <a:r>
              <a:rPr lang="en-US" altLang="zh-TW" sz="2800" dirty="0">
                <a:solidFill>
                  <a:srgbClr val="FF0000"/>
                </a:solidFill>
                <a:latin typeface="Times New Roman" panose="02020603050405020304" pitchFamily="18" charset="0"/>
                <a:cs typeface="Times New Roman" panose="02020603050405020304" pitchFamily="18" charset="0"/>
              </a:rPr>
              <a:t>resulting network</a:t>
            </a:r>
            <a:r>
              <a:rPr lang="en-US" altLang="zh-TW" sz="2800" dirty="0">
                <a:latin typeface="Times New Roman" panose="02020603050405020304" pitchFamily="18" charset="0"/>
                <a:cs typeface="Times New Roman" panose="02020603050405020304" pitchFamily="18" charset="0"/>
              </a:rPr>
              <a:t> is a </a:t>
            </a:r>
            <a:r>
              <a:rPr lang="en-US" altLang="zh-TW" sz="2800" dirty="0">
                <a:solidFill>
                  <a:srgbClr val="FF0000"/>
                </a:solidFill>
                <a:latin typeface="Times New Roman" panose="02020603050405020304" pitchFamily="18" charset="0"/>
                <a:cs typeface="Times New Roman" panose="02020603050405020304" pitchFamily="18" charset="0"/>
              </a:rPr>
              <a:t>queuing network of M/M/1 tandem queues</a:t>
            </a:r>
            <a:r>
              <a:rPr lang="en-US" altLang="zh-TW" sz="2800" dirty="0">
                <a:latin typeface="Times New Roman" panose="02020603050405020304" pitchFamily="18" charset="0"/>
                <a:cs typeface="Times New Roman" panose="02020603050405020304" pitchFamily="18" charset="0"/>
              </a:rPr>
              <a:t>, and in case </a:t>
            </a:r>
            <a:r>
              <a:rPr lang="en-US" altLang="zh-TW" sz="2800" dirty="0">
                <a:solidFill>
                  <a:srgbClr val="FF0000"/>
                </a:solidFill>
                <a:latin typeface="Times New Roman" panose="02020603050405020304" pitchFamily="18" charset="0"/>
                <a:cs typeface="Times New Roman" panose="02020603050405020304" pitchFamily="18" charset="0"/>
              </a:rPr>
              <a:t>the input process is Poisson</a:t>
            </a:r>
            <a:r>
              <a:rPr lang="en-US" altLang="zh-TW" sz="2800" dirty="0">
                <a:latin typeface="Times New Roman" panose="02020603050405020304" pitchFamily="18" charset="0"/>
                <a:cs typeface="Times New Roman" panose="02020603050405020304" pitchFamily="18" charset="0"/>
              </a:rPr>
              <a:t>, the departure process is also Poisson and independent of the input process [Zuk13</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As a result, the </a:t>
            </a:r>
            <a:r>
              <a:rPr lang="en-US" altLang="zh-TW" sz="2800" dirty="0">
                <a:solidFill>
                  <a:srgbClr val="FF0000"/>
                </a:solidFill>
                <a:latin typeface="Times New Roman" panose="02020603050405020304" pitchFamily="18" charset="0"/>
                <a:cs typeface="Times New Roman" panose="02020603050405020304" pitchFamily="18" charset="0"/>
              </a:rPr>
              <a:t>total average waiting time or delay</a:t>
            </a:r>
            <a:r>
              <a:rPr lang="en-US" altLang="zh-TW" sz="2800" dirty="0">
                <a:latin typeface="Times New Roman" panose="02020603050405020304" pitchFamily="18" charset="0"/>
                <a:cs typeface="Times New Roman" panose="02020603050405020304" pitchFamily="18" charset="0"/>
              </a:rPr>
              <a:t> in the queuing network, consisting of queues in tandem, is </a:t>
            </a:r>
            <a:r>
              <a:rPr lang="en-US" altLang="zh-TW" sz="2800" dirty="0">
                <a:solidFill>
                  <a:srgbClr val="FF0000"/>
                </a:solidFill>
                <a:latin typeface="Times New Roman" panose="02020603050405020304" pitchFamily="18" charset="0"/>
                <a:cs typeface="Times New Roman" panose="02020603050405020304" pitchFamily="18" charset="0"/>
              </a:rPr>
              <a:t>the sum of the expected waiting times at each queue</a:t>
            </a:r>
            <a:r>
              <a:rPr lang="en-US" altLang="zh-TW" sz="2800" dirty="0">
                <a:latin typeface="Times New Roman" panose="02020603050405020304" pitchFamily="18" charset="0"/>
                <a:cs typeface="Times New Roman" panose="02020603050405020304" pitchFamily="18" charset="0"/>
              </a:rPr>
              <a:t>.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However</a:t>
            </a:r>
            <a:r>
              <a:rPr lang="en-US" altLang="zh-TW" sz="2800" dirty="0">
                <a:latin typeface="Times New Roman" panose="02020603050405020304" pitchFamily="18" charset="0"/>
                <a:cs typeface="Times New Roman" panose="02020603050405020304" pitchFamily="18" charset="0"/>
              </a:rPr>
              <a:t>, we assume a different approach on validating the suitability of the assumed model.</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66</a:t>
            </a:fld>
            <a:endParaRPr lang="en-US" altLang="zh-TW"/>
          </a:p>
        </p:txBody>
      </p:sp>
    </p:spTree>
    <p:extLst>
      <p:ext uri="{BB962C8B-B14F-4D97-AF65-F5344CB8AC3E}">
        <p14:creationId xmlns:p14="http://schemas.microsoft.com/office/powerpoint/2010/main" val="41963017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First, during the experimental measurement, we specified the </a:t>
            </a:r>
            <a:r>
              <a:rPr lang="en-US" altLang="zh-TW" sz="2800" dirty="0">
                <a:solidFill>
                  <a:srgbClr val="FF0000"/>
                </a:solidFill>
                <a:latin typeface="Times New Roman" panose="02020603050405020304" pitchFamily="18" charset="0"/>
                <a:cs typeface="Times New Roman" panose="02020603050405020304" pitchFamily="18" charset="0"/>
              </a:rPr>
              <a:t>arrival process distribution </a:t>
            </a:r>
            <a:r>
              <a:rPr lang="en-US" altLang="zh-TW" sz="2800" dirty="0">
                <a:latin typeface="Times New Roman" panose="02020603050405020304" pitchFamily="18" charset="0"/>
                <a:cs typeface="Times New Roman" panose="02020603050405020304" pitchFamily="18" charset="0"/>
              </a:rPr>
              <a:t>to follow a </a:t>
            </a:r>
            <a:r>
              <a:rPr lang="en-US" altLang="zh-TW" sz="2800" dirty="0">
                <a:solidFill>
                  <a:srgbClr val="FF0000"/>
                </a:solidFill>
                <a:latin typeface="Times New Roman" panose="02020603050405020304" pitchFamily="18" charset="0"/>
                <a:cs typeface="Times New Roman" panose="02020603050405020304" pitchFamily="18" charset="0"/>
              </a:rPr>
              <a:t>Poisson process </a:t>
            </a:r>
            <a:r>
              <a:rPr lang="en-US" altLang="zh-TW" sz="2800" dirty="0">
                <a:latin typeface="Times New Roman" panose="02020603050405020304" pitchFamily="18" charset="0"/>
                <a:cs typeface="Times New Roman" panose="02020603050405020304" pitchFamily="18" charset="0"/>
              </a:rPr>
              <a:t>with exponential inter-arrival times of the user's Registration requests.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This </a:t>
            </a:r>
            <a:r>
              <a:rPr lang="en-US" altLang="zh-TW" sz="2800" dirty="0">
                <a:latin typeface="Times New Roman" panose="02020603050405020304" pitchFamily="18" charset="0"/>
                <a:cs typeface="Times New Roman" panose="02020603050405020304" pitchFamily="18" charset="0"/>
              </a:rPr>
              <a:t>was achieved by </a:t>
            </a:r>
            <a:r>
              <a:rPr lang="en-US" altLang="zh-TW" sz="2800" dirty="0">
                <a:solidFill>
                  <a:srgbClr val="FF0000"/>
                </a:solidFill>
                <a:latin typeface="Times New Roman" panose="02020603050405020304" pitchFamily="18" charset="0"/>
                <a:cs typeface="Times New Roman" panose="02020603050405020304" pitchFamily="18" charset="0"/>
              </a:rPr>
              <a:t>setting a 'pause' process between each Registration request</a:t>
            </a:r>
            <a:r>
              <a:rPr lang="en-US" altLang="zh-TW" sz="2800" dirty="0">
                <a:latin typeface="Times New Roman" panose="02020603050405020304" pitchFamily="18" charset="0"/>
                <a:cs typeface="Times New Roman" panose="02020603050405020304" pitchFamily="18" charset="0"/>
              </a:rPr>
              <a:t> in the XML </a:t>
            </a:r>
            <a:r>
              <a:rPr lang="en-US" altLang="zh-TW" sz="2800" dirty="0" err="1">
                <a:latin typeface="Times New Roman" panose="02020603050405020304" pitchFamily="18" charset="0"/>
                <a:cs typeface="Times New Roman" panose="02020603050405020304" pitchFamily="18" charset="0"/>
              </a:rPr>
              <a:t>SIPp</a:t>
            </a:r>
            <a:r>
              <a:rPr lang="en-US" altLang="zh-TW" sz="2800" dirty="0">
                <a:latin typeface="Times New Roman" panose="02020603050405020304" pitchFamily="18" charset="0"/>
                <a:cs typeface="Times New Roman" panose="02020603050405020304" pitchFamily="18" charset="0"/>
              </a:rPr>
              <a:t> scenario. Through the GNU Scientific Library (GSL) package, we were able to </a:t>
            </a:r>
            <a:r>
              <a:rPr lang="en-US" altLang="zh-TW" sz="2800" dirty="0">
                <a:solidFill>
                  <a:srgbClr val="FF0000"/>
                </a:solidFill>
                <a:latin typeface="Times New Roman" panose="02020603050405020304" pitchFamily="18" charset="0"/>
                <a:cs typeface="Times New Roman" panose="02020603050405020304" pitchFamily="18" charset="0"/>
              </a:rPr>
              <a:t>set a specific distribution for the </a:t>
            </a:r>
            <a:r>
              <a:rPr lang="en-US" altLang="zh-TW" sz="2800" dirty="0" err="1" smtClean="0">
                <a:solidFill>
                  <a:srgbClr val="FF0000"/>
                </a:solidFill>
                <a:latin typeface="Times New Roman" panose="02020603050405020304" pitchFamily="18" charset="0"/>
                <a:cs typeface="Times New Roman" panose="02020603050405020304" pitchFamily="18" charset="0"/>
              </a:rPr>
              <a:t>interarrival</a:t>
            </a:r>
            <a:r>
              <a:rPr lang="en-US" altLang="zh-TW" sz="2800" dirty="0" smtClean="0">
                <a:solidFill>
                  <a:srgbClr val="FF0000"/>
                </a:solidFill>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times</a:t>
            </a:r>
            <a:r>
              <a:rPr lang="en-US" altLang="zh-TW" sz="2800" dirty="0">
                <a:latin typeface="Times New Roman" panose="02020603050405020304" pitchFamily="18" charset="0"/>
                <a:cs typeface="Times New Roman" panose="02020603050405020304" pitchFamily="18" charset="0"/>
              </a:rPr>
              <a:t>.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For </a:t>
            </a:r>
            <a:r>
              <a:rPr lang="en-US" altLang="zh-TW" sz="2800" dirty="0">
                <a:latin typeface="Times New Roman" panose="02020603050405020304" pitchFamily="18" charset="0"/>
                <a:cs typeface="Times New Roman" panose="02020603050405020304" pitchFamily="18" charset="0"/>
              </a:rPr>
              <a:t>each measurement, the 'pause' follows an exponential distribution with a </a:t>
            </a:r>
            <a:r>
              <a:rPr lang="en-US" altLang="zh-TW" sz="2800" dirty="0">
                <a:solidFill>
                  <a:srgbClr val="FF0000"/>
                </a:solidFill>
                <a:latin typeface="Times New Roman" panose="02020603050405020304" pitchFamily="18" charset="0"/>
                <a:cs typeface="Times New Roman" panose="02020603050405020304" pitchFamily="18" charset="0"/>
              </a:rPr>
              <a:t>mean value </a:t>
            </a:r>
            <a:r>
              <a:rPr lang="en-US" altLang="zh-TW" sz="2800" dirty="0">
                <a:latin typeface="Times New Roman" panose="02020603050405020304" pitchFamily="18" charset="0"/>
                <a:cs typeface="Times New Roman" panose="02020603050405020304" pitchFamily="18" charset="0"/>
              </a:rPr>
              <a:t>equal to </a:t>
            </a:r>
            <a:r>
              <a:rPr lang="en-US" altLang="zh-TW" sz="2800" dirty="0">
                <a:solidFill>
                  <a:srgbClr val="FF0000"/>
                </a:solidFill>
                <a:latin typeface="Times New Roman" panose="02020603050405020304" pitchFamily="18" charset="0"/>
                <a:cs typeface="Times New Roman" panose="02020603050405020304" pitchFamily="18" charset="0"/>
              </a:rPr>
              <a:t>the specific arrival rates under </a:t>
            </a:r>
            <a:r>
              <a:rPr lang="en-US" altLang="zh-TW" sz="2800" dirty="0" smtClean="0">
                <a:solidFill>
                  <a:srgbClr val="FF0000"/>
                </a:solidFill>
                <a:latin typeface="Times New Roman" panose="02020603050405020304" pitchFamily="18" charset="0"/>
                <a:cs typeface="Times New Roman" panose="02020603050405020304" pitchFamily="18" charset="0"/>
              </a:rPr>
              <a:t>consideration</a:t>
            </a:r>
            <a:r>
              <a:rPr lang="en-US" altLang="zh-TW" sz="2800" dirty="0" smtClean="0">
                <a:latin typeface="Times New Roman" panose="02020603050405020304" pitchFamily="18" charset="0"/>
                <a:cs typeface="Times New Roman" panose="02020603050405020304" pitchFamily="18" charset="0"/>
              </a:rPr>
              <a:t>.</a:t>
            </a:r>
          </a:p>
          <a:p>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67</a:t>
            </a:fld>
            <a:endParaRPr lang="en-US" altLang="zh-TW"/>
          </a:p>
        </p:txBody>
      </p:sp>
    </p:spTree>
    <p:extLst>
      <p:ext uri="{BB962C8B-B14F-4D97-AF65-F5344CB8AC3E}">
        <p14:creationId xmlns:p14="http://schemas.microsoft.com/office/powerpoint/2010/main" val="1515920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Secondly, we assume that the service process of each queue may have either negative </a:t>
            </a:r>
            <a:r>
              <a:rPr lang="en-US" altLang="zh-TW" sz="2800" dirty="0">
                <a:solidFill>
                  <a:srgbClr val="FF0000"/>
                </a:solidFill>
                <a:latin typeface="Times New Roman" panose="02020603050405020304" pitchFamily="18" charset="0"/>
                <a:cs typeface="Times New Roman" panose="02020603050405020304" pitchFamily="18" charset="0"/>
              </a:rPr>
              <a:t>exponential</a:t>
            </a:r>
            <a:r>
              <a:rPr lang="en-US" altLang="zh-TW" sz="2800" dirty="0">
                <a:latin typeface="Times New Roman" panose="02020603050405020304" pitchFamily="18" charset="0"/>
                <a:cs typeface="Times New Roman" panose="02020603050405020304" pitchFamily="18" charset="0"/>
              </a:rPr>
              <a:t> distribution or a </a:t>
            </a:r>
            <a:r>
              <a:rPr lang="en-US" altLang="zh-TW" sz="2800" dirty="0">
                <a:solidFill>
                  <a:srgbClr val="FF0000"/>
                </a:solidFill>
                <a:latin typeface="Times New Roman" panose="02020603050405020304" pitchFamily="18" charset="0"/>
                <a:cs typeface="Times New Roman" panose="02020603050405020304" pitchFamily="18" charset="0"/>
              </a:rPr>
              <a:t>general</a:t>
            </a:r>
            <a:r>
              <a:rPr lang="en-US" altLang="zh-TW" sz="2800" dirty="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distribution.</a:t>
            </a:r>
          </a:p>
          <a:p>
            <a:r>
              <a:rPr lang="en-US" altLang="zh-TW" sz="2800" dirty="0" smtClean="0">
                <a:latin typeface="Times New Roman" panose="02020603050405020304" pitchFamily="18" charset="0"/>
                <a:cs typeface="Times New Roman" panose="02020603050405020304" pitchFamily="18" charset="0"/>
              </a:rPr>
              <a:t>Therefore </a:t>
            </a:r>
            <a:r>
              <a:rPr lang="en-US" altLang="zh-TW" sz="2800" dirty="0">
                <a:latin typeface="Times New Roman" panose="02020603050405020304" pitchFamily="18" charset="0"/>
                <a:cs typeface="Times New Roman" panose="02020603050405020304" pitchFamily="18" charset="0"/>
              </a:rPr>
              <a:t>we consider two methods to derive the analytical model: M/M/1 and M/G/1.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For </a:t>
            </a:r>
            <a:r>
              <a:rPr lang="en-US" altLang="zh-TW" sz="2800" dirty="0">
                <a:latin typeface="Times New Roman" panose="02020603050405020304" pitchFamily="18" charset="0"/>
                <a:cs typeface="Times New Roman" panose="02020603050405020304" pitchFamily="18" charset="0"/>
              </a:rPr>
              <a:t>both approaches, it is required to identify the service time since the actual </a:t>
            </a:r>
            <a:r>
              <a:rPr lang="en-US" altLang="zh-TW" sz="2800" dirty="0">
                <a:solidFill>
                  <a:srgbClr val="FF0000"/>
                </a:solidFill>
                <a:latin typeface="Times New Roman" panose="02020603050405020304" pitchFamily="18" charset="0"/>
                <a:cs typeface="Times New Roman" panose="02020603050405020304" pitchFamily="18" charset="0"/>
              </a:rPr>
              <a:t>service time </a:t>
            </a:r>
            <a:r>
              <a:rPr lang="en-US" altLang="zh-TW" sz="2800" dirty="0">
                <a:latin typeface="Times New Roman" panose="02020603050405020304" pitchFamily="18" charset="0"/>
                <a:cs typeface="Times New Roman" panose="02020603050405020304" pitchFamily="18" charset="0"/>
              </a:rPr>
              <a:t>for each of Bono, Sprout, and Homestead is </a:t>
            </a:r>
            <a:r>
              <a:rPr lang="en-US" altLang="zh-TW" sz="2800" dirty="0" smtClean="0">
                <a:solidFill>
                  <a:srgbClr val="FF0000"/>
                </a:solidFill>
                <a:latin typeface="Times New Roman" panose="02020603050405020304" pitchFamily="18" charset="0"/>
                <a:cs typeface="Times New Roman" panose="02020603050405020304" pitchFamily="18" charset="0"/>
              </a:rPr>
              <a:t>unknown</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smtClean="0">
                <a:latin typeface="Times New Roman" panose="02020603050405020304" pitchFamily="18" charset="0"/>
                <a:cs typeface="Times New Roman" panose="02020603050405020304" pitchFamily="18" charset="0"/>
              </a:rPr>
              <a:t>In </a:t>
            </a:r>
            <a:r>
              <a:rPr lang="en-US" altLang="zh-TW" sz="2800" dirty="0">
                <a:latin typeface="Times New Roman" panose="02020603050405020304" pitchFamily="18" charset="0"/>
                <a:cs typeface="Times New Roman" panose="02020603050405020304" pitchFamily="18" charset="0"/>
              </a:rPr>
              <a:t>order to estimate the service time of each node, one packet was sent to ensure that </a:t>
            </a:r>
            <a:r>
              <a:rPr lang="en-US" altLang="zh-TW" sz="2800" dirty="0">
                <a:solidFill>
                  <a:srgbClr val="FF0000"/>
                </a:solidFill>
                <a:latin typeface="Times New Roman" panose="02020603050405020304" pitchFamily="18" charset="0"/>
                <a:cs typeface="Times New Roman" panose="02020603050405020304" pitchFamily="18" charset="0"/>
              </a:rPr>
              <a:t>the node is empty </a:t>
            </a:r>
            <a:r>
              <a:rPr lang="en-US" altLang="zh-TW" sz="2800" dirty="0" smtClean="0">
                <a:latin typeface="Times New Roman" panose="02020603050405020304" pitchFamily="18" charset="0"/>
                <a:cs typeface="Times New Roman" panose="02020603050405020304" pitchFamily="18" charset="0"/>
              </a:rPr>
              <a:t>and </a:t>
            </a:r>
            <a:r>
              <a:rPr lang="en-US" altLang="zh-TW" sz="2800" dirty="0" smtClean="0">
                <a:solidFill>
                  <a:srgbClr val="FF0000"/>
                </a:solidFill>
                <a:latin typeface="Times New Roman" panose="02020603050405020304" pitchFamily="18" charset="0"/>
                <a:cs typeface="Times New Roman" panose="02020603050405020304" pitchFamily="18" charset="0"/>
              </a:rPr>
              <a:t>the packet will be processed instantly </a:t>
            </a:r>
            <a:r>
              <a:rPr lang="en-US" altLang="zh-TW" sz="2800" dirty="0" smtClean="0">
                <a:latin typeface="Times New Roman" panose="02020603050405020304" pitchFamily="18" charset="0"/>
                <a:cs typeface="Times New Roman" panose="02020603050405020304" pitchFamily="18" charset="0"/>
              </a:rPr>
              <a:t>upon reaching the node. </a:t>
            </a:r>
          </a:p>
          <a:p>
            <a:r>
              <a:rPr lang="en-US" altLang="zh-TW" sz="2800" dirty="0" smtClean="0">
                <a:latin typeface="Times New Roman" panose="02020603050405020304" pitchFamily="18" charset="0"/>
                <a:cs typeface="Times New Roman" panose="02020603050405020304" pitchFamily="18" charset="0"/>
              </a:rPr>
              <a:t>The </a:t>
            </a:r>
            <a:r>
              <a:rPr lang="en-US" altLang="zh-TW" sz="2800" dirty="0">
                <a:latin typeface="Times New Roman" panose="02020603050405020304" pitchFamily="18" charset="0"/>
                <a:cs typeface="Times New Roman" panose="02020603050405020304" pitchFamily="18" charset="0"/>
              </a:rPr>
              <a:t>entire </a:t>
            </a:r>
            <a:r>
              <a:rPr lang="en-US" altLang="zh-TW" sz="2800" dirty="0" smtClean="0">
                <a:latin typeface="Times New Roman" panose="02020603050405020304" pitchFamily="18" charset="0"/>
                <a:cs typeface="Times New Roman" panose="02020603050405020304" pitchFamily="18" charset="0"/>
              </a:rPr>
              <a:t>process </a:t>
            </a:r>
            <a:r>
              <a:rPr lang="en-US" altLang="zh-TW" sz="2800" dirty="0">
                <a:latin typeface="Times New Roman" panose="02020603050405020304" pitchFamily="18" charset="0"/>
                <a:cs typeface="Times New Roman" panose="02020603050405020304" pitchFamily="18" charset="0"/>
              </a:rPr>
              <a:t>was captured and analyzed by a network analyzer tool.</a:t>
            </a:r>
          </a:p>
          <a:p>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68</a:t>
            </a:fld>
            <a:endParaRPr lang="en-US" altLang="zh-TW"/>
          </a:p>
        </p:txBody>
      </p:sp>
    </p:spTree>
    <p:extLst>
      <p:ext uri="{BB962C8B-B14F-4D97-AF65-F5344CB8AC3E}">
        <p14:creationId xmlns:p14="http://schemas.microsoft.com/office/powerpoint/2010/main" val="42045542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69</a:t>
            </a:fld>
            <a:endParaRPr lang="en-US" altLang="zh-TW"/>
          </a:p>
        </p:txBody>
      </p:sp>
      <p:pic>
        <p:nvPicPr>
          <p:cNvPr id="7" name="內容版面配置區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12262" y="1986492"/>
            <a:ext cx="8964276" cy="3801005"/>
          </a:xfrm>
        </p:spPr>
      </p:pic>
    </p:spTree>
    <p:extLst>
      <p:ext uri="{BB962C8B-B14F-4D97-AF65-F5344CB8AC3E}">
        <p14:creationId xmlns:p14="http://schemas.microsoft.com/office/powerpoint/2010/main" val="4134961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22354" y="1668945"/>
            <a:ext cx="4834246" cy="4865569"/>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a:t>
            </a:fld>
            <a:endParaRPr lang="en-US" altLang="zh-TW"/>
          </a:p>
        </p:txBody>
      </p:sp>
    </p:spTree>
    <p:extLst>
      <p:ext uri="{BB962C8B-B14F-4D97-AF65-F5344CB8AC3E}">
        <p14:creationId xmlns:p14="http://schemas.microsoft.com/office/powerpoint/2010/main" val="8146036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In total, we have seven different service times as shown in Figure 3.4.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The service time </a:t>
            </a:r>
            <a:r>
              <a:rPr lang="en-US" altLang="zh-TW" sz="2800" dirty="0">
                <a:latin typeface="Times New Roman" panose="02020603050405020304" pitchFamily="18" charset="0"/>
                <a:cs typeface="Times New Roman" panose="02020603050405020304" pitchFamily="18" charset="0"/>
              </a:rPr>
              <a:t>is the time needed for </a:t>
            </a:r>
            <a:r>
              <a:rPr lang="en-US" altLang="zh-TW" sz="2800" dirty="0">
                <a:solidFill>
                  <a:srgbClr val="FF0000"/>
                </a:solidFill>
                <a:latin typeface="Times New Roman" panose="02020603050405020304" pitchFamily="18" charset="0"/>
                <a:cs typeface="Times New Roman" panose="02020603050405020304" pitchFamily="18" charset="0"/>
              </a:rPr>
              <a:t>a certain node to process </a:t>
            </a:r>
            <a:r>
              <a:rPr lang="en-US" altLang="zh-TW" sz="2800" dirty="0">
                <a:latin typeface="Times New Roman" panose="02020603050405020304" pitchFamily="18" charset="0"/>
                <a:cs typeface="Times New Roman" panose="02020603050405020304" pitchFamily="18" charset="0"/>
              </a:rPr>
              <a:t>and </a:t>
            </a:r>
            <a:r>
              <a:rPr lang="en-US" altLang="zh-TW" sz="2800" dirty="0">
                <a:solidFill>
                  <a:srgbClr val="FF0000"/>
                </a:solidFill>
                <a:latin typeface="Times New Roman" panose="02020603050405020304" pitchFamily="18" charset="0"/>
                <a:cs typeface="Times New Roman" panose="02020603050405020304" pitchFamily="18" charset="0"/>
              </a:rPr>
              <a:t>send the data out to </a:t>
            </a:r>
            <a:r>
              <a:rPr lang="en-US" altLang="zh-TW" sz="2800" dirty="0" smtClean="0">
                <a:solidFill>
                  <a:srgbClr val="FF0000"/>
                </a:solidFill>
                <a:latin typeface="Times New Roman" panose="02020603050405020304" pitchFamily="18" charset="0"/>
                <a:cs typeface="Times New Roman" panose="02020603050405020304" pitchFamily="18" charset="0"/>
              </a:rPr>
              <a:t>the next </a:t>
            </a:r>
            <a:r>
              <a:rPr lang="en-US" altLang="zh-TW" sz="2800" dirty="0">
                <a:solidFill>
                  <a:srgbClr val="FF0000"/>
                </a:solidFill>
                <a:latin typeface="Times New Roman" panose="02020603050405020304" pitchFamily="18" charset="0"/>
                <a:cs typeface="Times New Roman" panose="02020603050405020304" pitchFamily="18" charset="0"/>
              </a:rPr>
              <a:t>node</a:t>
            </a:r>
            <a:r>
              <a:rPr lang="en-US" altLang="zh-TW" sz="2800" dirty="0">
                <a:latin typeface="Times New Roman" panose="02020603050405020304" pitchFamily="18" charset="0"/>
                <a:cs typeface="Times New Roman" panose="02020603050405020304" pitchFamily="18" charset="0"/>
              </a:rPr>
              <a:t>.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As </a:t>
            </a:r>
            <a:r>
              <a:rPr lang="en-US" altLang="zh-TW" sz="2800" dirty="0">
                <a:latin typeface="Times New Roman" panose="02020603050405020304" pitchFamily="18" charset="0"/>
                <a:cs typeface="Times New Roman" panose="02020603050405020304" pitchFamily="18" charset="0"/>
              </a:rPr>
              <a:t>stated above, those service times values were captured using Wireshark network analyzer.</a:t>
            </a:r>
            <a:br>
              <a:rPr lang="en-US" altLang="zh-TW" sz="2800" dirty="0">
                <a:latin typeface="Times New Roman" panose="02020603050405020304" pitchFamily="18" charset="0"/>
                <a:cs typeface="Times New Roman" panose="02020603050405020304" pitchFamily="18" charset="0"/>
              </a:rPr>
            </a:b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70</a:t>
            </a:fld>
            <a:endParaRPr lang="en-US" altLang="zh-TW"/>
          </a:p>
        </p:txBody>
      </p:sp>
    </p:spTree>
    <p:extLst>
      <p:ext uri="{BB962C8B-B14F-4D97-AF65-F5344CB8AC3E}">
        <p14:creationId xmlns:p14="http://schemas.microsoft.com/office/powerpoint/2010/main" val="37416661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for sake of simplicity, we chose to </a:t>
            </a:r>
            <a:r>
              <a:rPr lang="en-US" altLang="zh-TW" sz="2800" dirty="0" err="1">
                <a:latin typeface="Times New Roman" panose="02020603050405020304" pitchFamily="18" charset="0"/>
                <a:cs typeface="Times New Roman" panose="02020603050405020304" pitchFamily="18" charset="0"/>
              </a:rPr>
              <a:t>analyse</a:t>
            </a:r>
            <a:r>
              <a:rPr lang="en-US" altLang="zh-TW" sz="2800" dirty="0">
                <a:latin typeface="Times New Roman" panose="02020603050405020304" pitchFamily="18" charset="0"/>
                <a:cs typeface="Times New Roman" panose="02020603050405020304" pitchFamily="18" charset="0"/>
              </a:rPr>
              <a:t> and validate the analytical model for the case when Sprout has one processing core and two GB of RAM for each of Docker container and VM.</a:t>
            </a:r>
          </a:p>
          <a:p>
            <a:r>
              <a:rPr lang="en-US" altLang="zh-TW" sz="2800" dirty="0">
                <a:latin typeface="Times New Roman" panose="02020603050405020304" pitchFamily="18" charset="0"/>
                <a:cs typeface="Times New Roman" panose="02020603050405020304" pitchFamily="18" charset="0"/>
              </a:rPr>
              <a:t>Tables 3.6 and 3.7 show the numerical values for the average service times of Docker containers and VMs. </a:t>
            </a:r>
          </a:p>
          <a:p>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71</a:t>
            </a:fld>
            <a:endParaRPr lang="en-US" altLang="zh-TW"/>
          </a:p>
        </p:txBody>
      </p:sp>
    </p:spTree>
    <p:extLst>
      <p:ext uri="{BB962C8B-B14F-4D97-AF65-F5344CB8AC3E}">
        <p14:creationId xmlns:p14="http://schemas.microsoft.com/office/powerpoint/2010/main" val="254242661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295" y="2442576"/>
            <a:ext cx="5838105" cy="3511480"/>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72</a:t>
            </a:fld>
            <a:endParaRPr lang="en-US" altLang="zh-TW"/>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4400" y="2458186"/>
            <a:ext cx="5808185" cy="3495870"/>
          </a:xfrm>
          <a:prstGeom prst="rect">
            <a:avLst/>
          </a:prstGeom>
        </p:spPr>
      </p:pic>
    </p:spTree>
    <p:extLst>
      <p:ext uri="{BB962C8B-B14F-4D97-AF65-F5344CB8AC3E}">
        <p14:creationId xmlns:p14="http://schemas.microsoft.com/office/powerpoint/2010/main" val="28961303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b="1" dirty="0">
                <a:latin typeface="Times New Roman" panose="02020603050405020304" pitchFamily="18" charset="0"/>
                <a:cs typeface="Times New Roman" panose="02020603050405020304" pitchFamily="18" charset="0"/>
              </a:rPr>
              <a:t>M/M/1</a:t>
            </a:r>
          </a:p>
          <a:p>
            <a:r>
              <a:rPr lang="en-US" altLang="zh-TW" sz="2800" dirty="0">
                <a:latin typeface="Times New Roman" panose="02020603050405020304" pitchFamily="18" charset="0"/>
                <a:cs typeface="Times New Roman" panose="02020603050405020304" pitchFamily="18" charset="0"/>
              </a:rPr>
              <a:t>Consider an IMS based network with K identical servers with no loss due to </a:t>
            </a:r>
            <a:r>
              <a:rPr lang="en-US" altLang="zh-TW" sz="2800" dirty="0" smtClean="0">
                <a:latin typeface="Times New Roman" panose="02020603050405020304" pitchFamily="18" charset="0"/>
                <a:cs typeface="Times New Roman" panose="02020603050405020304" pitchFamily="18" charset="0"/>
              </a:rPr>
              <a:t>buffer overflows</a:t>
            </a:r>
            <a:r>
              <a:rPr lang="en-US" altLang="zh-TW" sz="2800" dirty="0">
                <a:latin typeface="Times New Roman" panose="02020603050405020304" pitchFamily="18" charset="0"/>
                <a:cs typeface="Times New Roman" panose="02020603050405020304" pitchFamily="18" charset="0"/>
              </a:rPr>
              <a:t>. By applying M/M/1, it was assumed that:</a:t>
            </a:r>
          </a:p>
          <a:p>
            <a:pPr marL="514350" indent="-514350">
              <a:buFont typeface="+mj-lt"/>
              <a:buAutoNum type="arabicPeriod"/>
            </a:pPr>
            <a:r>
              <a:rPr lang="en-US" altLang="zh-TW" sz="2800" dirty="0">
                <a:latin typeface="Times New Roman" panose="02020603050405020304" pitchFamily="18" charset="0"/>
                <a:cs typeface="Times New Roman" panose="02020603050405020304" pitchFamily="18" charset="0"/>
              </a:rPr>
              <a:t>Each node has an </a:t>
            </a:r>
            <a:r>
              <a:rPr lang="en-US" altLang="zh-TW" sz="2800" dirty="0">
                <a:solidFill>
                  <a:srgbClr val="FF0000"/>
                </a:solidFill>
                <a:latin typeface="Times New Roman" panose="02020603050405020304" pitchFamily="18" charset="0"/>
                <a:cs typeface="Times New Roman" panose="02020603050405020304" pitchFamily="18" charset="0"/>
              </a:rPr>
              <a:t>infinite capacity</a:t>
            </a:r>
            <a:r>
              <a:rPr lang="en-US" altLang="zh-TW" sz="2800" dirty="0">
                <a:latin typeface="Times New Roman" panose="02020603050405020304" pitchFamily="18" charset="0"/>
                <a:cs typeface="Times New Roman" panose="02020603050405020304" pitchFamily="18" charset="0"/>
              </a:rPr>
              <a:t> </a:t>
            </a:r>
          </a:p>
          <a:p>
            <a:pPr marL="514350" indent="-514350">
              <a:buFont typeface="+mj-lt"/>
              <a:buAutoNum type="arabicPeriod"/>
            </a:pPr>
            <a:r>
              <a:rPr lang="en-US" altLang="zh-TW" sz="2800" dirty="0">
                <a:latin typeface="Times New Roman" panose="02020603050405020304" pitchFamily="18" charset="0"/>
                <a:cs typeface="Times New Roman" panose="02020603050405020304" pitchFamily="18" charset="0"/>
              </a:rPr>
              <a:t>Arrival process from outside is a discrete time process which follows a </a:t>
            </a:r>
            <a:r>
              <a:rPr lang="en-US" altLang="zh-TW" sz="2800" dirty="0" smtClean="0">
                <a:solidFill>
                  <a:srgbClr val="FF0000"/>
                </a:solidFill>
                <a:latin typeface="Times New Roman" panose="02020603050405020304" pitchFamily="18" charset="0"/>
                <a:cs typeface="Times New Roman" panose="02020603050405020304" pitchFamily="18" charset="0"/>
              </a:rPr>
              <a:t>Poisson distribution </a:t>
            </a:r>
            <a:r>
              <a:rPr lang="en-US" altLang="zh-TW" sz="2800" dirty="0">
                <a:latin typeface="Times New Roman" panose="02020603050405020304" pitchFamily="18" charset="0"/>
                <a:cs typeface="Times New Roman" panose="02020603050405020304" pitchFamily="18" charset="0"/>
              </a:rPr>
              <a:t>with arrival intensity λ.</a:t>
            </a:r>
          </a:p>
          <a:p>
            <a:pPr marL="514350" indent="-514350">
              <a:buFont typeface="+mj-lt"/>
              <a:buAutoNum type="arabicPeriod"/>
            </a:pPr>
            <a:r>
              <a:rPr lang="en-US" altLang="zh-TW" sz="2800" dirty="0">
                <a:latin typeface="Times New Roman" panose="02020603050405020304" pitchFamily="18" charset="0"/>
                <a:cs typeface="Times New Roman" panose="02020603050405020304" pitchFamily="18" charset="0"/>
              </a:rPr>
              <a:t>The service time is a </a:t>
            </a:r>
            <a:r>
              <a:rPr lang="en-US" altLang="zh-TW" sz="2800" dirty="0">
                <a:solidFill>
                  <a:srgbClr val="FF0000"/>
                </a:solidFill>
                <a:latin typeface="Times New Roman" panose="02020603050405020304" pitchFamily="18" charset="0"/>
                <a:cs typeface="Times New Roman" panose="02020603050405020304" pitchFamily="18" charset="0"/>
              </a:rPr>
              <a:t>negative exponential distribution</a:t>
            </a:r>
            <a:r>
              <a:rPr lang="en-US" altLang="zh-TW" sz="2800" dirty="0">
                <a:latin typeface="Times New Roman" panose="02020603050405020304" pitchFamily="18" charset="0"/>
                <a:cs typeface="Times New Roman" panose="02020603050405020304" pitchFamily="18" charset="0"/>
              </a:rPr>
              <a:t> with parameter µ. </a:t>
            </a:r>
            <a:br>
              <a:rPr lang="en-US" altLang="zh-TW" sz="2800" dirty="0">
                <a:latin typeface="Times New Roman" panose="02020603050405020304" pitchFamily="18" charset="0"/>
                <a:cs typeface="Times New Roman" panose="02020603050405020304" pitchFamily="18" charset="0"/>
              </a:rPr>
            </a:br>
            <a:r>
              <a:rPr lang="en-US" altLang="zh-TW" sz="2800" dirty="0">
                <a:latin typeface="Times New Roman" panose="02020603050405020304" pitchFamily="18" charset="0"/>
                <a:cs typeface="Times New Roman" panose="02020603050405020304" pitchFamily="18" charset="0"/>
              </a:rPr>
              <a:t/>
            </a:r>
            <a:br>
              <a:rPr lang="en-US" altLang="zh-TW" sz="2800" dirty="0">
                <a:latin typeface="Times New Roman" panose="02020603050405020304" pitchFamily="18" charset="0"/>
                <a:cs typeface="Times New Roman" panose="02020603050405020304" pitchFamily="18" charset="0"/>
              </a:rPr>
            </a:b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73</a:t>
            </a:fld>
            <a:endParaRPr lang="en-US" altLang="zh-TW"/>
          </a:p>
        </p:txBody>
      </p:sp>
    </p:spTree>
    <p:extLst>
      <p:ext uri="{BB962C8B-B14F-4D97-AF65-F5344CB8AC3E}">
        <p14:creationId xmlns:p14="http://schemas.microsoft.com/office/powerpoint/2010/main" val="304954627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All messages related to the registration process have to traverse through the queues shown in Figure 3.4 sequentially</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smtClean="0">
                <a:latin typeface="Times New Roman" panose="02020603050405020304" pitchFamily="18" charset="0"/>
                <a:cs typeface="Times New Roman" panose="02020603050405020304" pitchFamily="18" charset="0"/>
              </a:rPr>
              <a:t>In </a:t>
            </a:r>
            <a:r>
              <a:rPr lang="en-US" altLang="zh-TW" sz="2800" dirty="0">
                <a:latin typeface="Times New Roman" panose="02020603050405020304" pitchFamily="18" charset="0"/>
                <a:cs typeface="Times New Roman" panose="02020603050405020304" pitchFamily="18" charset="0"/>
              </a:rPr>
              <a:t>particular, the </a:t>
            </a:r>
            <a:r>
              <a:rPr lang="en-US" altLang="zh-TW" sz="2800" dirty="0">
                <a:solidFill>
                  <a:srgbClr val="FF0000"/>
                </a:solidFill>
                <a:latin typeface="Times New Roman" panose="02020603050405020304" pitchFamily="18" charset="0"/>
                <a:cs typeface="Times New Roman" panose="02020603050405020304" pitchFamily="18" charset="0"/>
              </a:rPr>
              <a:t>Burke's theorem </a:t>
            </a:r>
            <a:r>
              <a:rPr lang="en-US" altLang="zh-TW" sz="2800" dirty="0">
                <a:latin typeface="Times New Roman" panose="02020603050405020304" pitchFamily="18" charset="0"/>
                <a:cs typeface="Times New Roman" panose="02020603050405020304" pitchFamily="18" charset="0"/>
              </a:rPr>
              <a:t>states that in an M/M/1 system where the </a:t>
            </a:r>
            <a:r>
              <a:rPr lang="en-US" altLang="zh-TW" sz="2800" dirty="0">
                <a:solidFill>
                  <a:srgbClr val="FF0000"/>
                </a:solidFill>
                <a:latin typeface="Times New Roman" panose="02020603050405020304" pitchFamily="18" charset="0"/>
                <a:cs typeface="Times New Roman" panose="02020603050405020304" pitchFamily="18" charset="0"/>
              </a:rPr>
              <a:t>arrival process </a:t>
            </a:r>
            <a:r>
              <a:rPr lang="en-US" altLang="zh-TW" sz="2800" dirty="0">
                <a:latin typeface="Times New Roman" panose="02020603050405020304" pitchFamily="18" charset="0"/>
                <a:cs typeface="Times New Roman" panose="02020603050405020304" pitchFamily="18" charset="0"/>
              </a:rPr>
              <a:t>is </a:t>
            </a:r>
            <a:r>
              <a:rPr lang="en-US" altLang="zh-TW" sz="2800" dirty="0">
                <a:solidFill>
                  <a:srgbClr val="FF0000"/>
                </a:solidFill>
                <a:latin typeface="Times New Roman" panose="02020603050405020304" pitchFamily="18" charset="0"/>
                <a:cs typeface="Times New Roman" panose="02020603050405020304" pitchFamily="18" charset="0"/>
              </a:rPr>
              <a:t>Poisson</a:t>
            </a:r>
            <a:r>
              <a:rPr lang="en-US" altLang="zh-TW" sz="2800" dirty="0">
                <a:latin typeface="Times New Roman" panose="02020603050405020304" pitchFamily="18" charset="0"/>
                <a:cs typeface="Times New Roman" panose="02020603050405020304" pitchFamily="18" charset="0"/>
              </a:rPr>
              <a:t> with arrival rate , </a:t>
            </a:r>
            <a:r>
              <a:rPr lang="en-US" altLang="zh-TW" sz="2800" dirty="0">
                <a:solidFill>
                  <a:srgbClr val="FF0000"/>
                </a:solidFill>
                <a:latin typeface="Times New Roman" panose="02020603050405020304" pitchFamily="18" charset="0"/>
                <a:cs typeface="Times New Roman" panose="02020603050405020304" pitchFamily="18" charset="0"/>
              </a:rPr>
              <a:t>at equilibrium</a:t>
            </a:r>
            <a:r>
              <a:rPr lang="en-US" altLang="zh-TW" sz="2800" dirty="0">
                <a:latin typeface="Times New Roman" panose="02020603050405020304" pitchFamily="18" charset="0"/>
                <a:cs typeface="Times New Roman" panose="02020603050405020304" pitchFamily="18" charset="0"/>
              </a:rPr>
              <a:t>, the </a:t>
            </a:r>
            <a:r>
              <a:rPr lang="en-US" altLang="zh-TW" sz="2800" dirty="0">
                <a:solidFill>
                  <a:srgbClr val="FF0000"/>
                </a:solidFill>
                <a:latin typeface="Times New Roman" panose="02020603050405020304" pitchFamily="18" charset="0"/>
                <a:cs typeface="Times New Roman" panose="02020603050405020304" pitchFamily="18" charset="0"/>
              </a:rPr>
              <a:t>departure process </a:t>
            </a:r>
            <a:r>
              <a:rPr lang="en-US" altLang="zh-TW" sz="2800" dirty="0">
                <a:latin typeface="Times New Roman" panose="02020603050405020304" pitchFamily="18" charset="0"/>
                <a:cs typeface="Times New Roman" panose="02020603050405020304" pitchFamily="18" charset="0"/>
              </a:rPr>
              <a:t>is </a:t>
            </a:r>
            <a:r>
              <a:rPr lang="en-US" altLang="zh-TW" sz="2800" dirty="0">
                <a:solidFill>
                  <a:srgbClr val="FF0000"/>
                </a:solidFill>
                <a:latin typeface="Times New Roman" panose="02020603050405020304" pitchFamily="18" charset="0"/>
                <a:cs typeface="Times New Roman" panose="02020603050405020304" pitchFamily="18" charset="0"/>
              </a:rPr>
              <a:t>still Poisson </a:t>
            </a:r>
            <a:r>
              <a:rPr lang="en-US" altLang="zh-TW" sz="2800" dirty="0">
                <a:latin typeface="Times New Roman" panose="02020603050405020304" pitchFamily="18" charset="0"/>
                <a:cs typeface="Times New Roman" panose="02020603050405020304" pitchFamily="18" charset="0"/>
              </a:rPr>
              <a:t>with the same parameter.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Therefore</a:t>
            </a:r>
            <a:r>
              <a:rPr lang="en-US" altLang="zh-TW" sz="2800" dirty="0">
                <a:latin typeface="Times New Roman" panose="02020603050405020304" pitchFamily="18" charset="0"/>
                <a:cs typeface="Times New Roman" panose="02020603050405020304" pitchFamily="18" charset="0"/>
              </a:rPr>
              <a:t>, the arrival process of the second queue will still be a Poisson process with arrival rate equal to and so on for the rest of queues in the tandem network.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The </a:t>
            </a:r>
            <a:r>
              <a:rPr lang="en-US" altLang="zh-TW" sz="2800" dirty="0">
                <a:solidFill>
                  <a:srgbClr val="FF0000"/>
                </a:solidFill>
                <a:latin typeface="Times New Roman" panose="02020603050405020304" pitchFamily="18" charset="0"/>
                <a:cs typeface="Times New Roman" panose="02020603050405020304" pitchFamily="18" charset="0"/>
              </a:rPr>
              <a:t>overall registration time </a:t>
            </a:r>
            <a:r>
              <a:rPr lang="en-US" altLang="zh-TW" sz="2800" dirty="0">
                <a:latin typeface="Times New Roman" panose="02020603050405020304" pitchFamily="18" charset="0"/>
                <a:cs typeface="Times New Roman" panose="02020603050405020304" pitchFamily="18" charset="0"/>
              </a:rPr>
              <a:t>is the sum of </a:t>
            </a:r>
            <a:r>
              <a:rPr lang="en-US" altLang="zh-TW" sz="2800" dirty="0">
                <a:solidFill>
                  <a:srgbClr val="FF0000"/>
                </a:solidFill>
                <a:latin typeface="Times New Roman" panose="02020603050405020304" pitchFamily="18" charset="0"/>
                <a:cs typeface="Times New Roman" panose="02020603050405020304" pitchFamily="18" charset="0"/>
              </a:rPr>
              <a:t>the response time for the all </a:t>
            </a:r>
            <a:r>
              <a:rPr lang="en-US" altLang="zh-TW" sz="2800" dirty="0" smtClean="0">
                <a:solidFill>
                  <a:srgbClr val="FF0000"/>
                </a:solidFill>
                <a:latin typeface="Times New Roman" panose="02020603050405020304" pitchFamily="18" charset="0"/>
                <a:cs typeface="Times New Roman" panose="02020603050405020304" pitchFamily="18" charset="0"/>
              </a:rPr>
              <a:t>queues</a:t>
            </a:r>
            <a:r>
              <a:rPr lang="en-US" altLang="zh-TW" sz="2800" dirty="0" smtClean="0">
                <a:latin typeface="Times New Roman" panose="02020603050405020304" pitchFamily="18" charset="0"/>
                <a:cs typeface="Times New Roman" panose="02020603050405020304" pitchFamily="18" charset="0"/>
              </a:rPr>
              <a:t>.</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74</a:t>
            </a:fld>
            <a:endParaRPr lang="en-US" altLang="zh-TW"/>
          </a:p>
        </p:txBody>
      </p:sp>
    </p:spTree>
    <p:extLst>
      <p:ext uri="{BB962C8B-B14F-4D97-AF65-F5344CB8AC3E}">
        <p14:creationId xmlns:p14="http://schemas.microsoft.com/office/powerpoint/2010/main" val="403537924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First, we calculated the traffic intensity for each queue by applying the following formula</a:t>
                </a:r>
                <a:r>
                  <a:rPr lang="en-US" altLang="zh-TW" sz="2800" dirty="0" smtClean="0">
                    <a:latin typeface="Times New Roman" panose="02020603050405020304" pitchFamily="18" charset="0"/>
                    <a:cs typeface="Times New Roman" panose="02020603050405020304" pitchFamily="18" charset="0"/>
                  </a:rPr>
                  <a:t>:</a:t>
                </a:r>
                <a:endParaRPr lang="en-US" altLang="zh-TW" dirty="0"/>
              </a:p>
              <a:p>
                <a:pPr marL="0" indent="0">
                  <a:buNone/>
                </a:pPr>
                <a14:m>
                  <m:oMathPara xmlns:m="http://schemas.openxmlformats.org/officeDocument/2006/math">
                    <m:oMathParaPr>
                      <m:jc m:val="centerGroup"/>
                    </m:oMathParaPr>
                    <m:oMath xmlns:m="http://schemas.openxmlformats.org/officeDocument/2006/math">
                      <m:r>
                        <m:rPr>
                          <m:nor/>
                        </m:rPr>
                        <a:rPr lang="el-GR" altLang="zh-TW" i="1" dirty="0"/>
                        <m:t>ρ</m:t>
                      </m:r>
                      <m:r>
                        <m:rPr>
                          <m:nor/>
                        </m:rPr>
                        <a:rPr lang="el-GR" altLang="zh-TW" i="1" dirty="0"/>
                        <m:t> </m:t>
                      </m:r>
                      <m:r>
                        <m:rPr>
                          <m:nor/>
                        </m:rPr>
                        <a:rPr lang="el-GR" altLang="zh-TW" dirty="0"/>
                        <m:t>=</m:t>
                      </m:r>
                      <m:f>
                        <m:fPr>
                          <m:ctrlPr>
                            <a:rPr lang="el-GR" altLang="zh-TW" i="1" dirty="0" smtClean="0">
                              <a:latin typeface="Cambria Math" panose="02040503050406030204" pitchFamily="18" charset="0"/>
                            </a:rPr>
                          </m:ctrlPr>
                        </m:fPr>
                        <m:num>
                          <m:r>
                            <a:rPr lang="el-GR" altLang="zh-TW" i="1" dirty="0">
                              <a:latin typeface="Cambria Math" panose="02040503050406030204" pitchFamily="18" charset="0"/>
                            </a:rPr>
                            <m:t>𝜆</m:t>
                          </m:r>
                        </m:num>
                        <m:den>
                          <m:r>
                            <a:rPr lang="el-GR" altLang="zh-TW" i="1" dirty="0">
                              <a:latin typeface="Cambria Math" panose="02040503050406030204" pitchFamily="18" charset="0"/>
                            </a:rPr>
                            <m:t>µ</m:t>
                          </m:r>
                        </m:den>
                      </m:f>
                      <m:r>
                        <m:rPr>
                          <m:nor/>
                        </m:rPr>
                        <a:rPr lang="en-US" altLang="zh-TW" b="0" i="1" dirty="0" smtClean="0">
                          <a:latin typeface="Cambria Math" panose="02040503050406030204" pitchFamily="18" charset="0"/>
                        </a:rPr>
                        <m:t> </m:t>
                      </m:r>
                      <m:r>
                        <m:rPr>
                          <m:nor/>
                        </m:rPr>
                        <a:rPr lang="en-US" altLang="zh-TW" i="1" dirty="0"/>
                        <m:t>,</m:t>
                      </m:r>
                      <m:r>
                        <m:rPr>
                          <m:nor/>
                        </m:rPr>
                        <a:rPr lang="el-GR" altLang="zh-TW" i="1" dirty="0"/>
                        <m:t>ρ</m:t>
                      </m:r>
                      <m:r>
                        <m:rPr>
                          <m:nor/>
                        </m:rPr>
                        <a:rPr lang="el-GR" altLang="zh-TW" i="1" dirty="0"/>
                        <m:t> &lt; </m:t>
                      </m:r>
                      <m:r>
                        <m:rPr>
                          <m:nor/>
                        </m:rPr>
                        <a:rPr lang="el-GR" altLang="zh-TW" dirty="0"/>
                        <m:t>1</m:t>
                      </m:r>
                    </m:oMath>
                  </m:oMathPara>
                </a14:m>
                <a:endParaRPr lang="en-US" altLang="zh-TW" i="1" dirty="0" smtClean="0"/>
              </a:p>
              <a:p>
                <a:r>
                  <a:rPr lang="en-US" altLang="zh-TW" sz="2800" dirty="0">
                    <a:latin typeface="Times New Roman" panose="02020603050405020304" pitchFamily="18" charset="0"/>
                    <a:cs typeface="Times New Roman" panose="02020603050405020304" pitchFamily="18" charset="0"/>
                  </a:rPr>
                  <a:t>As stated above, the queue is considered to be </a:t>
                </a:r>
                <a:r>
                  <a:rPr lang="en-US" altLang="zh-TW" sz="2800" dirty="0">
                    <a:solidFill>
                      <a:srgbClr val="FF0000"/>
                    </a:solidFill>
                    <a:latin typeface="Times New Roman" panose="02020603050405020304" pitchFamily="18" charset="0"/>
                    <a:cs typeface="Times New Roman" panose="02020603050405020304" pitchFamily="18" charset="0"/>
                  </a:rPr>
                  <a:t>stable</a:t>
                </a:r>
                <a:r>
                  <a:rPr lang="en-US" altLang="zh-TW" sz="2800" dirty="0">
                    <a:latin typeface="Times New Roman" panose="02020603050405020304" pitchFamily="18" charset="0"/>
                    <a:cs typeface="Times New Roman" panose="02020603050405020304" pitchFamily="18" charset="0"/>
                  </a:rPr>
                  <a:t> and the </a:t>
                </a:r>
                <a:r>
                  <a:rPr lang="en-US" altLang="zh-TW" sz="2800" dirty="0">
                    <a:solidFill>
                      <a:srgbClr val="FF0000"/>
                    </a:solidFill>
                    <a:latin typeface="Times New Roman" panose="02020603050405020304" pitchFamily="18" charset="0"/>
                    <a:cs typeface="Times New Roman" panose="02020603050405020304" pitchFamily="18" charset="0"/>
                  </a:rPr>
                  <a:t>later formulas applicable </a:t>
                </a:r>
                <a:r>
                  <a:rPr lang="en-US" altLang="zh-TW" sz="2800" dirty="0">
                    <a:latin typeface="Times New Roman" panose="02020603050405020304" pitchFamily="18" charset="0"/>
                    <a:cs typeface="Times New Roman" panose="02020603050405020304" pitchFamily="18" charset="0"/>
                  </a:rPr>
                  <a:t>if </a:t>
                </a:r>
                <a:r>
                  <a:rPr lang="en-US" altLang="zh-TW" sz="2800" dirty="0">
                    <a:solidFill>
                      <a:srgbClr val="FF0000"/>
                    </a:solidFill>
                    <a:latin typeface="Times New Roman" panose="02020603050405020304" pitchFamily="18" charset="0"/>
                    <a:cs typeface="Times New Roman" panose="02020603050405020304" pitchFamily="18" charset="0"/>
                  </a:rPr>
                  <a:t>ρ &lt; 1</a:t>
                </a:r>
                <a:r>
                  <a:rPr lang="en-US" altLang="zh-TW" sz="2800" dirty="0">
                    <a:latin typeface="Times New Roman" panose="02020603050405020304" pitchFamily="18" charset="0"/>
                    <a:cs typeface="Times New Roman" panose="02020603050405020304" pitchFamily="18" charset="0"/>
                  </a:rPr>
                  <a:t>. In other words, the arrival rate must not be greater than the service rate</a:t>
                </a:r>
                <a:r>
                  <a:rPr lang="en-US" altLang="zh-TW" sz="2800" dirty="0" smtClean="0">
                    <a:latin typeface="Times New Roman" panose="02020603050405020304" pitchFamily="18" charset="0"/>
                    <a:cs typeface="Times New Roman" panose="02020603050405020304" pitchFamily="18" charset="0"/>
                  </a:rPr>
                  <a:t>.</a:t>
                </a:r>
                <a:r>
                  <a:rPr lang="el-GR" altLang="zh-TW" sz="2800" dirty="0">
                    <a:latin typeface="Times New Roman" panose="02020603050405020304" pitchFamily="18" charset="0"/>
                    <a:cs typeface="Times New Roman" panose="02020603050405020304" pitchFamily="18" charset="0"/>
                  </a:rPr>
                  <a:t/>
                </a:r>
                <a:br>
                  <a:rPr lang="el-GR" altLang="zh-TW" sz="2800" dirty="0">
                    <a:latin typeface="Times New Roman" panose="02020603050405020304" pitchFamily="18" charset="0"/>
                    <a:cs typeface="Times New Roman" panose="02020603050405020304" pitchFamily="18" charset="0"/>
                  </a:rPr>
                </a:br>
                <a:endParaRPr lang="zh-TW" altLang="en-US" sz="2800" dirty="0">
                  <a:latin typeface="Times New Roman" panose="02020603050405020304" pitchFamily="18" charset="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44" t="-148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75</a:t>
            </a:fld>
            <a:endParaRPr lang="en-US" altLang="zh-TW"/>
          </a:p>
        </p:txBody>
      </p:sp>
    </p:spTree>
    <p:extLst>
      <p:ext uri="{BB962C8B-B14F-4D97-AF65-F5344CB8AC3E}">
        <p14:creationId xmlns:p14="http://schemas.microsoft.com/office/powerpoint/2010/main" val="18381194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800" dirty="0" smtClean="0">
                    <a:latin typeface="Times New Roman" panose="02020603050405020304" pitchFamily="18" charset="0"/>
                    <a:cs typeface="Times New Roman" panose="02020603050405020304" pitchFamily="18" charset="0"/>
                  </a:rPr>
                  <a:t>For an M/M/1 queue, the Sojourn time (response time) is given by the following formula:</a:t>
                </a:r>
              </a:p>
              <a:p>
                <a:pPr marL="0" indent="0">
                  <a:buNone/>
                </a:pPr>
                <a14:m>
                  <m:oMathPara xmlns:m="http://schemas.openxmlformats.org/officeDocument/2006/math">
                    <m:oMathParaPr>
                      <m:jc m:val="centerGroup"/>
                    </m:oMathParaPr>
                    <m:oMath xmlns:m="http://schemas.openxmlformats.org/officeDocument/2006/math">
                      <m:limLow>
                        <m:limLowPr>
                          <m:ctrlPr>
                            <a:rPr lang="en-US" altLang="zh-TW" sz="2800" i="1">
                              <a:latin typeface="Cambria Math" panose="02040503050406030204" pitchFamily="18" charset="0"/>
                              <a:cs typeface="Times New Roman" panose="02020603050405020304" pitchFamily="18" charset="0"/>
                            </a:rPr>
                          </m:ctrlPr>
                        </m:limLowPr>
                        <m:e>
                          <m:groupChr>
                            <m:groupChrPr>
                              <m:chr m:val="⏟"/>
                              <m:ctrlPr>
                                <a:rPr lang="en-US" altLang="zh-TW" sz="2800" i="1">
                                  <a:latin typeface="Cambria Math" panose="02040503050406030204" pitchFamily="18" charset="0"/>
                                  <a:cs typeface="Times New Roman" panose="02020603050405020304" pitchFamily="18" charset="0"/>
                                </a:rPr>
                              </m:ctrlPr>
                            </m:groupChrPr>
                            <m:e>
                              <m:r>
                                <a:rPr lang="en-US" altLang="zh-TW" sz="2800">
                                  <a:latin typeface="Cambria Math" panose="02040503050406030204" pitchFamily="18" charset="0"/>
                                  <a:cs typeface="Times New Roman" panose="02020603050405020304" pitchFamily="18" charset="0"/>
                                </a:rPr>
                                <m:t>𝐸</m:t>
                              </m:r>
                              <m:d>
                                <m:dPr>
                                  <m:begChr m:val="["/>
                                  <m:endChr m:val="]"/>
                                  <m:ctrlPr>
                                    <a:rPr lang="en-US" altLang="zh-TW" sz="2800" i="1">
                                      <a:latin typeface="Cambria Math" panose="02040503050406030204" pitchFamily="18" charset="0"/>
                                      <a:cs typeface="Times New Roman" panose="02020603050405020304" pitchFamily="18" charset="0"/>
                                    </a:rPr>
                                  </m:ctrlPr>
                                </m:dPr>
                                <m:e>
                                  <m:r>
                                    <a:rPr lang="en-US" altLang="zh-TW" sz="2800">
                                      <a:latin typeface="Cambria Math" panose="02040503050406030204" pitchFamily="18" charset="0"/>
                                      <a:cs typeface="Times New Roman" panose="02020603050405020304" pitchFamily="18" charset="0"/>
                                    </a:rPr>
                                    <m:t>𝑆</m:t>
                                  </m:r>
                                </m:e>
                              </m:d>
                            </m:e>
                          </m:groupChr>
                        </m:e>
                        <m:lim>
                          <m:r>
                            <m:rPr>
                              <m:nor/>
                            </m:rPr>
                            <a:rPr lang="en-US" altLang="zh-TW" sz="2800">
                              <a:latin typeface="Times New Roman" panose="02020603050405020304" pitchFamily="18" charset="0"/>
                              <a:cs typeface="Times New Roman" panose="02020603050405020304" pitchFamily="18" charset="0"/>
                            </a:rPr>
                            <m:t>Sojourn</m:t>
                          </m:r>
                          <m:r>
                            <m:rPr>
                              <m:nor/>
                            </m:rPr>
                            <a:rPr lang="en-US" altLang="zh-TW" sz="2800">
                              <a:latin typeface="Times New Roman" panose="02020603050405020304" pitchFamily="18" charset="0"/>
                              <a:cs typeface="Times New Roman" panose="02020603050405020304" pitchFamily="18" charset="0"/>
                            </a:rPr>
                            <m:t> </m:t>
                          </m:r>
                          <m:r>
                            <m:rPr>
                              <m:nor/>
                            </m:rPr>
                            <a:rPr lang="en-US" altLang="zh-TW" sz="2800">
                              <a:latin typeface="Times New Roman" panose="02020603050405020304" pitchFamily="18" charset="0"/>
                              <a:cs typeface="Times New Roman" panose="02020603050405020304" pitchFamily="18" charset="0"/>
                            </a:rPr>
                            <m:t>time</m:t>
                          </m:r>
                        </m:lim>
                      </m:limLow>
                      <m:r>
                        <a:rPr lang="en-US" altLang="zh-TW" sz="2800">
                          <a:latin typeface="Cambria Math" panose="02040503050406030204" pitchFamily="18" charset="0"/>
                          <a:cs typeface="Times New Roman" panose="02020603050405020304" pitchFamily="18" charset="0"/>
                        </a:rPr>
                        <m:t>=</m:t>
                      </m:r>
                      <m:limLow>
                        <m:limLowPr>
                          <m:ctrlPr>
                            <a:rPr lang="en-US" altLang="zh-TW" sz="2800" i="1">
                              <a:latin typeface="Cambria Math" panose="02040503050406030204" pitchFamily="18" charset="0"/>
                              <a:cs typeface="Times New Roman" panose="02020603050405020304" pitchFamily="18" charset="0"/>
                            </a:rPr>
                          </m:ctrlPr>
                        </m:limLowPr>
                        <m:e>
                          <m:groupChr>
                            <m:groupChrPr>
                              <m:chr m:val="⏟"/>
                              <m:ctrlPr>
                                <a:rPr lang="en-US" altLang="zh-TW" sz="2800" i="1">
                                  <a:latin typeface="Cambria Math" panose="02040503050406030204" pitchFamily="18" charset="0"/>
                                  <a:cs typeface="Times New Roman" panose="02020603050405020304" pitchFamily="18" charset="0"/>
                                </a:rPr>
                              </m:ctrlPr>
                            </m:groupChrPr>
                            <m:e>
                              <m:r>
                                <a:rPr lang="en-US" altLang="zh-TW" sz="2800">
                                  <a:latin typeface="Cambria Math" panose="02040503050406030204" pitchFamily="18" charset="0"/>
                                  <a:cs typeface="Times New Roman" panose="02020603050405020304" pitchFamily="18" charset="0"/>
                                </a:rPr>
                                <m:t>𝐸</m:t>
                              </m:r>
                              <m:d>
                                <m:dPr>
                                  <m:begChr m:val="["/>
                                  <m:endChr m:val="]"/>
                                  <m:ctrlPr>
                                    <a:rPr lang="en-US" altLang="zh-TW" sz="2800" i="1">
                                      <a:latin typeface="Cambria Math" panose="02040503050406030204" pitchFamily="18" charset="0"/>
                                      <a:cs typeface="Times New Roman" panose="02020603050405020304" pitchFamily="18" charset="0"/>
                                    </a:rPr>
                                  </m:ctrlPr>
                                </m:dPr>
                                <m:e>
                                  <m:r>
                                    <a:rPr lang="en-US" altLang="zh-TW" sz="2800">
                                      <a:latin typeface="Cambria Math" panose="02040503050406030204" pitchFamily="18" charset="0"/>
                                      <a:cs typeface="Times New Roman" panose="02020603050405020304" pitchFamily="18" charset="0"/>
                                    </a:rPr>
                                    <m:t>𝑊</m:t>
                                  </m:r>
                                </m:e>
                              </m:d>
                            </m:e>
                          </m:groupChr>
                        </m:e>
                        <m:lim>
                          <m:r>
                            <m:rPr>
                              <m:nor/>
                            </m:rPr>
                            <a:rPr lang="en-US" altLang="zh-TW" sz="2800">
                              <a:latin typeface="Times New Roman" panose="02020603050405020304" pitchFamily="18" charset="0"/>
                              <a:cs typeface="Times New Roman" panose="02020603050405020304" pitchFamily="18" charset="0"/>
                            </a:rPr>
                            <m:t>Waiting</m:t>
                          </m:r>
                          <m:r>
                            <m:rPr>
                              <m:nor/>
                            </m:rPr>
                            <a:rPr lang="en-US" altLang="zh-TW" sz="2800">
                              <a:latin typeface="Times New Roman" panose="02020603050405020304" pitchFamily="18" charset="0"/>
                              <a:cs typeface="Times New Roman" panose="02020603050405020304" pitchFamily="18" charset="0"/>
                            </a:rPr>
                            <m:t> </m:t>
                          </m:r>
                          <m:r>
                            <m:rPr>
                              <m:nor/>
                            </m:rPr>
                            <a:rPr lang="en-US" altLang="zh-TW" sz="2800">
                              <a:latin typeface="Times New Roman" panose="02020603050405020304" pitchFamily="18" charset="0"/>
                              <a:cs typeface="Times New Roman" panose="02020603050405020304" pitchFamily="18" charset="0"/>
                            </a:rPr>
                            <m:t>time</m:t>
                          </m:r>
                        </m:lim>
                      </m:limLow>
                      <m:r>
                        <a:rPr lang="en-US" altLang="zh-TW" sz="2800">
                          <a:latin typeface="Cambria Math" panose="02040503050406030204" pitchFamily="18" charset="0"/>
                          <a:cs typeface="Times New Roman" panose="02020603050405020304" pitchFamily="18" charset="0"/>
                        </a:rPr>
                        <m:t>+</m:t>
                      </m:r>
                      <m:limLow>
                        <m:limLowPr>
                          <m:ctrlPr>
                            <a:rPr lang="en-US" altLang="zh-TW" sz="2800" i="1">
                              <a:latin typeface="Cambria Math" panose="02040503050406030204" pitchFamily="18" charset="0"/>
                              <a:cs typeface="Times New Roman" panose="02020603050405020304" pitchFamily="18" charset="0"/>
                            </a:rPr>
                          </m:ctrlPr>
                        </m:limLowPr>
                        <m:e>
                          <m:groupChr>
                            <m:groupChrPr>
                              <m:chr m:val="⏟"/>
                              <m:ctrlPr>
                                <a:rPr lang="en-US" altLang="zh-TW" sz="2800" i="1">
                                  <a:latin typeface="Cambria Math" panose="02040503050406030204" pitchFamily="18" charset="0"/>
                                  <a:cs typeface="Times New Roman" panose="02020603050405020304" pitchFamily="18" charset="0"/>
                                </a:rPr>
                              </m:ctrlPr>
                            </m:groupChrPr>
                            <m:e>
                              <m:r>
                                <m:rPr>
                                  <m:sty m:val="p"/>
                                </m:rPr>
                                <a:rPr lang="en-US" altLang="zh-TW" sz="2800">
                                  <a:latin typeface="Cambria Math" panose="02040503050406030204" pitchFamily="18" charset="0"/>
                                  <a:cs typeface="Times New Roman" panose="02020603050405020304" pitchFamily="18" charset="0"/>
                                </a:rPr>
                                <m:t>E</m:t>
                              </m:r>
                              <m:r>
                                <a:rPr lang="en-US" altLang="zh-TW" sz="2800">
                                  <a:latin typeface="Cambria Math" panose="02040503050406030204" pitchFamily="18" charset="0"/>
                                  <a:cs typeface="Times New Roman" panose="02020603050405020304" pitchFamily="18" charset="0"/>
                                </a:rPr>
                                <m:t>[</m:t>
                              </m:r>
                              <m:r>
                                <m:rPr>
                                  <m:sty m:val="p"/>
                                </m:rPr>
                                <a:rPr lang="en-US" altLang="zh-TW" sz="2800">
                                  <a:latin typeface="Cambria Math" panose="02040503050406030204" pitchFamily="18" charset="0"/>
                                  <a:cs typeface="Times New Roman" panose="02020603050405020304" pitchFamily="18" charset="0"/>
                                </a:rPr>
                                <m:t>X</m:t>
                              </m:r>
                              <m:r>
                                <a:rPr lang="en-US" altLang="zh-TW" sz="2800" b="0" i="0" smtClean="0">
                                  <a:latin typeface="Cambria Math" panose="02040503050406030204" pitchFamily="18" charset="0"/>
                                  <a:cs typeface="Times New Roman" panose="02020603050405020304" pitchFamily="18" charset="0"/>
                                </a:rPr>
                                <m:t>]</m:t>
                              </m:r>
                            </m:e>
                          </m:groupChr>
                        </m:e>
                        <m:lim>
                          <m:r>
                            <m:rPr>
                              <m:nor/>
                            </m:rPr>
                            <a:rPr lang="en-US" altLang="zh-TW" sz="2800">
                              <a:latin typeface="Times New Roman" panose="02020603050405020304" pitchFamily="18" charset="0"/>
                              <a:cs typeface="Times New Roman" panose="02020603050405020304" pitchFamily="18" charset="0"/>
                            </a:rPr>
                            <m:t>Service</m:t>
                          </m:r>
                          <m:r>
                            <m:rPr>
                              <m:nor/>
                            </m:rPr>
                            <a:rPr lang="en-US" altLang="zh-TW" sz="2800">
                              <a:latin typeface="Times New Roman" panose="02020603050405020304" pitchFamily="18" charset="0"/>
                              <a:cs typeface="Times New Roman" panose="02020603050405020304" pitchFamily="18" charset="0"/>
                            </a:rPr>
                            <m:t> </m:t>
                          </m:r>
                          <m:r>
                            <m:rPr>
                              <m:nor/>
                            </m:rPr>
                            <a:rPr lang="en-US" altLang="zh-TW" sz="2800">
                              <a:latin typeface="Times New Roman" panose="02020603050405020304" pitchFamily="18" charset="0"/>
                              <a:cs typeface="Times New Roman" panose="02020603050405020304" pitchFamily="18" charset="0"/>
                            </a:rPr>
                            <m:t>time</m:t>
                          </m:r>
                          <m:r>
                            <m:rPr>
                              <m:nor/>
                            </m:rPr>
                            <a:rPr lang="en-US" altLang="zh-TW" sz="2800">
                              <a:latin typeface="Times New Roman" panose="02020603050405020304" pitchFamily="18" charset="0"/>
                              <a:cs typeface="Times New Roman" panose="02020603050405020304" pitchFamily="18" charset="0"/>
                            </a:rPr>
                            <m:t>  </m:t>
                          </m:r>
                        </m:lim>
                      </m:limLow>
                      <m:r>
                        <a:rPr lang="en-US" altLang="zh-TW" sz="2800">
                          <a:latin typeface="Cambria Math" panose="02040503050406030204" pitchFamily="18" charset="0"/>
                          <a:cs typeface="Times New Roman" panose="02020603050405020304" pitchFamily="18" charset="0"/>
                        </a:rPr>
                        <m:t>=</m:t>
                      </m:r>
                      <m:f>
                        <m:fPr>
                          <m:ctrlPr>
                            <a:rPr lang="en-US" altLang="zh-TW" sz="2800" i="1">
                              <a:latin typeface="Cambria Math" panose="02040503050406030204" pitchFamily="18" charset="0"/>
                              <a:cs typeface="Times New Roman" panose="02020603050405020304" pitchFamily="18" charset="0"/>
                            </a:rPr>
                          </m:ctrlPr>
                        </m:fPr>
                        <m:num>
                          <m:r>
                            <a:rPr lang="en-US" altLang="zh-TW" sz="2800">
                              <a:latin typeface="Cambria Math" panose="02040503050406030204" pitchFamily="18" charset="0"/>
                              <a:cs typeface="Times New Roman" panose="02020603050405020304" pitchFamily="18" charset="0"/>
                            </a:rPr>
                            <m:t>1</m:t>
                          </m:r>
                        </m:num>
                        <m:den>
                          <m:r>
                            <m:rPr>
                              <m:nor/>
                            </m:rPr>
                            <a:rPr lang="el-GR" altLang="zh-TW" sz="2800">
                              <a:latin typeface="Times New Roman" panose="02020603050405020304" pitchFamily="18" charset="0"/>
                              <a:cs typeface="Times New Roman" panose="02020603050405020304" pitchFamily="18" charset="0"/>
                            </a:rPr>
                            <m:t>µ − </m:t>
                          </m:r>
                          <m:r>
                            <m:rPr>
                              <m:nor/>
                            </m:rPr>
                            <a:rPr lang="el-GR" altLang="zh-TW" sz="2800">
                              <a:latin typeface="Times New Roman" panose="02020603050405020304" pitchFamily="18" charset="0"/>
                              <a:cs typeface="Times New Roman" panose="02020603050405020304" pitchFamily="18" charset="0"/>
                            </a:rPr>
                            <m:t>λ</m:t>
                          </m:r>
                          <m:r>
                            <m:rPr>
                              <m:nor/>
                            </m:rPr>
                            <a:rPr lang="el-GR" altLang="zh-TW" sz="2800">
                              <a:latin typeface="Times New Roman" panose="02020603050405020304" pitchFamily="18" charset="0"/>
                              <a:cs typeface="Times New Roman" panose="02020603050405020304" pitchFamily="18" charset="0"/>
                            </a:rPr>
                            <m:t>  </m:t>
                          </m:r>
                        </m:den>
                      </m:f>
                    </m:oMath>
                  </m:oMathPara>
                </a14:m>
                <a:endParaRPr lang="en-US" altLang="zh-TW" dirty="0" smtClean="0"/>
              </a:p>
              <a:p>
                <a:r>
                  <a:rPr lang="en-US" altLang="zh-TW" sz="2800" dirty="0" smtClean="0">
                    <a:latin typeface="Times New Roman" panose="02020603050405020304" pitchFamily="18" charset="0"/>
                    <a:cs typeface="Times New Roman" panose="02020603050405020304" pitchFamily="18" charset="0"/>
                  </a:rPr>
                  <a:t>Hence</a:t>
                </a:r>
                <a:r>
                  <a:rPr lang="en-US" altLang="zh-TW" sz="2800" dirty="0">
                    <a:latin typeface="Times New Roman" panose="02020603050405020304" pitchFamily="18" charset="0"/>
                    <a:cs typeface="Times New Roman" panose="02020603050405020304" pitchFamily="18" charset="0"/>
                  </a:rPr>
                  <a:t>, the </a:t>
                </a:r>
                <a:r>
                  <a:rPr lang="en-US" altLang="zh-TW" sz="2800" dirty="0">
                    <a:solidFill>
                      <a:srgbClr val="FF0000"/>
                    </a:solidFill>
                    <a:latin typeface="Times New Roman" panose="02020603050405020304" pitchFamily="18" charset="0"/>
                    <a:cs typeface="Times New Roman" panose="02020603050405020304" pitchFamily="18" charset="0"/>
                  </a:rPr>
                  <a:t>total expected end-to-end delay </a:t>
                </a:r>
                <a:r>
                  <a:rPr lang="en-US" altLang="zh-TW" sz="2800" dirty="0">
                    <a:latin typeface="Times New Roman" panose="02020603050405020304" pitchFamily="18" charset="0"/>
                    <a:cs typeface="Times New Roman" panose="02020603050405020304" pitchFamily="18" charset="0"/>
                  </a:rPr>
                  <a:t>of the network equals the sum of the </a:t>
                </a:r>
                <a:r>
                  <a:rPr lang="en-US" altLang="zh-TW" sz="2800" dirty="0">
                    <a:solidFill>
                      <a:srgbClr val="FF0000"/>
                    </a:solidFill>
                    <a:latin typeface="Times New Roman" panose="02020603050405020304" pitchFamily="18" charset="0"/>
                    <a:cs typeface="Times New Roman" panose="02020603050405020304" pitchFamily="18" charset="0"/>
                  </a:rPr>
                  <a:t>expected Sojourn times for each and every queue present</a:t>
                </a:r>
                <a:r>
                  <a:rPr lang="en-US" altLang="zh-TW" sz="2800" dirty="0">
                    <a:latin typeface="Times New Roman" panose="02020603050405020304" pitchFamily="18" charset="0"/>
                    <a:cs typeface="Times New Roman" panose="02020603050405020304" pitchFamily="18" charset="0"/>
                  </a:rPr>
                  <a:t> in the queuing </a:t>
                </a:r>
                <a:r>
                  <a:rPr lang="en-US" altLang="zh-TW" sz="2800" dirty="0" smtClean="0">
                    <a:latin typeface="Times New Roman" panose="02020603050405020304" pitchFamily="18" charset="0"/>
                    <a:cs typeface="Times New Roman" panose="02020603050405020304" pitchFamily="18" charset="0"/>
                  </a:rPr>
                  <a:t>network.</a:t>
                </a:r>
                <a:endParaRPr lang="en-US" altLang="zh-TW" sz="28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zh-TW" sz="2800" dirty="0">
                          <a:latin typeface="Cambria Math" panose="02040503050406030204" pitchFamily="18" charset="0"/>
                          <a:cs typeface="Times New Roman" panose="02020603050405020304" pitchFamily="18" charset="0"/>
                        </a:rPr>
                        <m:t>𝑇𝑜𝑡𝑎𝑙</m:t>
                      </m:r>
                      <m:r>
                        <a:rPr lang="en-US" altLang="zh-TW" sz="2800" dirty="0">
                          <a:latin typeface="Cambria Math" panose="02040503050406030204" pitchFamily="18" charset="0"/>
                          <a:cs typeface="Times New Roman" panose="02020603050405020304" pitchFamily="18" charset="0"/>
                        </a:rPr>
                        <m:t>_</m:t>
                      </m:r>
                      <m:r>
                        <a:rPr lang="en-US" altLang="zh-TW" sz="2800" dirty="0">
                          <a:latin typeface="Cambria Math" panose="02040503050406030204" pitchFamily="18" charset="0"/>
                          <a:cs typeface="Times New Roman" panose="02020603050405020304" pitchFamily="18" charset="0"/>
                        </a:rPr>
                        <m:t>𝑑𝑒𝑙𝑎𝑦</m:t>
                      </m:r>
                      <m:r>
                        <a:rPr lang="en-US" altLang="zh-TW" sz="2800" dirty="0">
                          <a:latin typeface="Cambria Math" panose="02040503050406030204" pitchFamily="18" charset="0"/>
                          <a:cs typeface="Times New Roman" panose="02020603050405020304" pitchFamily="18" charset="0"/>
                        </a:rPr>
                        <m:t>=</m:t>
                      </m:r>
                      <m:limLow>
                        <m:limLowPr>
                          <m:ctrlPr>
                            <a:rPr lang="en-US" altLang="zh-TW" sz="2800" i="1" dirty="0">
                              <a:latin typeface="Cambria Math" panose="02040503050406030204" pitchFamily="18" charset="0"/>
                              <a:cs typeface="Times New Roman" panose="02020603050405020304" pitchFamily="18" charset="0"/>
                            </a:rPr>
                          </m:ctrlPr>
                        </m:limLowPr>
                        <m:e>
                          <m:groupChr>
                            <m:groupChrPr>
                              <m:chr m:val="⏟"/>
                              <m:ctrlPr>
                                <a:rPr lang="en-US" altLang="zh-TW" sz="2800" i="1" dirty="0">
                                  <a:latin typeface="Cambria Math" panose="02040503050406030204" pitchFamily="18" charset="0"/>
                                  <a:cs typeface="Times New Roman" panose="02020603050405020304" pitchFamily="18" charset="0"/>
                                </a:rPr>
                              </m:ctrlPr>
                            </m:groupChrPr>
                            <m:e>
                              <m:nary>
                                <m:naryPr>
                                  <m:chr m:val="∑"/>
                                  <m:ctrlPr>
                                    <a:rPr lang="en-US" altLang="zh-TW" sz="2800" i="1" dirty="0">
                                      <a:latin typeface="Cambria Math" panose="02040503050406030204" pitchFamily="18" charset="0"/>
                                      <a:cs typeface="Times New Roman" panose="02020603050405020304" pitchFamily="18" charset="0"/>
                                    </a:rPr>
                                  </m:ctrlPr>
                                </m:naryPr>
                                <m:sub>
                                  <m:r>
                                    <m:rPr>
                                      <m:brk m:alnAt="23"/>
                                    </m:rPr>
                                    <a:rPr lang="en-US" altLang="zh-TW" sz="2800" dirty="0">
                                      <a:latin typeface="Cambria Math" panose="02040503050406030204" pitchFamily="18" charset="0"/>
                                      <a:cs typeface="Times New Roman" panose="02020603050405020304" pitchFamily="18" charset="0"/>
                                    </a:rPr>
                                    <m:t>𝑛</m:t>
                                  </m:r>
                                  <m:r>
                                    <a:rPr lang="en-US" altLang="zh-TW" sz="2800" dirty="0">
                                      <a:latin typeface="Cambria Math" panose="02040503050406030204" pitchFamily="18" charset="0"/>
                                      <a:cs typeface="Times New Roman" panose="02020603050405020304" pitchFamily="18" charset="0"/>
                                    </a:rPr>
                                    <m:t>=1</m:t>
                                  </m:r>
                                </m:sub>
                                <m:sup>
                                  <m:r>
                                    <a:rPr lang="en-US" altLang="zh-TW" sz="2800" dirty="0">
                                      <a:latin typeface="Cambria Math" panose="02040503050406030204" pitchFamily="18" charset="0"/>
                                      <a:cs typeface="Times New Roman" panose="02020603050405020304" pitchFamily="18" charset="0"/>
                                    </a:rPr>
                                    <m:t>7</m:t>
                                  </m:r>
                                </m:sup>
                                <m:e>
                                  <m:r>
                                    <a:rPr lang="en-US" altLang="zh-TW" sz="2800" dirty="0">
                                      <a:latin typeface="Cambria Math" panose="02040503050406030204" pitchFamily="18" charset="0"/>
                                      <a:cs typeface="Times New Roman" panose="02020603050405020304" pitchFamily="18" charset="0"/>
                                    </a:rPr>
                                    <m:t>𝐸</m:t>
                                  </m:r>
                                  <m:r>
                                    <a:rPr lang="en-US" altLang="zh-TW" sz="2800" dirty="0">
                                      <a:latin typeface="Cambria Math" panose="02040503050406030204" pitchFamily="18" charset="0"/>
                                      <a:cs typeface="Times New Roman" panose="02020603050405020304" pitchFamily="18" charset="0"/>
                                    </a:rPr>
                                    <m:t>[</m:t>
                                  </m:r>
                                  <m:sSub>
                                    <m:sSubPr>
                                      <m:ctrlPr>
                                        <a:rPr lang="en-US" altLang="zh-TW" sz="2800" i="1" dirty="0">
                                          <a:latin typeface="Cambria Math" panose="02040503050406030204" pitchFamily="18" charset="0"/>
                                          <a:cs typeface="Times New Roman" panose="02020603050405020304" pitchFamily="18" charset="0"/>
                                        </a:rPr>
                                      </m:ctrlPr>
                                    </m:sSubPr>
                                    <m:e>
                                      <m:r>
                                        <a:rPr lang="en-US" altLang="zh-TW" sz="2800" dirty="0">
                                          <a:latin typeface="Cambria Math" panose="02040503050406030204" pitchFamily="18" charset="0"/>
                                          <a:cs typeface="Times New Roman" panose="02020603050405020304" pitchFamily="18" charset="0"/>
                                        </a:rPr>
                                        <m:t>𝑆</m:t>
                                      </m:r>
                                    </m:e>
                                    <m:sub>
                                      <m:r>
                                        <a:rPr lang="en-US" altLang="zh-TW" sz="2800" dirty="0">
                                          <a:latin typeface="Cambria Math" panose="02040503050406030204" pitchFamily="18" charset="0"/>
                                          <a:cs typeface="Times New Roman" panose="02020603050405020304" pitchFamily="18" charset="0"/>
                                        </a:rPr>
                                        <m:t>𝑖</m:t>
                                      </m:r>
                                    </m:sub>
                                  </m:sSub>
                                  <m:r>
                                    <a:rPr lang="en-US" altLang="zh-TW" sz="2800" dirty="0">
                                      <a:latin typeface="Cambria Math" panose="02040503050406030204" pitchFamily="18" charset="0"/>
                                      <a:cs typeface="Times New Roman" panose="02020603050405020304" pitchFamily="18" charset="0"/>
                                    </a:rPr>
                                    <m:t>]</m:t>
                                  </m:r>
                                </m:e>
                              </m:nary>
                            </m:e>
                          </m:groupChr>
                        </m:e>
                        <m:lim>
                          <m:r>
                            <m:rPr>
                              <m:nor/>
                            </m:rPr>
                            <a:rPr lang="en-US" altLang="zh-TW" sz="2800">
                              <a:latin typeface="Times New Roman" panose="02020603050405020304" pitchFamily="18" charset="0"/>
                              <a:cs typeface="Times New Roman" panose="02020603050405020304" pitchFamily="18" charset="0"/>
                            </a:rPr>
                            <m:t>Sojourn</m:t>
                          </m:r>
                          <m:r>
                            <m:rPr>
                              <m:nor/>
                            </m:rPr>
                            <a:rPr lang="en-US" altLang="zh-TW" sz="2800">
                              <a:latin typeface="Times New Roman" panose="02020603050405020304" pitchFamily="18" charset="0"/>
                              <a:cs typeface="Times New Roman" panose="02020603050405020304" pitchFamily="18" charset="0"/>
                            </a:rPr>
                            <m:t> </m:t>
                          </m:r>
                          <m:r>
                            <m:rPr>
                              <m:nor/>
                            </m:rPr>
                            <a:rPr lang="en-US" altLang="zh-TW" sz="2800">
                              <a:latin typeface="Times New Roman" panose="02020603050405020304" pitchFamily="18" charset="0"/>
                              <a:cs typeface="Times New Roman" panose="02020603050405020304" pitchFamily="18" charset="0"/>
                            </a:rPr>
                            <m:t>time</m:t>
                          </m:r>
                        </m:lim>
                      </m:limLow>
                      <m:r>
                        <a:rPr lang="en-US" altLang="zh-TW" sz="2800" dirty="0">
                          <a:latin typeface="Cambria Math" panose="02040503050406030204" pitchFamily="18" charset="0"/>
                          <a:cs typeface="Times New Roman" panose="02020603050405020304" pitchFamily="18" charset="0"/>
                        </a:rPr>
                        <m:t> </m:t>
                      </m:r>
                    </m:oMath>
                  </m:oMathPara>
                </a14:m>
                <a:r>
                  <a:rPr lang="en-US" altLang="zh-TW" dirty="0"/>
                  <a:t/>
                </a:r>
                <a:br>
                  <a:rPr lang="en-US" altLang="zh-TW" dirty="0"/>
                </a:br>
                <a:r>
                  <a:rPr lang="en-US" altLang="zh-TW" dirty="0"/>
                  <a:t/>
                </a:r>
                <a:br>
                  <a:rPr lang="en-US" altLang="zh-TW" dirty="0"/>
                </a:br>
                <a:r>
                  <a:rPr lang="en-US" altLang="zh-TW" dirty="0"/>
                  <a:t/>
                </a:r>
                <a:br>
                  <a:rPr lang="en-US" altLang="zh-TW" dirty="0"/>
                </a:br>
                <a:r>
                  <a:rPr lang="el-GR" altLang="zh-TW" sz="2800" dirty="0"/>
                  <a:t/>
                </a:r>
                <a:br>
                  <a:rPr lang="el-GR" altLang="zh-TW" sz="2800" dirty="0"/>
                </a:br>
                <a:endParaRPr lang="zh-TW" altLang="en-US" sz="2800" dirty="0">
                  <a:latin typeface="Times New Roman" panose="02020603050405020304" pitchFamily="18" charset="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44" t="-1482" r="-1778" b="-11860"/>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76</a:t>
            </a:fld>
            <a:endParaRPr lang="en-US" altLang="zh-TW" dirty="0"/>
          </a:p>
        </p:txBody>
      </p:sp>
    </p:spTree>
    <p:extLst>
      <p:ext uri="{BB962C8B-B14F-4D97-AF65-F5344CB8AC3E}">
        <p14:creationId xmlns:p14="http://schemas.microsoft.com/office/powerpoint/2010/main" val="190418429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b="1" dirty="0">
                <a:latin typeface="Times New Roman" panose="02020603050405020304" pitchFamily="18" charset="0"/>
                <a:cs typeface="Times New Roman" panose="02020603050405020304" pitchFamily="18" charset="0"/>
              </a:rPr>
              <a:t>M/G/1 and </a:t>
            </a:r>
            <a:r>
              <a:rPr lang="en-US" altLang="zh-TW" sz="2800" b="1" dirty="0" smtClean="0">
                <a:latin typeface="Times New Roman" panose="02020603050405020304" pitchFamily="18" charset="0"/>
                <a:cs typeface="Times New Roman" panose="02020603050405020304" pitchFamily="18" charset="0"/>
              </a:rPr>
              <a:t>G/G/1</a:t>
            </a:r>
          </a:p>
          <a:p>
            <a:r>
              <a:rPr lang="en-US" altLang="zh-TW" sz="2800" dirty="0">
                <a:latin typeface="Times New Roman" panose="02020603050405020304" pitchFamily="18" charset="0"/>
                <a:cs typeface="Times New Roman" panose="02020603050405020304" pitchFamily="18" charset="0"/>
              </a:rPr>
              <a:t>Consider an IMS based network with K identical servers. It is assumed that the servers experience no loss due to buffer overflows.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The </a:t>
            </a:r>
            <a:r>
              <a:rPr lang="en-US" altLang="zh-TW" sz="2800" dirty="0">
                <a:latin typeface="Times New Roman" panose="02020603050405020304" pitchFamily="18" charset="0"/>
                <a:cs typeface="Times New Roman" panose="02020603050405020304" pitchFamily="18" charset="0"/>
              </a:rPr>
              <a:t>arrival process from outside is assumed to follow a </a:t>
            </a:r>
            <a:r>
              <a:rPr lang="en-US" altLang="zh-TW" sz="2800" dirty="0">
                <a:solidFill>
                  <a:srgbClr val="FF0000"/>
                </a:solidFill>
                <a:latin typeface="Times New Roman" panose="02020603050405020304" pitchFamily="18" charset="0"/>
                <a:cs typeface="Times New Roman" panose="02020603050405020304" pitchFamily="18" charset="0"/>
              </a:rPr>
              <a:t>Poisson </a:t>
            </a:r>
            <a:r>
              <a:rPr lang="en-US" altLang="zh-TW" sz="2800" dirty="0">
                <a:latin typeface="Times New Roman" panose="02020603050405020304" pitchFamily="18" charset="0"/>
                <a:cs typeface="Times New Roman" panose="02020603050405020304" pitchFamily="18" charset="0"/>
              </a:rPr>
              <a:t>distribution. When a M/G/1 queuing system is assumed, the service time distribution can be any </a:t>
            </a:r>
            <a:r>
              <a:rPr lang="en-US" altLang="zh-TW" sz="2800" dirty="0">
                <a:solidFill>
                  <a:srgbClr val="FF0000"/>
                </a:solidFill>
                <a:latin typeface="Times New Roman" panose="02020603050405020304" pitchFamily="18" charset="0"/>
                <a:cs typeface="Times New Roman" panose="02020603050405020304" pitchFamily="18" charset="0"/>
              </a:rPr>
              <a:t>general distribution </a:t>
            </a:r>
            <a:r>
              <a:rPr lang="en-US" altLang="zh-TW" sz="2800" dirty="0">
                <a:latin typeface="Times New Roman" panose="02020603050405020304" pitchFamily="18" charset="0"/>
                <a:cs typeface="Times New Roman" panose="02020603050405020304" pitchFamily="18" charset="0"/>
              </a:rPr>
              <a:t>like Geometric, Weibull, Gamma, Lognormal, etc</a:t>
            </a:r>
            <a:r>
              <a:rPr lang="en-US" altLang="zh-TW" sz="2800" dirty="0" smtClean="0"/>
              <a:t>.</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77</a:t>
            </a:fld>
            <a:endParaRPr lang="en-US" altLang="zh-TW"/>
          </a:p>
        </p:txBody>
      </p:sp>
    </p:spTree>
    <p:extLst>
      <p:ext uri="{BB962C8B-B14F-4D97-AF65-F5344CB8AC3E}">
        <p14:creationId xmlns:p14="http://schemas.microsoft.com/office/powerpoint/2010/main" val="214490788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In case of M/G/1, we can apply M/G/1 to the first queue where the arrival distribution was predefined within the XML scenario to follow a Poisson process. However, its </a:t>
            </a:r>
            <a:r>
              <a:rPr lang="en-US" altLang="zh-TW" sz="2800" dirty="0">
                <a:solidFill>
                  <a:srgbClr val="FF0000"/>
                </a:solidFill>
                <a:latin typeface="Times New Roman" panose="02020603050405020304" pitchFamily="18" charset="0"/>
                <a:cs typeface="Times New Roman" panose="02020603050405020304" pitchFamily="18" charset="0"/>
              </a:rPr>
              <a:t>output</a:t>
            </a:r>
            <a:r>
              <a:rPr lang="en-US" altLang="zh-TW" sz="2800" dirty="0">
                <a:latin typeface="Times New Roman" panose="02020603050405020304" pitchFamily="18" charset="0"/>
                <a:cs typeface="Times New Roman" panose="02020603050405020304" pitchFamily="18" charset="0"/>
              </a:rPr>
              <a:t> is basically </a:t>
            </a:r>
            <a:r>
              <a:rPr lang="en-US" altLang="zh-TW" sz="2800" dirty="0">
                <a:solidFill>
                  <a:srgbClr val="FF0000"/>
                </a:solidFill>
                <a:latin typeface="Times New Roman" panose="02020603050405020304" pitchFamily="18" charset="0"/>
                <a:cs typeface="Times New Roman" panose="02020603050405020304" pitchFamily="18" charset="0"/>
              </a:rPr>
              <a:t>no more Poisson</a:t>
            </a:r>
            <a:r>
              <a:rPr lang="en-US" altLang="zh-TW" sz="2800" dirty="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Even though the next queue might have the </a:t>
            </a:r>
            <a:r>
              <a:rPr lang="en-US" altLang="zh-TW" sz="2800" dirty="0">
                <a:solidFill>
                  <a:srgbClr val="FF0000"/>
                </a:solidFill>
                <a:latin typeface="Times New Roman" panose="02020603050405020304" pitchFamily="18" charset="0"/>
                <a:cs typeface="Times New Roman" panose="02020603050405020304" pitchFamily="18" charset="0"/>
              </a:rPr>
              <a:t>same arrival rate </a:t>
            </a:r>
            <a:r>
              <a:rPr lang="en-US" altLang="zh-TW" sz="2800" dirty="0">
                <a:latin typeface="Times New Roman" panose="02020603050405020304" pitchFamily="18" charset="0"/>
                <a:cs typeface="Times New Roman" panose="02020603050405020304" pitchFamily="18" charset="0"/>
              </a:rPr>
              <a:t>or </a:t>
            </a:r>
            <a:r>
              <a:rPr lang="en-US" altLang="zh-TW" sz="2800" dirty="0" smtClean="0">
                <a:solidFill>
                  <a:srgbClr val="FF0000"/>
                </a:solidFill>
                <a:latin typeface="Times New Roman" panose="02020603050405020304" pitchFamily="18" charset="0"/>
                <a:cs typeface="Times New Roman" panose="02020603050405020304" pitchFamily="18" charset="0"/>
              </a:rPr>
              <a:t>inter-arrival</a:t>
            </a:r>
            <a:r>
              <a:rPr lang="en-US" altLang="zh-TW" sz="2800" dirty="0" smtClean="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time as the first queue, but the other characteristics (e.g. variance) of the input to the next queue is unknown.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Therefore</a:t>
            </a:r>
            <a:r>
              <a:rPr lang="en-US" altLang="zh-TW" sz="2800" dirty="0">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M/G/1</a:t>
            </a:r>
            <a:r>
              <a:rPr lang="en-US" altLang="zh-TW" sz="2800" dirty="0">
                <a:latin typeface="Times New Roman" panose="02020603050405020304" pitchFamily="18" charset="0"/>
                <a:cs typeface="Times New Roman" panose="02020603050405020304" pitchFamily="18" charset="0"/>
              </a:rPr>
              <a:t> is a valid method to be applied for the </a:t>
            </a:r>
            <a:r>
              <a:rPr lang="en-US" altLang="zh-TW" sz="2800" dirty="0">
                <a:solidFill>
                  <a:srgbClr val="FF0000"/>
                </a:solidFill>
                <a:latin typeface="Times New Roman" panose="02020603050405020304" pitchFamily="18" charset="0"/>
                <a:cs typeface="Times New Roman" panose="02020603050405020304" pitchFamily="18" charset="0"/>
              </a:rPr>
              <a:t>first queue </a:t>
            </a:r>
            <a:r>
              <a:rPr lang="en-US" altLang="zh-TW" sz="2800" dirty="0">
                <a:latin typeface="Times New Roman" panose="02020603050405020304" pitchFamily="18" charset="0"/>
                <a:cs typeface="Times New Roman" panose="02020603050405020304" pitchFamily="18" charset="0"/>
              </a:rPr>
              <a:t>analysis, but not the other queues in the tandem network.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Thus</a:t>
            </a:r>
            <a:r>
              <a:rPr lang="en-US" altLang="zh-TW" sz="2800" dirty="0">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starting from the second queue </a:t>
            </a:r>
            <a:r>
              <a:rPr lang="en-US" altLang="zh-TW" sz="2800" dirty="0">
                <a:latin typeface="Times New Roman" panose="02020603050405020304" pitchFamily="18" charset="0"/>
                <a:cs typeface="Times New Roman" panose="02020603050405020304" pitchFamily="18" charset="0"/>
              </a:rPr>
              <a:t>in the tandem 3.4, the queues are considered to be </a:t>
            </a:r>
            <a:r>
              <a:rPr lang="en-US" altLang="zh-TW" sz="2800" dirty="0">
                <a:solidFill>
                  <a:srgbClr val="FF0000"/>
                </a:solidFill>
                <a:latin typeface="Times New Roman" panose="02020603050405020304" pitchFamily="18" charset="0"/>
                <a:cs typeface="Times New Roman" panose="02020603050405020304" pitchFamily="18" charset="0"/>
              </a:rPr>
              <a:t>G/G/1</a:t>
            </a:r>
            <a:r>
              <a:rPr lang="en-US" altLang="zh-TW" sz="2800" dirty="0">
                <a:latin typeface="Times New Roman" panose="02020603050405020304" pitchFamily="18" charset="0"/>
                <a:cs typeface="Times New Roman" panose="02020603050405020304" pitchFamily="18" charset="0"/>
              </a:rPr>
              <a:t>.</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78</a:t>
            </a:fld>
            <a:endParaRPr lang="en-US" altLang="zh-TW"/>
          </a:p>
        </p:txBody>
      </p:sp>
    </p:spTree>
    <p:extLst>
      <p:ext uri="{BB962C8B-B14F-4D97-AF65-F5344CB8AC3E}">
        <p14:creationId xmlns:p14="http://schemas.microsoft.com/office/powerpoint/2010/main" val="402768812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The </a:t>
            </a:r>
            <a:r>
              <a:rPr lang="en-US" altLang="zh-TW" sz="2800" dirty="0">
                <a:solidFill>
                  <a:srgbClr val="FF0000"/>
                </a:solidFill>
                <a:latin typeface="Times New Roman" panose="02020603050405020304" pitchFamily="18" charset="0"/>
                <a:cs typeface="Times New Roman" panose="02020603050405020304" pitchFamily="18" charset="0"/>
              </a:rPr>
              <a:t>total end-to-end delay </a:t>
            </a:r>
            <a:r>
              <a:rPr lang="en-US" altLang="zh-TW" sz="2800" dirty="0">
                <a:latin typeface="Times New Roman" panose="02020603050405020304" pitchFamily="18" charset="0"/>
                <a:cs typeface="Times New Roman" panose="02020603050405020304" pitchFamily="18" charset="0"/>
              </a:rPr>
              <a:t>average delay is the sum of </a:t>
            </a:r>
            <a:r>
              <a:rPr lang="en-US" altLang="zh-TW" sz="2800" dirty="0">
                <a:solidFill>
                  <a:srgbClr val="FF0000"/>
                </a:solidFill>
                <a:latin typeface="Times New Roman" panose="02020603050405020304" pitchFamily="18" charset="0"/>
                <a:cs typeface="Times New Roman" panose="02020603050405020304" pitchFamily="18" charset="0"/>
              </a:rPr>
              <a:t>each queue in the tandem</a:t>
            </a:r>
            <a:r>
              <a:rPr lang="en-US" altLang="zh-TW" sz="2800" dirty="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Similarly to the M/M/1 case, all the messages during the connection setup have to traverse through the tandem of queues sequentially</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As mentioned above, the expected </a:t>
            </a:r>
            <a:r>
              <a:rPr lang="en-US" altLang="zh-TW" sz="2800" dirty="0">
                <a:solidFill>
                  <a:srgbClr val="FF0000"/>
                </a:solidFill>
                <a:latin typeface="Times New Roman" panose="02020603050405020304" pitchFamily="18" charset="0"/>
                <a:cs typeface="Times New Roman" panose="02020603050405020304" pitchFamily="18" charset="0"/>
              </a:rPr>
              <a:t>Sojourn time </a:t>
            </a:r>
            <a:r>
              <a:rPr lang="en-US" altLang="zh-TW" sz="2800" dirty="0">
                <a:latin typeface="Times New Roman" panose="02020603050405020304" pitchFamily="18" charset="0"/>
                <a:cs typeface="Times New Roman" panose="02020603050405020304" pitchFamily="18" charset="0"/>
              </a:rPr>
              <a:t>is the sum of the expected </a:t>
            </a:r>
            <a:r>
              <a:rPr lang="en-US" altLang="zh-TW" sz="2800" dirty="0">
                <a:solidFill>
                  <a:srgbClr val="FF0000"/>
                </a:solidFill>
                <a:latin typeface="Times New Roman" panose="02020603050405020304" pitchFamily="18" charset="0"/>
                <a:cs typeface="Times New Roman" panose="02020603050405020304" pitchFamily="18" charset="0"/>
              </a:rPr>
              <a:t>service</a:t>
            </a:r>
            <a:r>
              <a:rPr lang="en-US" altLang="zh-TW" sz="2800" dirty="0">
                <a:latin typeface="Times New Roman" panose="02020603050405020304" pitchFamily="18" charset="0"/>
                <a:cs typeface="Times New Roman" panose="02020603050405020304" pitchFamily="18" charset="0"/>
              </a:rPr>
              <a:t> and </a:t>
            </a:r>
            <a:r>
              <a:rPr lang="en-US" altLang="zh-TW" sz="2800" dirty="0">
                <a:solidFill>
                  <a:srgbClr val="FF0000"/>
                </a:solidFill>
                <a:latin typeface="Times New Roman" panose="02020603050405020304" pitchFamily="18" charset="0"/>
                <a:cs typeface="Times New Roman" panose="02020603050405020304" pitchFamily="18" charset="0"/>
              </a:rPr>
              <a:t>waiting time</a:t>
            </a:r>
            <a:r>
              <a:rPr lang="en-US" altLang="zh-TW" sz="2800" dirty="0">
                <a:latin typeface="Times New Roman" panose="02020603050405020304" pitchFamily="18" charset="0"/>
                <a:cs typeface="Times New Roman" panose="02020603050405020304" pitchFamily="18" charset="0"/>
              </a:rPr>
              <a:t>. </a:t>
            </a:r>
            <a:endParaRPr lang="en-US" altLang="zh-TW" sz="2800" dirty="0" smtClean="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79</a:t>
            </a:fld>
            <a:endParaRPr lang="en-US" altLang="zh-TW"/>
          </a:p>
        </p:txBody>
      </p:sp>
    </p:spTree>
    <p:extLst>
      <p:ext uri="{BB962C8B-B14F-4D97-AF65-F5344CB8AC3E}">
        <p14:creationId xmlns:p14="http://schemas.microsoft.com/office/powerpoint/2010/main" val="1321943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NFVI itself consists of three </a:t>
            </a:r>
            <a:r>
              <a:rPr lang="en-US" altLang="zh-TW" sz="2800" dirty="0" smtClean="0">
                <a:latin typeface="Times New Roman" panose="02020603050405020304" pitchFamily="18" charset="0"/>
                <a:cs typeface="Times New Roman" panose="02020603050405020304" pitchFamily="18" charset="0"/>
              </a:rPr>
              <a:t>parts:</a:t>
            </a:r>
          </a:p>
          <a:p>
            <a:pPr marL="514350" indent="-514350">
              <a:buFont typeface="+mj-lt"/>
              <a:buAutoNum type="arabicPeriod"/>
            </a:pPr>
            <a:r>
              <a:rPr lang="en-US" altLang="zh-TW" sz="2800" dirty="0" smtClean="0">
                <a:latin typeface="Times New Roman" panose="02020603050405020304" pitchFamily="18" charset="0"/>
                <a:cs typeface="Times New Roman" panose="02020603050405020304" pitchFamily="18" charset="0"/>
              </a:rPr>
              <a:t>Hardware </a:t>
            </a:r>
            <a:r>
              <a:rPr lang="en-US" altLang="zh-TW" sz="2800" dirty="0">
                <a:latin typeface="Times New Roman" panose="02020603050405020304" pitchFamily="18" charset="0"/>
                <a:cs typeface="Times New Roman" panose="02020603050405020304" pitchFamily="18" charset="0"/>
              </a:rPr>
              <a:t>resources: consist of </a:t>
            </a:r>
            <a:r>
              <a:rPr lang="en-US" altLang="zh-TW" sz="2800" dirty="0">
                <a:solidFill>
                  <a:srgbClr val="FF0000"/>
                </a:solidFill>
                <a:latin typeface="Times New Roman" panose="02020603050405020304" pitchFamily="18" charset="0"/>
                <a:cs typeface="Times New Roman" panose="02020603050405020304" pitchFamily="18" charset="0"/>
              </a:rPr>
              <a:t>computing hardware </a:t>
            </a:r>
            <a:r>
              <a:rPr lang="en-US" altLang="zh-TW" sz="2800" dirty="0">
                <a:latin typeface="Times New Roman" panose="02020603050405020304" pitchFamily="18" charset="0"/>
                <a:cs typeface="Times New Roman" panose="02020603050405020304" pitchFamily="18" charset="0"/>
              </a:rPr>
              <a:t>such as servers, </a:t>
            </a:r>
            <a:r>
              <a:rPr lang="en-US" altLang="zh-TW" sz="2800" dirty="0">
                <a:solidFill>
                  <a:srgbClr val="FF0000"/>
                </a:solidFill>
                <a:latin typeface="Times New Roman" panose="02020603050405020304" pitchFamily="18" charset="0"/>
                <a:cs typeface="Times New Roman" panose="02020603050405020304" pitchFamily="18" charset="0"/>
              </a:rPr>
              <a:t>storage hardware </a:t>
            </a:r>
            <a:r>
              <a:rPr lang="en-US" altLang="zh-TW" sz="2800" dirty="0">
                <a:latin typeface="Times New Roman" panose="02020603050405020304" pitchFamily="18" charset="0"/>
                <a:cs typeface="Times New Roman" panose="02020603050405020304" pitchFamily="18" charset="0"/>
              </a:rPr>
              <a:t>such as Network-Attached Storage (NAS), and </a:t>
            </a:r>
            <a:r>
              <a:rPr lang="en-US" altLang="zh-TW" sz="2800" dirty="0">
                <a:solidFill>
                  <a:srgbClr val="FF0000"/>
                </a:solidFill>
                <a:latin typeface="Times New Roman" panose="02020603050405020304" pitchFamily="18" charset="0"/>
                <a:cs typeface="Times New Roman" panose="02020603050405020304" pitchFamily="18" charset="0"/>
              </a:rPr>
              <a:t>network hardware </a:t>
            </a:r>
            <a:r>
              <a:rPr lang="en-US" altLang="zh-TW" sz="2800" dirty="0">
                <a:latin typeface="Times New Roman" panose="02020603050405020304" pitchFamily="18" charset="0"/>
                <a:cs typeface="Times New Roman" panose="02020603050405020304" pitchFamily="18" charset="0"/>
              </a:rPr>
              <a:t>such as switches</a:t>
            </a:r>
            <a:r>
              <a:rPr lang="en-US" altLang="zh-TW" sz="2800" dirty="0" smtClean="0">
                <a:latin typeface="Times New Roman" panose="02020603050405020304" pitchFamily="18" charset="0"/>
                <a:cs typeface="Times New Roman" panose="02020603050405020304" pitchFamily="18" charset="0"/>
              </a:rPr>
              <a:t>.</a:t>
            </a:r>
            <a:endParaRPr lang="en-US" altLang="zh-TW" sz="28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altLang="zh-TW" sz="2800" dirty="0" smtClean="0">
                <a:latin typeface="Times New Roman" panose="02020603050405020304" pitchFamily="18" charset="0"/>
                <a:cs typeface="Times New Roman" panose="02020603050405020304" pitchFamily="18" charset="0"/>
              </a:rPr>
              <a:t>Virtualization </a:t>
            </a:r>
            <a:r>
              <a:rPr lang="en-US" altLang="zh-TW" sz="2800" dirty="0">
                <a:latin typeface="Times New Roman" panose="02020603050405020304" pitchFamily="18" charset="0"/>
                <a:cs typeface="Times New Roman" panose="02020603050405020304" pitchFamily="18" charset="0"/>
              </a:rPr>
              <a:t>layer: abstracts hardware resources and </a:t>
            </a:r>
            <a:r>
              <a:rPr lang="en-US" altLang="zh-TW" sz="2800" dirty="0">
                <a:solidFill>
                  <a:srgbClr val="FF0000"/>
                </a:solidFill>
                <a:latin typeface="Times New Roman" panose="02020603050405020304" pitchFamily="18" charset="0"/>
                <a:cs typeface="Times New Roman" panose="02020603050405020304" pitchFamily="18" charset="0"/>
              </a:rPr>
              <a:t>detaches software from hardware</a:t>
            </a:r>
            <a:r>
              <a:rPr lang="en-US" altLang="zh-TW" sz="2800" dirty="0">
                <a:latin typeface="Times New Roman" panose="02020603050405020304" pitchFamily="18" charset="0"/>
                <a:cs typeface="Times New Roman" panose="02020603050405020304" pitchFamily="18" charset="0"/>
              </a:rPr>
              <a:t> which enables software to be run independently from hardware</a:t>
            </a:r>
            <a:r>
              <a:rPr lang="en-US" altLang="zh-TW" sz="2800" dirty="0" smtClean="0">
                <a:latin typeface="Times New Roman" panose="02020603050405020304" pitchFamily="18" charset="0"/>
                <a:cs typeface="Times New Roman" panose="02020603050405020304" pitchFamily="18" charset="0"/>
              </a:rPr>
              <a:t>.</a:t>
            </a:r>
            <a:endParaRPr lang="en-US" altLang="zh-TW" sz="28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altLang="zh-TW" sz="2800" dirty="0" smtClean="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Virtualized resources: includes </a:t>
            </a:r>
            <a:r>
              <a:rPr lang="en-US" altLang="zh-TW" sz="2800" dirty="0">
                <a:solidFill>
                  <a:srgbClr val="FF0000"/>
                </a:solidFill>
                <a:latin typeface="Times New Roman" panose="02020603050405020304" pitchFamily="18" charset="0"/>
                <a:cs typeface="Times New Roman" panose="02020603050405020304" pitchFamily="18" charset="0"/>
              </a:rPr>
              <a:t>virtual computing</a:t>
            </a:r>
            <a:r>
              <a:rPr lang="en-US" altLang="zh-TW" sz="2800" dirty="0">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storage</a:t>
            </a:r>
            <a:r>
              <a:rPr lang="en-US" altLang="zh-TW" sz="2800" dirty="0">
                <a:latin typeface="Times New Roman" panose="02020603050405020304" pitchFamily="18" charset="0"/>
                <a:cs typeface="Times New Roman" panose="02020603050405020304" pitchFamily="18" charset="0"/>
              </a:rPr>
              <a:t>, and </a:t>
            </a:r>
            <a:r>
              <a:rPr lang="en-US" altLang="zh-TW" sz="2800" dirty="0">
                <a:solidFill>
                  <a:srgbClr val="FF0000"/>
                </a:solidFill>
                <a:latin typeface="Times New Roman" panose="02020603050405020304" pitchFamily="18" charset="0"/>
                <a:cs typeface="Times New Roman" panose="02020603050405020304" pitchFamily="18" charset="0"/>
              </a:rPr>
              <a:t>network</a:t>
            </a:r>
            <a:r>
              <a:rPr lang="en-US" altLang="zh-TW" sz="2800" dirty="0">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resources</a:t>
            </a:r>
            <a:r>
              <a:rPr lang="en-US" altLang="zh-TW" sz="2800" dirty="0">
                <a:latin typeface="Times New Roman" panose="02020603050405020304" pitchFamily="18" charset="0"/>
                <a:cs typeface="Times New Roman" panose="02020603050405020304" pitchFamily="18" charset="0"/>
              </a:rPr>
              <a:t> which are exploited by the VNFs.</a:t>
            </a:r>
            <a:r>
              <a:rPr lang="en-US" altLang="zh-TW" dirty="0"/>
              <a:t/>
            </a:r>
            <a:br>
              <a:rPr lang="en-US" altLang="zh-TW" dirty="0"/>
            </a:br>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8</a:t>
            </a:fld>
            <a:endParaRPr lang="en-US" altLang="zh-TW"/>
          </a:p>
        </p:txBody>
      </p:sp>
    </p:spTree>
    <p:extLst>
      <p:ext uri="{BB962C8B-B14F-4D97-AF65-F5344CB8AC3E}">
        <p14:creationId xmlns:p14="http://schemas.microsoft.com/office/powerpoint/2010/main" val="17773375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smtClean="0">
                <a:latin typeface="Times New Roman" panose="02020603050405020304" pitchFamily="18" charset="0"/>
                <a:cs typeface="Times New Roman" panose="02020603050405020304" pitchFamily="18" charset="0"/>
              </a:rPr>
              <a:t>The expected service time for each queue is known as it was </a:t>
            </a:r>
            <a:r>
              <a:rPr lang="en-US" altLang="zh-TW" sz="2800" dirty="0">
                <a:solidFill>
                  <a:srgbClr val="FF0000"/>
                </a:solidFill>
                <a:latin typeface="Times New Roman" panose="02020603050405020304" pitchFamily="18" charset="0"/>
                <a:cs typeface="Times New Roman" panose="02020603050405020304" pitchFamily="18" charset="0"/>
              </a:rPr>
              <a:t>captured from the Wireshark tool</a:t>
            </a:r>
            <a:r>
              <a:rPr lang="en-US" altLang="zh-TW" sz="2800" dirty="0">
                <a:latin typeface="Times New Roman" panose="02020603050405020304" pitchFamily="18" charset="0"/>
                <a:cs typeface="Times New Roman" panose="02020603050405020304" pitchFamily="18" charset="0"/>
              </a:rPr>
              <a:t>. </a:t>
            </a:r>
            <a:endParaRPr lang="zh-TW" altLang="en-US" sz="2800" dirty="0">
              <a:latin typeface="Times New Roman" panose="02020603050405020304" pitchFamily="18" charset="0"/>
              <a:cs typeface="Times New Roman" panose="02020603050405020304" pitchFamily="18" charset="0"/>
            </a:endParaRPr>
          </a:p>
          <a:p>
            <a:r>
              <a:rPr lang="en-US" altLang="zh-TW" sz="2800" dirty="0">
                <a:latin typeface="Times New Roman" panose="02020603050405020304" pitchFamily="18" charset="0"/>
                <a:cs typeface="Times New Roman" panose="02020603050405020304" pitchFamily="18" charset="0"/>
              </a:rPr>
              <a:t>Regarding the waiting time, we make use of </a:t>
            </a:r>
            <a:r>
              <a:rPr lang="en-US" altLang="zh-TW" sz="2800" dirty="0">
                <a:solidFill>
                  <a:srgbClr val="FF0000"/>
                </a:solidFill>
                <a:latin typeface="Times New Roman" panose="02020603050405020304" pitchFamily="18" charset="0"/>
                <a:cs typeface="Times New Roman" panose="02020603050405020304" pitchFamily="18" charset="0"/>
              </a:rPr>
              <a:t>two different formulas </a:t>
            </a:r>
            <a:r>
              <a:rPr lang="en-US" altLang="zh-TW" sz="2800" dirty="0">
                <a:latin typeface="Times New Roman" panose="02020603050405020304" pitchFamily="18" charset="0"/>
                <a:cs typeface="Times New Roman" panose="02020603050405020304" pitchFamily="18" charset="0"/>
              </a:rPr>
              <a:t>to calculate the waiting time for all the queues within the tandem. </a:t>
            </a:r>
            <a:endParaRPr lang="en-US" altLang="zh-TW" sz="2800" dirty="0" smtClean="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80</a:t>
            </a:fld>
            <a:endParaRPr lang="en-US" altLang="zh-TW"/>
          </a:p>
        </p:txBody>
      </p:sp>
    </p:spTree>
    <p:extLst>
      <p:ext uri="{BB962C8B-B14F-4D97-AF65-F5344CB8AC3E}">
        <p14:creationId xmlns:p14="http://schemas.microsoft.com/office/powerpoint/2010/main" val="40889670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For the </a:t>
                </a:r>
                <a:r>
                  <a:rPr lang="en-US" altLang="zh-TW" sz="2800" dirty="0">
                    <a:solidFill>
                      <a:srgbClr val="FF0000"/>
                    </a:solidFill>
                    <a:latin typeface="Times New Roman" panose="02020603050405020304" pitchFamily="18" charset="0"/>
                    <a:cs typeface="Times New Roman" panose="02020603050405020304" pitchFamily="18" charset="0"/>
                  </a:rPr>
                  <a:t>first queue </a:t>
                </a:r>
                <a:r>
                  <a:rPr lang="en-US" altLang="zh-TW" sz="2800" dirty="0">
                    <a:latin typeface="Times New Roman" panose="02020603050405020304" pitchFamily="18" charset="0"/>
                    <a:cs typeface="Times New Roman" panose="02020603050405020304" pitchFamily="18" charset="0"/>
                  </a:rPr>
                  <a:t>(M/G/1), we utilized a popular method to estimate the waiting time, called </a:t>
                </a:r>
                <a:r>
                  <a:rPr lang="en-US" altLang="zh-TW" sz="2800" dirty="0" err="1">
                    <a:latin typeface="Times New Roman" panose="02020603050405020304" pitchFamily="18" charset="0"/>
                    <a:cs typeface="Times New Roman" panose="02020603050405020304" pitchFamily="18" charset="0"/>
                  </a:rPr>
                  <a:t>Pollaczek-Khinchin</a:t>
                </a:r>
                <a:r>
                  <a:rPr lang="en-US" altLang="zh-TW" sz="2800" dirty="0">
                    <a:latin typeface="Times New Roman" panose="02020603050405020304" pitchFamily="18" charset="0"/>
                    <a:cs typeface="Times New Roman" panose="02020603050405020304" pitchFamily="18" charset="0"/>
                  </a:rPr>
                  <a:t> formula [Pol30]. </a:t>
                </a:r>
              </a:p>
              <a:p>
                <a:pPr marL="0" indent="0">
                  <a:buNone/>
                </a:pPr>
                <a14:m>
                  <m:oMathPara xmlns:m="http://schemas.openxmlformats.org/officeDocument/2006/math">
                    <m:oMathParaPr>
                      <m:jc m:val="centerGroup"/>
                    </m:oMathParaPr>
                    <m:oMath xmlns:m="http://schemas.openxmlformats.org/officeDocument/2006/math">
                      <m:r>
                        <a:rPr lang="en-US" altLang="zh-TW" sz="2800">
                          <a:latin typeface="Cambria Math" panose="02040503050406030204" pitchFamily="18" charset="0"/>
                          <a:cs typeface="Times New Roman" panose="02020603050405020304" pitchFamily="18" charset="0"/>
                        </a:rPr>
                        <m:t>𝐸</m:t>
                      </m:r>
                      <m:d>
                        <m:dPr>
                          <m:ctrlPr>
                            <a:rPr lang="en-US" altLang="zh-TW" sz="2800" i="1">
                              <a:latin typeface="Cambria Math" panose="02040503050406030204" pitchFamily="18" charset="0"/>
                              <a:cs typeface="Times New Roman" panose="02020603050405020304" pitchFamily="18" charset="0"/>
                            </a:rPr>
                          </m:ctrlPr>
                        </m:dPr>
                        <m:e>
                          <m:r>
                            <a:rPr lang="en-US" altLang="zh-TW" sz="2800">
                              <a:latin typeface="Cambria Math" panose="02040503050406030204" pitchFamily="18" charset="0"/>
                              <a:cs typeface="Times New Roman" panose="02020603050405020304" pitchFamily="18" charset="0"/>
                            </a:rPr>
                            <m:t>𝑊</m:t>
                          </m:r>
                        </m:e>
                      </m:d>
                      <m:r>
                        <a:rPr lang="en-US" altLang="zh-TW" sz="2800">
                          <a:latin typeface="Cambria Math" panose="02040503050406030204" pitchFamily="18" charset="0"/>
                          <a:cs typeface="Times New Roman" panose="02020603050405020304" pitchFamily="18" charset="0"/>
                        </a:rPr>
                        <m:t>=</m:t>
                      </m:r>
                      <m:f>
                        <m:fPr>
                          <m:ctrlPr>
                            <a:rPr lang="en-US" altLang="zh-TW" sz="2800" i="1">
                              <a:latin typeface="Cambria Math" panose="02040503050406030204" pitchFamily="18" charset="0"/>
                              <a:cs typeface="Times New Roman" panose="02020603050405020304" pitchFamily="18" charset="0"/>
                            </a:rPr>
                          </m:ctrlPr>
                        </m:fPr>
                        <m:num>
                          <m:r>
                            <a:rPr lang="en-US" altLang="zh-TW" sz="2800">
                              <a:latin typeface="Cambria Math" panose="02040503050406030204" pitchFamily="18" charset="0"/>
                              <a:cs typeface="Times New Roman" panose="02020603050405020304" pitchFamily="18" charset="0"/>
                            </a:rPr>
                            <m:t>(1+</m:t>
                          </m:r>
                          <m:sSup>
                            <m:sSupPr>
                              <m:ctrlPr>
                                <a:rPr lang="en-US" altLang="zh-TW" sz="2800" i="1">
                                  <a:latin typeface="Cambria Math" panose="02040503050406030204" pitchFamily="18" charset="0"/>
                                  <a:cs typeface="Times New Roman" panose="02020603050405020304" pitchFamily="18" charset="0"/>
                                </a:rPr>
                              </m:ctrlPr>
                            </m:sSupPr>
                            <m:e>
                              <m:sSub>
                                <m:sSubPr>
                                  <m:ctrlPr>
                                    <a:rPr lang="en-US" altLang="zh-TW" sz="2800" i="1">
                                      <a:latin typeface="Cambria Math" panose="02040503050406030204" pitchFamily="18" charset="0"/>
                                      <a:cs typeface="Times New Roman" panose="02020603050405020304" pitchFamily="18" charset="0"/>
                                    </a:rPr>
                                  </m:ctrlPr>
                                </m:sSubPr>
                                <m:e>
                                  <m:r>
                                    <a:rPr lang="en-US" altLang="zh-TW" sz="2800">
                                      <a:latin typeface="Cambria Math" panose="02040503050406030204" pitchFamily="18" charset="0"/>
                                      <a:cs typeface="Times New Roman" panose="02020603050405020304" pitchFamily="18" charset="0"/>
                                    </a:rPr>
                                    <m:t>𝐶</m:t>
                                  </m:r>
                                </m:e>
                                <m:sub>
                                  <m:r>
                                    <a:rPr lang="en-US" altLang="zh-TW" sz="2800">
                                      <a:latin typeface="Cambria Math" panose="02040503050406030204" pitchFamily="18" charset="0"/>
                                      <a:cs typeface="Times New Roman" panose="02020603050405020304" pitchFamily="18" charset="0"/>
                                    </a:rPr>
                                    <m:t>𝑠</m:t>
                                  </m:r>
                                </m:sub>
                              </m:sSub>
                            </m:e>
                            <m:sup>
                              <m:r>
                                <a:rPr lang="en-US" altLang="zh-TW" sz="2800">
                                  <a:latin typeface="Cambria Math" panose="02040503050406030204" pitchFamily="18" charset="0"/>
                                  <a:cs typeface="Times New Roman" panose="02020603050405020304" pitchFamily="18" charset="0"/>
                                </a:rPr>
                                <m:t>2</m:t>
                              </m:r>
                            </m:sup>
                          </m:sSup>
                          <m:r>
                            <a:rPr lang="en-US" altLang="zh-TW" sz="2800">
                              <a:latin typeface="Cambria Math" panose="02040503050406030204" pitchFamily="18" charset="0"/>
                              <a:cs typeface="Times New Roman" panose="02020603050405020304" pitchFamily="18" charset="0"/>
                            </a:rPr>
                            <m:t>)</m:t>
                          </m:r>
                        </m:num>
                        <m:den>
                          <m:r>
                            <a:rPr lang="en-US" altLang="zh-TW" sz="2800">
                              <a:latin typeface="Cambria Math" panose="02040503050406030204" pitchFamily="18" charset="0"/>
                              <a:cs typeface="Times New Roman" panose="02020603050405020304" pitchFamily="18" charset="0"/>
                            </a:rPr>
                            <m:t>2</m:t>
                          </m:r>
                        </m:den>
                      </m:f>
                      <m:r>
                        <a:rPr lang="en-US" altLang="zh-TW" sz="2800">
                          <a:latin typeface="Cambria Math" panose="02040503050406030204" pitchFamily="18" charset="0"/>
                          <a:cs typeface="Times New Roman" panose="02020603050405020304" pitchFamily="18" charset="0"/>
                        </a:rPr>
                        <m:t>∗</m:t>
                      </m:r>
                      <m:f>
                        <m:fPr>
                          <m:ctrlPr>
                            <a:rPr lang="en-US" altLang="zh-TW" sz="2800" i="1">
                              <a:latin typeface="Cambria Math" panose="02040503050406030204" pitchFamily="18" charset="0"/>
                              <a:cs typeface="Times New Roman" panose="02020603050405020304" pitchFamily="18" charset="0"/>
                            </a:rPr>
                          </m:ctrlPr>
                        </m:fPr>
                        <m:num>
                          <m:r>
                            <m:rPr>
                              <m:nor/>
                            </m:rPr>
                            <a:rPr lang="el-GR" altLang="zh-TW" sz="2800">
                              <a:latin typeface="Times New Roman" panose="02020603050405020304" pitchFamily="18" charset="0"/>
                              <a:cs typeface="Times New Roman" panose="02020603050405020304" pitchFamily="18" charset="0"/>
                            </a:rPr>
                            <m:t>ρ</m:t>
                          </m:r>
                        </m:num>
                        <m:den>
                          <m:r>
                            <m:rPr>
                              <m:nor/>
                            </m:rPr>
                            <a:rPr lang="el-GR" altLang="zh-TW" sz="2800">
                              <a:latin typeface="Times New Roman" panose="02020603050405020304" pitchFamily="18" charset="0"/>
                              <a:cs typeface="Times New Roman" panose="02020603050405020304" pitchFamily="18" charset="0"/>
                            </a:rPr>
                            <m:t>1−</m:t>
                          </m:r>
                          <m:r>
                            <m:rPr>
                              <m:nor/>
                            </m:rPr>
                            <a:rPr lang="el-GR" altLang="zh-TW" sz="2800">
                              <a:latin typeface="Times New Roman" panose="02020603050405020304" pitchFamily="18" charset="0"/>
                              <a:cs typeface="Times New Roman" panose="02020603050405020304" pitchFamily="18" charset="0"/>
                            </a:rPr>
                            <m:t>ρ</m:t>
                          </m:r>
                        </m:den>
                      </m:f>
                      <m:r>
                        <a:rPr lang="en-US" altLang="zh-TW" sz="2800">
                          <a:latin typeface="Cambria Math" panose="02040503050406030204" pitchFamily="18" charset="0"/>
                          <a:cs typeface="Times New Roman" panose="02020603050405020304" pitchFamily="18" charset="0"/>
                        </a:rPr>
                        <m:t>∗</m:t>
                      </m:r>
                      <m:r>
                        <m:rPr>
                          <m:sty m:val="p"/>
                        </m:rPr>
                        <a:rPr lang="en-US" altLang="zh-TW" sz="2800">
                          <a:latin typeface="Cambria Math" panose="02040503050406030204" pitchFamily="18" charset="0"/>
                          <a:cs typeface="Times New Roman" panose="02020603050405020304" pitchFamily="18" charset="0"/>
                        </a:rPr>
                        <m:t>E</m:t>
                      </m:r>
                      <m:r>
                        <a:rPr lang="en-US" altLang="zh-TW" sz="2800">
                          <a:latin typeface="Cambria Math" panose="02040503050406030204" pitchFamily="18" charset="0"/>
                          <a:cs typeface="Times New Roman" panose="02020603050405020304" pitchFamily="18" charset="0"/>
                        </a:rPr>
                        <m:t>[</m:t>
                      </m:r>
                      <m:r>
                        <m:rPr>
                          <m:sty m:val="p"/>
                        </m:rPr>
                        <a:rPr lang="en-US" altLang="zh-TW" sz="2800">
                          <a:latin typeface="Cambria Math" panose="02040503050406030204" pitchFamily="18" charset="0"/>
                          <a:cs typeface="Times New Roman" panose="02020603050405020304" pitchFamily="18" charset="0"/>
                        </a:rPr>
                        <m:t>S</m:t>
                      </m:r>
                      <m:r>
                        <a:rPr lang="en-US" altLang="zh-TW" sz="2800">
                          <a:latin typeface="Cambria Math" panose="02040503050406030204" pitchFamily="18" charset="0"/>
                          <a:cs typeface="Times New Roman" panose="02020603050405020304" pitchFamily="18" charset="0"/>
                        </a:rPr>
                        <m:t>]</m:t>
                      </m:r>
                    </m:oMath>
                  </m:oMathPara>
                </a14:m>
                <a:endParaRPr lang="zh-TW" altLang="en-US" sz="2800" dirty="0">
                  <a:latin typeface="Times New Roman" panose="02020603050405020304" pitchFamily="18" charset="0"/>
                  <a:cs typeface="Times New Roman" panose="02020603050405020304" pitchFamily="18" charset="0"/>
                </a:endParaRPr>
              </a:p>
              <a:p>
                <a:endParaRPr lang="en-US" altLang="zh-TW" sz="2800" dirty="0" smtClean="0">
                  <a:latin typeface="Times New Roman" panose="02020603050405020304" pitchFamily="18" charset="0"/>
                  <a:cs typeface="Times New Roman" panose="02020603050405020304" pitchFamily="18" charset="0"/>
                </a:endParaRPr>
              </a:p>
              <a:p>
                <a14:m>
                  <m:oMath xmlns:m="http://schemas.openxmlformats.org/officeDocument/2006/math">
                    <m:sSup>
                      <m:sSupPr>
                        <m:ctrlPr>
                          <a:rPr lang="en-US" altLang="zh-TW" sz="2800" i="1" smtClean="0">
                            <a:latin typeface="Cambria Math" panose="02040503050406030204" pitchFamily="18" charset="0"/>
                            <a:cs typeface="Times New Roman" panose="02020603050405020304" pitchFamily="18" charset="0"/>
                          </a:rPr>
                        </m:ctrlPr>
                      </m:sSupPr>
                      <m:e>
                        <m:sSub>
                          <m:sSubPr>
                            <m:ctrlPr>
                              <a:rPr lang="en-US" altLang="zh-TW" sz="2800" i="1">
                                <a:latin typeface="Cambria Math" panose="02040503050406030204" pitchFamily="18" charset="0"/>
                                <a:cs typeface="Times New Roman" panose="02020603050405020304" pitchFamily="18" charset="0"/>
                              </a:rPr>
                            </m:ctrlPr>
                          </m:sSubPr>
                          <m:e>
                            <m:r>
                              <a:rPr lang="en-US" altLang="zh-TW" sz="2800">
                                <a:latin typeface="Cambria Math" panose="02040503050406030204" pitchFamily="18" charset="0"/>
                                <a:cs typeface="Times New Roman" panose="02020603050405020304" pitchFamily="18" charset="0"/>
                              </a:rPr>
                              <m:t>𝐶</m:t>
                            </m:r>
                          </m:e>
                          <m:sub>
                            <m:r>
                              <a:rPr lang="en-US" altLang="zh-TW" sz="2800">
                                <a:latin typeface="Cambria Math" panose="02040503050406030204" pitchFamily="18" charset="0"/>
                                <a:cs typeface="Times New Roman" panose="02020603050405020304" pitchFamily="18" charset="0"/>
                              </a:rPr>
                              <m:t>𝑠</m:t>
                            </m:r>
                          </m:sub>
                        </m:sSub>
                      </m:e>
                      <m:sup>
                        <m:r>
                          <a:rPr lang="en-US" altLang="zh-TW" sz="2800">
                            <a:latin typeface="Cambria Math" panose="02040503050406030204" pitchFamily="18" charset="0"/>
                            <a:cs typeface="Times New Roman" panose="02020603050405020304" pitchFamily="18" charset="0"/>
                          </a:rPr>
                          <m:t>2</m:t>
                        </m:r>
                      </m:sup>
                    </m:sSup>
                  </m:oMath>
                </a14:m>
                <a:r>
                  <a:rPr lang="en-US" altLang="zh-TW" sz="2800" dirty="0">
                    <a:latin typeface="Times New Roman" panose="02020603050405020304" pitchFamily="18" charset="0"/>
                    <a:cs typeface="Times New Roman" panose="02020603050405020304" pitchFamily="18" charset="0"/>
                  </a:rPr>
                  <a:t> : is the coefficient of variation of the service time. It is equal to the variance divided by the squared mean service time </a:t>
                </a:r>
                <a14:m>
                  <m:oMath xmlns:m="http://schemas.openxmlformats.org/officeDocument/2006/math">
                    <m:f>
                      <m:fPr>
                        <m:ctrlPr>
                          <a:rPr lang="el-GR" altLang="zh-TW" sz="2800" i="1" dirty="0">
                            <a:latin typeface="Cambria Math" panose="02040503050406030204" pitchFamily="18" charset="0"/>
                            <a:cs typeface="Times New Roman" panose="02020603050405020304" pitchFamily="18" charset="0"/>
                          </a:rPr>
                        </m:ctrlPr>
                      </m:fPr>
                      <m:num>
                        <m:sSup>
                          <m:sSupPr>
                            <m:ctrlPr>
                              <a:rPr lang="el-GR" altLang="zh-TW" sz="2800" i="1" dirty="0">
                                <a:latin typeface="Cambria Math" panose="02040503050406030204" pitchFamily="18" charset="0"/>
                                <a:cs typeface="Times New Roman" panose="02020603050405020304" pitchFamily="18" charset="0"/>
                              </a:rPr>
                            </m:ctrlPr>
                          </m:sSupPr>
                          <m:e>
                            <m:sSub>
                              <m:sSubPr>
                                <m:ctrlPr>
                                  <a:rPr lang="el-GR" altLang="zh-TW" sz="2800" i="1" dirty="0">
                                    <a:latin typeface="Cambria Math" panose="02040503050406030204" pitchFamily="18" charset="0"/>
                                    <a:cs typeface="Times New Roman" panose="02020603050405020304" pitchFamily="18" charset="0"/>
                                  </a:rPr>
                                </m:ctrlPr>
                              </m:sSubPr>
                              <m:e>
                                <m:r>
                                  <m:rPr>
                                    <m:nor/>
                                  </m:rPr>
                                  <a:rPr lang="el-GR" altLang="zh-TW" sz="2800">
                                    <a:latin typeface="Times New Roman" panose="02020603050405020304" pitchFamily="18" charset="0"/>
                                    <a:cs typeface="Times New Roman" panose="02020603050405020304" pitchFamily="18" charset="0"/>
                                  </a:rPr>
                                  <m:t>σ</m:t>
                                </m:r>
                                <m:r>
                                  <m:rPr>
                                    <m:nor/>
                                  </m:rPr>
                                  <a:rPr lang="el-GR" altLang="zh-TW" sz="2800">
                                    <a:latin typeface="Times New Roman" panose="02020603050405020304" pitchFamily="18" charset="0"/>
                                    <a:cs typeface="Times New Roman" panose="02020603050405020304" pitchFamily="18" charset="0"/>
                                  </a:rPr>
                                  <m:t> </m:t>
                                </m:r>
                              </m:e>
                              <m:sub>
                                <m:r>
                                  <a:rPr lang="en-US" altLang="zh-TW" sz="2800" dirty="0">
                                    <a:latin typeface="Cambria Math" panose="02040503050406030204" pitchFamily="18" charset="0"/>
                                    <a:cs typeface="Times New Roman" panose="02020603050405020304" pitchFamily="18" charset="0"/>
                                  </a:rPr>
                                  <m:t>𝑎</m:t>
                                </m:r>
                              </m:sub>
                            </m:sSub>
                          </m:e>
                          <m:sup>
                            <m:r>
                              <a:rPr lang="en-US" altLang="zh-TW" sz="2800" dirty="0">
                                <a:latin typeface="Cambria Math" panose="02040503050406030204" pitchFamily="18" charset="0"/>
                                <a:cs typeface="Times New Roman" panose="02020603050405020304" pitchFamily="18" charset="0"/>
                              </a:rPr>
                              <m:t>2</m:t>
                            </m:r>
                          </m:sup>
                        </m:sSup>
                      </m:num>
                      <m:den>
                        <m:sSup>
                          <m:sSupPr>
                            <m:ctrlPr>
                              <a:rPr lang="el-GR" altLang="zh-TW" sz="2800" i="1" dirty="0">
                                <a:latin typeface="Cambria Math" panose="02040503050406030204" pitchFamily="18" charset="0"/>
                                <a:cs typeface="Times New Roman" panose="02020603050405020304" pitchFamily="18" charset="0"/>
                              </a:rPr>
                            </m:ctrlPr>
                          </m:sSupPr>
                          <m:e>
                            <m:r>
                              <m:rPr>
                                <m:nor/>
                              </m:rPr>
                              <a:rPr lang="en-US" altLang="zh-TW" sz="2800" dirty="0">
                                <a:latin typeface="Times New Roman" panose="02020603050405020304" pitchFamily="18" charset="0"/>
                                <a:cs typeface="Times New Roman" panose="02020603050405020304" pitchFamily="18" charset="0"/>
                              </a:rPr>
                              <m:t>(1/µ)</m:t>
                            </m:r>
                          </m:e>
                          <m:sup>
                            <m:r>
                              <a:rPr lang="en-US" altLang="zh-TW" sz="2800" dirty="0">
                                <a:latin typeface="Cambria Math" panose="02040503050406030204" pitchFamily="18" charset="0"/>
                                <a:cs typeface="Times New Roman" panose="02020603050405020304" pitchFamily="18" charset="0"/>
                              </a:rPr>
                              <m:t>2</m:t>
                            </m:r>
                          </m:sup>
                        </m:sSup>
                      </m:den>
                    </m:f>
                  </m:oMath>
                </a14:m>
                <a:endParaRPr lang="en-US" altLang="zh-TW" sz="2800" dirty="0" smtClean="0">
                  <a:latin typeface="Times New Roman" panose="02020603050405020304" pitchFamily="18" charset="0"/>
                  <a:cs typeface="Times New Roman" panose="02020603050405020304" pitchFamily="18" charset="0"/>
                </a:endParaRPr>
              </a:p>
              <a:p>
                <a:r>
                  <a:rPr lang="en-US" altLang="zh-TW" sz="2800" dirty="0">
                    <a:latin typeface="Times New Roman" panose="02020603050405020304" pitchFamily="18" charset="0"/>
                    <a:cs typeface="Times New Roman" panose="02020603050405020304" pitchFamily="18" charset="0"/>
                  </a:rPr>
                  <a:t>ρ: utilization of the server or the traffic intensity. It equals to </a:t>
                </a:r>
                <a14:m>
                  <m:oMath xmlns:m="http://schemas.openxmlformats.org/officeDocument/2006/math">
                    <m:f>
                      <m:fPr>
                        <m:ctrlPr>
                          <a:rPr lang="en-US" altLang="zh-TW" sz="2800" i="1" dirty="0" smtClean="0">
                            <a:latin typeface="Cambria Math" panose="02040503050406030204" pitchFamily="18" charset="0"/>
                            <a:cs typeface="Times New Roman" panose="02020603050405020304" pitchFamily="18" charset="0"/>
                          </a:rPr>
                        </m:ctrlPr>
                      </m:fPr>
                      <m:num>
                        <m:r>
                          <a:rPr lang="en-US" altLang="zh-TW" sz="2800" i="1" dirty="0">
                            <a:latin typeface="Cambria Math" panose="02040503050406030204" pitchFamily="18" charset="0"/>
                            <a:cs typeface="Times New Roman" panose="02020603050405020304" pitchFamily="18" charset="0"/>
                          </a:rPr>
                          <m:t>𝜆</m:t>
                        </m:r>
                      </m:num>
                      <m:den>
                        <m:r>
                          <m:rPr>
                            <m:nor/>
                          </m:rPr>
                          <a:rPr lang="en-US" altLang="zh-TW" sz="2800" dirty="0">
                            <a:latin typeface="Times New Roman" panose="02020603050405020304" pitchFamily="18" charset="0"/>
                            <a:cs typeface="Times New Roman" panose="02020603050405020304" pitchFamily="18" charset="0"/>
                          </a:rPr>
                          <m:t>µ</m:t>
                        </m:r>
                      </m:den>
                    </m:f>
                  </m:oMath>
                </a14:m>
                <a:r>
                  <a:rPr lang="en-US" altLang="zh-TW" sz="2800" dirty="0">
                    <a:latin typeface="Times New Roman" panose="02020603050405020304" pitchFamily="18" charset="0"/>
                    <a:cs typeface="Times New Roman" panose="02020603050405020304" pitchFamily="18" charset="0"/>
                  </a:rPr>
                  <a:t/>
                </a:r>
                <a:br>
                  <a:rPr lang="en-US" altLang="zh-TW" sz="2800" dirty="0">
                    <a:latin typeface="Times New Roman" panose="02020603050405020304" pitchFamily="18" charset="0"/>
                    <a:cs typeface="Times New Roman" panose="02020603050405020304" pitchFamily="18" charset="0"/>
                  </a:rPr>
                </a:br>
                <a:r>
                  <a:rPr lang="en-US" altLang="zh-TW" sz="2800" dirty="0">
                    <a:latin typeface="Times New Roman" panose="02020603050405020304" pitchFamily="18" charset="0"/>
                    <a:cs typeface="Times New Roman" panose="02020603050405020304" pitchFamily="18" charset="0"/>
                  </a:rPr>
                  <a:t/>
                </a:r>
                <a:br>
                  <a:rPr lang="en-US" altLang="zh-TW" sz="2800" dirty="0">
                    <a:latin typeface="Times New Roman" panose="02020603050405020304" pitchFamily="18" charset="0"/>
                    <a:cs typeface="Times New Roman" panose="02020603050405020304" pitchFamily="18" charset="0"/>
                  </a:rPr>
                </a:br>
                <a:r>
                  <a:rPr lang="el-GR" altLang="zh-TW" sz="2800" dirty="0">
                    <a:latin typeface="Times New Roman" panose="02020603050405020304" pitchFamily="18" charset="0"/>
                    <a:cs typeface="Times New Roman" panose="02020603050405020304" pitchFamily="18" charset="0"/>
                  </a:rPr>
                  <a:t/>
                </a:r>
                <a:br>
                  <a:rPr lang="el-GR" altLang="zh-TW" sz="2800" dirty="0">
                    <a:latin typeface="Times New Roman" panose="02020603050405020304" pitchFamily="18" charset="0"/>
                    <a:cs typeface="Times New Roman" panose="02020603050405020304" pitchFamily="18" charset="0"/>
                  </a:rPr>
                </a:br>
                <a:r>
                  <a:rPr lang="en-US" altLang="zh-TW" dirty="0"/>
                  <a:t/>
                </a:r>
                <a:br>
                  <a:rPr lang="en-US" altLang="zh-TW" dirty="0"/>
                </a:b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44" t="-1482" r="-1167" b="-1078"/>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81</a:t>
            </a:fld>
            <a:endParaRPr lang="en-US" altLang="zh-TW"/>
          </a:p>
        </p:txBody>
      </p:sp>
    </p:spTree>
    <p:extLst>
      <p:ext uri="{BB962C8B-B14F-4D97-AF65-F5344CB8AC3E}">
        <p14:creationId xmlns:p14="http://schemas.microsoft.com/office/powerpoint/2010/main" val="216399911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800" dirty="0" smtClean="0">
                    <a:latin typeface="Times New Roman" panose="02020603050405020304" pitchFamily="18" charset="0"/>
                    <a:cs typeface="Times New Roman" panose="02020603050405020304" pitchFamily="18" charset="0"/>
                  </a:rPr>
                  <a:t>In order to calculate the waiting time for </a:t>
                </a:r>
                <a:r>
                  <a:rPr lang="en-US" altLang="zh-TW" sz="2800" dirty="0">
                    <a:solidFill>
                      <a:srgbClr val="FF0000"/>
                    </a:solidFill>
                    <a:latin typeface="Times New Roman" panose="02020603050405020304" pitchFamily="18" charset="0"/>
                    <a:cs typeface="Times New Roman" panose="02020603050405020304" pitchFamily="18" charset="0"/>
                  </a:rPr>
                  <a:t>other queues</a:t>
                </a:r>
                <a:r>
                  <a:rPr lang="en-US" altLang="zh-TW" sz="2800" dirty="0">
                    <a:latin typeface="Times New Roman" panose="02020603050405020304" pitchFamily="18" charset="0"/>
                    <a:cs typeface="Times New Roman" panose="02020603050405020304" pitchFamily="18" charset="0"/>
                  </a:rPr>
                  <a:t>, we used </a:t>
                </a:r>
                <a:r>
                  <a:rPr lang="en-US" altLang="zh-TW" sz="2800" dirty="0" smtClean="0">
                    <a:latin typeface="Times New Roman" panose="02020603050405020304" pitchFamily="18" charset="0"/>
                    <a:cs typeface="Times New Roman" panose="02020603050405020304" pitchFamily="18" charset="0"/>
                  </a:rPr>
                  <a:t>a different </a:t>
                </a:r>
                <a:r>
                  <a:rPr lang="en-US" altLang="zh-TW" sz="2800" dirty="0">
                    <a:latin typeface="Times New Roman" panose="02020603050405020304" pitchFamily="18" charset="0"/>
                    <a:cs typeface="Times New Roman" panose="02020603050405020304" pitchFamily="18" charset="0"/>
                  </a:rPr>
                  <a:t>method to estimate it, called Kingman formula</a:t>
                </a:r>
                <a:r>
                  <a:rPr lang="en-US" altLang="zh-TW" sz="2800" dirty="0" smtClean="0">
                    <a:latin typeface="Times New Roman" panose="02020603050405020304" pitchFamily="18" charset="0"/>
                    <a:cs typeface="Times New Roman" panose="02020603050405020304" pitchFamily="18" charset="0"/>
                  </a:rPr>
                  <a:t>.</a:t>
                </a:r>
              </a:p>
              <a:p>
                <a:pPr marL="0" indent="0">
                  <a:buNone/>
                </a:pPr>
                <a14:m>
                  <m:oMathPara xmlns:m="http://schemas.openxmlformats.org/officeDocument/2006/math">
                    <m:oMathParaPr>
                      <m:jc m:val="centerGroup"/>
                    </m:oMathParaPr>
                    <m:oMath xmlns:m="http://schemas.openxmlformats.org/officeDocument/2006/math">
                      <m:r>
                        <a:rPr lang="en-US" altLang="zh-TW" sz="2800">
                          <a:latin typeface="Cambria Math" panose="02040503050406030204" pitchFamily="18" charset="0"/>
                          <a:cs typeface="Times New Roman" panose="02020603050405020304" pitchFamily="18" charset="0"/>
                        </a:rPr>
                        <m:t>𝐸</m:t>
                      </m:r>
                      <m:d>
                        <m:dPr>
                          <m:ctrlPr>
                            <a:rPr lang="en-US" altLang="zh-TW" sz="2800" i="1">
                              <a:latin typeface="Cambria Math" panose="02040503050406030204" pitchFamily="18" charset="0"/>
                              <a:cs typeface="Times New Roman" panose="02020603050405020304" pitchFamily="18" charset="0"/>
                            </a:rPr>
                          </m:ctrlPr>
                        </m:dPr>
                        <m:e>
                          <m:r>
                            <a:rPr lang="en-US" altLang="zh-TW" sz="2800">
                              <a:latin typeface="Cambria Math" panose="02040503050406030204" pitchFamily="18" charset="0"/>
                              <a:cs typeface="Times New Roman" panose="02020603050405020304" pitchFamily="18" charset="0"/>
                            </a:rPr>
                            <m:t>𝑊</m:t>
                          </m:r>
                        </m:e>
                      </m:d>
                      <m:r>
                        <a:rPr lang="en-US" altLang="zh-TW" sz="2800">
                          <a:latin typeface="Cambria Math" panose="02040503050406030204" pitchFamily="18" charset="0"/>
                          <a:cs typeface="Times New Roman" panose="02020603050405020304" pitchFamily="18" charset="0"/>
                        </a:rPr>
                        <m:t>=</m:t>
                      </m:r>
                      <m:f>
                        <m:fPr>
                          <m:ctrlPr>
                            <a:rPr lang="en-US" altLang="zh-TW" sz="2800" i="1">
                              <a:latin typeface="Cambria Math" panose="02040503050406030204" pitchFamily="18" charset="0"/>
                              <a:cs typeface="Times New Roman" panose="02020603050405020304" pitchFamily="18" charset="0"/>
                            </a:rPr>
                          </m:ctrlPr>
                        </m:fPr>
                        <m:num>
                          <m:r>
                            <a:rPr lang="en-US" altLang="zh-TW" sz="2800">
                              <a:latin typeface="Cambria Math" panose="02040503050406030204" pitchFamily="18" charset="0"/>
                              <a:cs typeface="Times New Roman" panose="02020603050405020304" pitchFamily="18" charset="0"/>
                            </a:rPr>
                            <m:t>(</m:t>
                          </m:r>
                          <m:sSup>
                            <m:sSupPr>
                              <m:ctrlPr>
                                <a:rPr lang="en-US" altLang="zh-TW" sz="2800" i="1">
                                  <a:latin typeface="Cambria Math" panose="02040503050406030204" pitchFamily="18" charset="0"/>
                                  <a:cs typeface="Times New Roman" panose="02020603050405020304" pitchFamily="18" charset="0"/>
                                </a:rPr>
                              </m:ctrlPr>
                            </m:sSupPr>
                            <m:e>
                              <m:sSub>
                                <m:sSubPr>
                                  <m:ctrlPr>
                                    <a:rPr lang="en-US" altLang="zh-TW" sz="2800" i="1">
                                      <a:latin typeface="Cambria Math" panose="02040503050406030204" pitchFamily="18" charset="0"/>
                                      <a:cs typeface="Times New Roman" panose="02020603050405020304" pitchFamily="18" charset="0"/>
                                    </a:rPr>
                                  </m:ctrlPr>
                                </m:sSubPr>
                                <m:e>
                                  <m:r>
                                    <a:rPr lang="en-US" altLang="zh-TW" sz="2800">
                                      <a:latin typeface="Cambria Math" panose="02040503050406030204" pitchFamily="18" charset="0"/>
                                      <a:cs typeface="Times New Roman" panose="02020603050405020304" pitchFamily="18" charset="0"/>
                                    </a:rPr>
                                    <m:t>𝐶</m:t>
                                  </m:r>
                                </m:e>
                                <m:sub>
                                  <m:r>
                                    <a:rPr lang="en-US" altLang="zh-TW" sz="2800" b="0" i="1" smtClean="0">
                                      <a:latin typeface="Cambria Math" panose="02040503050406030204" pitchFamily="18" charset="0"/>
                                      <a:cs typeface="Times New Roman" panose="02020603050405020304" pitchFamily="18" charset="0"/>
                                    </a:rPr>
                                    <m:t>𝑎</m:t>
                                  </m:r>
                                </m:sub>
                              </m:sSub>
                            </m:e>
                            <m:sup>
                              <m:r>
                                <a:rPr lang="en-US" altLang="zh-TW" sz="2800">
                                  <a:latin typeface="Cambria Math" panose="02040503050406030204" pitchFamily="18" charset="0"/>
                                  <a:cs typeface="Times New Roman" panose="02020603050405020304" pitchFamily="18" charset="0"/>
                                </a:rPr>
                                <m:t>2</m:t>
                              </m:r>
                            </m:sup>
                          </m:sSup>
                          <m:r>
                            <a:rPr lang="en-US" altLang="zh-TW" sz="2800">
                              <a:latin typeface="Cambria Math" panose="02040503050406030204" pitchFamily="18" charset="0"/>
                              <a:cs typeface="Times New Roman" panose="02020603050405020304" pitchFamily="18" charset="0"/>
                            </a:rPr>
                            <m:t>+</m:t>
                          </m:r>
                          <m:sSup>
                            <m:sSupPr>
                              <m:ctrlPr>
                                <a:rPr lang="en-US" altLang="zh-TW" sz="2800" i="1">
                                  <a:latin typeface="Cambria Math" panose="02040503050406030204" pitchFamily="18" charset="0"/>
                                  <a:cs typeface="Times New Roman" panose="02020603050405020304" pitchFamily="18" charset="0"/>
                                </a:rPr>
                              </m:ctrlPr>
                            </m:sSupPr>
                            <m:e>
                              <m:sSub>
                                <m:sSubPr>
                                  <m:ctrlPr>
                                    <a:rPr lang="en-US" altLang="zh-TW" sz="2800" i="1">
                                      <a:latin typeface="Cambria Math" panose="02040503050406030204" pitchFamily="18" charset="0"/>
                                      <a:cs typeface="Times New Roman" panose="02020603050405020304" pitchFamily="18" charset="0"/>
                                    </a:rPr>
                                  </m:ctrlPr>
                                </m:sSubPr>
                                <m:e>
                                  <m:r>
                                    <a:rPr lang="en-US" altLang="zh-TW" sz="2800">
                                      <a:latin typeface="Cambria Math" panose="02040503050406030204" pitchFamily="18" charset="0"/>
                                      <a:cs typeface="Times New Roman" panose="02020603050405020304" pitchFamily="18" charset="0"/>
                                    </a:rPr>
                                    <m:t>𝐶</m:t>
                                  </m:r>
                                </m:e>
                                <m:sub>
                                  <m:r>
                                    <a:rPr lang="en-US" altLang="zh-TW" sz="2800">
                                      <a:latin typeface="Cambria Math" panose="02040503050406030204" pitchFamily="18" charset="0"/>
                                      <a:cs typeface="Times New Roman" panose="02020603050405020304" pitchFamily="18" charset="0"/>
                                    </a:rPr>
                                    <m:t>𝑠</m:t>
                                  </m:r>
                                </m:sub>
                              </m:sSub>
                            </m:e>
                            <m:sup>
                              <m:r>
                                <a:rPr lang="en-US" altLang="zh-TW" sz="2800">
                                  <a:latin typeface="Cambria Math" panose="02040503050406030204" pitchFamily="18" charset="0"/>
                                  <a:cs typeface="Times New Roman" panose="02020603050405020304" pitchFamily="18" charset="0"/>
                                </a:rPr>
                                <m:t>2</m:t>
                              </m:r>
                            </m:sup>
                          </m:sSup>
                          <m:r>
                            <a:rPr lang="en-US" altLang="zh-TW" sz="2800">
                              <a:latin typeface="Cambria Math" panose="02040503050406030204" pitchFamily="18" charset="0"/>
                              <a:cs typeface="Times New Roman" panose="02020603050405020304" pitchFamily="18" charset="0"/>
                            </a:rPr>
                            <m:t>)</m:t>
                          </m:r>
                        </m:num>
                        <m:den>
                          <m:r>
                            <a:rPr lang="en-US" altLang="zh-TW" sz="2800">
                              <a:latin typeface="Cambria Math" panose="02040503050406030204" pitchFamily="18" charset="0"/>
                              <a:cs typeface="Times New Roman" panose="02020603050405020304" pitchFamily="18" charset="0"/>
                            </a:rPr>
                            <m:t>2</m:t>
                          </m:r>
                        </m:den>
                      </m:f>
                      <m:r>
                        <a:rPr lang="en-US" altLang="zh-TW" sz="2800">
                          <a:latin typeface="Cambria Math" panose="02040503050406030204" pitchFamily="18" charset="0"/>
                          <a:cs typeface="Times New Roman" panose="02020603050405020304" pitchFamily="18" charset="0"/>
                        </a:rPr>
                        <m:t>∗</m:t>
                      </m:r>
                      <m:f>
                        <m:fPr>
                          <m:ctrlPr>
                            <a:rPr lang="en-US" altLang="zh-TW" sz="2800" i="1">
                              <a:latin typeface="Cambria Math" panose="02040503050406030204" pitchFamily="18" charset="0"/>
                              <a:cs typeface="Times New Roman" panose="02020603050405020304" pitchFamily="18" charset="0"/>
                            </a:rPr>
                          </m:ctrlPr>
                        </m:fPr>
                        <m:num>
                          <m:r>
                            <m:rPr>
                              <m:nor/>
                            </m:rPr>
                            <a:rPr lang="el-GR" altLang="zh-TW" sz="2800">
                              <a:latin typeface="Times New Roman" panose="02020603050405020304" pitchFamily="18" charset="0"/>
                              <a:cs typeface="Times New Roman" panose="02020603050405020304" pitchFamily="18" charset="0"/>
                            </a:rPr>
                            <m:t>ρ</m:t>
                          </m:r>
                        </m:num>
                        <m:den>
                          <m:r>
                            <m:rPr>
                              <m:nor/>
                            </m:rPr>
                            <a:rPr lang="el-GR" altLang="zh-TW" sz="2800">
                              <a:latin typeface="Times New Roman" panose="02020603050405020304" pitchFamily="18" charset="0"/>
                              <a:cs typeface="Times New Roman" panose="02020603050405020304" pitchFamily="18" charset="0"/>
                            </a:rPr>
                            <m:t>1−</m:t>
                          </m:r>
                          <m:r>
                            <m:rPr>
                              <m:nor/>
                            </m:rPr>
                            <a:rPr lang="el-GR" altLang="zh-TW" sz="2800">
                              <a:latin typeface="Times New Roman" panose="02020603050405020304" pitchFamily="18" charset="0"/>
                              <a:cs typeface="Times New Roman" panose="02020603050405020304" pitchFamily="18" charset="0"/>
                            </a:rPr>
                            <m:t>ρ</m:t>
                          </m:r>
                        </m:den>
                      </m:f>
                      <m:r>
                        <a:rPr lang="en-US" altLang="zh-TW" sz="2800">
                          <a:latin typeface="Cambria Math" panose="02040503050406030204" pitchFamily="18" charset="0"/>
                          <a:cs typeface="Times New Roman" panose="02020603050405020304" pitchFamily="18" charset="0"/>
                        </a:rPr>
                        <m:t>∗</m:t>
                      </m:r>
                      <m:r>
                        <m:rPr>
                          <m:sty m:val="p"/>
                        </m:rPr>
                        <a:rPr lang="en-US" altLang="zh-TW" sz="2800">
                          <a:latin typeface="Cambria Math" panose="02040503050406030204" pitchFamily="18" charset="0"/>
                          <a:cs typeface="Times New Roman" panose="02020603050405020304" pitchFamily="18" charset="0"/>
                        </a:rPr>
                        <m:t>E</m:t>
                      </m:r>
                      <m:r>
                        <a:rPr lang="en-US" altLang="zh-TW" sz="2800">
                          <a:latin typeface="Cambria Math" panose="02040503050406030204" pitchFamily="18" charset="0"/>
                          <a:cs typeface="Times New Roman" panose="02020603050405020304" pitchFamily="18" charset="0"/>
                        </a:rPr>
                        <m:t>[</m:t>
                      </m:r>
                      <m:r>
                        <m:rPr>
                          <m:sty m:val="p"/>
                        </m:rPr>
                        <a:rPr lang="en-US" altLang="zh-TW" sz="2800">
                          <a:latin typeface="Cambria Math" panose="02040503050406030204" pitchFamily="18" charset="0"/>
                          <a:cs typeface="Times New Roman" panose="02020603050405020304" pitchFamily="18" charset="0"/>
                        </a:rPr>
                        <m:t>S</m:t>
                      </m:r>
                      <m:r>
                        <a:rPr lang="en-US" altLang="zh-TW" sz="2800">
                          <a:latin typeface="Cambria Math" panose="02040503050406030204" pitchFamily="18" charset="0"/>
                          <a:cs typeface="Times New Roman" panose="02020603050405020304" pitchFamily="18" charset="0"/>
                        </a:rPr>
                        <m:t>]</m:t>
                      </m:r>
                    </m:oMath>
                  </m:oMathPara>
                </a14:m>
                <a:endParaRPr lang="en-US" altLang="zh-TW" sz="2800" dirty="0" smtClean="0">
                  <a:latin typeface="Times New Roman" panose="02020603050405020304" pitchFamily="18" charset="0"/>
                  <a:cs typeface="Times New Roman" panose="02020603050405020304" pitchFamily="18" charset="0"/>
                </a:endParaRPr>
              </a:p>
              <a:p>
                <a:r>
                  <a:rPr lang="en-US" altLang="zh-TW" sz="2800" dirty="0">
                    <a:latin typeface="Times New Roman" panose="02020603050405020304" pitchFamily="18" charset="0"/>
                    <a:cs typeface="Times New Roman" panose="02020603050405020304" pitchFamily="18" charset="0"/>
                  </a:rPr>
                  <a:t>where </a:t>
                </a:r>
                <a14:m>
                  <m:oMath xmlns:m="http://schemas.openxmlformats.org/officeDocument/2006/math">
                    <m:sSup>
                      <m:sSupPr>
                        <m:ctrlPr>
                          <a:rPr lang="en-US" altLang="zh-TW" sz="2800" i="1">
                            <a:latin typeface="Cambria Math" panose="02040503050406030204" pitchFamily="18" charset="0"/>
                            <a:cs typeface="Times New Roman" panose="02020603050405020304" pitchFamily="18" charset="0"/>
                          </a:rPr>
                        </m:ctrlPr>
                      </m:sSupPr>
                      <m:e>
                        <m:sSub>
                          <m:sSubPr>
                            <m:ctrlPr>
                              <a:rPr lang="en-US" altLang="zh-TW" sz="2800" i="1">
                                <a:latin typeface="Cambria Math" panose="02040503050406030204" pitchFamily="18" charset="0"/>
                                <a:cs typeface="Times New Roman" panose="02020603050405020304" pitchFamily="18" charset="0"/>
                              </a:rPr>
                            </m:ctrlPr>
                          </m:sSubPr>
                          <m:e>
                            <m:r>
                              <a:rPr lang="en-US" altLang="zh-TW" sz="2800">
                                <a:latin typeface="Cambria Math" panose="02040503050406030204" pitchFamily="18" charset="0"/>
                                <a:cs typeface="Times New Roman" panose="02020603050405020304" pitchFamily="18" charset="0"/>
                              </a:rPr>
                              <m:t>𝐶</m:t>
                            </m:r>
                          </m:e>
                          <m:sub>
                            <m:r>
                              <a:rPr lang="en-US" altLang="zh-TW" sz="2800">
                                <a:latin typeface="Cambria Math" panose="02040503050406030204" pitchFamily="18" charset="0"/>
                                <a:cs typeface="Times New Roman" panose="02020603050405020304" pitchFamily="18" charset="0"/>
                              </a:rPr>
                              <m:t>𝑎</m:t>
                            </m:r>
                          </m:sub>
                        </m:sSub>
                      </m:e>
                      <m:sup>
                        <m:r>
                          <a:rPr lang="en-US" altLang="zh-TW" sz="2800">
                            <a:latin typeface="Cambria Math" panose="02040503050406030204" pitchFamily="18" charset="0"/>
                            <a:cs typeface="Times New Roman" panose="02020603050405020304" pitchFamily="18" charset="0"/>
                          </a:rPr>
                          <m:t>2</m:t>
                        </m:r>
                      </m:sup>
                    </m:sSup>
                  </m:oMath>
                </a14:m>
                <a:r>
                  <a:rPr lang="en-US" altLang="zh-TW" sz="2800" dirty="0">
                    <a:latin typeface="Times New Roman" panose="02020603050405020304" pitchFamily="18" charset="0"/>
                    <a:cs typeface="Times New Roman" panose="02020603050405020304" pitchFamily="18" charset="0"/>
                  </a:rPr>
                  <a:t>: is the coefficient of variation of the inter-arrival time. It is equal to </a:t>
                </a:r>
                <a:r>
                  <a:rPr lang="en-US" altLang="zh-TW" sz="2800" dirty="0" smtClean="0">
                    <a:latin typeface="Times New Roman" panose="02020603050405020304" pitchFamily="18" charset="0"/>
                    <a:cs typeface="Times New Roman" panose="02020603050405020304" pitchFamily="18" charset="0"/>
                  </a:rPr>
                  <a:t>the variance </a:t>
                </a:r>
                <a:r>
                  <a:rPr lang="en-US" altLang="zh-TW" sz="2800" dirty="0">
                    <a:latin typeface="Times New Roman" panose="02020603050405020304" pitchFamily="18" charset="0"/>
                    <a:cs typeface="Times New Roman" panose="02020603050405020304" pitchFamily="18" charset="0"/>
                  </a:rPr>
                  <a:t>divided by the squared mean inter-arrival time </a:t>
                </a:r>
                <a14:m>
                  <m:oMath xmlns:m="http://schemas.openxmlformats.org/officeDocument/2006/math">
                    <m:f>
                      <m:fPr>
                        <m:ctrlPr>
                          <a:rPr lang="el-GR" altLang="zh-TW" sz="2800" i="1" dirty="0">
                            <a:latin typeface="Cambria Math" panose="02040503050406030204" pitchFamily="18" charset="0"/>
                            <a:cs typeface="Times New Roman" panose="02020603050405020304" pitchFamily="18" charset="0"/>
                          </a:rPr>
                        </m:ctrlPr>
                      </m:fPr>
                      <m:num>
                        <m:sSup>
                          <m:sSupPr>
                            <m:ctrlPr>
                              <a:rPr lang="el-GR" altLang="zh-TW" sz="2800" i="1" dirty="0">
                                <a:latin typeface="Cambria Math" panose="02040503050406030204" pitchFamily="18" charset="0"/>
                                <a:cs typeface="Times New Roman" panose="02020603050405020304" pitchFamily="18" charset="0"/>
                              </a:rPr>
                            </m:ctrlPr>
                          </m:sSupPr>
                          <m:e>
                            <m:sSub>
                              <m:sSubPr>
                                <m:ctrlPr>
                                  <a:rPr lang="el-GR" altLang="zh-TW" sz="2800" i="1" dirty="0">
                                    <a:latin typeface="Cambria Math" panose="02040503050406030204" pitchFamily="18" charset="0"/>
                                    <a:cs typeface="Times New Roman" panose="02020603050405020304" pitchFamily="18" charset="0"/>
                                  </a:rPr>
                                </m:ctrlPr>
                              </m:sSubPr>
                              <m:e>
                                <m:r>
                                  <m:rPr>
                                    <m:nor/>
                                  </m:rPr>
                                  <a:rPr lang="el-GR" altLang="zh-TW" sz="2800">
                                    <a:latin typeface="Times New Roman" panose="02020603050405020304" pitchFamily="18" charset="0"/>
                                    <a:cs typeface="Times New Roman" panose="02020603050405020304" pitchFamily="18" charset="0"/>
                                  </a:rPr>
                                  <m:t>σ</m:t>
                                </m:r>
                                <m:r>
                                  <m:rPr>
                                    <m:nor/>
                                  </m:rPr>
                                  <a:rPr lang="el-GR" altLang="zh-TW" sz="2800">
                                    <a:latin typeface="Times New Roman" panose="02020603050405020304" pitchFamily="18" charset="0"/>
                                    <a:cs typeface="Times New Roman" panose="02020603050405020304" pitchFamily="18" charset="0"/>
                                  </a:rPr>
                                  <m:t> </m:t>
                                </m:r>
                              </m:e>
                              <m:sub>
                                <m:r>
                                  <a:rPr lang="en-US" altLang="zh-TW" sz="2800" dirty="0">
                                    <a:latin typeface="Cambria Math" panose="02040503050406030204" pitchFamily="18" charset="0"/>
                                    <a:cs typeface="Times New Roman" panose="02020603050405020304" pitchFamily="18" charset="0"/>
                                  </a:rPr>
                                  <m:t>𝑎</m:t>
                                </m:r>
                              </m:sub>
                            </m:sSub>
                          </m:e>
                          <m:sup>
                            <m:r>
                              <a:rPr lang="en-US" altLang="zh-TW" sz="2800" dirty="0">
                                <a:latin typeface="Cambria Math" panose="02040503050406030204" pitchFamily="18" charset="0"/>
                                <a:cs typeface="Times New Roman" panose="02020603050405020304" pitchFamily="18" charset="0"/>
                              </a:rPr>
                              <m:t>2</m:t>
                            </m:r>
                          </m:sup>
                        </m:sSup>
                      </m:num>
                      <m:den>
                        <m:sSup>
                          <m:sSupPr>
                            <m:ctrlPr>
                              <a:rPr lang="el-GR" altLang="zh-TW" sz="2800" i="1" dirty="0">
                                <a:latin typeface="Cambria Math" panose="02040503050406030204" pitchFamily="18" charset="0"/>
                                <a:cs typeface="Times New Roman" panose="02020603050405020304" pitchFamily="18" charset="0"/>
                              </a:rPr>
                            </m:ctrlPr>
                          </m:sSupPr>
                          <m:e>
                            <m:r>
                              <m:rPr>
                                <m:nor/>
                              </m:rPr>
                              <a:rPr lang="en-US" altLang="zh-TW" sz="2800" dirty="0">
                                <a:latin typeface="Times New Roman" panose="02020603050405020304" pitchFamily="18" charset="0"/>
                                <a:cs typeface="Times New Roman" panose="02020603050405020304" pitchFamily="18" charset="0"/>
                              </a:rPr>
                              <m:t>(1/µ)</m:t>
                            </m:r>
                          </m:e>
                          <m:sup>
                            <m:r>
                              <a:rPr lang="en-US" altLang="zh-TW" sz="2800" dirty="0">
                                <a:latin typeface="Cambria Math" panose="02040503050406030204" pitchFamily="18" charset="0"/>
                                <a:cs typeface="Times New Roman" panose="02020603050405020304" pitchFamily="18" charset="0"/>
                              </a:rPr>
                              <m:t>2</m:t>
                            </m:r>
                          </m:sup>
                        </m:sSup>
                      </m:den>
                    </m:f>
                  </m:oMath>
                </a14:m>
                <a:r>
                  <a:rPr lang="en-US" altLang="zh-TW" sz="2800" dirty="0">
                    <a:latin typeface="Times New Roman" panose="02020603050405020304" pitchFamily="18" charset="0"/>
                    <a:cs typeface="Times New Roman" panose="02020603050405020304" pitchFamily="18" charset="0"/>
                  </a:rPr>
                  <a:t>. </a:t>
                </a:r>
                <a:br>
                  <a:rPr lang="en-US" altLang="zh-TW" sz="2800" dirty="0">
                    <a:latin typeface="Times New Roman" panose="02020603050405020304" pitchFamily="18" charset="0"/>
                    <a:cs typeface="Times New Roman" panose="02020603050405020304" pitchFamily="18" charset="0"/>
                  </a:rPr>
                </a:br>
                <a:endParaRPr lang="zh-TW" altLang="en-US" sz="2800" dirty="0">
                  <a:latin typeface="Times New Roman" panose="02020603050405020304" pitchFamily="18" charset="0"/>
                  <a:cs typeface="Times New Roman" panose="02020603050405020304" pitchFamily="18" charset="0"/>
                </a:endParaRPr>
              </a:p>
              <a:p>
                <a:pPr marL="0" indent="0">
                  <a:buNone/>
                </a:pPr>
                <a:endParaRPr lang="zh-TW" altLang="en-US" sz="2800" dirty="0">
                  <a:latin typeface="Times New Roman" panose="02020603050405020304" pitchFamily="18" charset="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44" t="-148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82</a:t>
            </a:fld>
            <a:endParaRPr lang="en-US" altLang="zh-TW"/>
          </a:p>
        </p:txBody>
      </p:sp>
    </p:spTree>
    <p:extLst>
      <p:ext uri="{BB962C8B-B14F-4D97-AF65-F5344CB8AC3E}">
        <p14:creationId xmlns:p14="http://schemas.microsoft.com/office/powerpoint/2010/main" val="374888764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800" dirty="0" smtClean="0">
                    <a:latin typeface="Times New Roman" panose="02020603050405020304" pitchFamily="18" charset="0"/>
                    <a:cs typeface="Times New Roman" panose="02020603050405020304" pitchFamily="18" charset="0"/>
                  </a:rPr>
                  <a:t>After calculating the waiting time for each and every queue within the </a:t>
                </a:r>
                <a:r>
                  <a:rPr lang="en-US" altLang="zh-TW" sz="2800" dirty="0" err="1">
                    <a:latin typeface="Times New Roman" panose="02020603050405020304" pitchFamily="18" charset="0"/>
                    <a:cs typeface="Times New Roman" panose="02020603050405020304" pitchFamily="18" charset="0"/>
                  </a:rPr>
                  <a:t>signalling</a:t>
                </a:r>
                <a:r>
                  <a:rPr lang="en-US" altLang="zh-TW" sz="2800" dirty="0">
                    <a:latin typeface="Times New Roman" panose="02020603050405020304" pitchFamily="18" charset="0"/>
                    <a:cs typeface="Times New Roman" panose="02020603050405020304" pitchFamily="18" charset="0"/>
                  </a:rPr>
                  <a:t> path, the </a:t>
                </a:r>
                <a:r>
                  <a:rPr lang="en-US" altLang="zh-TW" sz="2800" dirty="0">
                    <a:solidFill>
                      <a:srgbClr val="FF0000"/>
                    </a:solidFill>
                    <a:latin typeface="Times New Roman" panose="02020603050405020304" pitchFamily="18" charset="0"/>
                    <a:cs typeface="Times New Roman" panose="02020603050405020304" pitchFamily="18" charset="0"/>
                  </a:rPr>
                  <a:t>total delay</a:t>
                </a:r>
                <a:r>
                  <a:rPr lang="en-US" altLang="zh-TW" sz="2800" dirty="0">
                    <a:latin typeface="Times New Roman" panose="02020603050405020304" pitchFamily="18" charset="0"/>
                    <a:cs typeface="Times New Roman" panose="02020603050405020304" pitchFamily="18" charset="0"/>
                  </a:rPr>
                  <a:t> can </a:t>
                </a:r>
                <a:r>
                  <a:rPr lang="en-US" altLang="zh-TW" sz="2800" dirty="0" smtClean="0">
                    <a:latin typeface="Times New Roman" panose="02020603050405020304" pitchFamily="18" charset="0"/>
                    <a:cs typeface="Times New Roman" panose="02020603050405020304" pitchFamily="18" charset="0"/>
                  </a:rPr>
                  <a:t>be </a:t>
                </a:r>
                <a:r>
                  <a:rPr lang="en-US" altLang="zh-TW" sz="2800" dirty="0">
                    <a:latin typeface="Times New Roman" panose="02020603050405020304" pitchFamily="18" charset="0"/>
                    <a:cs typeface="Times New Roman" panose="02020603050405020304" pitchFamily="18" charset="0"/>
                  </a:rPr>
                  <a:t>calculated and it equals</a:t>
                </a:r>
                <a:r>
                  <a:rPr lang="en-US" altLang="zh-TW" sz="2800" dirty="0" smtClean="0">
                    <a:latin typeface="Times New Roman" panose="02020603050405020304" pitchFamily="18" charset="0"/>
                    <a:cs typeface="Times New Roman" panose="02020603050405020304" pitchFamily="18" charset="0"/>
                  </a:rPr>
                  <a:t>:</a:t>
                </a:r>
              </a:p>
              <a:p>
                <a:pPr marL="0" indent="0">
                  <a:buNone/>
                </a:pPr>
                <a14:m>
                  <m:oMathPara xmlns:m="http://schemas.openxmlformats.org/officeDocument/2006/math">
                    <m:oMathParaPr>
                      <m:jc m:val="centerGroup"/>
                    </m:oMathParaPr>
                    <m:oMath xmlns:m="http://schemas.openxmlformats.org/officeDocument/2006/math">
                      <m:r>
                        <a:rPr lang="en-US" altLang="zh-TW" sz="2800" dirty="0">
                          <a:latin typeface="Cambria Math" panose="02040503050406030204" pitchFamily="18" charset="0"/>
                          <a:cs typeface="Times New Roman" panose="02020603050405020304" pitchFamily="18" charset="0"/>
                        </a:rPr>
                        <m:t>𝑇𝑜𝑡𝑎𝑙</m:t>
                      </m:r>
                      <m:r>
                        <a:rPr lang="en-US" altLang="zh-TW" sz="2800" b="0" i="0" dirty="0" smtClean="0">
                          <a:latin typeface="Cambria Math" panose="02040503050406030204" pitchFamily="18" charset="0"/>
                          <a:cs typeface="Times New Roman" panose="02020603050405020304" pitchFamily="18" charset="0"/>
                        </a:rPr>
                        <m:t>_</m:t>
                      </m:r>
                      <m:r>
                        <a:rPr lang="en-US" altLang="zh-TW" sz="2800" dirty="0">
                          <a:latin typeface="Cambria Math" panose="02040503050406030204" pitchFamily="18" charset="0"/>
                          <a:cs typeface="Times New Roman" panose="02020603050405020304" pitchFamily="18" charset="0"/>
                        </a:rPr>
                        <m:t>𝑑𝑒𝑙𝑎𝑦</m:t>
                      </m:r>
                      <m:r>
                        <a:rPr lang="en-US" altLang="zh-TW" sz="2800" dirty="0">
                          <a:latin typeface="Cambria Math" panose="02040503050406030204" pitchFamily="18" charset="0"/>
                          <a:cs typeface="Times New Roman" panose="02020603050405020304" pitchFamily="18" charset="0"/>
                        </a:rPr>
                        <m:t>=</m:t>
                      </m:r>
                      <m:limLow>
                        <m:limLowPr>
                          <m:ctrlPr>
                            <a:rPr lang="en-US" altLang="zh-TW" sz="2800" i="1" dirty="0">
                              <a:latin typeface="Cambria Math" panose="02040503050406030204" pitchFamily="18" charset="0"/>
                              <a:cs typeface="Times New Roman" panose="02020603050405020304" pitchFamily="18" charset="0"/>
                            </a:rPr>
                          </m:ctrlPr>
                        </m:limLowPr>
                        <m:e>
                          <m:groupChr>
                            <m:groupChrPr>
                              <m:chr m:val="⏟"/>
                              <m:ctrlPr>
                                <a:rPr lang="en-US" altLang="zh-TW" sz="2800" i="1" dirty="0">
                                  <a:latin typeface="Cambria Math" panose="02040503050406030204" pitchFamily="18" charset="0"/>
                                  <a:cs typeface="Times New Roman" panose="02020603050405020304" pitchFamily="18" charset="0"/>
                                </a:rPr>
                              </m:ctrlPr>
                            </m:groupChrPr>
                            <m:e>
                              <m:nary>
                                <m:naryPr>
                                  <m:chr m:val="∑"/>
                                  <m:ctrlPr>
                                    <a:rPr lang="en-US" altLang="zh-TW" sz="2800" i="1" dirty="0">
                                      <a:latin typeface="Cambria Math" panose="02040503050406030204" pitchFamily="18" charset="0"/>
                                      <a:cs typeface="Times New Roman" panose="02020603050405020304" pitchFamily="18" charset="0"/>
                                    </a:rPr>
                                  </m:ctrlPr>
                                </m:naryPr>
                                <m:sub>
                                  <m:r>
                                    <m:rPr>
                                      <m:brk m:alnAt="23"/>
                                    </m:rPr>
                                    <a:rPr lang="en-US" altLang="zh-TW" sz="2800" dirty="0">
                                      <a:latin typeface="Cambria Math" panose="02040503050406030204" pitchFamily="18" charset="0"/>
                                      <a:cs typeface="Times New Roman" panose="02020603050405020304" pitchFamily="18" charset="0"/>
                                    </a:rPr>
                                    <m:t>𝑛</m:t>
                                  </m:r>
                                  <m:r>
                                    <a:rPr lang="en-US" altLang="zh-TW" sz="2800" dirty="0">
                                      <a:latin typeface="Cambria Math" panose="02040503050406030204" pitchFamily="18" charset="0"/>
                                      <a:cs typeface="Times New Roman" panose="02020603050405020304" pitchFamily="18" charset="0"/>
                                    </a:rPr>
                                    <m:t>=1</m:t>
                                  </m:r>
                                </m:sub>
                                <m:sup>
                                  <m:r>
                                    <a:rPr lang="en-US" altLang="zh-TW" sz="2800" dirty="0">
                                      <a:latin typeface="Cambria Math" panose="02040503050406030204" pitchFamily="18" charset="0"/>
                                      <a:cs typeface="Times New Roman" panose="02020603050405020304" pitchFamily="18" charset="0"/>
                                    </a:rPr>
                                    <m:t>7</m:t>
                                  </m:r>
                                </m:sup>
                                <m:e>
                                  <m:r>
                                    <a:rPr lang="en-US" altLang="zh-TW" sz="2800" dirty="0">
                                      <a:latin typeface="Cambria Math" panose="02040503050406030204" pitchFamily="18" charset="0"/>
                                      <a:cs typeface="Times New Roman" panose="02020603050405020304" pitchFamily="18" charset="0"/>
                                    </a:rPr>
                                    <m:t>𝐸</m:t>
                                  </m:r>
                                  <m:d>
                                    <m:dPr>
                                      <m:begChr m:val="["/>
                                      <m:endChr m:val="]"/>
                                      <m:ctrlPr>
                                        <a:rPr lang="en-US" altLang="zh-TW" sz="2800" i="1" dirty="0">
                                          <a:latin typeface="Cambria Math" panose="02040503050406030204" pitchFamily="18" charset="0"/>
                                          <a:cs typeface="Times New Roman" panose="02020603050405020304" pitchFamily="18" charset="0"/>
                                        </a:rPr>
                                      </m:ctrlPr>
                                    </m:dPr>
                                    <m:e>
                                      <m:sSub>
                                        <m:sSubPr>
                                          <m:ctrlPr>
                                            <a:rPr lang="en-US" altLang="zh-TW" sz="2800" i="1" dirty="0">
                                              <a:latin typeface="Cambria Math" panose="02040503050406030204" pitchFamily="18" charset="0"/>
                                              <a:cs typeface="Times New Roman" panose="02020603050405020304" pitchFamily="18" charset="0"/>
                                            </a:rPr>
                                          </m:ctrlPr>
                                        </m:sSubPr>
                                        <m:e>
                                          <m:r>
                                            <m:rPr>
                                              <m:sty m:val="p"/>
                                            </m:rPr>
                                            <a:rPr lang="en-US" altLang="zh-TW" sz="2800" b="0" i="0" dirty="0" smtClean="0">
                                              <a:latin typeface="Cambria Math" panose="02040503050406030204" pitchFamily="18" charset="0"/>
                                              <a:cs typeface="Times New Roman" panose="02020603050405020304" pitchFamily="18" charset="0"/>
                                            </a:rPr>
                                            <m:t>W</m:t>
                                          </m:r>
                                        </m:e>
                                        <m:sub>
                                          <m:r>
                                            <a:rPr lang="en-US" altLang="zh-TW" sz="2800" dirty="0">
                                              <a:latin typeface="Cambria Math" panose="02040503050406030204" pitchFamily="18" charset="0"/>
                                              <a:cs typeface="Times New Roman" panose="02020603050405020304" pitchFamily="18" charset="0"/>
                                            </a:rPr>
                                            <m:t>𝑖</m:t>
                                          </m:r>
                                        </m:sub>
                                      </m:sSub>
                                    </m:e>
                                  </m:d>
                                </m:e>
                              </m:nary>
                            </m:e>
                          </m:groupChr>
                          <m:r>
                            <a:rPr lang="en-US" altLang="zh-TW" sz="2800" b="0" i="0" dirty="0" smtClean="0">
                              <a:latin typeface="Cambria Math" panose="02040503050406030204" pitchFamily="18" charset="0"/>
                              <a:cs typeface="Times New Roman" panose="02020603050405020304" pitchFamily="18" charset="0"/>
                            </a:rPr>
                            <m:t>+</m:t>
                          </m:r>
                        </m:e>
                        <m:lim>
                          <m:r>
                            <m:rPr>
                              <m:nor/>
                            </m:rPr>
                            <a:rPr lang="en-US" altLang="zh-TW" sz="2800" b="0" i="0" dirty="0" smtClean="0">
                              <a:latin typeface="Times New Roman" panose="02020603050405020304" pitchFamily="18" charset="0"/>
                              <a:cs typeface="Times New Roman" panose="02020603050405020304" pitchFamily="18" charset="0"/>
                            </a:rPr>
                            <m:t>W</m:t>
                          </m:r>
                          <m:r>
                            <m:rPr>
                              <m:nor/>
                            </m:rPr>
                            <a:rPr lang="en-US" altLang="zh-TW" sz="2800" dirty="0">
                              <a:latin typeface="Times New Roman" panose="02020603050405020304" pitchFamily="18" charset="0"/>
                              <a:cs typeface="Times New Roman" panose="02020603050405020304" pitchFamily="18" charset="0"/>
                            </a:rPr>
                            <m:t>aiting</m:t>
                          </m:r>
                          <m:r>
                            <m:rPr>
                              <m:nor/>
                            </m:rPr>
                            <a:rPr lang="en-US" altLang="zh-TW" sz="2800">
                              <a:latin typeface="Times New Roman" panose="02020603050405020304" pitchFamily="18" charset="0"/>
                              <a:cs typeface="Times New Roman" panose="02020603050405020304" pitchFamily="18" charset="0"/>
                            </a:rPr>
                            <m:t> </m:t>
                          </m:r>
                          <m:r>
                            <m:rPr>
                              <m:nor/>
                            </m:rPr>
                            <a:rPr lang="en-US" altLang="zh-TW" sz="2800">
                              <a:latin typeface="Times New Roman" panose="02020603050405020304" pitchFamily="18" charset="0"/>
                              <a:cs typeface="Times New Roman" panose="02020603050405020304" pitchFamily="18" charset="0"/>
                            </a:rPr>
                            <m:t>time</m:t>
                          </m:r>
                        </m:lim>
                      </m:limLow>
                      <m:limLow>
                        <m:limLowPr>
                          <m:ctrlPr>
                            <a:rPr lang="en-US" altLang="zh-TW" sz="2800" i="1" dirty="0">
                              <a:latin typeface="Cambria Math" panose="02040503050406030204" pitchFamily="18" charset="0"/>
                              <a:cs typeface="Times New Roman" panose="02020603050405020304" pitchFamily="18" charset="0"/>
                            </a:rPr>
                          </m:ctrlPr>
                        </m:limLowPr>
                        <m:e>
                          <m:groupChr>
                            <m:groupChrPr>
                              <m:chr m:val="⏟"/>
                              <m:ctrlPr>
                                <a:rPr lang="en-US" altLang="zh-TW" sz="2800" i="1" dirty="0">
                                  <a:latin typeface="Cambria Math" panose="02040503050406030204" pitchFamily="18" charset="0"/>
                                  <a:cs typeface="Times New Roman" panose="02020603050405020304" pitchFamily="18" charset="0"/>
                                </a:rPr>
                              </m:ctrlPr>
                            </m:groupChrPr>
                            <m:e>
                              <m:nary>
                                <m:naryPr>
                                  <m:chr m:val="∑"/>
                                  <m:ctrlPr>
                                    <a:rPr lang="en-US" altLang="zh-TW" sz="2800" i="1" dirty="0">
                                      <a:latin typeface="Cambria Math" panose="02040503050406030204" pitchFamily="18" charset="0"/>
                                      <a:cs typeface="Times New Roman" panose="02020603050405020304" pitchFamily="18" charset="0"/>
                                    </a:rPr>
                                  </m:ctrlPr>
                                </m:naryPr>
                                <m:sub>
                                  <m:r>
                                    <m:rPr>
                                      <m:brk m:alnAt="23"/>
                                    </m:rPr>
                                    <a:rPr lang="en-US" altLang="zh-TW" sz="2800" dirty="0">
                                      <a:latin typeface="Cambria Math" panose="02040503050406030204" pitchFamily="18" charset="0"/>
                                      <a:cs typeface="Times New Roman" panose="02020603050405020304" pitchFamily="18" charset="0"/>
                                    </a:rPr>
                                    <m:t>𝑛</m:t>
                                  </m:r>
                                  <m:r>
                                    <a:rPr lang="en-US" altLang="zh-TW" sz="2800" dirty="0">
                                      <a:latin typeface="Cambria Math" panose="02040503050406030204" pitchFamily="18" charset="0"/>
                                      <a:cs typeface="Times New Roman" panose="02020603050405020304" pitchFamily="18" charset="0"/>
                                    </a:rPr>
                                    <m:t>=1</m:t>
                                  </m:r>
                                </m:sub>
                                <m:sup>
                                  <m:r>
                                    <a:rPr lang="en-US" altLang="zh-TW" sz="2800" dirty="0">
                                      <a:latin typeface="Cambria Math" panose="02040503050406030204" pitchFamily="18" charset="0"/>
                                      <a:cs typeface="Times New Roman" panose="02020603050405020304" pitchFamily="18" charset="0"/>
                                    </a:rPr>
                                    <m:t>7</m:t>
                                  </m:r>
                                </m:sup>
                                <m:e>
                                  <m:r>
                                    <a:rPr lang="en-US" altLang="zh-TW" sz="2800" dirty="0">
                                      <a:latin typeface="Cambria Math" panose="02040503050406030204" pitchFamily="18" charset="0"/>
                                      <a:cs typeface="Times New Roman" panose="02020603050405020304" pitchFamily="18" charset="0"/>
                                    </a:rPr>
                                    <m:t>𝐸</m:t>
                                  </m:r>
                                  <m:d>
                                    <m:dPr>
                                      <m:begChr m:val="["/>
                                      <m:endChr m:val="]"/>
                                      <m:ctrlPr>
                                        <a:rPr lang="en-US" altLang="zh-TW" sz="2800" i="1" dirty="0">
                                          <a:latin typeface="Cambria Math" panose="02040503050406030204" pitchFamily="18" charset="0"/>
                                          <a:cs typeface="Times New Roman" panose="02020603050405020304" pitchFamily="18" charset="0"/>
                                        </a:rPr>
                                      </m:ctrlPr>
                                    </m:dPr>
                                    <m:e>
                                      <m:sSub>
                                        <m:sSubPr>
                                          <m:ctrlPr>
                                            <a:rPr lang="en-US" altLang="zh-TW" sz="2800" i="1" dirty="0">
                                              <a:latin typeface="Cambria Math" panose="02040503050406030204" pitchFamily="18" charset="0"/>
                                              <a:cs typeface="Times New Roman" panose="02020603050405020304" pitchFamily="18" charset="0"/>
                                            </a:rPr>
                                          </m:ctrlPr>
                                        </m:sSubPr>
                                        <m:e>
                                          <m:r>
                                            <a:rPr lang="en-US" altLang="zh-TW" sz="2800" b="0" i="1" dirty="0" smtClean="0">
                                              <a:latin typeface="Cambria Math" panose="02040503050406030204" pitchFamily="18" charset="0"/>
                                              <a:cs typeface="Times New Roman" panose="02020603050405020304" pitchFamily="18" charset="0"/>
                                            </a:rPr>
                                            <m:t>𝑋</m:t>
                                          </m:r>
                                        </m:e>
                                        <m:sub>
                                          <m:r>
                                            <a:rPr lang="en-US" altLang="zh-TW" sz="2800" dirty="0">
                                              <a:latin typeface="Cambria Math" panose="02040503050406030204" pitchFamily="18" charset="0"/>
                                              <a:cs typeface="Times New Roman" panose="02020603050405020304" pitchFamily="18" charset="0"/>
                                            </a:rPr>
                                            <m:t>𝑖</m:t>
                                          </m:r>
                                        </m:sub>
                                      </m:sSub>
                                    </m:e>
                                  </m:d>
                                </m:e>
                              </m:nary>
                            </m:e>
                          </m:groupChr>
                        </m:e>
                        <m:lim>
                          <m:r>
                            <m:rPr>
                              <m:nor/>
                            </m:rPr>
                            <a:rPr lang="en-US" altLang="zh-TW" sz="2800" b="0" i="0" dirty="0" smtClean="0">
                              <a:latin typeface="Cambria Math" panose="02040503050406030204" pitchFamily="18" charset="0"/>
                              <a:cs typeface="Times New Roman" panose="02020603050405020304" pitchFamily="18" charset="0"/>
                            </a:rPr>
                            <m:t>Service</m:t>
                          </m:r>
                          <m:r>
                            <m:rPr>
                              <m:nor/>
                            </m:rPr>
                            <a:rPr lang="en-US" altLang="zh-TW" sz="2800">
                              <a:latin typeface="Times New Roman" panose="02020603050405020304" pitchFamily="18" charset="0"/>
                              <a:cs typeface="Times New Roman" panose="02020603050405020304" pitchFamily="18" charset="0"/>
                            </a:rPr>
                            <m:t> </m:t>
                          </m:r>
                          <m:r>
                            <m:rPr>
                              <m:nor/>
                            </m:rPr>
                            <a:rPr lang="en-US" altLang="zh-TW" sz="2800">
                              <a:latin typeface="Times New Roman" panose="02020603050405020304" pitchFamily="18" charset="0"/>
                              <a:cs typeface="Times New Roman" panose="02020603050405020304" pitchFamily="18" charset="0"/>
                            </a:rPr>
                            <m:t>time</m:t>
                          </m:r>
                        </m:lim>
                      </m:limLow>
                      <m:r>
                        <a:rPr lang="en-US" altLang="zh-TW" sz="2800" b="0" i="1" smtClean="0">
                          <a:latin typeface="Cambria Math" panose="02040503050406030204" pitchFamily="18" charset="0"/>
                          <a:cs typeface="Times New Roman" panose="02020603050405020304" pitchFamily="18" charset="0"/>
                        </a:rPr>
                        <m:t>=</m:t>
                      </m:r>
                      <m:limLow>
                        <m:limLowPr>
                          <m:ctrlPr>
                            <a:rPr lang="en-US" altLang="zh-TW" sz="2800" i="1" dirty="0">
                              <a:latin typeface="Cambria Math" panose="02040503050406030204" pitchFamily="18" charset="0"/>
                              <a:cs typeface="Times New Roman" panose="02020603050405020304" pitchFamily="18" charset="0"/>
                            </a:rPr>
                          </m:ctrlPr>
                        </m:limLowPr>
                        <m:e>
                          <m:groupChr>
                            <m:groupChrPr>
                              <m:chr m:val="⏟"/>
                              <m:ctrlPr>
                                <a:rPr lang="en-US" altLang="zh-TW" sz="2800" i="1" dirty="0">
                                  <a:latin typeface="Cambria Math" panose="02040503050406030204" pitchFamily="18" charset="0"/>
                                  <a:cs typeface="Times New Roman" panose="02020603050405020304" pitchFamily="18" charset="0"/>
                                </a:rPr>
                              </m:ctrlPr>
                            </m:groupChrPr>
                            <m:e>
                              <m:nary>
                                <m:naryPr>
                                  <m:chr m:val="∑"/>
                                  <m:ctrlPr>
                                    <a:rPr lang="en-US" altLang="zh-TW" sz="2800" i="1" dirty="0">
                                      <a:latin typeface="Cambria Math" panose="02040503050406030204" pitchFamily="18" charset="0"/>
                                      <a:cs typeface="Times New Roman" panose="02020603050405020304" pitchFamily="18" charset="0"/>
                                    </a:rPr>
                                  </m:ctrlPr>
                                </m:naryPr>
                                <m:sub>
                                  <m:r>
                                    <m:rPr>
                                      <m:brk m:alnAt="23"/>
                                    </m:rPr>
                                    <a:rPr lang="en-US" altLang="zh-TW" sz="2800" dirty="0">
                                      <a:latin typeface="Cambria Math" panose="02040503050406030204" pitchFamily="18" charset="0"/>
                                      <a:cs typeface="Times New Roman" panose="02020603050405020304" pitchFamily="18" charset="0"/>
                                    </a:rPr>
                                    <m:t>𝑛</m:t>
                                  </m:r>
                                  <m:r>
                                    <a:rPr lang="en-US" altLang="zh-TW" sz="2800" dirty="0">
                                      <a:latin typeface="Cambria Math" panose="02040503050406030204" pitchFamily="18" charset="0"/>
                                      <a:cs typeface="Times New Roman" panose="02020603050405020304" pitchFamily="18" charset="0"/>
                                    </a:rPr>
                                    <m:t>=1</m:t>
                                  </m:r>
                                </m:sub>
                                <m:sup>
                                  <m:r>
                                    <a:rPr lang="en-US" altLang="zh-TW" sz="2800" dirty="0">
                                      <a:latin typeface="Cambria Math" panose="02040503050406030204" pitchFamily="18" charset="0"/>
                                      <a:cs typeface="Times New Roman" panose="02020603050405020304" pitchFamily="18" charset="0"/>
                                    </a:rPr>
                                    <m:t>7</m:t>
                                  </m:r>
                                </m:sup>
                                <m:e>
                                  <m:r>
                                    <a:rPr lang="en-US" altLang="zh-TW" sz="2800" dirty="0">
                                      <a:latin typeface="Cambria Math" panose="02040503050406030204" pitchFamily="18" charset="0"/>
                                      <a:cs typeface="Times New Roman" panose="02020603050405020304" pitchFamily="18" charset="0"/>
                                    </a:rPr>
                                    <m:t>𝐸</m:t>
                                  </m:r>
                                  <m:r>
                                    <a:rPr lang="en-US" altLang="zh-TW" sz="2800" dirty="0">
                                      <a:latin typeface="Cambria Math" panose="02040503050406030204" pitchFamily="18" charset="0"/>
                                      <a:cs typeface="Times New Roman" panose="02020603050405020304" pitchFamily="18" charset="0"/>
                                    </a:rPr>
                                    <m:t>[</m:t>
                                  </m:r>
                                  <m:sSub>
                                    <m:sSubPr>
                                      <m:ctrlPr>
                                        <a:rPr lang="en-US" altLang="zh-TW" sz="2800" i="1" dirty="0">
                                          <a:latin typeface="Cambria Math" panose="02040503050406030204" pitchFamily="18" charset="0"/>
                                          <a:cs typeface="Times New Roman" panose="02020603050405020304" pitchFamily="18" charset="0"/>
                                        </a:rPr>
                                      </m:ctrlPr>
                                    </m:sSubPr>
                                    <m:e>
                                      <m:r>
                                        <a:rPr lang="en-US" altLang="zh-TW" sz="2800" b="0" i="1" dirty="0" smtClean="0">
                                          <a:latin typeface="Cambria Math" panose="02040503050406030204" pitchFamily="18" charset="0"/>
                                          <a:cs typeface="Times New Roman" panose="02020603050405020304" pitchFamily="18" charset="0"/>
                                        </a:rPr>
                                        <m:t>𝑆</m:t>
                                      </m:r>
                                    </m:e>
                                    <m:sub>
                                      <m:r>
                                        <a:rPr lang="en-US" altLang="zh-TW" sz="2800" dirty="0">
                                          <a:latin typeface="Cambria Math" panose="02040503050406030204" pitchFamily="18" charset="0"/>
                                          <a:cs typeface="Times New Roman" panose="02020603050405020304" pitchFamily="18" charset="0"/>
                                        </a:rPr>
                                        <m:t>𝑖</m:t>
                                      </m:r>
                                    </m:sub>
                                  </m:sSub>
                                  <m:r>
                                    <a:rPr lang="en-US" altLang="zh-TW" sz="2800" dirty="0">
                                      <a:latin typeface="Cambria Math" panose="02040503050406030204" pitchFamily="18" charset="0"/>
                                      <a:cs typeface="Times New Roman" panose="02020603050405020304" pitchFamily="18" charset="0"/>
                                    </a:rPr>
                                    <m:t>]</m:t>
                                  </m:r>
                                </m:e>
                              </m:nary>
                            </m:e>
                          </m:groupChr>
                        </m:e>
                        <m:lim>
                          <m:r>
                            <m:rPr>
                              <m:nor/>
                            </m:rPr>
                            <a:rPr lang="en-US" altLang="zh-TW" sz="2800">
                              <a:latin typeface="Times New Roman" panose="02020603050405020304" pitchFamily="18" charset="0"/>
                              <a:cs typeface="Times New Roman" panose="02020603050405020304" pitchFamily="18" charset="0"/>
                            </a:rPr>
                            <m:t>Sojourn</m:t>
                          </m:r>
                          <m:r>
                            <m:rPr>
                              <m:nor/>
                            </m:rPr>
                            <a:rPr lang="en-US" altLang="zh-TW" sz="2800">
                              <a:latin typeface="Times New Roman" panose="02020603050405020304" pitchFamily="18" charset="0"/>
                              <a:cs typeface="Times New Roman" panose="02020603050405020304" pitchFamily="18" charset="0"/>
                            </a:rPr>
                            <m:t> </m:t>
                          </m:r>
                          <m:r>
                            <m:rPr>
                              <m:nor/>
                            </m:rPr>
                            <a:rPr lang="en-US" altLang="zh-TW" sz="2800">
                              <a:latin typeface="Times New Roman" panose="02020603050405020304" pitchFamily="18" charset="0"/>
                              <a:cs typeface="Times New Roman" panose="02020603050405020304" pitchFamily="18" charset="0"/>
                            </a:rPr>
                            <m:t>time</m:t>
                          </m:r>
                        </m:lim>
                      </m:limLow>
                    </m:oMath>
                  </m:oMathPara>
                </a14:m>
                <a:endParaRPr lang="en-US" altLang="zh-TW" sz="2800" dirty="0">
                  <a:latin typeface="Times New Roman" panose="02020603050405020304" pitchFamily="18" charset="0"/>
                  <a:cs typeface="Times New Roman" panose="02020603050405020304" pitchFamily="18" charset="0"/>
                </a:endParaRPr>
              </a:p>
              <a:p>
                <a:endParaRPr lang="zh-TW" altLang="en-US" sz="2800" dirty="0">
                  <a:latin typeface="Times New Roman" panose="02020603050405020304" pitchFamily="18" charset="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44" t="-148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83</a:t>
            </a:fld>
            <a:endParaRPr lang="en-US" altLang="zh-TW"/>
          </a:p>
        </p:txBody>
      </p:sp>
    </p:spTree>
    <p:extLst>
      <p:ext uri="{BB962C8B-B14F-4D97-AF65-F5344CB8AC3E}">
        <p14:creationId xmlns:p14="http://schemas.microsoft.com/office/powerpoint/2010/main" val="379297981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800" dirty="0" smtClean="0">
                    <a:latin typeface="Times New Roman" panose="02020603050405020304" pitchFamily="18" charset="0"/>
                    <a:cs typeface="Times New Roman" panose="02020603050405020304" pitchFamily="18" charset="0"/>
                  </a:rPr>
                  <a:t>In order to investigate and validate the applicability of the assumed models, we calculated the relative error of the analytical models as follows:</a:t>
                </a:r>
              </a:p>
              <a:p>
                <a:pPr marL="0" indent="0">
                  <a:buNone/>
                </a:pPr>
                <a14:m>
                  <m:oMathPara xmlns:m="http://schemas.openxmlformats.org/officeDocument/2006/math">
                    <m:oMathParaPr>
                      <m:jc m:val="centerGroup"/>
                    </m:oMathParaPr>
                    <m:oMath xmlns:m="http://schemas.openxmlformats.org/officeDocument/2006/math">
                      <m:r>
                        <m:rPr>
                          <m:nor/>
                        </m:rPr>
                        <a:rPr lang="en-US" altLang="zh-TW" sz="2800" i="1">
                          <a:latin typeface="Times New Roman" panose="02020603050405020304" pitchFamily="18" charset="0"/>
                          <a:cs typeface="Times New Roman" panose="02020603050405020304" pitchFamily="18" charset="0"/>
                        </a:rPr>
                        <m:t>Relative</m:t>
                      </m:r>
                      <m:r>
                        <m:rPr>
                          <m:nor/>
                        </m:rPr>
                        <a:rPr lang="en-US" altLang="zh-TW" sz="2800" i="1">
                          <a:latin typeface="Times New Roman" panose="02020603050405020304" pitchFamily="18" charset="0"/>
                          <a:cs typeface="Times New Roman" panose="02020603050405020304" pitchFamily="18" charset="0"/>
                        </a:rPr>
                        <m:t>_</m:t>
                      </m:r>
                      <m:r>
                        <m:rPr>
                          <m:nor/>
                        </m:rPr>
                        <a:rPr lang="en-US" altLang="zh-TW" sz="2800" i="1">
                          <a:latin typeface="Times New Roman" panose="02020603050405020304" pitchFamily="18" charset="0"/>
                          <a:cs typeface="Times New Roman" panose="02020603050405020304" pitchFamily="18" charset="0"/>
                        </a:rPr>
                        <m:t>error</m:t>
                      </m:r>
                      <m:r>
                        <m:rPr>
                          <m:nor/>
                        </m:rPr>
                        <a:rPr lang="en-US" altLang="zh-TW" sz="2800">
                          <a:latin typeface="Times New Roman" panose="02020603050405020304" pitchFamily="18" charset="0"/>
                          <a:cs typeface="Times New Roman" panose="02020603050405020304" pitchFamily="18" charset="0"/>
                        </a:rPr>
                        <m:t> =</m:t>
                      </m:r>
                      <m:f>
                        <m:fPr>
                          <m:ctrlPr>
                            <a:rPr lang="en-US" altLang="zh-TW" sz="2800" i="1">
                              <a:latin typeface="Cambria Math" panose="02040503050406030204" pitchFamily="18" charset="0"/>
                              <a:cs typeface="Times New Roman" panose="02020603050405020304" pitchFamily="18" charset="0"/>
                            </a:rPr>
                          </m:ctrlPr>
                        </m:fPr>
                        <m:num>
                          <m:d>
                            <m:dPr>
                              <m:begChr m:val="|"/>
                              <m:endChr m:val="|"/>
                              <m:ctrlPr>
                                <a:rPr lang="en-US" altLang="zh-TW" sz="2800" i="1">
                                  <a:latin typeface="Cambria Math" panose="02040503050406030204" pitchFamily="18" charset="0"/>
                                  <a:cs typeface="Times New Roman" panose="02020603050405020304" pitchFamily="18" charset="0"/>
                                </a:rPr>
                              </m:ctrlPr>
                            </m:dPr>
                            <m:e>
                              <m:r>
                                <m:rPr>
                                  <m:nor/>
                                </m:rPr>
                                <a:rPr lang="en-US" altLang="zh-TW" sz="2800" i="1">
                                  <a:latin typeface="Times New Roman" panose="02020603050405020304" pitchFamily="18" charset="0"/>
                                  <a:cs typeface="Times New Roman" panose="02020603050405020304" pitchFamily="18" charset="0"/>
                                </a:rPr>
                                <m:t>Experimental</m:t>
                              </m:r>
                              <m:r>
                                <m:rPr>
                                  <m:nor/>
                                </m:rPr>
                                <a:rPr lang="en-US" altLang="zh-TW" sz="2800" i="1">
                                  <a:latin typeface="Times New Roman" panose="02020603050405020304" pitchFamily="18" charset="0"/>
                                  <a:cs typeface="Times New Roman" panose="02020603050405020304" pitchFamily="18" charset="0"/>
                                </a:rPr>
                                <m:t>_</m:t>
                              </m:r>
                              <m:r>
                                <m:rPr>
                                  <m:nor/>
                                </m:rPr>
                                <a:rPr lang="en-US" altLang="zh-TW" sz="2800" i="1">
                                  <a:latin typeface="Times New Roman" panose="02020603050405020304" pitchFamily="18" charset="0"/>
                                  <a:cs typeface="Times New Roman" panose="02020603050405020304" pitchFamily="18" charset="0"/>
                                </a:rPr>
                                <m:t>res</m:t>
                              </m:r>
                              <m:r>
                                <a:rPr lang="en-US" altLang="zh-TW" sz="2800">
                                  <a:latin typeface="Cambria Math" panose="02040503050406030204" pitchFamily="18" charset="0"/>
                                  <a:cs typeface="Times New Roman" panose="02020603050405020304" pitchFamily="18" charset="0"/>
                                </a:rPr>
                                <m:t>−</m:t>
                              </m:r>
                              <m:r>
                                <m:rPr>
                                  <m:nor/>
                                </m:rPr>
                                <a:rPr lang="en-US" altLang="zh-TW" sz="2800" i="1">
                                  <a:latin typeface="Times New Roman" panose="02020603050405020304" pitchFamily="18" charset="0"/>
                                  <a:cs typeface="Times New Roman" panose="02020603050405020304" pitchFamily="18" charset="0"/>
                                </a:rPr>
                                <m:t>Analytical</m:t>
                              </m:r>
                              <m:r>
                                <m:rPr>
                                  <m:nor/>
                                </m:rPr>
                                <a:rPr lang="en-US" altLang="zh-TW" sz="2800" i="1">
                                  <a:latin typeface="Times New Roman" panose="02020603050405020304" pitchFamily="18" charset="0"/>
                                  <a:cs typeface="Times New Roman" panose="02020603050405020304" pitchFamily="18" charset="0"/>
                                </a:rPr>
                                <m:t>_</m:t>
                              </m:r>
                              <m:r>
                                <m:rPr>
                                  <m:nor/>
                                </m:rPr>
                                <a:rPr lang="en-US" altLang="zh-TW" sz="2800" i="1">
                                  <a:latin typeface="Times New Roman" panose="02020603050405020304" pitchFamily="18" charset="0"/>
                                  <a:cs typeface="Times New Roman" panose="02020603050405020304" pitchFamily="18" charset="0"/>
                                </a:rPr>
                                <m:t>res</m:t>
                              </m:r>
                            </m:e>
                          </m:d>
                        </m:num>
                        <m:den>
                          <m:r>
                            <m:rPr>
                              <m:nor/>
                            </m:rPr>
                            <a:rPr lang="en-US" altLang="zh-TW" sz="2800" i="1">
                              <a:latin typeface="Times New Roman" panose="02020603050405020304" pitchFamily="18" charset="0"/>
                              <a:cs typeface="Times New Roman" panose="02020603050405020304" pitchFamily="18" charset="0"/>
                            </a:rPr>
                            <m:t>Experimental</m:t>
                          </m:r>
                          <m:r>
                            <m:rPr>
                              <m:nor/>
                            </m:rPr>
                            <a:rPr lang="en-US" altLang="zh-TW" sz="2800" i="1">
                              <a:latin typeface="Times New Roman" panose="02020603050405020304" pitchFamily="18" charset="0"/>
                              <a:cs typeface="Times New Roman" panose="02020603050405020304" pitchFamily="18" charset="0"/>
                            </a:rPr>
                            <m:t>_</m:t>
                          </m:r>
                          <m:r>
                            <m:rPr>
                              <m:nor/>
                            </m:rPr>
                            <a:rPr lang="en-US" altLang="zh-TW" sz="2800" i="1">
                              <a:latin typeface="Times New Roman" panose="02020603050405020304" pitchFamily="18" charset="0"/>
                              <a:cs typeface="Times New Roman" panose="02020603050405020304" pitchFamily="18" charset="0"/>
                            </a:rPr>
                            <m:t>res</m:t>
                          </m:r>
                          <m:r>
                            <m:rPr>
                              <m:nor/>
                            </m:rPr>
                            <a:rPr lang="en-US" altLang="zh-TW" sz="2800">
                              <a:latin typeface="Times New Roman" panose="02020603050405020304" pitchFamily="18" charset="0"/>
                              <a:cs typeface="Times New Roman" panose="02020603050405020304" pitchFamily="18" charset="0"/>
                            </a:rPr>
                            <m:t>  </m:t>
                          </m:r>
                        </m:den>
                      </m:f>
                      <m:r>
                        <a:rPr lang="en-US" altLang="zh-TW" sz="2800" b="0" i="0" smtClean="0">
                          <a:latin typeface="Cambria Math" panose="02040503050406030204" pitchFamily="18" charset="0"/>
                          <a:cs typeface="Times New Roman" panose="02020603050405020304" pitchFamily="18" charset="0"/>
                        </a:rPr>
                        <m:t>∗100</m:t>
                      </m:r>
                    </m:oMath>
                  </m:oMathPara>
                </a14:m>
                <a:endParaRPr lang="en-US" altLang="zh-TW" sz="2800" dirty="0" smtClean="0"/>
              </a:p>
              <a:p>
                <a:r>
                  <a:rPr lang="en-US" altLang="zh-TW" sz="2800" dirty="0">
                    <a:latin typeface="Times New Roman" panose="02020603050405020304" pitchFamily="18" charset="0"/>
                    <a:cs typeface="Times New Roman" panose="02020603050405020304" pitchFamily="18" charset="0"/>
                  </a:rPr>
                  <a:t>where the </a:t>
                </a:r>
                <a:r>
                  <a:rPr lang="en-US" altLang="zh-TW" sz="2800" i="1" dirty="0" err="1">
                    <a:latin typeface="Times New Roman" panose="02020603050405020304" pitchFamily="18" charset="0"/>
                    <a:cs typeface="Times New Roman" panose="02020603050405020304" pitchFamily="18" charset="0"/>
                  </a:rPr>
                  <a:t>Experimental_res</a:t>
                </a:r>
                <a:r>
                  <a:rPr lang="en-US" altLang="zh-TW" sz="2800" dirty="0">
                    <a:latin typeface="Times New Roman" panose="02020603050405020304" pitchFamily="18" charset="0"/>
                    <a:cs typeface="Times New Roman" panose="02020603050405020304" pitchFamily="18" charset="0"/>
                  </a:rPr>
                  <a:t> denotes the average end-to-end delay of the registration process retrieved from experimental measurements and the </a:t>
                </a:r>
                <a:r>
                  <a:rPr lang="en-US" altLang="zh-TW" sz="2800" i="1" dirty="0" err="1">
                    <a:latin typeface="Times New Roman" panose="02020603050405020304" pitchFamily="18" charset="0"/>
                    <a:cs typeface="Times New Roman" panose="02020603050405020304" pitchFamily="18" charset="0"/>
                  </a:rPr>
                  <a:t>Analytical_res</a:t>
                </a:r>
                <a:r>
                  <a:rPr lang="en-US" altLang="zh-TW" sz="2800" dirty="0">
                    <a:latin typeface="Times New Roman" panose="02020603050405020304" pitchFamily="18" charset="0"/>
                    <a:cs typeface="Times New Roman" panose="02020603050405020304" pitchFamily="18" charset="0"/>
                  </a:rPr>
                  <a:t> denotes the average end-to-end delay from the assumed queuing system. </a:t>
                </a:r>
                <a:br>
                  <a:rPr lang="en-US" altLang="zh-TW" sz="2800" dirty="0">
                    <a:latin typeface="Times New Roman" panose="02020603050405020304" pitchFamily="18" charset="0"/>
                    <a:cs typeface="Times New Roman" panose="02020603050405020304" pitchFamily="18" charset="0"/>
                  </a:rPr>
                </a:br>
                <a:r>
                  <a:rPr lang="en-US" altLang="zh-TW" sz="2800" dirty="0"/>
                  <a:t/>
                </a:r>
                <a:br>
                  <a:rPr lang="en-US" altLang="zh-TW" sz="2800" dirty="0"/>
                </a:br>
                <a:endParaRPr lang="zh-TW" altLang="en-US" sz="2800" dirty="0">
                  <a:latin typeface="Times New Roman" panose="02020603050405020304" pitchFamily="18" charset="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44" t="-1482" r="-333"/>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84</a:t>
            </a:fld>
            <a:endParaRPr lang="en-US" altLang="zh-TW"/>
          </a:p>
        </p:txBody>
      </p:sp>
    </p:spTree>
    <p:extLst>
      <p:ext uri="{BB962C8B-B14F-4D97-AF65-F5344CB8AC3E}">
        <p14:creationId xmlns:p14="http://schemas.microsoft.com/office/powerpoint/2010/main" val="315669648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Results and Discussion</a:t>
            </a:r>
            <a:endParaRPr lang="zh-TW" altLang="en-US" dirty="0"/>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All the introduced delay results represent the average delay for </a:t>
            </a:r>
            <a:r>
              <a:rPr lang="en-US" altLang="zh-TW" sz="2800" dirty="0">
                <a:solidFill>
                  <a:srgbClr val="FF0000"/>
                </a:solidFill>
                <a:latin typeface="Times New Roman" panose="02020603050405020304" pitchFamily="18" charset="0"/>
                <a:cs typeface="Times New Roman" panose="02020603050405020304" pitchFamily="18" charset="0"/>
              </a:rPr>
              <a:t>fifty</a:t>
            </a:r>
            <a:r>
              <a:rPr lang="en-US" altLang="zh-TW" sz="2800" dirty="0">
                <a:latin typeface="Times New Roman" panose="02020603050405020304" pitchFamily="18" charset="0"/>
                <a:cs typeface="Times New Roman" panose="02020603050405020304" pitchFamily="18" charset="0"/>
              </a:rPr>
              <a:t> different measurements.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A </a:t>
            </a:r>
            <a:r>
              <a:rPr lang="en-US" altLang="zh-TW" sz="2800" dirty="0">
                <a:latin typeface="Times New Roman" panose="02020603050405020304" pitchFamily="18" charset="0"/>
                <a:cs typeface="Times New Roman" panose="02020603050405020304" pitchFamily="18" charset="0"/>
              </a:rPr>
              <a:t>single measurement consists in capturing the average system delay of performing the registration of 2000 subscribers for a specific registration rate, i.e., 20, 50 </a:t>
            </a:r>
            <a:r>
              <a:rPr lang="en-US" altLang="zh-TW" sz="2800" dirty="0" err="1">
                <a:latin typeface="Times New Roman" panose="02020603050405020304" pitchFamily="18" charset="0"/>
                <a:cs typeface="Times New Roman" panose="02020603050405020304" pitchFamily="18" charset="0"/>
              </a:rPr>
              <a:t>Reg</a:t>
            </a:r>
            <a:r>
              <a:rPr lang="en-US" altLang="zh-TW" sz="2800" dirty="0">
                <a:latin typeface="Times New Roman" panose="02020603050405020304" pitchFamily="18" charset="0"/>
                <a:cs typeface="Times New Roman" panose="02020603050405020304" pitchFamily="18" charset="0"/>
              </a:rPr>
              <a:t>/sec etc. </a:t>
            </a:r>
            <a:br>
              <a:rPr lang="en-US" altLang="zh-TW" sz="2800" dirty="0">
                <a:latin typeface="Times New Roman" panose="02020603050405020304" pitchFamily="18" charset="0"/>
                <a:cs typeface="Times New Roman" panose="02020603050405020304" pitchFamily="18" charset="0"/>
              </a:rPr>
            </a:b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85</a:t>
            </a:fld>
            <a:endParaRPr lang="en-US" altLang="zh-TW"/>
          </a:p>
        </p:txBody>
      </p:sp>
    </p:spTree>
    <p:extLst>
      <p:ext uri="{BB962C8B-B14F-4D97-AF65-F5344CB8AC3E}">
        <p14:creationId xmlns:p14="http://schemas.microsoft.com/office/powerpoint/2010/main" val="20020540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b="1" dirty="0">
                <a:latin typeface="Times New Roman" panose="02020603050405020304" pitchFamily="18" charset="0"/>
                <a:cs typeface="Times New Roman" panose="02020603050405020304" pitchFamily="18" charset="0"/>
              </a:rPr>
              <a:t>Average Registration </a:t>
            </a:r>
            <a:r>
              <a:rPr lang="en-US" altLang="zh-TW" sz="2800" b="1" dirty="0" smtClean="0">
                <a:latin typeface="Times New Roman" panose="02020603050405020304" pitchFamily="18" charset="0"/>
                <a:cs typeface="Times New Roman" panose="02020603050405020304" pitchFamily="18" charset="0"/>
              </a:rPr>
              <a:t>Delay</a:t>
            </a:r>
          </a:p>
          <a:p>
            <a:r>
              <a:rPr lang="en-US" altLang="zh-TW" sz="2800" dirty="0">
                <a:latin typeface="Times New Roman" panose="02020603050405020304" pitchFamily="18" charset="0"/>
                <a:cs typeface="Times New Roman" panose="02020603050405020304" pitchFamily="18" charset="0"/>
              </a:rPr>
              <a:t>The X axis represents several values of arrival rates for different values of </a:t>
            </a:r>
            <a:r>
              <a:rPr lang="en-US" altLang="zh-TW" sz="2800" dirty="0">
                <a:solidFill>
                  <a:srgbClr val="FF0000"/>
                </a:solidFill>
                <a:latin typeface="Times New Roman" panose="02020603050405020304" pitchFamily="18" charset="0"/>
                <a:cs typeface="Times New Roman" panose="02020603050405020304" pitchFamily="18" charset="0"/>
              </a:rPr>
              <a:t>RAM allocated </a:t>
            </a:r>
            <a:r>
              <a:rPr lang="en-US" altLang="zh-TW" sz="2800" dirty="0">
                <a:latin typeface="Times New Roman" panose="02020603050405020304" pitchFamily="18" charset="0"/>
                <a:cs typeface="Times New Roman" panose="02020603050405020304" pitchFamily="18" charset="0"/>
              </a:rPr>
              <a:t>to the Sprout component.</a:t>
            </a:r>
          </a:p>
          <a:p>
            <a:r>
              <a:rPr lang="en-US" altLang="zh-TW" sz="2800" dirty="0">
                <a:latin typeface="Times New Roman" panose="02020603050405020304" pitchFamily="18" charset="0"/>
                <a:cs typeface="Times New Roman" panose="02020603050405020304" pitchFamily="18" charset="0"/>
              </a:rPr>
              <a:t>The Y axis is the </a:t>
            </a:r>
            <a:r>
              <a:rPr lang="en-US" altLang="zh-TW" sz="2800" dirty="0">
                <a:solidFill>
                  <a:srgbClr val="FF0000"/>
                </a:solidFill>
                <a:latin typeface="Times New Roman" panose="02020603050405020304" pitchFamily="18" charset="0"/>
                <a:cs typeface="Times New Roman" panose="02020603050405020304" pitchFamily="18" charset="0"/>
              </a:rPr>
              <a:t>average system time </a:t>
            </a:r>
            <a:r>
              <a:rPr lang="en-US" altLang="zh-TW" sz="2800" dirty="0">
                <a:latin typeface="Times New Roman" panose="02020603050405020304" pitchFamily="18" charset="0"/>
                <a:cs typeface="Times New Roman" panose="02020603050405020304" pitchFamily="18" charset="0"/>
              </a:rPr>
              <a:t>of 2000 registrations measured in </a:t>
            </a:r>
            <a:r>
              <a:rPr lang="en-US" altLang="zh-TW" sz="2800" dirty="0" err="1">
                <a:latin typeface="Times New Roman" panose="02020603050405020304" pitchFamily="18" charset="0"/>
                <a:cs typeface="Times New Roman" panose="02020603050405020304" pitchFamily="18" charset="0"/>
              </a:rPr>
              <a:t>ms.</a:t>
            </a:r>
            <a:endParaRPr lang="en-US" altLang="zh-TW" sz="2800" dirty="0">
              <a:latin typeface="Times New Roman" panose="02020603050405020304" pitchFamily="18" charset="0"/>
              <a:cs typeface="Times New Roman" panose="02020603050405020304" pitchFamily="18" charset="0"/>
            </a:endParaRPr>
          </a:p>
          <a:p>
            <a:r>
              <a:rPr lang="en-US" altLang="zh-TW" sz="2800" dirty="0">
                <a:latin typeface="Times New Roman" panose="02020603050405020304" pitchFamily="18" charset="0"/>
                <a:cs typeface="Times New Roman" panose="02020603050405020304" pitchFamily="18" charset="0"/>
              </a:rPr>
              <a:t>We observed that the trends in </a:t>
            </a:r>
            <a:r>
              <a:rPr lang="en-US" altLang="zh-TW" sz="2800" dirty="0">
                <a:solidFill>
                  <a:srgbClr val="FF0000"/>
                </a:solidFill>
                <a:latin typeface="Times New Roman" panose="02020603050405020304" pitchFamily="18" charset="0"/>
                <a:cs typeface="Times New Roman" panose="02020603050405020304" pitchFamily="18" charset="0"/>
              </a:rPr>
              <a:t>the average registration delay </a:t>
            </a:r>
            <a:r>
              <a:rPr lang="en-US" altLang="zh-TW" sz="2800" dirty="0">
                <a:latin typeface="Times New Roman" panose="02020603050405020304" pitchFamily="18" charset="0"/>
                <a:cs typeface="Times New Roman" panose="02020603050405020304" pitchFamily="18" charset="0"/>
              </a:rPr>
              <a:t>witness a significant increment when </a:t>
            </a:r>
            <a:r>
              <a:rPr lang="en-US" altLang="zh-TW" sz="2800" dirty="0">
                <a:solidFill>
                  <a:srgbClr val="FF0000"/>
                </a:solidFill>
                <a:latin typeface="Times New Roman" panose="02020603050405020304" pitchFamily="18" charset="0"/>
                <a:cs typeface="Times New Roman" panose="02020603050405020304" pitchFamily="18" charset="0"/>
              </a:rPr>
              <a:t>increasing the arrival rate across several </a:t>
            </a:r>
            <a:r>
              <a:rPr lang="en-US" altLang="zh-TW" sz="2800" dirty="0">
                <a:latin typeface="Times New Roman" panose="02020603050405020304" pitchFamily="18" charset="0"/>
                <a:cs typeface="Times New Roman" panose="02020603050405020304" pitchFamily="18" charset="0"/>
              </a:rPr>
              <a:t>environment settings with different constraints.</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86</a:t>
            </a:fld>
            <a:endParaRPr lang="en-US" altLang="zh-TW"/>
          </a:p>
        </p:txBody>
      </p:sp>
    </p:spTree>
    <p:extLst>
      <p:ext uri="{BB962C8B-B14F-4D97-AF65-F5344CB8AC3E}">
        <p14:creationId xmlns:p14="http://schemas.microsoft.com/office/powerpoint/2010/main" val="227379979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87</a:t>
            </a:fld>
            <a:endParaRPr lang="en-US" altLang="zh-TW"/>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4052" y="1649065"/>
            <a:ext cx="6145988" cy="3386398"/>
          </a:xfrm>
          <a:prstGeom prst="rect">
            <a:avLst/>
          </a:prstGeom>
        </p:spPr>
      </p:pic>
      <p:pic>
        <p:nvPicPr>
          <p:cNvPr id="8" name="內容版面配置區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6460" y="1664112"/>
            <a:ext cx="5797940" cy="3356304"/>
          </a:xfrm>
        </p:spPr>
      </p:pic>
    </p:spTree>
    <p:extLst>
      <p:ext uri="{BB962C8B-B14F-4D97-AF65-F5344CB8AC3E}">
        <p14:creationId xmlns:p14="http://schemas.microsoft.com/office/powerpoint/2010/main" val="396142456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102" y="1908520"/>
            <a:ext cx="5967302" cy="3277255"/>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88</a:t>
            </a:fld>
            <a:endParaRPr lang="en-US" altLang="zh-TW"/>
          </a:p>
        </p:txBody>
      </p:sp>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3471" y="1908519"/>
            <a:ext cx="5899059" cy="3277255"/>
          </a:xfrm>
          <a:prstGeom prst="rect">
            <a:avLst/>
          </a:prstGeom>
        </p:spPr>
      </p:pic>
    </p:spTree>
    <p:extLst>
      <p:ext uri="{BB962C8B-B14F-4D97-AF65-F5344CB8AC3E}">
        <p14:creationId xmlns:p14="http://schemas.microsoft.com/office/powerpoint/2010/main" val="180432766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48805"/>
            <a:ext cx="6273596" cy="3362647"/>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89</a:t>
            </a:fld>
            <a:endParaRPr lang="en-US" altLang="zh-TW"/>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194235"/>
            <a:ext cx="5912024" cy="3228328"/>
          </a:xfrm>
          <a:prstGeom prst="rect">
            <a:avLst/>
          </a:prstGeom>
        </p:spPr>
      </p:pic>
    </p:spTree>
    <p:extLst>
      <p:ext uri="{BB962C8B-B14F-4D97-AF65-F5344CB8AC3E}">
        <p14:creationId xmlns:p14="http://schemas.microsoft.com/office/powerpoint/2010/main" val="3095403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T</a:t>
            </a:r>
            <a:r>
              <a:rPr lang="en-US" altLang="zh-TW" sz="2800" dirty="0" smtClean="0">
                <a:latin typeface="Times New Roman" panose="02020603050405020304" pitchFamily="18" charset="0"/>
                <a:cs typeface="Times New Roman" panose="02020603050405020304" pitchFamily="18" charset="0"/>
              </a:rPr>
              <a:t>he </a:t>
            </a:r>
            <a:r>
              <a:rPr lang="en-US" altLang="zh-TW" sz="2800" dirty="0">
                <a:solidFill>
                  <a:srgbClr val="FF0000"/>
                </a:solidFill>
                <a:latin typeface="Times New Roman" panose="02020603050405020304" pitchFamily="18" charset="0"/>
                <a:cs typeface="Times New Roman" panose="02020603050405020304" pitchFamily="18" charset="0"/>
              </a:rPr>
              <a:t>VNF</a:t>
            </a:r>
            <a:r>
              <a:rPr lang="en-US" altLang="zh-TW" sz="2800" dirty="0">
                <a:latin typeface="Times New Roman" panose="02020603050405020304" pitchFamily="18" charset="0"/>
                <a:cs typeface="Times New Roman" panose="02020603050405020304" pitchFamily="18" charset="0"/>
              </a:rPr>
              <a:t> part represents the software implementation of </a:t>
            </a:r>
            <a:r>
              <a:rPr lang="en-US" altLang="zh-TW" sz="2800" dirty="0">
                <a:solidFill>
                  <a:srgbClr val="FF0000"/>
                </a:solidFill>
                <a:latin typeface="Times New Roman" panose="02020603050405020304" pitchFamily="18" charset="0"/>
                <a:cs typeface="Times New Roman" panose="02020603050405020304" pitchFamily="18" charset="0"/>
              </a:rPr>
              <a:t>various NFs</a:t>
            </a:r>
            <a:r>
              <a:rPr lang="en-US" altLang="zh-TW" sz="2800" dirty="0" smtClean="0">
                <a:latin typeface="Times New Roman" panose="02020603050405020304" pitchFamily="18" charset="0"/>
                <a:cs typeface="Times New Roman" panose="02020603050405020304" pitchFamily="18" charset="0"/>
              </a:rPr>
              <a:t>.</a:t>
            </a:r>
          </a:p>
          <a:p>
            <a:pPr marL="514350" indent="-514350">
              <a:buFont typeface="+mj-lt"/>
              <a:buAutoNum type="arabicPeriod"/>
            </a:pPr>
            <a:r>
              <a:rPr lang="en-US" altLang="zh-TW" sz="2800" dirty="0">
                <a:latin typeface="Times New Roman" panose="02020603050405020304" pitchFamily="18" charset="0"/>
                <a:cs typeface="Times New Roman" panose="02020603050405020304" pitchFamily="18" charset="0"/>
              </a:rPr>
              <a:t>It is possible to combine </a:t>
            </a:r>
            <a:r>
              <a:rPr lang="en-US" altLang="zh-TW" sz="2800" dirty="0">
                <a:solidFill>
                  <a:srgbClr val="FF0000"/>
                </a:solidFill>
                <a:latin typeface="Times New Roman" panose="02020603050405020304" pitchFamily="18" charset="0"/>
                <a:cs typeface="Times New Roman" panose="02020603050405020304" pitchFamily="18" charset="0"/>
              </a:rPr>
              <a:t>several VNFs together </a:t>
            </a:r>
            <a:r>
              <a:rPr lang="en-US" altLang="zh-TW" sz="2800" dirty="0">
                <a:latin typeface="Times New Roman" panose="02020603050405020304" pitchFamily="18" charset="0"/>
                <a:cs typeface="Times New Roman" panose="02020603050405020304" pitchFamily="18" charset="0"/>
              </a:rPr>
              <a:t>in order to achieve more specialized function, known as </a:t>
            </a:r>
            <a:r>
              <a:rPr lang="en-US" altLang="zh-TW" sz="2800" dirty="0">
                <a:solidFill>
                  <a:srgbClr val="FF0000"/>
                </a:solidFill>
                <a:latin typeface="Times New Roman" panose="02020603050405020304" pitchFamily="18" charset="0"/>
                <a:cs typeface="Times New Roman" panose="02020603050405020304" pitchFamily="18" charset="0"/>
              </a:rPr>
              <a:t>Service Function Chaining</a:t>
            </a:r>
            <a:r>
              <a:rPr lang="en-US" altLang="zh-TW" sz="2800" dirty="0">
                <a:latin typeface="Times New Roman" panose="02020603050405020304" pitchFamily="18" charset="0"/>
                <a:cs typeface="Times New Roman" panose="02020603050405020304" pitchFamily="18" charset="0"/>
              </a:rPr>
              <a:t> (SFC), aiming at increasing </a:t>
            </a:r>
            <a:r>
              <a:rPr lang="en-US" altLang="zh-TW" sz="2800" dirty="0">
                <a:solidFill>
                  <a:srgbClr val="FF0000"/>
                </a:solidFill>
                <a:latin typeface="Times New Roman" panose="02020603050405020304" pitchFamily="18" charset="0"/>
                <a:cs typeface="Times New Roman" panose="02020603050405020304" pitchFamily="18" charset="0"/>
              </a:rPr>
              <a:t>scalability</a:t>
            </a:r>
            <a:r>
              <a:rPr lang="en-US" altLang="zh-TW" sz="2800" dirty="0">
                <a:latin typeface="Times New Roman" panose="02020603050405020304" pitchFamily="18" charset="0"/>
                <a:cs typeface="Times New Roman" panose="02020603050405020304" pitchFamily="18" charset="0"/>
              </a:rPr>
              <a:t> and network </a:t>
            </a:r>
            <a:r>
              <a:rPr lang="en-US" altLang="zh-TW" sz="2800" dirty="0">
                <a:solidFill>
                  <a:srgbClr val="FF0000"/>
                </a:solidFill>
                <a:latin typeface="Times New Roman" panose="02020603050405020304" pitchFamily="18" charset="0"/>
                <a:cs typeface="Times New Roman" panose="02020603050405020304" pitchFamily="18" charset="0"/>
              </a:rPr>
              <a:t>agility</a:t>
            </a:r>
            <a:r>
              <a:rPr lang="en-US" altLang="zh-TW" sz="2800" dirty="0" smtClean="0">
                <a:latin typeface="Times New Roman" panose="02020603050405020304" pitchFamily="18" charset="0"/>
                <a:cs typeface="Times New Roman" panose="02020603050405020304" pitchFamily="18" charset="0"/>
              </a:rPr>
              <a:t>.</a:t>
            </a:r>
          </a:p>
          <a:p>
            <a:pPr marL="514350" indent="-514350">
              <a:buFont typeface="+mj-lt"/>
              <a:buAutoNum type="arabicPeriod"/>
            </a:pPr>
            <a:r>
              <a:rPr lang="en-US" altLang="zh-TW" sz="2800" dirty="0">
                <a:latin typeface="Times New Roman" panose="02020603050405020304" pitchFamily="18" charset="0"/>
                <a:cs typeface="Times New Roman" panose="02020603050405020304" pitchFamily="18" charset="0"/>
              </a:rPr>
              <a:t>An </a:t>
            </a:r>
            <a:r>
              <a:rPr lang="en-US" altLang="zh-TW" sz="2800" dirty="0">
                <a:solidFill>
                  <a:srgbClr val="FF0000"/>
                </a:solidFill>
                <a:latin typeface="Times New Roman" panose="02020603050405020304" pitchFamily="18" charset="0"/>
                <a:cs typeface="Times New Roman" panose="02020603050405020304" pitchFamily="18" charset="0"/>
              </a:rPr>
              <a:t>Element Management System</a:t>
            </a:r>
            <a:r>
              <a:rPr lang="en-US" altLang="zh-TW" sz="2800" dirty="0">
                <a:latin typeface="Times New Roman" panose="02020603050405020304" pitchFamily="18" charset="0"/>
                <a:cs typeface="Times New Roman" panose="02020603050405020304" pitchFamily="18" charset="0"/>
              </a:rPr>
              <a:t> (EMS) performs management for network elements. It assists to take action on fault and performance information, and it handles the security aspects of the network element.</a:t>
            </a:r>
            <a:endParaRPr lang="en-US" altLang="zh-TW" sz="2800" dirty="0" smtClean="0">
              <a:latin typeface="Times New Roman" panose="02020603050405020304" pitchFamily="18" charset="0"/>
              <a:cs typeface="Times New Roman" panose="02020603050405020304" pitchFamily="18" charset="0"/>
            </a:endParaRPr>
          </a:p>
          <a:p>
            <a:endParaRPr lang="en-US" altLang="zh-TW" sz="2800" dirty="0" smtClean="0">
              <a:latin typeface="Times New Roman" panose="02020603050405020304" pitchFamily="18" charset="0"/>
              <a:cs typeface="Times New Roman" panose="02020603050405020304" pitchFamily="18" charset="0"/>
            </a:endParaRPr>
          </a:p>
          <a:p>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9</a:t>
            </a:fld>
            <a:endParaRPr lang="en-US" altLang="zh-TW"/>
          </a:p>
        </p:txBody>
      </p:sp>
    </p:spTree>
    <p:extLst>
      <p:ext uri="{BB962C8B-B14F-4D97-AF65-F5344CB8AC3E}">
        <p14:creationId xmlns:p14="http://schemas.microsoft.com/office/powerpoint/2010/main" val="34423013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Having </a:t>
            </a:r>
            <a:r>
              <a:rPr lang="en-US" altLang="zh-TW" sz="2800" dirty="0">
                <a:solidFill>
                  <a:srgbClr val="FF0000"/>
                </a:solidFill>
                <a:latin typeface="Times New Roman" panose="02020603050405020304" pitchFamily="18" charset="0"/>
                <a:cs typeface="Times New Roman" panose="02020603050405020304" pitchFamily="18" charset="0"/>
              </a:rPr>
              <a:t>two separated instances of Sprout </a:t>
            </a:r>
            <a:r>
              <a:rPr lang="en-US" altLang="zh-TW" sz="2800" dirty="0">
                <a:latin typeface="Times New Roman" panose="02020603050405020304" pitchFamily="18" charset="0"/>
                <a:cs typeface="Times New Roman" panose="02020603050405020304" pitchFamily="18" charset="0"/>
              </a:rPr>
              <a:t>had almost the </a:t>
            </a:r>
            <a:r>
              <a:rPr lang="en-US" altLang="zh-TW" sz="2800" dirty="0">
                <a:solidFill>
                  <a:srgbClr val="FF0000"/>
                </a:solidFill>
                <a:latin typeface="Times New Roman" panose="02020603050405020304" pitchFamily="18" charset="0"/>
                <a:cs typeface="Times New Roman" panose="02020603050405020304" pitchFamily="18" charset="0"/>
              </a:rPr>
              <a:t>same impact </a:t>
            </a:r>
            <a:r>
              <a:rPr lang="en-US" altLang="zh-TW" sz="2800" dirty="0">
                <a:latin typeface="Times New Roman" panose="02020603050405020304" pitchFamily="18" charset="0"/>
                <a:cs typeface="Times New Roman" panose="02020603050405020304" pitchFamily="18" charset="0"/>
              </a:rPr>
              <a:t>on the average delay as having </a:t>
            </a:r>
            <a:r>
              <a:rPr lang="en-US" altLang="zh-TW" sz="2800" dirty="0">
                <a:solidFill>
                  <a:srgbClr val="FF0000"/>
                </a:solidFill>
                <a:latin typeface="Times New Roman" panose="02020603050405020304" pitchFamily="18" charset="0"/>
                <a:cs typeface="Times New Roman" panose="02020603050405020304" pitchFamily="18" charset="0"/>
              </a:rPr>
              <a:t>two dedicated cores assigned for Sprout</a:t>
            </a:r>
            <a:r>
              <a:rPr lang="en-US" altLang="zh-TW" sz="2800" dirty="0">
                <a:latin typeface="Times New Roman" panose="02020603050405020304" pitchFamily="18" charset="0"/>
                <a:cs typeface="Times New Roman" panose="02020603050405020304" pitchFamily="18" charset="0"/>
              </a:rPr>
              <a:t>. </a:t>
            </a:r>
          </a:p>
          <a:p>
            <a:r>
              <a:rPr lang="en-US" altLang="zh-TW" sz="2800" dirty="0">
                <a:latin typeface="Times New Roman" panose="02020603050405020304" pitchFamily="18" charset="0"/>
                <a:cs typeface="Times New Roman" panose="02020603050405020304" pitchFamily="18" charset="0"/>
              </a:rPr>
              <a:t>We measured the average delay when each of the Sprout instances has one GB of RAM, and then two GB of RAM.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In </a:t>
            </a:r>
            <a:r>
              <a:rPr lang="en-US" altLang="zh-TW" sz="2800" dirty="0">
                <a:latin typeface="Times New Roman" panose="02020603050405020304" pitchFamily="18" charset="0"/>
                <a:cs typeface="Times New Roman" panose="02020603050405020304" pitchFamily="18" charset="0"/>
              </a:rPr>
              <a:t>case of VMs, the delay starts from around 45 </a:t>
            </a:r>
            <a:r>
              <a:rPr lang="en-US" altLang="zh-TW" sz="2800" dirty="0" err="1">
                <a:latin typeface="Times New Roman" panose="02020603050405020304" pitchFamily="18" charset="0"/>
                <a:cs typeface="Times New Roman" panose="02020603050405020304" pitchFamily="18" charset="0"/>
              </a:rPr>
              <a:t>ms</a:t>
            </a:r>
            <a:r>
              <a:rPr lang="en-US" altLang="zh-TW" sz="2800" dirty="0">
                <a:latin typeface="Times New Roman" panose="02020603050405020304" pitchFamily="18" charset="0"/>
                <a:cs typeface="Times New Roman" panose="02020603050405020304" pitchFamily="18" charset="0"/>
              </a:rPr>
              <a:t> and goes up to 530 </a:t>
            </a:r>
            <a:r>
              <a:rPr lang="en-US" altLang="zh-TW" sz="2800" dirty="0" err="1">
                <a:latin typeface="Times New Roman" panose="02020603050405020304" pitchFamily="18" charset="0"/>
                <a:cs typeface="Times New Roman" panose="02020603050405020304" pitchFamily="18" charset="0"/>
              </a:rPr>
              <a:t>ms</a:t>
            </a:r>
            <a:r>
              <a:rPr lang="en-US" altLang="zh-TW" sz="2800" dirty="0">
                <a:latin typeface="Times New Roman" panose="02020603050405020304" pitchFamily="18" charset="0"/>
                <a:cs typeface="Times New Roman" panose="02020603050405020304" pitchFamily="18" charset="0"/>
              </a:rPr>
              <a:t> at 300 registers per second. </a:t>
            </a:r>
            <a:r>
              <a:rPr lang="en-US" altLang="zh-TW" sz="2800" dirty="0" smtClean="0">
                <a:latin typeface="Times New Roman" panose="02020603050405020304" pitchFamily="18" charset="0"/>
                <a:cs typeface="Times New Roman" panose="02020603050405020304" pitchFamily="18" charset="0"/>
              </a:rPr>
              <a:t>Whereas</a:t>
            </a:r>
            <a:r>
              <a:rPr lang="en-US" altLang="zh-TW" sz="2800" dirty="0">
                <a:latin typeface="Times New Roman" panose="02020603050405020304" pitchFamily="18" charset="0"/>
                <a:cs typeface="Times New Roman" panose="02020603050405020304" pitchFamily="18" charset="0"/>
              </a:rPr>
              <a:t>, Docker containers have a maximum delay of 142 </a:t>
            </a:r>
            <a:r>
              <a:rPr lang="en-US" altLang="zh-TW" sz="2800" dirty="0" err="1">
                <a:latin typeface="Times New Roman" panose="02020603050405020304" pitchFamily="18" charset="0"/>
                <a:cs typeface="Times New Roman" panose="02020603050405020304" pitchFamily="18" charset="0"/>
              </a:rPr>
              <a:t>ms</a:t>
            </a:r>
            <a:r>
              <a:rPr lang="en-US" altLang="zh-TW" sz="2800" dirty="0">
                <a:latin typeface="Times New Roman" panose="02020603050405020304" pitchFamily="18" charset="0"/>
                <a:cs typeface="Times New Roman" panose="02020603050405020304" pitchFamily="18" charset="0"/>
              </a:rPr>
              <a:t> when it is most loaded.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To </a:t>
            </a:r>
            <a:r>
              <a:rPr lang="en-US" altLang="zh-TW" sz="2800" dirty="0">
                <a:latin typeface="Times New Roman" panose="02020603050405020304" pitchFamily="18" charset="0"/>
                <a:cs typeface="Times New Roman" panose="02020603050405020304" pitchFamily="18" charset="0"/>
              </a:rPr>
              <a:t>conclude, scaling up Sprout has a performance close to that provided by two processing cores, but it is advantageous when </a:t>
            </a:r>
            <a:r>
              <a:rPr lang="en-US" altLang="zh-TW" sz="2800" dirty="0">
                <a:solidFill>
                  <a:srgbClr val="FF0000"/>
                </a:solidFill>
                <a:latin typeface="Times New Roman" panose="02020603050405020304" pitchFamily="18" charset="0"/>
                <a:cs typeface="Times New Roman" panose="02020603050405020304" pitchFamily="18" charset="0"/>
              </a:rPr>
              <a:t>high availability </a:t>
            </a:r>
            <a:r>
              <a:rPr lang="en-US" altLang="zh-TW" sz="2800" dirty="0">
                <a:latin typeface="Times New Roman" panose="02020603050405020304" pitchFamily="18" charset="0"/>
                <a:cs typeface="Times New Roman" panose="02020603050405020304" pitchFamily="18" charset="0"/>
              </a:rPr>
              <a:t>and </a:t>
            </a:r>
            <a:r>
              <a:rPr lang="en-US" altLang="zh-TW" sz="2800" dirty="0">
                <a:solidFill>
                  <a:srgbClr val="FF0000"/>
                </a:solidFill>
                <a:latin typeface="Times New Roman" panose="02020603050405020304" pitchFamily="18" charset="0"/>
                <a:cs typeface="Times New Roman" panose="02020603050405020304" pitchFamily="18" charset="0"/>
              </a:rPr>
              <a:t>fault tolerance are desired</a:t>
            </a:r>
            <a:r>
              <a:rPr lang="en-US" altLang="zh-TW" sz="2800" dirty="0">
                <a:latin typeface="Times New Roman" panose="02020603050405020304" pitchFamily="18" charset="0"/>
                <a:cs typeface="Times New Roman" panose="02020603050405020304" pitchFamily="18" charset="0"/>
              </a:rPr>
              <a:t>.</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90</a:t>
            </a:fld>
            <a:endParaRPr lang="en-US" altLang="zh-TW"/>
          </a:p>
        </p:txBody>
      </p:sp>
    </p:spTree>
    <p:extLst>
      <p:ext uri="{BB962C8B-B14F-4D97-AF65-F5344CB8AC3E}">
        <p14:creationId xmlns:p14="http://schemas.microsoft.com/office/powerpoint/2010/main" val="30010656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To summarize, </a:t>
            </a:r>
            <a:r>
              <a:rPr lang="en-US" altLang="zh-TW" sz="2800" dirty="0">
                <a:solidFill>
                  <a:srgbClr val="FF0000"/>
                </a:solidFill>
                <a:latin typeface="Times New Roman" panose="02020603050405020304" pitchFamily="18" charset="0"/>
                <a:cs typeface="Times New Roman" panose="02020603050405020304" pitchFamily="18" charset="0"/>
              </a:rPr>
              <a:t>Docker containers</a:t>
            </a:r>
            <a:r>
              <a:rPr lang="en-US" altLang="zh-TW" sz="2800" dirty="0">
                <a:latin typeface="Times New Roman" panose="02020603050405020304" pitchFamily="18" charset="0"/>
                <a:cs typeface="Times New Roman" panose="02020603050405020304" pitchFamily="18" charset="0"/>
              </a:rPr>
              <a:t> provide </a:t>
            </a:r>
            <a:r>
              <a:rPr lang="en-US" altLang="zh-TW" sz="2800" dirty="0">
                <a:solidFill>
                  <a:srgbClr val="FF0000"/>
                </a:solidFill>
                <a:latin typeface="Times New Roman" panose="02020603050405020304" pitchFamily="18" charset="0"/>
                <a:cs typeface="Times New Roman" panose="02020603050405020304" pitchFamily="18" charset="0"/>
              </a:rPr>
              <a:t>better average delay </a:t>
            </a:r>
            <a:r>
              <a:rPr lang="en-US" altLang="zh-TW" sz="2800" dirty="0">
                <a:latin typeface="Times New Roman" panose="02020603050405020304" pitchFamily="18" charset="0"/>
                <a:cs typeface="Times New Roman" panose="02020603050405020304" pitchFamily="18" charset="0"/>
              </a:rPr>
              <a:t>through all the environment's settings compared </a:t>
            </a:r>
            <a:r>
              <a:rPr lang="en-US" altLang="zh-TW" sz="2800" dirty="0">
                <a:solidFill>
                  <a:srgbClr val="FF0000"/>
                </a:solidFill>
                <a:latin typeface="Times New Roman" panose="02020603050405020304" pitchFamily="18" charset="0"/>
                <a:cs typeface="Times New Roman" panose="02020603050405020304" pitchFamily="18" charset="0"/>
              </a:rPr>
              <a:t>to</a:t>
            </a:r>
            <a:r>
              <a:rPr lang="en-US" altLang="zh-TW" sz="2800" dirty="0">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VMs</a:t>
            </a:r>
            <a:r>
              <a:rPr lang="en-US" altLang="zh-TW" sz="2800" dirty="0">
                <a:latin typeface="Times New Roman" panose="02020603050405020304" pitchFamily="18" charset="0"/>
                <a:cs typeface="Times New Roman" panose="02020603050405020304" pitchFamily="18" charset="0"/>
              </a:rPr>
              <a:t>. </a:t>
            </a:r>
            <a:endParaRPr lang="zh-TW" altLang="en-US" sz="2800" dirty="0">
              <a:latin typeface="Times New Roman" panose="02020603050405020304" pitchFamily="18" charset="0"/>
              <a:cs typeface="Times New Roman" panose="02020603050405020304" pitchFamily="18" charset="0"/>
            </a:endParaRP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91</a:t>
            </a:fld>
            <a:endParaRPr lang="en-US" altLang="zh-TW"/>
          </a:p>
        </p:txBody>
      </p:sp>
    </p:spTree>
    <p:extLst>
      <p:ext uri="{BB962C8B-B14F-4D97-AF65-F5344CB8AC3E}">
        <p14:creationId xmlns:p14="http://schemas.microsoft.com/office/powerpoint/2010/main" val="11462161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b="1" dirty="0">
                <a:latin typeface="Times New Roman" panose="02020603050405020304" pitchFamily="18" charset="0"/>
                <a:cs typeface="Times New Roman" panose="02020603050405020304" pitchFamily="18" charset="0"/>
              </a:rPr>
              <a:t>Average CPU </a:t>
            </a:r>
            <a:r>
              <a:rPr lang="en-US" altLang="zh-TW" sz="2800" b="1" dirty="0" smtClean="0">
                <a:latin typeface="Times New Roman" panose="02020603050405020304" pitchFamily="18" charset="0"/>
                <a:cs typeface="Times New Roman" panose="02020603050405020304" pitchFamily="18" charset="0"/>
              </a:rPr>
              <a:t>Utilization</a:t>
            </a:r>
          </a:p>
          <a:p>
            <a:r>
              <a:rPr lang="en-US" altLang="zh-TW" sz="2800" dirty="0">
                <a:latin typeface="Times New Roman" panose="02020603050405020304" pitchFamily="18" charset="0"/>
                <a:cs typeface="Times New Roman" panose="02020603050405020304" pitchFamily="18" charset="0"/>
              </a:rPr>
              <a:t>All the figures showing the CPU utilization of Sprout have a similar upward trends. </a:t>
            </a:r>
          </a:p>
          <a:p>
            <a:r>
              <a:rPr lang="en-US" altLang="zh-TW" sz="2800" dirty="0">
                <a:latin typeface="Times New Roman" panose="02020603050405020304" pitchFamily="18" charset="0"/>
                <a:cs typeface="Times New Roman" panose="02020603050405020304" pitchFamily="18" charset="0"/>
              </a:rPr>
              <a:t>The Y axis indicates the percent CPU utilization. </a:t>
            </a:r>
          </a:p>
          <a:p>
            <a:r>
              <a:rPr lang="en-US" altLang="zh-TW" sz="2800" dirty="0">
                <a:latin typeface="Times New Roman" panose="02020603050405020304" pitchFamily="18" charset="0"/>
                <a:cs typeface="Times New Roman" panose="02020603050405020304" pitchFamily="18" charset="0"/>
              </a:rPr>
              <a:t>The X axis represents the arrival rate values.</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92</a:t>
            </a:fld>
            <a:endParaRPr lang="en-US" altLang="zh-TW"/>
          </a:p>
        </p:txBody>
      </p:sp>
    </p:spTree>
    <p:extLst>
      <p:ext uri="{BB962C8B-B14F-4D97-AF65-F5344CB8AC3E}">
        <p14:creationId xmlns:p14="http://schemas.microsoft.com/office/powerpoint/2010/main" val="38412285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93</a:t>
            </a:fld>
            <a:endParaRPr lang="en-US" altLang="zh-TW"/>
          </a:p>
        </p:txBody>
      </p:sp>
      <p:pic>
        <p:nvPicPr>
          <p:cNvPr id="10" name="內容版面配置區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0496" y="2063595"/>
            <a:ext cx="5842533" cy="3222388"/>
          </a:xfrm>
        </p:spPr>
      </p:pic>
      <p:pic>
        <p:nvPicPr>
          <p:cNvPr id="11" name="圖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4400" y="2063595"/>
            <a:ext cx="5805118" cy="3225066"/>
          </a:xfrm>
          <a:prstGeom prst="rect">
            <a:avLst/>
          </a:prstGeom>
        </p:spPr>
      </p:pic>
    </p:spTree>
    <p:extLst>
      <p:ext uri="{BB962C8B-B14F-4D97-AF65-F5344CB8AC3E}">
        <p14:creationId xmlns:p14="http://schemas.microsoft.com/office/powerpoint/2010/main" val="18358734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683" y="2024781"/>
            <a:ext cx="6134431" cy="3373937"/>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94</a:t>
            </a:fld>
            <a:endParaRPr lang="en-US" altLang="zh-TW"/>
          </a:p>
        </p:txBody>
      </p:sp>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4400" y="2024780"/>
            <a:ext cx="6079608" cy="3373937"/>
          </a:xfrm>
          <a:prstGeom prst="rect">
            <a:avLst/>
          </a:prstGeom>
        </p:spPr>
      </p:pic>
    </p:spTree>
    <p:extLst>
      <p:ext uri="{BB962C8B-B14F-4D97-AF65-F5344CB8AC3E}">
        <p14:creationId xmlns:p14="http://schemas.microsoft.com/office/powerpoint/2010/main" val="35592784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147043"/>
            <a:ext cx="6134525" cy="3339358"/>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95</a:t>
            </a:fld>
            <a:endParaRPr lang="en-US" altLang="zh-TW"/>
          </a:p>
        </p:txBody>
      </p:sp>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1" y="2147043"/>
            <a:ext cx="6097602" cy="3339358"/>
          </a:xfrm>
          <a:prstGeom prst="rect">
            <a:avLst/>
          </a:prstGeom>
        </p:spPr>
      </p:pic>
    </p:spTree>
    <p:extLst>
      <p:ext uri="{BB962C8B-B14F-4D97-AF65-F5344CB8AC3E}">
        <p14:creationId xmlns:p14="http://schemas.microsoft.com/office/powerpoint/2010/main" val="309508962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b="1" dirty="0">
                <a:latin typeface="Times New Roman" panose="02020603050405020304" pitchFamily="18" charset="0"/>
                <a:cs typeface="Times New Roman" panose="02020603050405020304" pitchFamily="18" charset="0"/>
              </a:rPr>
              <a:t>Average RAM </a:t>
            </a:r>
            <a:r>
              <a:rPr lang="en-US" altLang="zh-TW" sz="2800" b="1" dirty="0" smtClean="0">
                <a:latin typeface="Times New Roman" panose="02020603050405020304" pitchFamily="18" charset="0"/>
                <a:cs typeface="Times New Roman" panose="02020603050405020304" pitchFamily="18" charset="0"/>
              </a:rPr>
              <a:t>Utilization</a:t>
            </a:r>
          </a:p>
          <a:p>
            <a:r>
              <a:rPr lang="en-US" altLang="zh-TW" sz="2800" dirty="0">
                <a:latin typeface="Times New Roman" panose="02020603050405020304" pitchFamily="18" charset="0"/>
                <a:cs typeface="Times New Roman" panose="02020603050405020304" pitchFamily="18" charset="0"/>
              </a:rPr>
              <a:t>With regard to the RAM utilization, we considered one environment setting where Sprout has one processing core. </a:t>
            </a:r>
          </a:p>
          <a:p>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solidFill>
                  <a:srgbClr val="FF0000"/>
                </a:solidFill>
                <a:latin typeface="Times New Roman" panose="02020603050405020304" pitchFamily="18" charset="0"/>
                <a:cs typeface="Times New Roman" panose="02020603050405020304" pitchFamily="18" charset="0"/>
              </a:rPr>
              <a:t>VMs</a:t>
            </a:r>
            <a:r>
              <a:rPr lang="en-US" altLang="zh-TW" sz="2800" dirty="0" smtClean="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provides less memory consumption as the RAM utilization did not </a:t>
            </a:r>
            <a:r>
              <a:rPr lang="en-US" altLang="zh-TW" sz="2800" dirty="0">
                <a:solidFill>
                  <a:srgbClr val="FF0000"/>
                </a:solidFill>
                <a:latin typeface="Times New Roman" panose="02020603050405020304" pitchFamily="18" charset="0"/>
                <a:cs typeface="Times New Roman" panose="02020603050405020304" pitchFamily="18" charset="0"/>
              </a:rPr>
              <a:t>exceed 50% </a:t>
            </a:r>
            <a:r>
              <a:rPr lang="en-US" altLang="zh-TW" sz="2800" dirty="0">
                <a:latin typeface="Times New Roman" panose="02020603050405020304" pitchFamily="18" charset="0"/>
                <a:cs typeface="Times New Roman" panose="02020603050405020304" pitchFamily="18" charset="0"/>
              </a:rPr>
              <a:t>of the total available RAM. </a:t>
            </a:r>
          </a:p>
          <a:p>
            <a:r>
              <a:rPr lang="en-US" altLang="zh-TW" sz="2800" dirty="0">
                <a:latin typeface="Times New Roman" panose="02020603050405020304" pitchFamily="18" charset="0"/>
                <a:cs typeface="Times New Roman" panose="02020603050405020304" pitchFamily="18" charset="0"/>
              </a:rPr>
              <a:t>In terms of Docker containers, Sprout consumes the entire available RAM when it is </a:t>
            </a:r>
            <a:r>
              <a:rPr lang="en-US" altLang="zh-TW" sz="2800" dirty="0">
                <a:solidFill>
                  <a:srgbClr val="FF0000"/>
                </a:solidFill>
                <a:latin typeface="Times New Roman" panose="02020603050405020304" pitchFamily="18" charset="0"/>
                <a:cs typeface="Times New Roman" panose="02020603050405020304" pitchFamily="18" charset="0"/>
              </a:rPr>
              <a:t>equipped with one GB </a:t>
            </a:r>
            <a:r>
              <a:rPr lang="en-US" altLang="zh-TW" sz="2800" dirty="0">
                <a:latin typeface="Times New Roman" panose="02020603050405020304" pitchFamily="18" charset="0"/>
                <a:cs typeface="Times New Roman" panose="02020603050405020304" pitchFamily="18" charset="0"/>
              </a:rPr>
              <a:t>of RAM.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a:latin typeface="Times New Roman" panose="02020603050405020304" pitchFamily="18" charset="0"/>
                <a:cs typeface="Times New Roman" panose="02020603050405020304" pitchFamily="18" charset="0"/>
              </a:rPr>
              <a:t/>
            </a:r>
            <a:br>
              <a:rPr lang="en-US" altLang="zh-TW" sz="2800" dirty="0">
                <a:latin typeface="Times New Roman" panose="02020603050405020304" pitchFamily="18" charset="0"/>
                <a:cs typeface="Times New Roman" panose="02020603050405020304" pitchFamily="18" charset="0"/>
              </a:rPr>
            </a:b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96</a:t>
            </a:fld>
            <a:endParaRPr lang="en-US" altLang="zh-TW" dirty="0"/>
          </a:p>
        </p:txBody>
      </p:sp>
    </p:spTree>
    <p:extLst>
      <p:ext uri="{BB962C8B-B14F-4D97-AF65-F5344CB8AC3E}">
        <p14:creationId xmlns:p14="http://schemas.microsoft.com/office/powerpoint/2010/main" val="22809506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1788022"/>
            <a:ext cx="5993478" cy="3310071"/>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97</a:t>
            </a:fld>
            <a:endParaRPr lang="en-US" altLang="zh-TW"/>
          </a:p>
        </p:txBody>
      </p:sp>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3479" y="1788022"/>
            <a:ext cx="6147599" cy="3438072"/>
          </a:xfrm>
          <a:prstGeom prst="rect">
            <a:avLst/>
          </a:prstGeom>
        </p:spPr>
      </p:pic>
    </p:spTree>
    <p:extLst>
      <p:ext uri="{BB962C8B-B14F-4D97-AF65-F5344CB8AC3E}">
        <p14:creationId xmlns:p14="http://schemas.microsoft.com/office/powerpoint/2010/main" val="11115165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CPU needs to access the RAM memory whenever it has to write or read to or from the RAM</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smtClean="0">
                <a:latin typeface="Times New Roman" panose="02020603050405020304" pitchFamily="18" charset="0"/>
                <a:cs typeface="Times New Roman" panose="02020603050405020304" pitchFamily="18" charset="0"/>
              </a:rPr>
              <a:t>Having </a:t>
            </a:r>
            <a:r>
              <a:rPr lang="en-US" altLang="zh-TW" sz="2800" dirty="0">
                <a:latin typeface="Times New Roman" panose="02020603050405020304" pitchFamily="18" charset="0"/>
                <a:cs typeface="Times New Roman" panose="02020603050405020304" pitchFamily="18" charset="0"/>
              </a:rPr>
              <a:t>no available RAM will reflect negatively on the speed of writing and reading operations which might </a:t>
            </a:r>
            <a:r>
              <a:rPr lang="en-US" altLang="zh-TW" sz="2800" dirty="0">
                <a:solidFill>
                  <a:srgbClr val="FF0000"/>
                </a:solidFill>
                <a:latin typeface="Times New Roman" panose="02020603050405020304" pitchFamily="18" charset="0"/>
                <a:cs typeface="Times New Roman" panose="02020603050405020304" pitchFamily="18" charset="0"/>
              </a:rPr>
              <a:t>result in a greater delay </a:t>
            </a:r>
            <a:r>
              <a:rPr lang="en-US" altLang="zh-TW" sz="2800" dirty="0">
                <a:latin typeface="Times New Roman" panose="02020603050405020304" pitchFamily="18" charset="0"/>
                <a:cs typeface="Times New Roman" panose="02020603050405020304" pitchFamily="18" charset="0"/>
              </a:rPr>
              <a:t>during the registration process.</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98</a:t>
            </a:fld>
            <a:endParaRPr lang="en-US" altLang="zh-TW"/>
          </a:p>
        </p:txBody>
      </p:sp>
    </p:spTree>
    <p:extLst>
      <p:ext uri="{BB962C8B-B14F-4D97-AF65-F5344CB8AC3E}">
        <p14:creationId xmlns:p14="http://schemas.microsoft.com/office/powerpoint/2010/main" val="32724499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This section introduces the analytical results of </a:t>
            </a:r>
            <a:r>
              <a:rPr lang="en-US" altLang="zh-TW" sz="2800" dirty="0">
                <a:solidFill>
                  <a:srgbClr val="FF0000"/>
                </a:solidFill>
                <a:latin typeface="Times New Roman" panose="02020603050405020304" pitchFamily="18" charset="0"/>
                <a:cs typeface="Times New Roman" panose="02020603050405020304" pitchFamily="18" charset="0"/>
              </a:rPr>
              <a:t>M/M/1</a:t>
            </a:r>
            <a:r>
              <a:rPr lang="en-US" altLang="zh-TW" sz="2800" dirty="0">
                <a:latin typeface="Times New Roman" panose="02020603050405020304" pitchFamily="18" charset="0"/>
                <a:cs typeface="Times New Roman" panose="02020603050405020304" pitchFamily="18" charset="0"/>
              </a:rPr>
              <a:t> and </a:t>
            </a:r>
            <a:r>
              <a:rPr lang="en-US" altLang="zh-TW" sz="2800" dirty="0">
                <a:solidFill>
                  <a:srgbClr val="FF0000"/>
                </a:solidFill>
                <a:latin typeface="Times New Roman" panose="02020603050405020304" pitchFamily="18" charset="0"/>
                <a:cs typeface="Times New Roman" panose="02020603050405020304" pitchFamily="18" charset="0"/>
              </a:rPr>
              <a:t>M/G/1 &amp; G/G/1</a:t>
            </a:r>
            <a:r>
              <a:rPr lang="en-US" altLang="zh-TW" sz="2800" dirty="0">
                <a:latin typeface="Times New Roman" panose="02020603050405020304" pitchFamily="18" charset="0"/>
                <a:cs typeface="Times New Roman" panose="02020603050405020304" pitchFamily="18" charset="0"/>
              </a:rPr>
              <a:t> for VMs and Docker containers. </a:t>
            </a:r>
          </a:p>
          <a:p>
            <a:r>
              <a:rPr lang="en-US" altLang="zh-TW" sz="2800" dirty="0">
                <a:latin typeface="Times New Roman" panose="02020603050405020304" pitchFamily="18" charset="0"/>
                <a:cs typeface="Times New Roman" panose="02020603050405020304" pitchFamily="18" charset="0"/>
              </a:rPr>
              <a:t>The relative error, which shows how much the experimental result differs from the analytical result, is confined to 25%.</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99</a:t>
            </a:fld>
            <a:endParaRPr lang="en-US" altLang="zh-TW"/>
          </a:p>
        </p:txBody>
      </p:sp>
    </p:spTree>
    <p:extLst>
      <p:ext uri="{BB962C8B-B14F-4D97-AF65-F5344CB8AC3E}">
        <p14:creationId xmlns:p14="http://schemas.microsoft.com/office/powerpoint/2010/main" val="2982366552"/>
      </p:ext>
    </p:extLst>
  </p:cSld>
  <p:clrMapOvr>
    <a:masterClrMapping/>
  </p:clrMapOvr>
</p:sld>
</file>

<file path=ppt/theme/theme1.xml><?xml version="1.0" encoding="utf-8"?>
<a:theme xmlns:a="http://schemas.openxmlformats.org/drawingml/2006/main" name="佈景主題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佈景主題1" id="{B8710126-D88A-45AB-86A0-8244245A5D48}" vid="{46713BCF-7298-46F0-A890-1E413A928568}"/>
    </a:ext>
  </a:extLst>
</a:theme>
</file>

<file path=ppt/theme/theme2.xml><?xml version="1.0" encoding="utf-8"?>
<a:theme xmlns:a="http://schemas.openxmlformats.org/drawingml/2006/main" name="1_佈景主題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佈景主題1" id="{B8710126-D88A-45AB-86A0-8244245A5D48}" vid="{46713BCF-7298-46F0-A890-1E413A928568}"/>
    </a:ext>
  </a:extLst>
</a:theme>
</file>

<file path=ppt/theme/theme3.xml><?xml version="1.0" encoding="utf-8"?>
<a:theme xmlns:a="http://schemas.openxmlformats.org/drawingml/2006/main" name="2_佈景主題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佈景主題1" id="{B8710126-D88A-45AB-86A0-8244245A5D48}" vid="{46713BCF-7298-46F0-A890-1E413A928568}"/>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15244</TotalTime>
  <Words>11866</Words>
  <Application>Microsoft Office PowerPoint</Application>
  <PresentationFormat>寬螢幕</PresentationFormat>
  <Paragraphs>1083</Paragraphs>
  <Slides>128</Slides>
  <Notes>115</Notes>
  <HiddenSlides>0</HiddenSlides>
  <MMClips>0</MMClips>
  <ScaleCrop>false</ScaleCrop>
  <HeadingPairs>
    <vt:vector size="6" baseType="variant">
      <vt:variant>
        <vt:lpstr>使用字型</vt:lpstr>
      </vt:variant>
      <vt:variant>
        <vt:i4>8</vt:i4>
      </vt:variant>
      <vt:variant>
        <vt:lpstr>佈景主題</vt:lpstr>
      </vt:variant>
      <vt:variant>
        <vt:i4>3</vt:i4>
      </vt:variant>
      <vt:variant>
        <vt:lpstr>投影片標題</vt:lpstr>
      </vt:variant>
      <vt:variant>
        <vt:i4>128</vt:i4>
      </vt:variant>
    </vt:vector>
  </HeadingPairs>
  <TitlesOfParts>
    <vt:vector size="139" baseType="lpstr">
      <vt:lpstr>等线</vt:lpstr>
      <vt:lpstr>微軟正黑體</vt:lpstr>
      <vt:lpstr>新細明體</vt:lpstr>
      <vt:lpstr>Arial</vt:lpstr>
      <vt:lpstr>Calibri</vt:lpstr>
      <vt:lpstr>Cambria Math</vt:lpstr>
      <vt:lpstr>Times New Roman</vt:lpstr>
      <vt:lpstr>Wingdings</vt:lpstr>
      <vt:lpstr>佈景主題1</vt:lpstr>
      <vt:lpstr>1_佈景主題1</vt:lpstr>
      <vt:lpstr>2_佈景主題1</vt:lpstr>
      <vt:lpstr>Experimental and Analytical Analysis of a Virtualized Network Function</vt:lpstr>
      <vt:lpstr>OUTLINE</vt:lpstr>
      <vt:lpstr>Abstract</vt:lpstr>
      <vt:lpstr>PowerPoint 簡報</vt:lpstr>
      <vt:lpstr>Introduction</vt:lpstr>
      <vt:lpstr>PowerPoint 簡報</vt:lpstr>
      <vt:lpstr>PowerPoint 簡報</vt:lpstr>
      <vt:lpstr>PowerPoint 簡報</vt:lpstr>
      <vt:lpstr>PowerPoint 簡報</vt:lpstr>
      <vt:lpstr>PowerPoint 簡報</vt:lpstr>
      <vt:lpstr>PowerPoint 簡報</vt:lpstr>
      <vt:lpstr>PowerPoint 簡報</vt:lpstr>
      <vt:lpstr>PowerPoint 簡報</vt:lpstr>
      <vt:lpstr>Background</vt:lpstr>
      <vt:lpstr>PowerPoint 簡報</vt:lpstr>
      <vt:lpstr>PowerPoint 簡報</vt:lpstr>
      <vt:lpstr>PowerPoint 簡報</vt:lpstr>
      <vt:lpstr>PowerPoint 簡報</vt:lpstr>
      <vt:lpstr>PowerPoint 簡報</vt:lpstr>
      <vt:lpstr> Related Works</vt:lpstr>
      <vt:lpstr>PowerPoint 簡報</vt:lpstr>
      <vt:lpstr>PowerPoint 簡報</vt:lpstr>
      <vt:lpstr>PowerPoint 簡報</vt:lpstr>
      <vt:lpstr>PowerPoint 簡報</vt:lpstr>
      <vt:lpstr>PowerPoint 簡報</vt:lpstr>
      <vt:lpstr>PowerPoint 簡報</vt:lpstr>
      <vt:lpstr>Methodology</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Results and Discussion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Conclusion and Future Work </vt:lpstr>
      <vt:lpstr>PowerPoint 簡報</vt:lpstr>
      <vt:lpstr>PowerPoint 簡報</vt:lpstr>
      <vt:lpstr>PowerPoint 簡報</vt:lpstr>
      <vt:lpstr>References</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an efficient VNF placement in network function virtualization</dc:title>
  <dc:creator>lab409</dc:creator>
  <cp:lastModifiedBy>王文奕</cp:lastModifiedBy>
  <cp:revision>513</cp:revision>
  <cp:lastPrinted>2020-05-04T09:21:17Z</cp:lastPrinted>
  <dcterms:created xsi:type="dcterms:W3CDTF">2019-11-04T09:26:48Z</dcterms:created>
  <dcterms:modified xsi:type="dcterms:W3CDTF">2020-05-12T06:04:09Z</dcterms:modified>
</cp:coreProperties>
</file>